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0FCE8E-FFFF-41EF-9FDD-1C3DF772A7D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0AE95C-0094-436D-95CB-58A2C3ED7D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458200" cy="17745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Тема 8. Теоретико-</a:t>
            </a:r>
            <a:r>
              <a:rPr lang="ru-RU" sz="2000" dirty="0" err="1" smtClean="0"/>
              <a:t>методичні</a:t>
            </a:r>
            <a:r>
              <a:rPr lang="ru-RU" sz="2000" dirty="0" smtClean="0"/>
              <a:t> </a:t>
            </a:r>
            <a:r>
              <a:rPr lang="ru-RU" sz="2800" dirty="0" smtClean="0"/>
              <a:t>засади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конкурентоспроможності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євроінтеграції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        До </a:t>
            </a:r>
            <a:r>
              <a:rPr lang="ru-RU" i="1" dirty="0" err="1" smtClean="0"/>
              <a:t>основних</a:t>
            </a:r>
            <a:r>
              <a:rPr lang="ru-RU" i="1" dirty="0" smtClean="0"/>
              <a:t> </a:t>
            </a:r>
            <a:r>
              <a:rPr lang="ru-RU" i="1" dirty="0" err="1" smtClean="0"/>
              <a:t>способів</a:t>
            </a:r>
            <a:r>
              <a:rPr lang="ru-RU" i="1" dirty="0" smtClean="0"/>
              <a:t>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належать:</a:t>
            </a:r>
          </a:p>
          <a:p>
            <a:pPr algn="just"/>
            <a:r>
              <a:rPr lang="uk-UA" i="1" dirty="0" smtClean="0"/>
              <a:t>Поглиблене вивчення запитів споживачів і аналіз конкурентів</a:t>
            </a:r>
          </a:p>
          <a:p>
            <a:pPr algn="just"/>
            <a:r>
              <a:rPr lang="uk-UA" i="1" dirty="0" smtClean="0"/>
              <a:t>Обґрунтована рекламна політика</a:t>
            </a:r>
          </a:p>
          <a:p>
            <a:pPr algn="just"/>
            <a:r>
              <a:rPr lang="uk-UA" i="1" dirty="0" smtClean="0"/>
              <a:t>Зміна асортиментної політики</a:t>
            </a:r>
          </a:p>
          <a:p>
            <a:pPr algn="just"/>
            <a:r>
              <a:rPr lang="uk-UA" i="1" dirty="0" smtClean="0"/>
              <a:t>Поліпшення якісних характеристик продукції</a:t>
            </a:r>
          </a:p>
          <a:p>
            <a:pPr algn="just"/>
            <a:r>
              <a:rPr lang="uk-UA" i="1" dirty="0" smtClean="0"/>
              <a:t>Модернізація обладнання</a:t>
            </a:r>
          </a:p>
          <a:p>
            <a:pPr algn="just"/>
            <a:r>
              <a:rPr lang="uk-UA" i="1" dirty="0" smtClean="0"/>
              <a:t>Всебічне зниження витрат вдосконалення обґрунтування у процесі купівлі та </a:t>
            </a:r>
            <a:r>
              <a:rPr lang="uk-UA" i="1" dirty="0" err="1" smtClean="0"/>
              <a:t>післяпродажного</a:t>
            </a:r>
            <a:r>
              <a:rPr lang="uk-UA" i="1" dirty="0" smtClean="0"/>
              <a:t>  сервісу. </a:t>
            </a:r>
          </a:p>
          <a:p>
            <a:pPr algn="just">
              <a:buNone/>
            </a:pPr>
            <a:endParaRPr lang="uk-UA" i="1" dirty="0" smtClean="0"/>
          </a:p>
          <a:p>
            <a:pPr algn="just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60722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Передумовам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ППКП,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діалектичність</a:t>
            </a:r>
            <a:r>
              <a:rPr lang="ru-RU" dirty="0" smtClean="0"/>
              <a:t>. За сферами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виокремлюють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передумов</a:t>
            </a:r>
            <a:r>
              <a:rPr lang="ru-RU" dirty="0" smtClean="0"/>
              <a:t> (</a:t>
            </a:r>
            <a:r>
              <a:rPr lang="ru-RU" dirty="0" err="1" smtClean="0"/>
              <a:t>зовнішні</a:t>
            </a:r>
            <a:r>
              <a:rPr lang="ru-RU" dirty="0" smtClean="0"/>
              <a:t> та </a:t>
            </a:r>
            <a:r>
              <a:rPr lang="ru-RU" dirty="0" err="1" smtClean="0"/>
              <a:t>внутрішні</a:t>
            </a:r>
            <a:r>
              <a:rPr lang="ru-RU" dirty="0" smtClean="0"/>
              <a:t>).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err="1" smtClean="0"/>
              <a:t>Зовнішні</a:t>
            </a:r>
            <a:r>
              <a:rPr lang="ru-RU" b="1" dirty="0" smtClean="0"/>
              <a:t> </a:t>
            </a:r>
            <a:r>
              <a:rPr lang="ru-RU" b="1" dirty="0" err="1" smtClean="0"/>
              <a:t>передумови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контекст,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uk-UA" dirty="0" smtClean="0"/>
              <a:t>1. </a:t>
            </a:r>
            <a:r>
              <a:rPr lang="ru-RU" i="1" dirty="0" err="1" smtClean="0"/>
              <a:t>Безпосереднього</a:t>
            </a:r>
            <a:r>
              <a:rPr lang="ru-RU" i="1" dirty="0" smtClean="0"/>
              <a:t> </a:t>
            </a:r>
            <a:r>
              <a:rPr lang="ru-RU" i="1" dirty="0" err="1" smtClean="0"/>
              <a:t>впливу</a:t>
            </a:r>
            <a:r>
              <a:rPr lang="ru-RU" dirty="0" smtClean="0"/>
              <a:t>. </a:t>
            </a:r>
            <a:r>
              <a:rPr lang="ru-RU" dirty="0" err="1" smtClean="0"/>
              <a:t>Описують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зацікавлених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–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до </a:t>
            </a:r>
            <a:r>
              <a:rPr lang="ru-RU" dirty="0" err="1" smtClean="0"/>
              <a:t>програми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тих, </a:t>
            </a:r>
            <a:r>
              <a:rPr lang="ru-RU" dirty="0" err="1" smtClean="0"/>
              <a:t>чиї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позитивно </a:t>
            </a:r>
            <a:r>
              <a:rPr lang="ru-RU" dirty="0" err="1" smtClean="0"/>
              <a:t>чи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вплинути</a:t>
            </a:r>
            <a:r>
              <a:rPr lang="ru-RU" dirty="0" smtClean="0"/>
              <a:t> на </a:t>
            </a:r>
            <a:r>
              <a:rPr lang="ru-RU" dirty="0" err="1" smtClean="0"/>
              <a:t>успішну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: </a:t>
            </a:r>
            <a:r>
              <a:rPr lang="ru-RU" dirty="0" err="1" smtClean="0"/>
              <a:t>бізнес-партнери</a:t>
            </a:r>
            <a:r>
              <a:rPr lang="ru-RU" dirty="0" smtClean="0"/>
              <a:t>, </a:t>
            </a:r>
            <a:r>
              <a:rPr lang="ru-RU" dirty="0" err="1" smtClean="0"/>
              <a:t>замовники</a:t>
            </a:r>
            <a:r>
              <a:rPr lang="ru-RU" dirty="0" smtClean="0"/>
              <a:t>, </a:t>
            </a:r>
            <a:r>
              <a:rPr lang="ru-RU" dirty="0" err="1" smtClean="0"/>
              <a:t>постачальники</a:t>
            </a:r>
            <a:r>
              <a:rPr lang="ru-RU" dirty="0" smtClean="0"/>
              <a:t>, </a:t>
            </a:r>
            <a:r>
              <a:rPr lang="ru-RU" dirty="0" err="1" smtClean="0"/>
              <a:t>інвестори</a:t>
            </a:r>
            <a:r>
              <a:rPr lang="ru-RU" dirty="0" smtClean="0"/>
              <a:t>, </a:t>
            </a:r>
            <a:r>
              <a:rPr lang="ru-RU" dirty="0" err="1" smtClean="0"/>
              <a:t>підрядники</a:t>
            </a:r>
            <a:r>
              <a:rPr lang="ru-RU" dirty="0" smtClean="0"/>
              <a:t>, </a:t>
            </a:r>
            <a:r>
              <a:rPr lang="ru-RU" dirty="0" err="1" smtClean="0"/>
              <a:t>кредитори</a:t>
            </a:r>
            <a:r>
              <a:rPr lang="ru-RU" dirty="0" smtClean="0"/>
              <a:t>, </a:t>
            </a:r>
            <a:r>
              <a:rPr lang="ru-RU" dirty="0" err="1" smtClean="0"/>
              <a:t>регулятивні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вимагається</a:t>
            </a:r>
            <a:r>
              <a:rPr lang="ru-RU" dirty="0" smtClean="0"/>
              <a:t>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майбутні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, </a:t>
            </a:r>
            <a:r>
              <a:rPr lang="ru-RU" dirty="0" err="1" smtClean="0"/>
              <a:t>згода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готовність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та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AutoNum type="arabicPeriod" startAt="2"/>
            </a:pPr>
            <a:r>
              <a:rPr lang="ru-RU" i="1" dirty="0" err="1" smtClean="0"/>
              <a:t>Опосередкованого</a:t>
            </a:r>
            <a:r>
              <a:rPr lang="ru-RU" i="1" dirty="0" smtClean="0"/>
              <a:t> </a:t>
            </a:r>
            <a:r>
              <a:rPr lang="ru-RU" i="1" dirty="0" err="1" smtClean="0"/>
              <a:t>впливу</a:t>
            </a:r>
            <a:r>
              <a:rPr lang="ru-RU" dirty="0" smtClean="0"/>
              <a:t>: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uk-UA" dirty="0" smtClean="0"/>
              <a:t>економічні (виникнення нових товарних ринків, підвищення вимог до якості продукції, загострення конкуренції, завершення життєвого циклу продукції, активна інвестиційна політика);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uk-UA" dirty="0" err="1" smtClean="0"/>
              <a:t>науово-</a:t>
            </a:r>
            <a:r>
              <a:rPr lang="ru-RU" dirty="0" err="1" smtClean="0"/>
              <a:t>технічні</a:t>
            </a:r>
            <a:r>
              <a:rPr lang="ru-RU" dirty="0" smtClean="0"/>
              <a:t> (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та </a:t>
            </a:r>
            <a:r>
              <a:rPr lang="ru-RU" dirty="0" err="1" smtClean="0"/>
              <a:t>товарів-замінників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сертифікації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);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ru-RU" dirty="0" err="1" smtClean="0"/>
              <a:t>політико-правові</a:t>
            </a:r>
            <a:r>
              <a:rPr lang="ru-RU" dirty="0" smtClean="0"/>
              <a:t> (</a:t>
            </a:r>
            <a:r>
              <a:rPr lang="ru-RU" dirty="0" err="1" smtClean="0"/>
              <a:t>сприятлива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,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);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uk-UA" dirty="0" smtClean="0"/>
              <a:t>соціальні (демографічна ситуація, зміна потреб і купівельної спроможності споживачів,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кваліфікованої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)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621508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err="1" smtClean="0"/>
              <a:t>Внутрішні</a:t>
            </a:r>
            <a:r>
              <a:rPr lang="ru-RU" b="1" dirty="0" smtClean="0"/>
              <a:t> </a:t>
            </a:r>
            <a:r>
              <a:rPr lang="ru-RU" b="1" dirty="0" err="1" smtClean="0"/>
              <a:t>передумови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охоплюють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): </a:t>
            </a:r>
          </a:p>
          <a:p>
            <a:pPr algn="just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організаційно-управлінські</a:t>
            </a:r>
            <a:r>
              <a:rPr lang="ru-RU" dirty="0" smtClean="0"/>
              <a:t>: </a:t>
            </a:r>
            <a:r>
              <a:rPr lang="ru-RU" dirty="0" err="1" smtClean="0"/>
              <a:t>спроможність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спираючись</a:t>
            </a:r>
            <a:r>
              <a:rPr lang="ru-RU" dirty="0" smtClean="0"/>
              <a:t> на </a:t>
            </a: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організаційний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; </a:t>
            </a:r>
            <a:r>
              <a:rPr lang="ru-RU" dirty="0" err="1" smtClean="0"/>
              <a:t>усвідомлення</a:t>
            </a:r>
            <a:r>
              <a:rPr lang="ru-RU" dirty="0" smtClean="0"/>
              <a:t> менеджером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; </a:t>
            </a:r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 smtClean="0"/>
              <a:t>доцільності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(</a:t>
            </a:r>
            <a:r>
              <a:rPr lang="ru-RU" dirty="0" err="1" smtClean="0"/>
              <a:t>готовності</a:t>
            </a:r>
            <a:r>
              <a:rPr lang="ru-RU" dirty="0" smtClean="0"/>
              <a:t> до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);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виокремлення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децентралізація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;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стиль </a:t>
            </a:r>
            <a:r>
              <a:rPr lang="ru-RU" dirty="0" err="1" smtClean="0"/>
              <a:t>роботи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техніко-технологічні</a:t>
            </a:r>
            <a:r>
              <a:rPr lang="ru-RU" dirty="0" smtClean="0"/>
              <a:t>: </a:t>
            </a:r>
            <a:r>
              <a:rPr lang="ru-RU" dirty="0" err="1" smtClean="0"/>
              <a:t>відповідне</a:t>
            </a:r>
            <a:r>
              <a:rPr lang="ru-RU" dirty="0" smtClean="0"/>
              <a:t> коло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;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; великий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; </a:t>
            </a:r>
            <a:r>
              <a:rPr lang="ru-RU" dirty="0" err="1" smtClean="0"/>
              <a:t>достатній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; </a:t>
            </a:r>
            <a:r>
              <a:rPr lang="ru-RU" dirty="0" err="1" smtClean="0"/>
              <a:t>ґрунтовна</a:t>
            </a:r>
            <a:r>
              <a:rPr lang="ru-RU" dirty="0" smtClean="0"/>
              <a:t> </a:t>
            </a:r>
            <a:r>
              <a:rPr lang="ru-RU" dirty="0" err="1" smtClean="0"/>
              <a:t>конструкторська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(у т. ч. </a:t>
            </a:r>
            <a:r>
              <a:rPr lang="ru-RU" dirty="0" err="1" smtClean="0"/>
              <a:t>прискіпливе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);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розвинені</a:t>
            </a:r>
            <a:r>
              <a:rPr lang="ru-RU" dirty="0" smtClean="0"/>
              <a:t> та </a:t>
            </a:r>
            <a:r>
              <a:rPr lang="ru-RU" dirty="0" err="1" smtClean="0"/>
              <a:t>доступні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фінансові</a:t>
            </a:r>
            <a:r>
              <a:rPr lang="ru-RU" dirty="0" smtClean="0"/>
              <a:t>: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достатньої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залучених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розробок</a:t>
            </a:r>
            <a:r>
              <a:rPr lang="ru-RU" dirty="0" smtClean="0"/>
              <a:t>; </a:t>
            </a:r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стабільність</a:t>
            </a:r>
            <a:r>
              <a:rPr lang="ru-RU" dirty="0" smtClean="0"/>
              <a:t> та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кадрові</a:t>
            </a:r>
            <a:r>
              <a:rPr lang="ru-RU" dirty="0" smtClean="0"/>
              <a:t>: активна участь персоналу в </a:t>
            </a:r>
            <a:r>
              <a:rPr lang="ru-RU" dirty="0" err="1" smtClean="0"/>
              <a:t>програмі</a:t>
            </a:r>
            <a:r>
              <a:rPr lang="ru-RU" dirty="0" smtClean="0"/>
              <a:t>; </a:t>
            </a:r>
            <a:r>
              <a:rPr lang="ru-RU" dirty="0" err="1" smtClean="0"/>
              <a:t>компетентність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професіоналізм</a:t>
            </a:r>
            <a:r>
              <a:rPr lang="ru-RU" dirty="0" smtClean="0"/>
              <a:t>; </a:t>
            </a:r>
            <a:r>
              <a:rPr lang="ru-RU" dirty="0" err="1" smtClean="0"/>
              <a:t>готовність</a:t>
            </a:r>
            <a:r>
              <a:rPr lang="ru-RU" dirty="0" smtClean="0"/>
              <a:t> до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гнучкість</a:t>
            </a:r>
            <a:r>
              <a:rPr lang="ru-RU" dirty="0" smtClean="0"/>
              <a:t> та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проблем; </a:t>
            </a:r>
            <a:r>
              <a:rPr lang="ru-RU" dirty="0" err="1" smtClean="0"/>
              <a:t>навчання</a:t>
            </a:r>
            <a:r>
              <a:rPr lang="ru-RU" dirty="0" smtClean="0"/>
              <a:t> персоналу методам </a:t>
            </a:r>
            <a:r>
              <a:rPr lang="ru-RU" dirty="0" err="1" smtClean="0"/>
              <a:t>діяльності</a:t>
            </a:r>
            <a:r>
              <a:rPr lang="ru-RU" dirty="0" smtClean="0"/>
              <a:t> за умов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; </a:t>
            </a:r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персоналу до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, </a:t>
            </a:r>
            <a:r>
              <a:rPr lang="ru-RU" dirty="0" err="1" smtClean="0"/>
              <a:t>гнучка</a:t>
            </a:r>
            <a:r>
              <a:rPr lang="ru-RU" dirty="0" smtClean="0"/>
              <a:t> система </a:t>
            </a:r>
            <a:r>
              <a:rPr lang="ru-RU" dirty="0" err="1" smtClean="0"/>
              <a:t>мотивації</a:t>
            </a:r>
            <a:r>
              <a:rPr lang="ru-RU" dirty="0" smtClean="0"/>
              <a:t>; </a:t>
            </a:r>
            <a:r>
              <a:rPr lang="ru-RU" dirty="0" err="1" smtClean="0"/>
              <a:t>стрімке</a:t>
            </a:r>
            <a:r>
              <a:rPr lang="ru-RU" dirty="0" smtClean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організаційним</a:t>
            </a:r>
            <a:r>
              <a:rPr lang="ru-RU" dirty="0" smtClean="0"/>
              <a:t> </a:t>
            </a:r>
            <a:r>
              <a:rPr lang="ru-RU" dirty="0" err="1" smtClean="0"/>
              <a:t>змінам</a:t>
            </a:r>
            <a:r>
              <a:rPr lang="ru-RU" dirty="0" smtClean="0"/>
              <a:t> та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;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діаграми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в межах кожного </a:t>
            </a:r>
            <a:r>
              <a:rPr lang="ru-RU" dirty="0" err="1" smtClean="0"/>
              <a:t>операційного</a:t>
            </a:r>
            <a:r>
              <a:rPr lang="ru-RU" dirty="0" smtClean="0"/>
              <a:t> блоку для </a:t>
            </a:r>
            <a:r>
              <a:rPr lang="ru-RU" dirty="0" err="1" smtClean="0"/>
              <a:t>документування</a:t>
            </a:r>
            <a:r>
              <a:rPr lang="ru-RU" dirty="0" smtClean="0"/>
              <a:t> ролей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нововведень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3530"/>
            <a:ext cx="8858280" cy="42171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i="1" dirty="0" smtClean="0"/>
              <a:t>За </a:t>
            </a:r>
            <a:r>
              <a:rPr lang="ru-RU" i="1" dirty="0" err="1" smtClean="0"/>
              <a:t>рівнем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необхідності</a:t>
            </a:r>
            <a:r>
              <a:rPr lang="ru-RU" i="1" dirty="0" smtClean="0"/>
              <a:t> </a:t>
            </a:r>
            <a:r>
              <a:rPr lang="ru-RU" i="1" dirty="0" err="1" smtClean="0"/>
              <a:t>розробки</a:t>
            </a:r>
            <a:r>
              <a:rPr lang="ru-RU" i="1" dirty="0" smtClean="0"/>
              <a:t> та </a:t>
            </a:r>
            <a:r>
              <a:rPr lang="ru-RU" i="1" dirty="0" err="1" smtClean="0"/>
              <a:t>впровадження</a:t>
            </a:r>
            <a:r>
              <a:rPr lang="ru-RU" i="1" dirty="0" smtClean="0"/>
              <a:t> ППКП </a:t>
            </a:r>
            <a:r>
              <a:rPr lang="ru-RU" i="1" dirty="0" err="1" smtClean="0"/>
              <a:t>передумовами</a:t>
            </a:r>
            <a:r>
              <a:rPr lang="ru-RU" i="1" dirty="0" smtClean="0"/>
              <a:t> є: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встратою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надбаних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на ринку;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err="1" smtClean="0"/>
              <a:t>Уповільнення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продукт, </a:t>
            </a:r>
            <a:r>
              <a:rPr lang="ru-RU" dirty="0" err="1" smtClean="0"/>
              <a:t>насичення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затухання</a:t>
            </a:r>
            <a:r>
              <a:rPr lang="ru-RU" dirty="0" smtClean="0"/>
              <a:t> </a:t>
            </a:r>
            <a:r>
              <a:rPr lang="ru-RU" dirty="0" err="1" smtClean="0"/>
              <a:t>ринкового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загроза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;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err="1" smtClean="0"/>
              <a:t>Збитковість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прибутковість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високий</a:t>
            </a:r>
            <a:r>
              <a:rPr lang="ru-RU" dirty="0" smtClean="0"/>
              <a:t> 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банкрутства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3554" name="AutoShape 2" descr="Что такое банкротство предприятия: особенности и этапы процед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chp.com.ua/images/photo-stat/2019-3/057424586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640488"/>
            <a:ext cx="4048116" cy="207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714356"/>
            <a:ext cx="8786842" cy="12858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етапізувати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ППКП,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запланованих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8345065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60007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1.2.</a:t>
            </a:r>
            <a:r>
              <a:rPr lang="ru-RU" dirty="0" smtClean="0"/>
              <a:t> </a:t>
            </a:r>
            <a:r>
              <a:rPr lang="ru-RU" dirty="0" err="1" smtClean="0"/>
              <a:t>Поширеною</a:t>
            </a:r>
            <a:r>
              <a:rPr lang="ru-RU" dirty="0" smtClean="0"/>
              <a:t> та часто </a:t>
            </a:r>
            <a:r>
              <a:rPr lang="ru-RU" dirty="0" err="1" smtClean="0"/>
              <a:t>застосовуваною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програма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dirty="0" smtClean="0"/>
              <a:t> – план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спрямований</a:t>
            </a:r>
            <a:r>
              <a:rPr lang="ru-RU" dirty="0" smtClean="0"/>
              <a:t> на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комплексного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виконуваних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 </a:t>
            </a:r>
            <a:r>
              <a:rPr lang="ru-RU" dirty="0" err="1" smtClean="0"/>
              <a:t>Концептуальне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таким: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та характеристик продукту,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задовольняти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передбачувані</a:t>
            </a:r>
            <a:r>
              <a:rPr lang="ru-RU" dirty="0" smtClean="0"/>
              <a:t> потреби.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21537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Розроблення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впровадження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процесом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охоплює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8868"/>
            <a:ext cx="214314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підготовка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розроблення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428868"/>
            <a:ext cx="214314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розроблення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428868"/>
            <a:ext cx="2286016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впровадження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5400000">
            <a:off x="1357290" y="214311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 rot="5400000">
            <a:off x="4304108" y="2196695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rot="16200000" flipH="1">
            <a:off x="7000892" y="20716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60722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: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Видається</a:t>
            </a:r>
            <a:r>
              <a:rPr lang="ru-RU" dirty="0" smtClean="0"/>
              <a:t> наказ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про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программи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координаційно-робочої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директором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інженером</a:t>
            </a:r>
            <a:r>
              <a:rPr lang="ru-RU" dirty="0" smtClean="0"/>
              <a:t>; 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Організовується</a:t>
            </a:r>
            <a:r>
              <a:rPr lang="ru-RU" dirty="0" smtClean="0"/>
              <a:t>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спеціалістів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у </a:t>
            </a:r>
            <a:r>
              <a:rPr lang="ru-RU" dirty="0" err="1" smtClean="0"/>
              <a:t>розробленні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колективом</a:t>
            </a:r>
            <a:r>
              <a:rPr lang="ru-RU" dirty="0" smtClean="0"/>
              <a:t>; 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Розробляється</a:t>
            </a:r>
            <a:r>
              <a:rPr lang="ru-RU" dirty="0" smtClean="0"/>
              <a:t> программа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методичне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;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uk-UA" dirty="0" smtClean="0"/>
              <a:t>Проводиться аналіз рівня з якості продукції.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5007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1.1. </a:t>
            </a:r>
            <a:r>
              <a:rPr lang="ru-RU" sz="1800" dirty="0" err="1" smtClean="0"/>
              <a:t>Концепція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розробки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. </a:t>
            </a:r>
            <a:r>
              <a:rPr lang="ru-RU" sz="1800" dirty="0" err="1" smtClean="0"/>
              <a:t>Передумови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. </a:t>
            </a:r>
            <a:r>
              <a:rPr lang="ru-RU" sz="1800" dirty="0" err="1" smtClean="0"/>
              <a:t>Етапи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endParaRPr lang="ru-RU" sz="1800" dirty="0" smtClean="0"/>
          </a:p>
          <a:p>
            <a:pPr algn="just">
              <a:buNone/>
            </a:pPr>
            <a:r>
              <a:rPr lang="uk-UA" sz="1800" dirty="0" smtClean="0"/>
              <a:t>1.2.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ефективності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як </a:t>
            </a:r>
            <a:r>
              <a:rPr lang="ru-RU" sz="1800" dirty="0" err="1" smtClean="0"/>
              <a:t>складові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. </a:t>
            </a:r>
            <a:r>
              <a:rPr lang="ru-RU" sz="1800" dirty="0" err="1" smtClean="0"/>
              <a:t>Етапізація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реалізації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стратегії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endParaRPr lang="ru-RU" sz="1800" dirty="0" smtClean="0"/>
          </a:p>
          <a:p>
            <a:pPr algn="just">
              <a:buNone/>
            </a:pPr>
            <a:r>
              <a:rPr lang="uk-UA" sz="1800" dirty="0" smtClean="0"/>
              <a:t>1.3. </a:t>
            </a:r>
            <a:r>
              <a:rPr lang="ru-RU" sz="1800" dirty="0" err="1" smtClean="0"/>
              <a:t>Державне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: </a:t>
            </a:r>
            <a:r>
              <a:rPr lang="ru-RU" sz="1800" dirty="0" err="1" smtClean="0"/>
              <a:t>методи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інструментарій</a:t>
            </a:r>
            <a:r>
              <a:rPr lang="ru-RU" sz="1800" dirty="0" smtClean="0"/>
              <a:t>. </a:t>
            </a:r>
            <a:r>
              <a:rPr lang="ru-RU" sz="1800" dirty="0" err="1" smtClean="0"/>
              <a:t>Механізм</a:t>
            </a:r>
            <a:r>
              <a:rPr lang="ru-RU" sz="1800" dirty="0" smtClean="0"/>
              <a:t> державного </a:t>
            </a:r>
            <a:r>
              <a:rPr lang="ru-RU" sz="1800" dirty="0" err="1" smtClean="0"/>
              <a:t>регулювання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. </a:t>
            </a:r>
            <a:r>
              <a:rPr lang="ru-RU" sz="1800" dirty="0" err="1" smtClean="0"/>
              <a:t>Стратегічна</a:t>
            </a:r>
            <a:r>
              <a:rPr lang="ru-RU" sz="1800" dirty="0" smtClean="0"/>
              <a:t> компонента. </a:t>
            </a:r>
            <a:r>
              <a:rPr lang="ru-RU" sz="1800" dirty="0" err="1" smtClean="0"/>
              <a:t>Методологія</a:t>
            </a:r>
            <a:r>
              <a:rPr lang="ru-RU" sz="1800" dirty="0" smtClean="0"/>
              <a:t>. Методика </a:t>
            </a:r>
            <a:r>
              <a:rPr lang="ru-RU" sz="1800" dirty="0" err="1" smtClean="0"/>
              <a:t>стратегії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нарощування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конкурентоспроможності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організаційно-економічний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механізм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реалізації</a:t>
            </a:r>
            <a:r>
              <a:rPr lang="ru-RU" sz="1800" dirty="0" smtClean="0"/>
              <a:t>. </a:t>
            </a:r>
          </a:p>
          <a:p>
            <a:pPr algn="just">
              <a:buNone/>
            </a:pPr>
            <a:r>
              <a:rPr lang="ru-RU" sz="1800" dirty="0" smtClean="0"/>
              <a:t>1.4. </a:t>
            </a:r>
            <a:r>
              <a:rPr lang="ru-RU" sz="1800" dirty="0" err="1" smtClean="0"/>
              <a:t>Структурний</a:t>
            </a:r>
            <a:r>
              <a:rPr lang="ru-RU" sz="1800" dirty="0" smtClean="0"/>
              <a:t> контроль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контроль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діловою</a:t>
            </a:r>
            <a:r>
              <a:rPr lang="ru-RU" sz="1800" dirty="0" smtClean="0"/>
              <a:t> практикою. Принцип </a:t>
            </a:r>
            <a:r>
              <a:rPr lang="ru-RU" sz="1800" dirty="0" err="1" smtClean="0"/>
              <a:t>наднаціональності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Конкурентні</a:t>
            </a:r>
            <a:r>
              <a:rPr lang="ru-RU" sz="1800" dirty="0" smtClean="0"/>
              <a:t> правила ЄС. </a:t>
            </a:r>
            <a:r>
              <a:rPr lang="ru-RU" sz="1800" dirty="0" err="1" smtClean="0"/>
              <a:t>Конкурентне</a:t>
            </a:r>
            <a:r>
              <a:rPr lang="ru-RU" sz="1800" dirty="0" smtClean="0"/>
              <a:t> (</a:t>
            </a:r>
            <a:r>
              <a:rPr lang="ru-RU" sz="1800" dirty="0" err="1" smtClean="0"/>
              <a:t>антимонопольне</a:t>
            </a:r>
            <a:r>
              <a:rPr lang="ru-RU" sz="1800" dirty="0" smtClean="0"/>
              <a:t>) </a:t>
            </a:r>
            <a:r>
              <a:rPr lang="ru-RU" sz="1800" dirty="0" err="1" smtClean="0"/>
              <a:t>законодавство</a:t>
            </a:r>
            <a:r>
              <a:rPr lang="ru-RU" sz="1800" dirty="0" smtClean="0"/>
              <a:t>. Структура базового конкурентного </a:t>
            </a:r>
            <a:r>
              <a:rPr lang="ru-RU" sz="1800" dirty="0" err="1" smtClean="0"/>
              <a:t>законодавства</a:t>
            </a:r>
            <a:r>
              <a:rPr lang="ru-RU" sz="1800" dirty="0" smtClean="0"/>
              <a:t>: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58601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      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: 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на систему,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план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організаційно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;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проекту </a:t>
            </a:r>
            <a:r>
              <a:rPr lang="ru-RU" dirty="0" err="1" smtClean="0"/>
              <a:t>програми</a:t>
            </a:r>
            <a:r>
              <a:rPr lang="ru-RU" dirty="0" smtClean="0"/>
              <a:t>;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/>
              <a:t>Розроблення</a:t>
            </a:r>
            <a:r>
              <a:rPr lang="ru-RU" dirty="0" smtClean="0"/>
              <a:t>  </a:t>
            </a:r>
            <a:r>
              <a:rPr lang="ru-RU" dirty="0" err="1" smtClean="0"/>
              <a:t>робочого</a:t>
            </a:r>
            <a:r>
              <a:rPr lang="ru-RU" dirty="0" smtClean="0"/>
              <a:t> проекту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затверження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9698" name="AutoShape 2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Разработка плана проекта. Структура распределения работ, бюджет, риски.  Часть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ез названия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429132"/>
            <a:ext cx="3990983" cy="22557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586790" cy="450059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: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uk-UA" dirty="0" smtClean="0"/>
              <a:t>Видається наказ на підприємстві про введення в дію затверджених стратегічних планів і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err="1" smtClean="0"/>
              <a:t>Виконуються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проводиться </a:t>
            </a:r>
            <a:r>
              <a:rPr lang="ru-RU" dirty="0" err="1" smtClean="0"/>
              <a:t>навчання</a:t>
            </a:r>
            <a:r>
              <a:rPr lang="ru-RU" dirty="0" smtClean="0"/>
              <a:t> 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керівного</a:t>
            </a:r>
            <a:r>
              <a:rPr lang="ru-RU" dirty="0" smtClean="0"/>
              <a:t> складу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,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служб до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, </a:t>
            </a:r>
            <a:r>
              <a:rPr lang="ru-RU" dirty="0" err="1" smtClean="0"/>
              <a:t>оснащення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uk-UA" dirty="0" smtClean="0"/>
              <a:t>Організовується контроль за впровадженням і додержанням стратегічних планів. </a:t>
            </a:r>
            <a:endParaRPr lang="ru-RU" dirty="0"/>
          </a:p>
        </p:txBody>
      </p:sp>
      <p:pic>
        <p:nvPicPr>
          <p:cNvPr id="33794" name="Picture 2" descr="Реализация плана индустриализации регионов Беларуси позволит экономике  ежегодно прирастать до 2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072074"/>
            <a:ext cx="2857520" cy="1785926"/>
          </a:xfrm>
          <a:prstGeom prst="rect">
            <a:avLst/>
          </a:prstGeom>
          <a:noFill/>
        </p:spPr>
      </p:pic>
      <p:pic>
        <p:nvPicPr>
          <p:cNvPr id="33796" name="Picture 4" descr="Плани людські і план Божий - ДивенСв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143512"/>
            <a:ext cx="3126736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578874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Широко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у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бізнес-структур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планами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виробничої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(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управлінських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).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підрозділу</a:t>
            </a:r>
            <a:r>
              <a:rPr lang="ru-RU" dirty="0" smtClean="0"/>
              <a:t>: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пріоритет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у т. ч. </a:t>
            </a:r>
            <a:r>
              <a:rPr lang="ru-RU" dirty="0" err="1" smtClean="0"/>
              <a:t>дійти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про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досягнуті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зусиллям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та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пріоритети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6000768"/>
          </a:xfrm>
        </p:spPr>
        <p:txBody>
          <a:bodyPr>
            <a:normAutofit fontScale="85000" lnSpcReduction="20000"/>
          </a:bodyPr>
          <a:lstStyle/>
          <a:p>
            <a:pPr marL="624078" indent="-514350" algn="just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зважаючи</a:t>
            </a:r>
            <a:r>
              <a:rPr lang="ru-RU" dirty="0" smtClean="0"/>
              <a:t> на </a:t>
            </a:r>
            <a:r>
              <a:rPr lang="ru-RU" dirty="0" err="1" smtClean="0"/>
              <a:t>організаційні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, а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описати</a:t>
            </a:r>
            <a:r>
              <a:rPr lang="ru-RU" dirty="0" smtClean="0"/>
              <a:t> </a:t>
            </a:r>
            <a:r>
              <a:rPr lang="ru-RU" dirty="0" err="1" smtClean="0"/>
              <a:t>кількісно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персоналу, </a:t>
            </a:r>
            <a:r>
              <a:rPr lang="ru-RU" dirty="0" err="1" smtClean="0"/>
              <a:t>технології</a:t>
            </a:r>
            <a:r>
              <a:rPr lang="ru-RU" dirty="0" smtClean="0"/>
              <a:t>, ринку.</a:t>
            </a:r>
          </a:p>
          <a:p>
            <a:pPr marL="624078" indent="-514350" algn="just">
              <a:buNone/>
            </a:pPr>
            <a:r>
              <a:rPr lang="ru-RU" dirty="0" smtClean="0"/>
              <a:t> 3. </a:t>
            </a:r>
            <a:r>
              <a:rPr lang="ru-RU" dirty="0" err="1" smtClean="0"/>
              <a:t>Підготувати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спроектувати</a:t>
            </a:r>
            <a:r>
              <a:rPr lang="ru-RU" dirty="0" smtClean="0"/>
              <a:t> </a:t>
            </a:r>
            <a:r>
              <a:rPr lang="ru-RU" dirty="0" err="1" smtClean="0"/>
              <a:t>організаційні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видати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виконавцям</a:t>
            </a:r>
            <a:r>
              <a:rPr lang="ru-RU" dirty="0" smtClean="0"/>
              <a:t>,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остаточні</a:t>
            </a:r>
            <a:r>
              <a:rPr lang="ru-RU" dirty="0" smtClean="0"/>
              <a:t> </a:t>
            </a:r>
            <a:r>
              <a:rPr lang="ru-RU" dirty="0" err="1" smtClean="0"/>
              <a:t>детальні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вказівкою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. </a:t>
            </a:r>
          </a:p>
          <a:p>
            <a:pPr marL="624078" indent="-514350"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Усунути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виправити</a:t>
            </a:r>
            <a:r>
              <a:rPr lang="ru-RU" dirty="0" smtClean="0"/>
              <a:t> </a:t>
            </a:r>
            <a:r>
              <a:rPr lang="ru-RU" dirty="0" err="1" smtClean="0"/>
              <a:t>очевидні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 (</a:t>
            </a:r>
            <a:r>
              <a:rPr lang="ru-RU" dirty="0" err="1" smtClean="0"/>
              <a:t>вузькі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у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потужностях</a:t>
            </a:r>
            <a:r>
              <a:rPr lang="ru-RU" dirty="0" smtClean="0"/>
              <a:t>; </a:t>
            </a:r>
            <a:r>
              <a:rPr lang="ru-RU" dirty="0" err="1" smtClean="0"/>
              <a:t>неощадливі</a:t>
            </a:r>
            <a:r>
              <a:rPr lang="ru-RU" dirty="0" smtClean="0"/>
              <a:t> </a:t>
            </a:r>
            <a:r>
              <a:rPr lang="ru-RU" dirty="0" err="1" smtClean="0"/>
              <a:t>повторювані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марнотратність</a:t>
            </a:r>
            <a:r>
              <a:rPr lang="ru-RU" dirty="0" smtClean="0"/>
              <a:t>). </a:t>
            </a:r>
          </a:p>
          <a:p>
            <a:pPr marL="624078" indent="-514350" algn="just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обрати </a:t>
            </a:r>
            <a:r>
              <a:rPr lang="ru-RU" dirty="0" err="1" smtClean="0"/>
              <a:t>показники</a:t>
            </a:r>
            <a:r>
              <a:rPr lang="ru-RU" dirty="0" smtClean="0"/>
              <a:t> для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індексів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базового </a:t>
            </a:r>
            <a:r>
              <a:rPr lang="ru-RU" dirty="0" err="1" smtClean="0"/>
              <a:t>періоду</a:t>
            </a:r>
            <a:r>
              <a:rPr lang="ru-RU" dirty="0" smtClean="0"/>
              <a:t> та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порівнянь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Стимулювати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до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організаційний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Не забувати </a:t>
            </a:r>
            <a:r>
              <a:rPr lang="ru-RU" dirty="0" smtClean="0"/>
              <a:t>про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Створювати клімат взаємної довіри між робітниками і менеджерами.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Підтримувати високу якість методів виміру.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Випускати</a:t>
            </a:r>
            <a:r>
              <a:rPr lang="ru-RU" dirty="0" smtClean="0"/>
              <a:t> </a:t>
            </a: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 про </a:t>
            </a:r>
            <a:r>
              <a:rPr lang="ru-RU" dirty="0" err="1" smtClean="0"/>
              <a:t>витрати</a:t>
            </a:r>
            <a:r>
              <a:rPr lang="ru-RU" dirty="0" smtClean="0"/>
              <a:t> та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Підтримувати у менеджерів і фахівців постійний інтерес до діяльності щодо підвищення продуктивності.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607220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розробки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конкурентної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ознакам</a:t>
            </a:r>
            <a:r>
              <a:rPr lang="ru-RU" dirty="0" smtClean="0"/>
              <a:t> </a:t>
            </a:r>
            <a:r>
              <a:rPr lang="ru-RU" dirty="0" err="1" smtClean="0"/>
              <a:t>системності</a:t>
            </a:r>
            <a:r>
              <a:rPr lang="ru-RU" dirty="0" smtClean="0"/>
              <a:t> та </a:t>
            </a:r>
            <a:r>
              <a:rPr lang="ru-RU" dirty="0" err="1" smtClean="0"/>
              <a:t>комплексності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ознакам</a:t>
            </a:r>
            <a:r>
              <a:rPr lang="ru-RU" dirty="0" smtClean="0"/>
              <a:t> </a:t>
            </a:r>
            <a:r>
              <a:rPr lang="ru-RU" dirty="0" err="1" smtClean="0"/>
              <a:t>елементного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та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специфічних</a:t>
            </a:r>
            <a:r>
              <a:rPr lang="ru-RU" dirty="0" smtClean="0"/>
              <a:t> процедур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методичного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та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Першим </a:t>
            </a:r>
            <a:r>
              <a:rPr lang="ru-RU" b="1" dirty="0" err="1" smtClean="0"/>
              <a:t>етапом</a:t>
            </a:r>
            <a:r>
              <a:rPr lang="ru-RU" b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місії</a:t>
            </a:r>
            <a:r>
              <a:rPr lang="ru-RU" dirty="0" smtClean="0"/>
              <a:t> та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причин, </a:t>
            </a:r>
            <a:r>
              <a:rPr lang="ru-RU" dirty="0" err="1" smtClean="0"/>
              <a:t>мотивів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циклічності</a:t>
            </a:r>
            <a:r>
              <a:rPr lang="ru-RU" dirty="0" smtClean="0"/>
              <a:t> та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терміну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циклу,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концептуальних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комерційної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стратегічному</a:t>
            </a:r>
            <a:r>
              <a:rPr lang="ru-RU" dirty="0" smtClean="0"/>
              <a:t> </a:t>
            </a:r>
            <a:r>
              <a:rPr lang="ru-RU" dirty="0" err="1" smtClean="0"/>
              <a:t>періоді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3525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endParaRPr lang="ru-RU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76" y="2143116"/>
            <a:ext cx="7413238" cy="4739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001156" cy="621508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i="1" dirty="0" smtClean="0"/>
              <a:t>Для </a:t>
            </a:r>
            <a:r>
              <a:rPr lang="ru-RU" i="1" dirty="0" err="1" smtClean="0"/>
              <a:t>забезпечення</a:t>
            </a:r>
            <a:r>
              <a:rPr lang="ru-RU" i="1" dirty="0" smtClean="0"/>
              <a:t> </a:t>
            </a:r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пропонуємо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використання</a:t>
            </a:r>
            <a:r>
              <a:rPr lang="ru-RU" i="1" dirty="0" smtClean="0"/>
              <a:t> таких </a:t>
            </a:r>
            <a:r>
              <a:rPr lang="ru-RU" i="1" dirty="0" err="1" smtClean="0"/>
              <a:t>стратегій</a:t>
            </a:r>
            <a:r>
              <a:rPr lang="ru-RU" i="1" dirty="0" smtClean="0"/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Товарної</a:t>
            </a:r>
            <a:r>
              <a:rPr lang="ru-RU" dirty="0" smtClean="0"/>
              <a:t> -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та </a:t>
            </a:r>
            <a:r>
              <a:rPr lang="ru-RU" dirty="0" err="1" smtClean="0"/>
              <a:t>параметри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номенклатури</a:t>
            </a:r>
            <a:r>
              <a:rPr lang="ru-RU" dirty="0" smtClean="0"/>
              <a:t>, </a:t>
            </a:r>
            <a:r>
              <a:rPr lang="ru-RU" dirty="0" err="1" smtClean="0"/>
              <a:t>асортименту</a:t>
            </a:r>
            <a:r>
              <a:rPr lang="ru-RU" dirty="0" smtClean="0"/>
              <a:t>,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оновлення</a:t>
            </a:r>
            <a:r>
              <a:rPr lang="ru-RU" dirty="0" smtClean="0"/>
              <a:t>, </a:t>
            </a:r>
            <a:r>
              <a:rPr lang="ru-RU" dirty="0" err="1" smtClean="0"/>
              <a:t>масштаби</a:t>
            </a:r>
            <a:r>
              <a:rPr lang="ru-RU" dirty="0" smtClean="0"/>
              <a:t> продажу та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ринку </a:t>
            </a:r>
            <a:r>
              <a:rPr lang="ru-RU" dirty="0" err="1" smtClean="0"/>
              <a:t>реалізації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,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; 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Ресурсної</a:t>
            </a:r>
            <a:r>
              <a:rPr lang="ru-RU" dirty="0" smtClean="0"/>
              <a:t> –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капіталом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, </a:t>
            </a:r>
            <a:r>
              <a:rPr lang="ru-RU" dirty="0" err="1" smtClean="0"/>
              <a:t>оптимальності</a:t>
            </a:r>
            <a:r>
              <a:rPr lang="ru-RU" dirty="0" smtClean="0"/>
              <a:t> та ресурсного </a:t>
            </a:r>
            <a:r>
              <a:rPr lang="ru-RU" dirty="0" err="1" smtClean="0"/>
              <a:t>перерозподілу</a:t>
            </a:r>
            <a:r>
              <a:rPr lang="ru-RU" dirty="0" smtClean="0"/>
              <a:t>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Технологічно</a:t>
            </a:r>
            <a:r>
              <a:rPr lang="ru-RU" dirty="0" smtClean="0"/>
              <a:t>- </a:t>
            </a:r>
            <a:r>
              <a:rPr lang="ru-RU" dirty="0" err="1" smtClean="0"/>
              <a:t>інноваційної</a:t>
            </a:r>
            <a:r>
              <a:rPr lang="ru-RU" dirty="0" smtClean="0"/>
              <a:t> –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 та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організаційну</a:t>
            </a:r>
            <a:r>
              <a:rPr lang="ru-RU" dirty="0" smtClean="0"/>
              <a:t> </a:t>
            </a:r>
            <a:r>
              <a:rPr lang="ru-RU" dirty="0" err="1" smtClean="0"/>
              <a:t>оптимізацію</a:t>
            </a:r>
            <a:r>
              <a:rPr lang="ru-RU" dirty="0" smtClean="0"/>
              <a:t> </a:t>
            </a:r>
            <a:r>
              <a:rPr lang="ru-RU" dirty="0" err="1" smtClean="0"/>
              <a:t>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технологічної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матеріально-технічної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комерційної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614364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Інтеграційної</a:t>
            </a:r>
            <a:r>
              <a:rPr lang="ru-RU" dirty="0" smtClean="0"/>
              <a:t> -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організаційного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 ресурсного </a:t>
            </a:r>
            <a:r>
              <a:rPr lang="ru-RU" dirty="0" err="1" smtClean="0"/>
              <a:t>потенціалу</a:t>
            </a:r>
            <a:r>
              <a:rPr lang="ru-RU" dirty="0" smtClean="0"/>
              <a:t>, маркетингового </a:t>
            </a:r>
            <a:r>
              <a:rPr lang="ru-RU" dirty="0" err="1" smtClean="0"/>
              <a:t>об’єднання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інформаційноуправлінських</a:t>
            </a:r>
            <a:r>
              <a:rPr lang="ru-RU" dirty="0" smtClean="0"/>
              <a:t> </a:t>
            </a:r>
            <a:r>
              <a:rPr lang="ru-RU" dirty="0" err="1" smtClean="0"/>
              <a:t>взаємозв’язків</a:t>
            </a:r>
            <a:r>
              <a:rPr lang="ru-RU" dirty="0" smtClean="0"/>
              <a:t>; 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Фінансової-інвестиційної</a:t>
            </a:r>
            <a:r>
              <a:rPr lang="ru-RU" dirty="0" smtClean="0"/>
              <a:t> –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капіталовкладень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шляхом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інвестування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інвестиційної</a:t>
            </a:r>
            <a:r>
              <a:rPr lang="ru-RU" dirty="0" smtClean="0"/>
              <a:t> </a:t>
            </a:r>
            <a:r>
              <a:rPr lang="ru-RU" dirty="0" err="1" smtClean="0"/>
              <a:t>привабливості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 smtClean="0"/>
              <a:t>Управлінської</a:t>
            </a:r>
            <a:r>
              <a:rPr lang="ru-RU" dirty="0" smtClean="0"/>
              <a:t> –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стратегічний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форм,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 smtClean="0"/>
              <a:t>управлінських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та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управлінських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;</a:t>
            </a:r>
          </a:p>
          <a:p>
            <a:pPr algn="just">
              <a:buFont typeface="Courier New" pitchFamily="49" charset="0"/>
              <a:buChar char="o"/>
            </a:pPr>
            <a:r>
              <a:rPr lang="uk-UA" dirty="0" smtClean="0"/>
              <a:t>Кадрової -</a:t>
            </a:r>
            <a:r>
              <a:rPr lang="ru-RU" dirty="0" smtClean="0"/>
              <a:t> –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кадрового </a:t>
            </a:r>
            <a:r>
              <a:rPr lang="ru-RU" dirty="0" err="1" smtClean="0"/>
              <a:t>потенціалу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та </a:t>
            </a:r>
            <a:r>
              <a:rPr lang="ru-RU" dirty="0" err="1" smtClean="0"/>
              <a:t>структури</a:t>
            </a:r>
            <a:r>
              <a:rPr lang="ru-RU" dirty="0" smtClean="0"/>
              <a:t> персоналу, </a:t>
            </a:r>
            <a:r>
              <a:rPr lang="ru-RU" dirty="0" err="1" smtClean="0"/>
              <a:t>забезпечення</a:t>
            </a:r>
            <a:r>
              <a:rPr lang="ru-RU" dirty="0" smtClean="0"/>
              <a:t> умов </a:t>
            </a:r>
            <a:r>
              <a:rPr lang="ru-RU" dirty="0" err="1" smtClean="0"/>
              <a:t>продуктивної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мотивації</a:t>
            </a:r>
            <a:r>
              <a:rPr lang="ru-RU" dirty="0" smtClean="0"/>
              <a:t> та оплати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 smtClean="0"/>
              <a:t>1.3.</a:t>
            </a:r>
            <a:r>
              <a:rPr lang="ru-RU" dirty="0" smtClean="0"/>
              <a:t> Теоретичною основою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у </a:t>
            </a:r>
            <a:r>
              <a:rPr lang="ru-RU" dirty="0" err="1" smtClean="0"/>
              <a:t>підтримці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«</a:t>
            </a:r>
            <a:r>
              <a:rPr lang="ru-RU" dirty="0" err="1" smtClean="0"/>
              <a:t>багатомірний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» до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нехтування</a:t>
            </a:r>
            <a:r>
              <a:rPr lang="ru-RU" dirty="0" smtClean="0"/>
              <a:t> 10 такими </a:t>
            </a:r>
            <a:r>
              <a:rPr lang="ru-RU" dirty="0" err="1" smtClean="0"/>
              <a:t>поняттями</a:t>
            </a:r>
            <a:r>
              <a:rPr lang="ru-RU" dirty="0" smtClean="0"/>
              <a:t>, як «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безпека</a:t>
            </a:r>
            <a:r>
              <a:rPr lang="ru-RU" dirty="0" smtClean="0"/>
              <a:t>», «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», «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» та «</a:t>
            </a:r>
            <a:r>
              <a:rPr lang="ru-RU" dirty="0" err="1" smtClean="0"/>
              <a:t>влада</a:t>
            </a:r>
            <a:r>
              <a:rPr lang="ru-RU" dirty="0" smtClean="0"/>
              <a:t>» в </a:t>
            </a:r>
            <a:r>
              <a:rPr lang="ru-RU" dirty="0" err="1" smtClean="0"/>
              <a:t>аналізі</a:t>
            </a:r>
            <a:r>
              <a:rPr lang="ru-RU" dirty="0" smtClean="0"/>
              <a:t> </a:t>
            </a:r>
            <a:r>
              <a:rPr lang="ru-RU" dirty="0" err="1" smtClean="0"/>
              <a:t>доцільності</a:t>
            </a:r>
            <a:r>
              <a:rPr lang="ru-RU" dirty="0" smtClean="0"/>
              <a:t> та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недопустимим</a:t>
            </a:r>
            <a:r>
              <a:rPr lang="ru-RU" dirty="0" smtClean="0"/>
              <a:t>.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державного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 </a:t>
            </a:r>
            <a:r>
              <a:rPr lang="ru-RU" dirty="0" err="1" smtClean="0"/>
              <a:t>стратегічну</a:t>
            </a:r>
            <a:r>
              <a:rPr lang="ru-RU" dirty="0" smtClean="0"/>
              <a:t> компоненту, </a:t>
            </a:r>
            <a:r>
              <a:rPr lang="ru-RU" dirty="0" err="1" smtClean="0"/>
              <a:t>методологію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методику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та </a:t>
            </a:r>
            <a:r>
              <a:rPr lang="ru-RU" dirty="0" err="1" smtClean="0"/>
              <a:t>організаційно-економічний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—систему </a:t>
            </a:r>
            <a:r>
              <a:rPr lang="ru-RU" dirty="0" err="1" smtClean="0"/>
              <a:t>інститутів</a:t>
            </a:r>
            <a:r>
              <a:rPr lang="ru-RU" dirty="0" smtClean="0"/>
              <a:t>,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та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858280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1.1.</a:t>
            </a:r>
            <a:r>
              <a:rPr lang="ru-RU" b="1" dirty="0" smtClean="0"/>
              <a:t>Програма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конкурентоспроможності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підприємства</a:t>
            </a:r>
            <a:r>
              <a:rPr lang="ru-RU" b="1" dirty="0" smtClean="0"/>
              <a:t> (ППКП)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комплекс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спрямований</a:t>
            </a:r>
            <a:r>
              <a:rPr lang="ru-RU" dirty="0" smtClean="0"/>
              <a:t> на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котрого</a:t>
            </a:r>
            <a:r>
              <a:rPr lang="ru-RU" dirty="0" smtClean="0"/>
              <a:t> </a:t>
            </a:r>
            <a:r>
              <a:rPr lang="ru-RU" dirty="0" err="1" smtClean="0"/>
              <a:t>обмежено</a:t>
            </a:r>
            <a:r>
              <a:rPr lang="ru-RU" dirty="0" smtClean="0"/>
              <a:t> в </a:t>
            </a:r>
            <a:r>
              <a:rPr lang="ru-RU" dirty="0" err="1" smtClean="0"/>
              <a:t>часі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пов’язано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споживанням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,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8" name="Picture 4" descr="SendPulse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429132"/>
            <a:ext cx="5702309" cy="2157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err="1" smtClean="0"/>
              <a:t>Стратегічною</a:t>
            </a:r>
            <a:r>
              <a:rPr lang="ru-RU" b="1" dirty="0" smtClean="0"/>
              <a:t> компонентою,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центральним</a:t>
            </a:r>
            <a:r>
              <a:rPr lang="ru-RU" b="1" dirty="0" smtClean="0"/>
              <a:t> ядром </a:t>
            </a:r>
            <a:r>
              <a:rPr lang="ru-RU" dirty="0" smtClean="0"/>
              <a:t>державного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федеральні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охоплюють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— макро-, мезо- та </a:t>
            </a:r>
            <a:r>
              <a:rPr lang="ru-RU" dirty="0" err="1" smtClean="0"/>
              <a:t>мікроекономічний</a:t>
            </a:r>
            <a:r>
              <a:rPr lang="ru-RU" dirty="0" smtClean="0"/>
              <a:t>. </a:t>
            </a:r>
            <a:r>
              <a:rPr lang="ru-RU" dirty="0" err="1" smtClean="0"/>
              <a:t>Координацію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Рада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— у США; Центр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(СРСЕ) — у </a:t>
            </a:r>
            <a:r>
              <a:rPr lang="ru-RU" dirty="0" err="1" smtClean="0"/>
              <a:t>Франції</a:t>
            </a:r>
            <a:r>
              <a:rPr lang="ru-RU" dirty="0" smtClean="0"/>
              <a:t>).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системою </a:t>
            </a:r>
            <a:r>
              <a:rPr lang="ru-RU" dirty="0" err="1" smtClean="0"/>
              <a:t>національних</a:t>
            </a:r>
            <a:r>
              <a:rPr lang="ru-RU" dirty="0" smtClean="0"/>
              <a:t> та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рейтингових</a:t>
            </a:r>
            <a:r>
              <a:rPr lang="ru-RU" dirty="0" smtClean="0"/>
              <a:t> агентств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42862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та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шляхом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b="1" dirty="0" err="1" smtClean="0"/>
              <a:t>національно-державної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конкурентоспроможності</a:t>
            </a:r>
            <a:r>
              <a:rPr lang="ru-RU" dirty="0" smtClean="0"/>
              <a:t>, </a:t>
            </a:r>
            <a:r>
              <a:rPr lang="ru-RU" dirty="0" err="1" smtClean="0"/>
              <a:t>суб'єктом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«держава-система» —</a:t>
            </a:r>
            <a:r>
              <a:rPr lang="ru-RU" dirty="0" err="1" smtClean="0"/>
              <a:t>консолідована</a:t>
            </a:r>
            <a:r>
              <a:rPr lang="ru-RU" dirty="0" smtClean="0"/>
              <a:t> система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корпорацій</a:t>
            </a:r>
            <a:r>
              <a:rPr lang="ru-RU" dirty="0" smtClean="0"/>
              <a:t>.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реальному </a:t>
            </a:r>
            <a:r>
              <a:rPr lang="ru-RU" dirty="0" err="1" smtClean="0"/>
              <a:t>впливі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держава </a:t>
            </a:r>
            <a:r>
              <a:rPr lang="ru-RU" dirty="0" err="1" smtClean="0"/>
              <a:t>здійснює</a:t>
            </a:r>
            <a:r>
              <a:rPr lang="ru-RU" dirty="0" smtClean="0"/>
              <a:t> на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,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як </a:t>
            </a:r>
            <a:r>
              <a:rPr lang="ru-RU" dirty="0" err="1" smtClean="0"/>
              <a:t>суб'єкта</a:t>
            </a:r>
            <a:r>
              <a:rPr lang="ru-RU" dirty="0" smtClean="0"/>
              <a:t> </a:t>
            </a:r>
            <a:r>
              <a:rPr lang="ru-RU" dirty="0" err="1" smtClean="0"/>
              <a:t>світогосподарських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Мир бизнеса. Как узнать, что перед вами луз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714776" cy="2355168"/>
          </a:xfrm>
          <a:prstGeom prst="rect">
            <a:avLst/>
          </a:prstGeom>
          <a:noFill/>
        </p:spPr>
      </p:pic>
      <p:sp>
        <p:nvSpPr>
          <p:cNvPr id="34820" name="AutoShape 4" descr="Современный мир бизнеса — Modern Busines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714884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01122" cy="41434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Організаційно-економічний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</a:t>
            </a:r>
            <a:r>
              <a:rPr lang="ru-RU" b="1" dirty="0" smtClean="0"/>
              <a:t> </a:t>
            </a:r>
            <a:r>
              <a:rPr lang="ru-RU" b="1" dirty="0" err="1" smtClean="0"/>
              <a:t>підтримки</a:t>
            </a:r>
            <a:r>
              <a:rPr lang="ru-RU" b="1" dirty="0" smtClean="0"/>
              <a:t> та </a:t>
            </a:r>
            <a:r>
              <a:rPr lang="ru-RU" b="1" dirty="0" err="1" smtClean="0"/>
              <a:t>стимулювання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конкурентоспроможності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підприємства</a:t>
            </a:r>
            <a:r>
              <a:rPr lang="ru-RU" b="1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інституціональних</a:t>
            </a:r>
            <a:r>
              <a:rPr lang="ru-RU" dirty="0" smtClean="0"/>
              <a:t>,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, </a:t>
            </a:r>
            <a:r>
              <a:rPr lang="ru-RU" dirty="0" err="1" smtClean="0"/>
              <a:t>політичних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структур,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державного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ресурсних</a:t>
            </a:r>
            <a:r>
              <a:rPr lang="ru-RU" dirty="0" smtClean="0"/>
              <a:t>, </a:t>
            </a:r>
            <a:r>
              <a:rPr lang="ru-RU" dirty="0" err="1" smtClean="0"/>
              <a:t>технологічних</a:t>
            </a:r>
            <a:r>
              <a:rPr lang="ru-RU" dirty="0" smtClean="0"/>
              <a:t>, </a:t>
            </a:r>
            <a:r>
              <a:rPr lang="ru-RU" dirty="0" err="1" smtClean="0"/>
              <a:t>інноваційних</a:t>
            </a:r>
            <a:r>
              <a:rPr lang="ru-RU" dirty="0" smtClean="0"/>
              <a:t>, </a:t>
            </a:r>
            <a:r>
              <a:rPr lang="ru-RU" dirty="0" err="1" smtClean="0"/>
              <a:t>глобальних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соціокультурних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5058" name="Picture 2" descr="Эссе на тему &quot;Экономика в моей жизни&quot;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00570"/>
            <a:ext cx="3286148" cy="215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err="1" smtClean="0"/>
              <a:t>Сприяння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економіки</a:t>
            </a:r>
            <a:r>
              <a:rPr lang="ru-RU" b="1" dirty="0" smtClean="0"/>
              <a:t> в рамках </a:t>
            </a:r>
            <a:r>
              <a:rPr lang="ru-RU" b="1" dirty="0" err="1" smtClean="0"/>
              <a:t>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економічної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політики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шляхом: </a:t>
            </a:r>
          </a:p>
          <a:p>
            <a:pPr algn="just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структурної</a:t>
            </a:r>
            <a:r>
              <a:rPr lang="ru-RU" dirty="0" smtClean="0"/>
              <a:t> (</a:t>
            </a:r>
            <a:r>
              <a:rPr lang="ru-RU" dirty="0" err="1" smtClean="0"/>
              <a:t>промислової</a:t>
            </a:r>
            <a:r>
              <a:rPr lang="ru-RU" dirty="0" smtClean="0"/>
              <a:t>) </a:t>
            </a:r>
            <a:r>
              <a:rPr lang="ru-RU" dirty="0" err="1" smtClean="0"/>
              <a:t>політики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науково-технологічної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(науки,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); </a:t>
            </a:r>
          </a:p>
          <a:p>
            <a:pPr algn="just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гнучкої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, </a:t>
            </a:r>
            <a:r>
              <a:rPr lang="ru-RU" dirty="0" err="1" smtClean="0"/>
              <a:t>кредитно-фінансової</a:t>
            </a:r>
            <a:r>
              <a:rPr lang="ru-RU" dirty="0" smtClean="0"/>
              <a:t>, </a:t>
            </a:r>
            <a:r>
              <a:rPr lang="ru-RU" dirty="0" err="1" smtClean="0"/>
              <a:t>цінової</a:t>
            </a:r>
            <a:r>
              <a:rPr lang="ru-RU" dirty="0" smtClean="0"/>
              <a:t> та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ємності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та </a:t>
            </a:r>
            <a:r>
              <a:rPr lang="ru-RU" dirty="0" err="1" smtClean="0"/>
              <a:t>купівельної</a:t>
            </a:r>
            <a:r>
              <a:rPr lang="ru-RU" dirty="0" smtClean="0"/>
              <a:t> </a:t>
            </a:r>
            <a:r>
              <a:rPr lang="ru-RU" dirty="0" err="1" smtClean="0"/>
              <a:t>спроможності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послуг</a:t>
            </a:r>
            <a:r>
              <a:rPr lang="ru-RU" dirty="0" smtClean="0"/>
              <a:t>) на </a:t>
            </a:r>
            <a:r>
              <a:rPr lang="ru-RU" dirty="0" err="1" smtClean="0"/>
              <a:t>внутрішньому</a:t>
            </a:r>
            <a:r>
              <a:rPr lang="ru-RU" dirty="0" smtClean="0"/>
              <a:t> ринку.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60722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національного</a:t>
            </a:r>
            <a:r>
              <a:rPr lang="ru-RU" b="1" dirty="0" smtClean="0"/>
              <a:t> ринку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іноземної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шляхом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цілеспрямованої</a:t>
            </a:r>
            <a:r>
              <a:rPr lang="ru-RU" dirty="0" smtClean="0"/>
              <a:t> </a:t>
            </a:r>
            <a:r>
              <a:rPr lang="ru-RU" dirty="0" err="1" smtClean="0"/>
              <a:t>зовнішньоторговельної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є: </a:t>
            </a:r>
          </a:p>
          <a:p>
            <a:pPr algn="just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митно-тарифне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б) режим </a:t>
            </a:r>
            <a:r>
              <a:rPr lang="ru-RU" dirty="0" err="1" smtClean="0"/>
              <a:t>квотування</a:t>
            </a:r>
            <a:r>
              <a:rPr lang="ru-RU" dirty="0" smtClean="0"/>
              <a:t> та </a:t>
            </a:r>
            <a:r>
              <a:rPr lang="ru-RU" dirty="0" err="1" smtClean="0"/>
              <a:t>ліцензування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норм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імпортуються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сертифікація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протекціоністську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— </a:t>
            </a:r>
            <a:r>
              <a:rPr lang="ru-RU" dirty="0" err="1" smtClean="0"/>
              <a:t>компенсаційних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, </a:t>
            </a:r>
            <a:r>
              <a:rPr lang="ru-RU" dirty="0" err="1" smtClean="0"/>
              <a:t>антидемпінгового</a:t>
            </a:r>
            <a:r>
              <a:rPr lang="ru-RU" dirty="0" smtClean="0"/>
              <a:t> </a:t>
            </a:r>
            <a:r>
              <a:rPr lang="ru-RU" dirty="0" err="1" smtClean="0"/>
              <a:t>мита</a:t>
            </a:r>
            <a:r>
              <a:rPr lang="ru-RU" dirty="0" smtClean="0"/>
              <a:t>, </a:t>
            </a:r>
            <a:r>
              <a:rPr lang="ru-RU" dirty="0" err="1" smtClean="0"/>
              <a:t>тарифної</a:t>
            </a:r>
            <a:r>
              <a:rPr lang="ru-RU" dirty="0" smtClean="0"/>
              <a:t> </a:t>
            </a:r>
            <a:r>
              <a:rPr lang="ru-RU" dirty="0" err="1" smtClean="0"/>
              <a:t>ескалації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err="1" smtClean="0"/>
              <a:t>Підтримка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товаровиробників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ринках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таких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мак-роекономічної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</a:t>
            </a:r>
          </a:p>
          <a:p>
            <a:pPr algn="just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пільгове</a:t>
            </a:r>
            <a:r>
              <a:rPr lang="ru-RU" dirty="0" smtClean="0"/>
              <a:t> </a:t>
            </a:r>
            <a:r>
              <a:rPr lang="ru-RU" dirty="0" err="1" smtClean="0"/>
              <a:t>кредитування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страхування</a:t>
            </a:r>
            <a:r>
              <a:rPr lang="ru-RU" dirty="0" smtClean="0"/>
              <a:t> </a:t>
            </a:r>
            <a:r>
              <a:rPr lang="ru-RU" dirty="0" err="1" smtClean="0"/>
              <a:t>експортних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пільгове</a:t>
            </a:r>
            <a:r>
              <a:rPr lang="ru-RU" dirty="0" smtClean="0"/>
              <a:t> </a:t>
            </a:r>
            <a:r>
              <a:rPr lang="ru-RU" dirty="0" err="1" smtClean="0"/>
              <a:t>оподаткування</a:t>
            </a:r>
            <a:r>
              <a:rPr lang="ru-RU" dirty="0" smtClean="0"/>
              <a:t> </a:t>
            </a:r>
            <a:r>
              <a:rPr lang="ru-RU" dirty="0" err="1" smtClean="0"/>
              <a:t>експортної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пряме</a:t>
            </a:r>
            <a:r>
              <a:rPr lang="ru-RU" dirty="0" smtClean="0"/>
              <a:t> </a:t>
            </a:r>
            <a:r>
              <a:rPr lang="ru-RU" dirty="0" err="1" smtClean="0"/>
              <a:t>субсидування</a:t>
            </a:r>
            <a:r>
              <a:rPr lang="ru-RU" dirty="0" smtClean="0"/>
              <a:t> </a:t>
            </a:r>
            <a:r>
              <a:rPr lang="ru-RU" dirty="0" err="1" smtClean="0"/>
              <a:t>експортної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інформаційна</a:t>
            </a:r>
            <a:r>
              <a:rPr lang="ru-RU" dirty="0" smtClean="0"/>
              <a:t>, </a:t>
            </a:r>
            <a:r>
              <a:rPr lang="ru-RU" dirty="0" err="1" smtClean="0"/>
              <a:t>консультативна</a:t>
            </a:r>
            <a:r>
              <a:rPr lang="ru-RU" dirty="0" smtClean="0"/>
              <a:t> та рекламна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експортної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е) </a:t>
            </a:r>
            <a:r>
              <a:rPr lang="ru-RU" dirty="0" err="1" smtClean="0"/>
              <a:t>корпоративно-інституціональна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експортної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через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 та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</a:t>
            </a:r>
            <a:r>
              <a:rPr lang="ru-RU" dirty="0" err="1" smtClean="0"/>
              <a:t>світових</a:t>
            </a:r>
            <a:r>
              <a:rPr lang="ru-RU" dirty="0" smtClean="0"/>
              <a:t> ринках, </a:t>
            </a: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дво</a:t>
            </a:r>
            <a:r>
              <a:rPr lang="ru-RU" dirty="0" smtClean="0"/>
              <a:t> (</a:t>
            </a:r>
            <a:r>
              <a:rPr lang="ru-RU" dirty="0" err="1" smtClean="0"/>
              <a:t>багато</a:t>
            </a:r>
            <a:r>
              <a:rPr lang="ru-RU" dirty="0" smtClean="0"/>
              <a:t>)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інтеграційних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21508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експортного</a:t>
            </a:r>
            <a:r>
              <a:rPr lang="ru-RU" b="1" dirty="0" smtClean="0"/>
              <a:t> </a:t>
            </a:r>
            <a:r>
              <a:rPr lang="ru-RU" b="1" dirty="0" err="1" smtClean="0"/>
              <a:t>потенціалу</a:t>
            </a:r>
            <a:r>
              <a:rPr lang="ru-RU" b="1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зовнішньоекономічної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концептуальних</a:t>
            </a:r>
            <a:r>
              <a:rPr lang="ru-RU" dirty="0" smtClean="0"/>
              <a:t> </a:t>
            </a:r>
            <a:r>
              <a:rPr lang="ru-RU" dirty="0" err="1" smtClean="0"/>
              <a:t>положеннях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порівняльних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Умовно</a:t>
            </a:r>
            <a:r>
              <a:rPr lang="ru-RU" dirty="0" smtClean="0"/>
              <a:t> систему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(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:</a:t>
            </a:r>
          </a:p>
          <a:p>
            <a:pPr algn="just"/>
            <a:r>
              <a:rPr lang="ru-RU" dirty="0" err="1" smtClean="0"/>
              <a:t>нормативно-правову</a:t>
            </a:r>
            <a:r>
              <a:rPr lang="ru-RU" dirty="0" smtClean="0"/>
              <a:t> 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, контроль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організаційну</a:t>
            </a:r>
            <a:r>
              <a:rPr lang="ru-RU" dirty="0" smtClean="0"/>
              <a:t> 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структур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виконавчої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надано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штрафних</a:t>
            </a:r>
            <a:r>
              <a:rPr lang="ru-RU" dirty="0" smtClean="0"/>
              <a:t> </a:t>
            </a:r>
            <a:r>
              <a:rPr lang="ru-RU" dirty="0" err="1" smtClean="0"/>
              <a:t>санкцій</a:t>
            </a:r>
            <a:r>
              <a:rPr lang="ru-RU" dirty="0" smtClean="0"/>
              <a:t> до </a:t>
            </a:r>
            <a:r>
              <a:rPr lang="ru-RU" dirty="0" err="1" smtClean="0"/>
              <a:t>порушників</a:t>
            </a:r>
            <a:r>
              <a:rPr lang="ru-RU" dirty="0" smtClean="0"/>
              <a:t> чинного антимонопольного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307183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b="1" dirty="0" err="1" smtClean="0"/>
              <a:t>Політика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конкуренції</a:t>
            </a:r>
            <a:r>
              <a:rPr lang="ru-RU" b="1" dirty="0" smtClean="0"/>
              <a:t>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сприятливого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для </a:t>
            </a:r>
            <a:r>
              <a:rPr lang="ru-RU" dirty="0" err="1" smtClean="0"/>
              <a:t>інноваційного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Вона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прав </a:t>
            </a:r>
            <a:r>
              <a:rPr lang="ru-RU" dirty="0" err="1" smtClean="0"/>
              <a:t>споживачів</a:t>
            </a:r>
            <a:r>
              <a:rPr lang="ru-RU" dirty="0" smtClean="0"/>
              <a:t> шляхом </a:t>
            </a:r>
            <a:r>
              <a:rPr lang="ru-RU" dirty="0" err="1" smtClean="0"/>
              <a:t>створення</a:t>
            </a:r>
            <a:r>
              <a:rPr lang="ru-RU" dirty="0" smtClean="0"/>
              <a:t> для них </a:t>
            </a:r>
            <a:r>
              <a:rPr lang="ru-RU" dirty="0" err="1" smtClean="0"/>
              <a:t>найкращих</a:t>
            </a:r>
            <a:r>
              <a:rPr lang="ru-RU" dirty="0" smtClean="0"/>
              <a:t> умов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товаровиробникам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082" name="Picture 2" descr="Государственное регулирование АПК: служу… служит…служим? — Latifundis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643470" cy="3082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i="1" dirty="0" err="1" smtClean="0"/>
              <a:t>Конкурентне</a:t>
            </a:r>
            <a:r>
              <a:rPr lang="ru-RU" i="1" dirty="0" smtClean="0"/>
              <a:t> </a:t>
            </a:r>
            <a:r>
              <a:rPr lang="ru-RU" i="1" dirty="0" err="1" smtClean="0"/>
              <a:t>законодавство</a:t>
            </a:r>
            <a:r>
              <a:rPr lang="ru-RU" i="1" dirty="0" smtClean="0"/>
              <a:t> в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цілим</a:t>
            </a:r>
            <a:r>
              <a:rPr lang="ru-RU" dirty="0" smtClean="0"/>
              <a:t> рядом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концепцій</a:t>
            </a:r>
            <a:r>
              <a:rPr lang="ru-RU" dirty="0" smtClean="0"/>
              <a:t>, таких, як </a:t>
            </a:r>
            <a:r>
              <a:rPr lang="ru-RU" dirty="0" err="1" smtClean="0"/>
              <a:t>торгове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прямого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інвестування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 </a:t>
            </a:r>
            <a:r>
              <a:rPr lang="ru-RU" dirty="0" err="1" smtClean="0"/>
              <a:t>Співпадаючі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міститися</a:t>
            </a:r>
            <a:r>
              <a:rPr lang="ru-RU" dirty="0" smtClean="0"/>
              <a:t> в законах: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про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про </a:t>
            </a:r>
            <a:r>
              <a:rPr lang="ru-RU" dirty="0" err="1" smtClean="0"/>
              <a:t>несумлінну</a:t>
            </a:r>
            <a:r>
              <a:rPr lang="ru-RU" dirty="0" smtClean="0"/>
              <a:t> </a:t>
            </a:r>
            <a:r>
              <a:rPr lang="ru-RU" dirty="0" err="1" smtClean="0"/>
              <a:t>конкуренцію</a:t>
            </a:r>
            <a:r>
              <a:rPr lang="ru-RU" dirty="0" smtClean="0"/>
              <a:t>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про </a:t>
            </a:r>
            <a:r>
              <a:rPr lang="ru-RU" dirty="0" err="1" smtClean="0"/>
              <a:t>несумлінну</a:t>
            </a:r>
            <a:r>
              <a:rPr lang="ru-RU" dirty="0" smtClean="0"/>
              <a:t> </a:t>
            </a:r>
            <a:r>
              <a:rPr lang="ru-RU" dirty="0" err="1" smtClean="0"/>
              <a:t>торгову</a:t>
            </a:r>
            <a:r>
              <a:rPr lang="ru-RU" dirty="0" smtClean="0"/>
              <a:t> практику,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про рекламу, </a:t>
            </a:r>
            <a:r>
              <a:rPr lang="ru-RU" dirty="0" err="1" smtClean="0"/>
              <a:t>що</a:t>
            </a:r>
            <a:r>
              <a:rPr lang="ru-RU" dirty="0" smtClean="0"/>
              <a:t> вводить в </a:t>
            </a:r>
            <a:r>
              <a:rPr lang="ru-RU" dirty="0" err="1" smtClean="0"/>
              <a:t>оману</a:t>
            </a:r>
            <a:r>
              <a:rPr lang="ru-RU" dirty="0" smtClean="0"/>
              <a:t>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нормативних</a:t>
            </a:r>
            <a:r>
              <a:rPr lang="ru-RU" dirty="0" smtClean="0"/>
              <a:t> актах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законодавчої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,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сфокусована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4-х </a:t>
            </a:r>
            <a:r>
              <a:rPr lang="ru-RU" dirty="0" err="1" smtClean="0"/>
              <a:t>основних</a:t>
            </a:r>
            <a:r>
              <a:rPr lang="ru-RU" dirty="0" smtClean="0"/>
              <a:t> аспектах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запобіганню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обмежують</a:t>
            </a:r>
            <a:r>
              <a:rPr lang="ru-RU" dirty="0" smtClean="0"/>
              <a:t> </a:t>
            </a:r>
            <a:r>
              <a:rPr lang="ru-RU" dirty="0" err="1" smtClean="0"/>
              <a:t>конкуренцію</a:t>
            </a:r>
            <a:r>
              <a:rPr lang="ru-RU" dirty="0" smtClean="0"/>
              <a:t> та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зловживання</a:t>
            </a:r>
            <a:r>
              <a:rPr lang="ru-RU" dirty="0" smtClean="0"/>
              <a:t> </a:t>
            </a:r>
            <a:r>
              <a:rPr lang="ru-RU" dirty="0" err="1" smtClean="0"/>
              <a:t>домінуючим</a:t>
            </a:r>
            <a:r>
              <a:rPr lang="ru-RU" dirty="0" smtClean="0"/>
              <a:t> становищем на ринку;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контролю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лібералізації</a:t>
            </a:r>
            <a:r>
              <a:rPr lang="ru-RU" dirty="0" smtClean="0"/>
              <a:t> </a:t>
            </a:r>
            <a:r>
              <a:rPr lang="ru-RU" dirty="0" err="1" smtClean="0"/>
              <a:t>монополістичних</a:t>
            </a:r>
            <a:r>
              <a:rPr lang="ru-RU" dirty="0" smtClean="0"/>
              <a:t> </a:t>
            </a:r>
            <a:r>
              <a:rPr lang="ru-RU" dirty="0" err="1" smtClean="0"/>
              <a:t>секторів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суб'єктам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ринку.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607220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як </a:t>
            </a:r>
            <a:r>
              <a:rPr lang="ru-RU" i="1" dirty="0" err="1" smtClean="0"/>
              <a:t>об’єкт</a:t>
            </a:r>
            <a:r>
              <a:rPr lang="ru-RU" i="1" dirty="0" smtClean="0"/>
              <a:t> </a:t>
            </a:r>
            <a:r>
              <a:rPr lang="ru-RU" i="1" dirty="0" err="1" smtClean="0"/>
              <a:t>управління</a:t>
            </a:r>
            <a:r>
              <a:rPr lang="ru-RU" i="1" dirty="0" smtClean="0"/>
              <a:t> </a:t>
            </a:r>
            <a:r>
              <a:rPr lang="ru-RU" i="1" dirty="0" err="1" smtClean="0"/>
              <a:t>розглядається</a:t>
            </a:r>
            <a:r>
              <a:rPr lang="ru-RU" i="1" dirty="0" smtClean="0"/>
              <a:t> у </a:t>
            </a:r>
            <a:r>
              <a:rPr lang="ru-RU" i="1" dirty="0" err="1" smtClean="0"/>
              <a:t>вигляді</a:t>
            </a:r>
            <a:r>
              <a:rPr lang="ru-RU" i="1" dirty="0" smtClean="0"/>
              <a:t> </a:t>
            </a:r>
            <a:r>
              <a:rPr lang="ru-RU" i="1" dirty="0" err="1" smtClean="0"/>
              <a:t>програми</a:t>
            </a:r>
            <a:r>
              <a:rPr lang="ru-RU" i="1" dirty="0" smtClean="0"/>
              <a:t> </a:t>
            </a:r>
            <a:r>
              <a:rPr lang="ru-RU" i="1" dirty="0" err="1" smtClean="0"/>
              <a:t>тоді</a:t>
            </a:r>
            <a:r>
              <a:rPr lang="ru-RU" i="1" dirty="0" smtClean="0"/>
              <a:t>, коли:</a:t>
            </a:r>
          </a:p>
          <a:p>
            <a:pPr algn="just"/>
            <a:r>
              <a:rPr lang="ru-RU" dirty="0" smtClean="0"/>
              <a:t>  вона </a:t>
            </a:r>
            <a:r>
              <a:rPr lang="ru-RU" dirty="0" err="1" smtClean="0"/>
              <a:t>об’єктивно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комплексний</a:t>
            </a:r>
            <a:r>
              <a:rPr lang="ru-RU" dirty="0" smtClean="0"/>
              <a:t> характер та для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комплексу </a:t>
            </a:r>
            <a:r>
              <a:rPr lang="ru-RU" dirty="0" err="1" smtClean="0"/>
              <a:t>робіт</a:t>
            </a:r>
            <a:r>
              <a:rPr lang="ru-RU" dirty="0" smtClean="0"/>
              <a:t> (</a:t>
            </a:r>
            <a:r>
              <a:rPr lang="ru-RU" dirty="0" err="1" smtClean="0"/>
              <a:t>операцій</a:t>
            </a:r>
            <a:r>
              <a:rPr lang="ru-RU" dirty="0" smtClean="0"/>
              <a:t>, процедур </a:t>
            </a:r>
            <a:r>
              <a:rPr lang="ru-RU" dirty="0" err="1" smtClean="0"/>
              <a:t>і</a:t>
            </a:r>
            <a:r>
              <a:rPr lang="ru-RU" dirty="0" smtClean="0"/>
              <a:t> т. д.); </a:t>
            </a:r>
          </a:p>
          <a:p>
            <a:pPr algn="just"/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–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) </a:t>
            </a:r>
            <a:r>
              <a:rPr lang="ru-RU" dirty="0" err="1" smtClean="0"/>
              <a:t>пов’язане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послідовно-паралельним</a:t>
            </a:r>
            <a:r>
              <a:rPr lang="ru-RU" dirty="0" smtClean="0"/>
              <a:t>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комплексу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за часом, </a:t>
            </a:r>
            <a:r>
              <a:rPr lang="ru-RU" dirty="0" err="1" smtClean="0"/>
              <a:t>фінансовими</a:t>
            </a:r>
            <a:r>
              <a:rPr lang="ru-RU" dirty="0" smtClean="0"/>
              <a:t>, </a:t>
            </a:r>
            <a:r>
              <a:rPr lang="ru-RU" dirty="0" err="1" smtClean="0"/>
              <a:t>матеріальними</a:t>
            </a:r>
            <a:r>
              <a:rPr lang="ru-RU" dirty="0" smtClean="0"/>
              <a:t> та </a:t>
            </a:r>
            <a:r>
              <a:rPr lang="ru-RU" dirty="0" err="1" smtClean="0"/>
              <a:t>трудовими</a:t>
            </a:r>
            <a:r>
              <a:rPr lang="ru-RU" dirty="0" smtClean="0"/>
              <a:t> ресурсами; 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та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комплексу </a:t>
            </a:r>
            <a:r>
              <a:rPr lang="ru-RU" dirty="0" err="1" smtClean="0"/>
              <a:t>робіт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858280" cy="40719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, </a:t>
            </a:r>
            <a:r>
              <a:rPr lang="ru-RU" b="1" dirty="0" err="1" smtClean="0"/>
              <a:t>Конституцією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dirty="0" smtClean="0"/>
              <a:t>. У </a:t>
            </a:r>
            <a:r>
              <a:rPr lang="ru-RU" dirty="0" err="1" smtClean="0"/>
              <a:t>статті</a:t>
            </a:r>
            <a:r>
              <a:rPr lang="ru-RU" dirty="0" smtClean="0"/>
              <a:t> 42 </a:t>
            </a:r>
            <a:r>
              <a:rPr lang="ru-RU" dirty="0" err="1" smtClean="0"/>
              <a:t>абз</a:t>
            </a:r>
            <a:r>
              <a:rPr lang="ru-RU" dirty="0" smtClean="0"/>
              <a:t>. 3.3 </a:t>
            </a:r>
            <a:r>
              <a:rPr lang="ru-RU" dirty="0" err="1" smtClean="0"/>
              <a:t>зазначається</a:t>
            </a:r>
            <a:r>
              <a:rPr lang="ru-RU" dirty="0" smtClean="0"/>
              <a:t>: «Держава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у </a:t>
            </a:r>
            <a:r>
              <a:rPr lang="ru-RU" dirty="0" err="1" smtClean="0"/>
              <a:t>підприємницькій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Не </a:t>
            </a:r>
            <a:r>
              <a:rPr lang="ru-RU" dirty="0" err="1" smtClean="0"/>
              <a:t>допускаються</a:t>
            </a:r>
            <a:r>
              <a:rPr lang="ru-RU" dirty="0" smtClean="0"/>
              <a:t> </a:t>
            </a:r>
            <a:r>
              <a:rPr lang="ru-RU" dirty="0" err="1" smtClean="0"/>
              <a:t>зловживання</a:t>
            </a:r>
            <a:r>
              <a:rPr lang="ru-RU" dirty="0" smtClean="0"/>
              <a:t> </a:t>
            </a:r>
            <a:r>
              <a:rPr lang="ru-RU" dirty="0" err="1" smtClean="0"/>
              <a:t>монопольним</a:t>
            </a:r>
            <a:r>
              <a:rPr lang="ru-RU" dirty="0" smtClean="0"/>
              <a:t> становищем на ринку, </a:t>
            </a:r>
            <a:r>
              <a:rPr lang="ru-RU" dirty="0" err="1" smtClean="0"/>
              <a:t>неправомірне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та </a:t>
            </a:r>
            <a:r>
              <a:rPr lang="ru-RU" dirty="0" err="1" smtClean="0"/>
              <a:t>недобросовісна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.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монополії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законом». </a:t>
            </a:r>
            <a:r>
              <a:rPr lang="ru-RU" dirty="0" err="1" smtClean="0"/>
              <a:t>Країни</a:t>
            </a:r>
            <a:r>
              <a:rPr lang="ru-RU" dirty="0" smtClean="0"/>
              <a:t>, де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деякою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суміжних</a:t>
            </a:r>
            <a:r>
              <a:rPr lang="ru-RU" dirty="0" smtClean="0"/>
              <a:t> областей права,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охоплюють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b="1" dirty="0" err="1" smtClean="0"/>
              <a:t>аспекти</a:t>
            </a:r>
            <a:r>
              <a:rPr lang="ru-RU" b="1" dirty="0" smtClean="0"/>
              <a:t> конкурентного </a:t>
            </a:r>
            <a:r>
              <a:rPr lang="ru-RU" b="1" dirty="0" err="1" smtClean="0"/>
              <a:t>законодавства</a:t>
            </a:r>
            <a:r>
              <a:rPr lang="ru-RU" dirty="0" smtClean="0"/>
              <a:t>, у той же час кардинально </a:t>
            </a:r>
            <a:r>
              <a:rPr lang="ru-RU" dirty="0" err="1" smtClean="0"/>
              <a:t>відрізняючи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в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моментів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02" name="Picture 2" descr="КОНСТИТУЦІЯ УКРАЇНИ В СИСТЕМІ ПРАВОВОГО РЕГУЛЮВАННЯ ОПЕРАТИВНО-РОЗШУКОВОЇ  ДІЯЛЬНОСТІ – ОДУВ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14884"/>
            <a:ext cx="289850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39290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1.4.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розвинутих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в </a:t>
            </a:r>
            <a:r>
              <a:rPr lang="ru-RU" dirty="0" err="1" smtClean="0"/>
              <a:t>країнах</a:t>
            </a:r>
            <a:r>
              <a:rPr lang="ru-RU" dirty="0" smtClean="0"/>
              <a:t> ЄС та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простору </a:t>
            </a:r>
            <a:r>
              <a:rPr lang="ru-RU" dirty="0" err="1" smtClean="0"/>
              <a:t>конкурентні</a:t>
            </a:r>
            <a:r>
              <a:rPr lang="ru-RU" dirty="0" smtClean="0"/>
              <a:t> правила </a:t>
            </a:r>
            <a:r>
              <a:rPr lang="ru-RU" dirty="0" err="1" smtClean="0"/>
              <a:t>поширюються</a:t>
            </a:r>
            <a:r>
              <a:rPr lang="ru-RU" dirty="0" smtClean="0"/>
              <a:t> на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державами-членами.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 ЄС </a:t>
            </a:r>
            <a:r>
              <a:rPr lang="ru-RU" dirty="0" err="1" smtClean="0"/>
              <a:t>досягаються</a:t>
            </a:r>
            <a:r>
              <a:rPr lang="ru-RU" dirty="0" smtClean="0"/>
              <a:t> шляхом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правового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та </a:t>
            </a:r>
            <a:r>
              <a:rPr lang="ru-RU" dirty="0" err="1" smtClean="0"/>
              <a:t>забезпечуються</a:t>
            </a:r>
            <a:r>
              <a:rPr lang="ru-RU" dirty="0" smtClean="0"/>
              <a:t> принципом,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b="1" dirty="0" smtClean="0"/>
              <a:t>принципом </a:t>
            </a:r>
            <a:r>
              <a:rPr lang="ru-RU" b="1" dirty="0" err="1" smtClean="0"/>
              <a:t>наднаціональності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функціональний</a:t>
            </a:r>
            <a:r>
              <a:rPr lang="ru-RU" dirty="0" smtClean="0"/>
              <a:t> принцип </a:t>
            </a:r>
            <a:r>
              <a:rPr lang="ru-RU" dirty="0" err="1" smtClean="0"/>
              <a:t>об'єднання</a:t>
            </a:r>
            <a:r>
              <a:rPr lang="ru-RU" dirty="0" smtClean="0"/>
              <a:t> держав,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суверенні</a:t>
            </a:r>
            <a:r>
              <a:rPr lang="ru-RU" dirty="0" smtClean="0"/>
              <a:t> права, у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 такого </a:t>
            </a:r>
            <a:r>
              <a:rPr lang="ru-RU" dirty="0" err="1" smtClean="0"/>
              <a:t>об'єднання</a:t>
            </a:r>
            <a:r>
              <a:rPr lang="ru-RU" dirty="0" smtClean="0"/>
              <a:t> областях, </a:t>
            </a:r>
            <a:r>
              <a:rPr lang="ru-RU" dirty="0" err="1" smtClean="0"/>
              <a:t>передаються</a:t>
            </a:r>
            <a:r>
              <a:rPr lang="ru-RU" dirty="0" smtClean="0"/>
              <a:t> державами </a:t>
            </a:r>
            <a:r>
              <a:rPr lang="ru-RU" dirty="0" err="1" smtClean="0"/>
              <a:t>відповідному</a:t>
            </a:r>
            <a:r>
              <a:rPr lang="ru-RU" dirty="0" smtClean="0"/>
              <a:t> </a:t>
            </a:r>
            <a:r>
              <a:rPr lang="ru-RU" dirty="0" err="1" smtClean="0"/>
              <a:t>наднаціональному</a:t>
            </a:r>
            <a:r>
              <a:rPr lang="ru-RU" dirty="0" smtClean="0"/>
              <a:t> органу. </a:t>
            </a:r>
            <a:endParaRPr lang="ru-RU" dirty="0"/>
          </a:p>
        </p:txBody>
      </p:sp>
      <p:pic>
        <p:nvPicPr>
          <p:cNvPr id="54274" name="Picture 2" descr="У Кабміні назвали приблизні терміни вступу України до ЄС - Новини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4214842" cy="219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38576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Конкурентні</a:t>
            </a:r>
            <a:r>
              <a:rPr lang="ru-RU" dirty="0" smtClean="0"/>
              <a:t> правила ЄС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безпосередню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країн-членів</a:t>
            </a:r>
            <a:r>
              <a:rPr lang="ru-RU" dirty="0" smtClean="0"/>
              <a:t>, до </a:t>
            </a:r>
            <a:r>
              <a:rPr lang="ru-RU" dirty="0" err="1" smtClean="0"/>
              <a:t>компетенції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належать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наднаціональних</a:t>
            </a:r>
            <a:r>
              <a:rPr lang="ru-RU" dirty="0" smtClean="0"/>
              <a:t> структурах ЄС.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антимонопольної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Брюсселя,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правила ―</a:t>
            </a:r>
            <a:r>
              <a:rPr lang="ru-RU" dirty="0" err="1" smtClean="0"/>
              <a:t>гри</a:t>
            </a:r>
            <a:r>
              <a:rPr lang="ru-RU" dirty="0" smtClean="0"/>
              <a:t> на ринку на </a:t>
            </a:r>
            <a:r>
              <a:rPr lang="ru-RU" dirty="0" err="1" smtClean="0"/>
              <a:t>рівні</a:t>
            </a:r>
            <a:r>
              <a:rPr lang="ru-RU" dirty="0" smtClean="0"/>
              <a:t> ЄС.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все </a:t>
            </a:r>
            <a:r>
              <a:rPr lang="ru-RU" dirty="0" err="1" smtClean="0"/>
              <a:t>ширше</a:t>
            </a:r>
            <a:r>
              <a:rPr lang="ru-RU" dirty="0" smtClean="0"/>
              <a:t> </a:t>
            </a:r>
            <a:r>
              <a:rPr lang="ru-RU" dirty="0" err="1" smtClean="0"/>
              <a:t>приймаються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перехідною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6322" name="AutoShape 2" descr="Михаил Делягин. «Суд Справедливости» ЕС зафиксировал: конкуренция с Россией  важнее норм европейского права (Позиция) | Информационное агентство «АВРОР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Михаил Делягин. «Суд Справедливости» ЕС зафиксировал: конкуренция с Россией  важнее норм европейского права (Позиция) | Информационное агентство «АВРОР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Михаил Делягин. «Суд Справедливости» ЕС зафиксировал: конкуренция с Россией  важнее норм европейского права (Позиция) | Информационное агентство «АВРОР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Нові умови передачі персональних даних в США та за межі ЄС в 2020 році |  BSO Privacy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071942"/>
            <a:ext cx="4214842" cy="25746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601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Структура базового конкурентного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систем.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назвах</a:t>
            </a:r>
            <a:r>
              <a:rPr lang="ru-RU" dirty="0" smtClean="0"/>
              <a:t> </a:t>
            </a:r>
            <a:r>
              <a:rPr lang="ru-RU" dirty="0" err="1" smtClean="0"/>
              <a:t>законодавчих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. Першим законом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став </a:t>
            </a:r>
            <a:r>
              <a:rPr lang="ru-RU" dirty="0" err="1" smtClean="0"/>
              <a:t>Канадський</a:t>
            </a:r>
            <a:r>
              <a:rPr lang="ru-RU" dirty="0" smtClean="0"/>
              <a:t> закон про </a:t>
            </a:r>
            <a:r>
              <a:rPr lang="ru-RU" dirty="0" err="1" smtClean="0"/>
              <a:t>картелі</a:t>
            </a:r>
            <a:r>
              <a:rPr lang="ru-RU" dirty="0" smtClean="0"/>
              <a:t> 1889 року,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антитрестівське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в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 Америки (Закон </a:t>
            </a:r>
            <a:r>
              <a:rPr lang="ru-RU" dirty="0" err="1" smtClean="0"/>
              <a:t>Шермана</a:t>
            </a:r>
            <a:r>
              <a:rPr lang="ru-RU" dirty="0" smtClean="0"/>
              <a:t> 1890 року).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та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правової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1947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про </a:t>
            </a:r>
            <a:r>
              <a:rPr lang="ru-RU" dirty="0" err="1" smtClean="0"/>
              <a:t>обмежувальну</a:t>
            </a:r>
            <a:r>
              <a:rPr lang="ru-RU" dirty="0" smtClean="0"/>
              <a:t> </a:t>
            </a:r>
            <a:r>
              <a:rPr lang="ru-RU" dirty="0" err="1" smtClean="0"/>
              <a:t>торгівельну</a:t>
            </a:r>
            <a:r>
              <a:rPr lang="ru-RU" dirty="0" smtClean="0"/>
              <a:t> практику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монополії</a:t>
            </a:r>
            <a:r>
              <a:rPr lang="ru-RU" dirty="0" smtClean="0"/>
              <a:t>. У </a:t>
            </a:r>
            <a:r>
              <a:rPr lang="ru-RU" dirty="0" err="1" smtClean="0"/>
              <a:t>категоріальному</a:t>
            </a:r>
            <a:r>
              <a:rPr lang="ru-RU" dirty="0" smtClean="0"/>
              <a:t> </a:t>
            </a:r>
            <a:r>
              <a:rPr lang="ru-RU" dirty="0" err="1" smtClean="0"/>
              <a:t>аспекті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1970-х </a:t>
            </a:r>
            <a:r>
              <a:rPr lang="ru-RU" dirty="0" err="1" smtClean="0"/>
              <a:t>рр</a:t>
            </a:r>
            <a:r>
              <a:rPr lang="ru-RU" dirty="0" smtClean="0"/>
              <a:t>. почали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обмежувальної</a:t>
            </a:r>
            <a:r>
              <a:rPr lang="ru-RU" dirty="0" smtClean="0"/>
              <a:t> </a:t>
            </a:r>
            <a:r>
              <a:rPr lang="ru-RU" dirty="0" err="1" smtClean="0"/>
              <a:t>ділової</a:t>
            </a:r>
            <a:r>
              <a:rPr lang="ru-RU" dirty="0" smtClean="0"/>
              <a:t> практики (ОДП), а </a:t>
            </a:r>
            <a:r>
              <a:rPr lang="ru-RU" dirty="0" err="1" smtClean="0"/>
              <a:t>пізніше</a:t>
            </a:r>
            <a:r>
              <a:rPr lang="ru-RU" dirty="0" smtClean="0"/>
              <a:t> - про </a:t>
            </a:r>
            <a:r>
              <a:rPr lang="ru-RU" dirty="0" err="1" smtClean="0"/>
              <a:t>конкурентне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.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перехідною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 </a:t>
            </a:r>
            <a:r>
              <a:rPr lang="ru-RU" dirty="0" err="1" smtClean="0"/>
              <a:t>останнє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антимонопольним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розходжень</a:t>
            </a:r>
            <a:r>
              <a:rPr lang="ru-RU" dirty="0" smtClean="0"/>
              <a:t> у </a:t>
            </a:r>
            <a:r>
              <a:rPr lang="ru-RU" dirty="0" err="1" smtClean="0"/>
              <a:t>назвах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в широкому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однакову</a:t>
            </a:r>
            <a:r>
              <a:rPr lang="ru-RU" dirty="0" smtClean="0"/>
              <a:t> </a:t>
            </a:r>
            <a:r>
              <a:rPr lang="ru-RU" dirty="0" err="1" smtClean="0"/>
              <a:t>базову</a:t>
            </a:r>
            <a:r>
              <a:rPr lang="ru-RU" dirty="0" smtClean="0"/>
              <a:t> структуру </a:t>
            </a:r>
            <a:r>
              <a:rPr lang="ru-RU" dirty="0" err="1" smtClean="0"/>
              <a:t>і</a:t>
            </a:r>
            <a:r>
              <a:rPr lang="ru-RU" dirty="0" smtClean="0"/>
              <a:t> як правило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Цілі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endParaRPr lang="ru-RU" dirty="0" smtClean="0"/>
          </a:p>
          <a:p>
            <a:pPr algn="just"/>
            <a:r>
              <a:rPr lang="ru-RU" dirty="0" smtClean="0"/>
              <a:t> Сфера </a:t>
            </a:r>
            <a:r>
              <a:rPr lang="ru-RU" dirty="0" err="1" smtClean="0"/>
              <a:t>застосування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та </a:t>
            </a:r>
            <a:r>
              <a:rPr lang="ru-RU" dirty="0" err="1" smtClean="0"/>
              <a:t>виключення</a:t>
            </a:r>
            <a:endParaRPr lang="ru-RU" dirty="0" smtClean="0"/>
          </a:p>
          <a:p>
            <a:pPr algn="just"/>
            <a:r>
              <a:rPr lang="ru-RU" dirty="0" smtClean="0"/>
              <a:t> Практика,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забороняється</a:t>
            </a:r>
            <a:endParaRPr lang="ru-RU" dirty="0" smtClean="0"/>
          </a:p>
          <a:p>
            <a:pPr algn="just"/>
            <a:r>
              <a:rPr lang="ru-RU" dirty="0" smtClean="0"/>
              <a:t> Контроль за </a:t>
            </a:r>
            <a:r>
              <a:rPr lang="ru-RU" dirty="0" err="1" smtClean="0"/>
              <a:t>злиттями</a:t>
            </a:r>
            <a:r>
              <a:rPr lang="ru-RU" dirty="0" smtClean="0"/>
              <a:t> (</a:t>
            </a:r>
            <a:r>
              <a:rPr lang="ru-RU" dirty="0" err="1" smtClean="0"/>
              <a:t>горизонтальними</a:t>
            </a:r>
            <a:r>
              <a:rPr lang="ru-RU" dirty="0" smtClean="0"/>
              <a:t> та </a:t>
            </a:r>
            <a:r>
              <a:rPr lang="ru-RU" dirty="0" err="1" smtClean="0"/>
              <a:t>вертикальними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Орган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Санкції</a:t>
            </a:r>
            <a:endParaRPr lang="ru-RU" dirty="0" smtClean="0"/>
          </a:p>
          <a:p>
            <a:pPr algn="just"/>
            <a:r>
              <a:rPr lang="ru-RU" dirty="0" err="1" smtClean="0"/>
              <a:t>Апеляційна</a:t>
            </a:r>
            <a:r>
              <a:rPr lang="ru-RU" dirty="0" smtClean="0"/>
              <a:t> процедура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15404" cy="37147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Хоча</a:t>
            </a:r>
            <a:r>
              <a:rPr lang="ru-RU" dirty="0" smtClean="0"/>
              <a:t>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до </a:t>
            </a:r>
            <a:r>
              <a:rPr lang="ru-RU" dirty="0" err="1" smtClean="0"/>
              <a:t>зближення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норм, не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забувати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самого початку </a:t>
            </a:r>
            <a:r>
              <a:rPr lang="ru-RU" dirty="0" err="1" smtClean="0"/>
              <a:t>конкурентне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створювалося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потреб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характер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ряду </a:t>
            </a:r>
            <a:r>
              <a:rPr lang="ru-RU" dirty="0" err="1" smtClean="0"/>
              <a:t>факторів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існуючу</a:t>
            </a:r>
            <a:r>
              <a:rPr lang="ru-RU" dirty="0" smtClean="0"/>
              <a:t> </a:t>
            </a:r>
            <a:r>
              <a:rPr lang="ru-RU" dirty="0" err="1" smtClean="0"/>
              <a:t>судову</a:t>
            </a:r>
            <a:r>
              <a:rPr lang="ru-RU" dirty="0" smtClean="0"/>
              <a:t> систему, </a:t>
            </a:r>
            <a:r>
              <a:rPr lang="ru-RU" dirty="0" err="1" smtClean="0"/>
              <a:t>звичаї</a:t>
            </a:r>
            <a:r>
              <a:rPr lang="ru-RU" dirty="0" smtClean="0"/>
              <a:t>, культуру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розмір</a:t>
            </a:r>
            <a:r>
              <a:rPr lang="ru-RU" dirty="0" smtClean="0"/>
              <a:t> ринку,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7346" name="AutoShape 2" descr="Крах американской монополии на международные транспортные коридоры - Сергей  — К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Без названия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93299"/>
            <a:ext cx="4000528" cy="249328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85992"/>
            <a:ext cx="5643602" cy="4200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358246" cy="61436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ППКП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визначених</a:t>
            </a:r>
            <a:r>
              <a:rPr lang="ru-RU" dirty="0" smtClean="0"/>
              <a:t> у </a:t>
            </a:r>
            <a:r>
              <a:rPr lang="ru-RU" dirty="0" err="1" smtClean="0"/>
              <a:t>програмі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складу та </a:t>
            </a:r>
            <a:r>
              <a:rPr lang="ru-RU" dirty="0" err="1" smtClean="0"/>
              <a:t>об’єму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вартості</a:t>
            </a:r>
            <a:r>
              <a:rPr lang="ru-RU" dirty="0" smtClean="0"/>
              <a:t>, часу,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цільового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та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Успішне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ППКП </a:t>
            </a:r>
            <a:r>
              <a:rPr lang="ru-RU" dirty="0" err="1" smtClean="0"/>
              <a:t>оцінюється</a:t>
            </a:r>
            <a:r>
              <a:rPr lang="ru-RU" dirty="0" smtClean="0"/>
              <a:t> за </a:t>
            </a:r>
            <a:r>
              <a:rPr lang="ru-RU" dirty="0" err="1" smtClean="0"/>
              <a:t>сукупністю</a:t>
            </a:r>
            <a:r>
              <a:rPr lang="ru-RU" dirty="0" smtClean="0"/>
              <a:t> </a:t>
            </a:r>
            <a:r>
              <a:rPr lang="ru-RU" dirty="0" err="1" smtClean="0"/>
              <a:t>встановлених</a:t>
            </a:r>
            <a:r>
              <a:rPr lang="ru-RU" dirty="0" smtClean="0"/>
              <a:t> 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критеріїв</a:t>
            </a:r>
            <a:r>
              <a:rPr lang="ru-RU" dirty="0" smtClean="0"/>
              <a:t>: строки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вартість</a:t>
            </a:r>
            <a:r>
              <a:rPr lang="ru-RU" dirty="0" smtClean="0"/>
              <a:t> та бюджет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специфікації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результатів</a:t>
            </a:r>
            <a:r>
              <a:rPr lang="ru-RU" dirty="0" smtClean="0"/>
              <a:t>,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В основу </a:t>
            </a:r>
            <a:r>
              <a:rPr lang="ru-RU" i="1" dirty="0" err="1" smtClean="0"/>
              <a:t>управління</a:t>
            </a:r>
            <a:r>
              <a:rPr lang="ru-RU" i="1" dirty="0" smtClean="0"/>
              <a:t> </a:t>
            </a:r>
            <a:r>
              <a:rPr lang="ru-RU" i="1" dirty="0" err="1" smtClean="0"/>
              <a:t>розробкою</a:t>
            </a:r>
            <a:r>
              <a:rPr lang="ru-RU" i="1" dirty="0" smtClean="0"/>
              <a:t> та </a:t>
            </a:r>
            <a:r>
              <a:rPr lang="ru-RU" i="1" dirty="0" err="1" smtClean="0"/>
              <a:t>реалізацією</a:t>
            </a:r>
            <a:r>
              <a:rPr lang="ru-RU" i="1" dirty="0" smtClean="0"/>
              <a:t> ППКП </a:t>
            </a:r>
            <a:r>
              <a:rPr lang="ru-RU" i="1" dirty="0" err="1" smtClean="0"/>
              <a:t>покладаються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принципи</a:t>
            </a:r>
            <a:r>
              <a:rPr lang="ru-RU" i="1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єдиноначальності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та </a:t>
            </a:r>
            <a:r>
              <a:rPr lang="ru-RU" dirty="0" err="1" smtClean="0"/>
              <a:t>колегіальних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для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наділення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повноваженнями</a:t>
            </a:r>
            <a:r>
              <a:rPr lang="ru-RU" dirty="0" smtClean="0"/>
              <a:t> та </a:t>
            </a:r>
            <a:r>
              <a:rPr lang="ru-RU" dirty="0" err="1" smtClean="0"/>
              <a:t>відповідальністю</a:t>
            </a:r>
            <a:r>
              <a:rPr lang="ru-RU" dirty="0" smtClean="0"/>
              <a:t> при </a:t>
            </a:r>
            <a:r>
              <a:rPr lang="ru-RU" dirty="0" err="1" smtClean="0"/>
              <a:t>прийнятті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та </a:t>
            </a:r>
            <a:r>
              <a:rPr lang="ru-RU" dirty="0" err="1" smtClean="0"/>
              <a:t>збалансованості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комплексне</a:t>
            </a:r>
            <a:r>
              <a:rPr lang="ru-RU" dirty="0" smtClean="0"/>
              <a:t> </a:t>
            </a:r>
            <a:r>
              <a:rPr lang="ru-RU" dirty="0" err="1" smtClean="0"/>
              <a:t>врахування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залучених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зацікавлених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а </a:t>
            </a:r>
            <a:r>
              <a:rPr lang="ru-RU" dirty="0" err="1" smtClean="0"/>
              <a:t>насамперед</a:t>
            </a:r>
            <a:r>
              <a:rPr lang="ru-RU" dirty="0" smtClean="0"/>
              <a:t> –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42915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основних</a:t>
            </a:r>
            <a:r>
              <a:rPr lang="ru-RU" i="1" dirty="0" smtClean="0"/>
              <a:t> </a:t>
            </a:r>
            <a:r>
              <a:rPr lang="ru-RU" i="1" dirty="0" err="1" smtClean="0"/>
              <a:t>засобів</a:t>
            </a:r>
            <a:r>
              <a:rPr lang="ru-RU" i="1" dirty="0" smtClean="0"/>
              <a:t>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виокремити</a:t>
            </a:r>
            <a:r>
              <a:rPr lang="ru-RU" i="1" dirty="0" smtClean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</a:t>
            </a:r>
            <a:r>
              <a:rPr lang="ru-RU" dirty="0" err="1" smtClean="0"/>
              <a:t>інжиніринг</a:t>
            </a:r>
            <a:r>
              <a:rPr lang="ru-RU" dirty="0" smtClean="0"/>
              <a:t>: </a:t>
            </a:r>
            <a:r>
              <a:rPr lang="ru-RU" dirty="0" err="1" smtClean="0"/>
              <a:t>комп’ютеризацію</a:t>
            </a:r>
            <a:r>
              <a:rPr lang="ru-RU" dirty="0" smtClean="0"/>
              <a:t> та </a:t>
            </a:r>
            <a:r>
              <a:rPr lang="ru-RU" dirty="0" err="1" smtClean="0"/>
              <a:t>автоматизацію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гнучкості</a:t>
            </a:r>
            <a:r>
              <a:rPr lang="ru-RU" dirty="0" smtClean="0"/>
              <a:t> </a:t>
            </a:r>
            <a:r>
              <a:rPr lang="ru-RU" dirty="0" err="1" smtClean="0"/>
              <a:t>виробничого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розробку</a:t>
            </a:r>
            <a:r>
              <a:rPr lang="ru-RU" dirty="0" smtClean="0"/>
              <a:t> та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інвестиційної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участь у </a:t>
            </a:r>
            <a:r>
              <a:rPr lang="ru-RU" dirty="0" err="1" smtClean="0"/>
              <a:t>нагромадженні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розподілі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7410" name="Picture 2" descr="Инжиниринговые услуги в Санкт-Петербурге – цены от исполн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86322"/>
            <a:ext cx="3071834" cy="1925306"/>
          </a:xfrm>
          <a:prstGeom prst="rect">
            <a:avLst/>
          </a:prstGeom>
          <a:noFill/>
        </p:spPr>
      </p:pic>
      <p:pic>
        <p:nvPicPr>
          <p:cNvPr id="17412" name="Picture 4" descr="Инжиниринговые услуги в Днепре | ДИТЦ «Контак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86322"/>
            <a:ext cx="314327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42862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i="1" dirty="0" smtClean="0"/>
              <a:t>         До </a:t>
            </a:r>
            <a:r>
              <a:rPr lang="ru-RU" i="1" dirty="0" err="1" smtClean="0"/>
              <a:t>основних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організаційних</a:t>
            </a:r>
            <a:r>
              <a:rPr lang="ru-RU" i="1" dirty="0" smtClean="0"/>
              <a:t> форм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належать: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інституалізація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партнерства та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тарифної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колективнодоговірного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зайнятості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та </a:t>
            </a:r>
            <a:r>
              <a:rPr lang="ru-RU" dirty="0" err="1" smtClean="0"/>
              <a:t>узгодження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організаційно-правових</a:t>
            </a:r>
            <a:r>
              <a:rPr lang="ru-RU" dirty="0" smtClean="0"/>
              <a:t> форм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зайнятості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організаційно-стратегічного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започаткування</a:t>
            </a:r>
            <a:r>
              <a:rPr lang="ru-RU" dirty="0" smtClean="0"/>
              <a:t> практики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керівникам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у статутному </a:t>
            </a:r>
            <a:r>
              <a:rPr lang="ru-RU" dirty="0" err="1" smtClean="0"/>
              <a:t>капіталі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2" name="Picture 4" descr="Системы оплаты труда - виды, фор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547912"/>
            <a:ext cx="5000660" cy="209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321471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         </a:t>
            </a:r>
            <a:r>
              <a:rPr lang="ru-RU" i="1" dirty="0" err="1" smtClean="0"/>
              <a:t>Основними</a:t>
            </a:r>
            <a:r>
              <a:rPr lang="ru-RU" i="1" dirty="0" smtClean="0"/>
              <a:t> сферами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є: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управління інноваціями і технологіями;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процес виробництва;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використання інформації;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управління людськими ресурсами;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управління змінами тощо.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1506" name="Picture 2" descr="Автоматизация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857628"/>
            <a:ext cx="450168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</TotalTime>
  <Words>3283</Words>
  <Application>Microsoft Office PowerPoint</Application>
  <PresentationFormat>Экран (4:3)</PresentationFormat>
  <Paragraphs>159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Courier New</vt:lpstr>
      <vt:lpstr>Georgia</vt:lpstr>
      <vt:lpstr>Trebuchet MS</vt:lpstr>
      <vt:lpstr>Wingdings</vt:lpstr>
      <vt:lpstr>Wingdings 2</vt:lpstr>
      <vt:lpstr>Городская</vt:lpstr>
      <vt:lpstr>Тема 8. Теоретико-методичні засади формування та впровадження програм підвищення конкурентоспроможності підприємств в умовах євроінтеграції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розробки і реалізації конкурентної стратегії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та забезпечення реалізації програм підвищення конкурентоспроможності вітчизняних підприємств в умовах Євроінтеграції</dc:title>
  <dc:creator>Пользователь</dc:creator>
  <cp:lastModifiedBy>Учетная запись Майкрософт</cp:lastModifiedBy>
  <cp:revision>25</cp:revision>
  <dcterms:created xsi:type="dcterms:W3CDTF">2022-11-27T15:49:50Z</dcterms:created>
  <dcterms:modified xsi:type="dcterms:W3CDTF">2023-04-19T10:24:27Z</dcterms:modified>
</cp:coreProperties>
</file>