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Етимологічні словники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6953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етимологічні</a:t>
            </a:r>
            <a:r>
              <a:rPr lang="ru-RU" dirty="0"/>
              <a:t> словники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 smtClean="0"/>
              <a:t>мови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Перший </a:t>
            </a:r>
            <a:r>
              <a:rPr lang="ru-RU" dirty="0" err="1"/>
              <a:t>етимологічний</a:t>
            </a:r>
            <a:r>
              <a:rPr lang="ru-RU" dirty="0"/>
              <a:t> словник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Я. </a:t>
            </a:r>
            <a:r>
              <a:rPr lang="ru-RU" dirty="0" err="1"/>
              <a:t>Рудницького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uk-UA" dirty="0" smtClean="0"/>
              <a:t>1962-1977)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842493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47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етимологічні</a:t>
            </a:r>
            <a:r>
              <a:rPr lang="ru-RU" dirty="0"/>
              <a:t> словники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824536" cy="471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772816"/>
            <a:ext cx="3384376" cy="4680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Огієнко</a:t>
            </a:r>
            <a:r>
              <a:rPr lang="ru-RU" dirty="0"/>
              <a:t> І. (Митрополит </a:t>
            </a:r>
            <a:r>
              <a:rPr lang="ru-RU" dirty="0" err="1"/>
              <a:t>Іларіон</a:t>
            </a:r>
            <a:r>
              <a:rPr lang="ru-RU" dirty="0"/>
              <a:t>). </a:t>
            </a:r>
            <a:r>
              <a:rPr lang="ru-RU" dirty="0" err="1"/>
              <a:t>Етимологічно-семантичний</a:t>
            </a:r>
            <a:r>
              <a:rPr lang="ru-RU" dirty="0"/>
              <a:t> словник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/ за </a:t>
            </a:r>
            <a:r>
              <a:rPr lang="ru-RU" dirty="0" err="1"/>
              <a:t>ред</a:t>
            </a:r>
            <a:r>
              <a:rPr lang="ru-RU" dirty="0"/>
              <a:t> Ю. </a:t>
            </a:r>
            <a:r>
              <a:rPr lang="ru-RU" dirty="0" err="1"/>
              <a:t>Мулика-Луцика</a:t>
            </a:r>
            <a:r>
              <a:rPr lang="ru-RU" dirty="0"/>
              <a:t>. Т. 1: А-Д. </a:t>
            </a:r>
            <a:r>
              <a:rPr lang="ru-RU" dirty="0" err="1"/>
              <a:t>Вінніпег</a:t>
            </a:r>
            <a:r>
              <a:rPr lang="ru-RU" dirty="0"/>
              <a:t> : Накладом </a:t>
            </a:r>
            <a:r>
              <a:rPr lang="ru-RU" dirty="0" err="1"/>
              <a:t>товариства</a:t>
            </a:r>
            <a:r>
              <a:rPr lang="ru-RU" dirty="0"/>
              <a:t> „</a:t>
            </a:r>
            <a:r>
              <a:rPr lang="ru-RU" dirty="0" err="1"/>
              <a:t>Волинь</a:t>
            </a:r>
            <a:r>
              <a:rPr lang="ru-RU" dirty="0"/>
              <a:t>”, 1979. 365 с; Т. 2. 1982; Т. 3.1988 (</a:t>
            </a:r>
            <a:r>
              <a:rPr lang="ru-RU" dirty="0" err="1"/>
              <a:t>Вінніпег</a:t>
            </a:r>
            <a:r>
              <a:rPr lang="ru-RU" dirty="0"/>
              <a:t>, Канада).</a:t>
            </a:r>
          </a:p>
        </p:txBody>
      </p:sp>
    </p:spTree>
    <p:extLst>
      <p:ext uri="{BB962C8B-B14F-4D97-AF65-F5344CB8AC3E}">
        <p14:creationId xmlns:p14="http://schemas.microsoft.com/office/powerpoint/2010/main" val="3572791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етимологічні</a:t>
            </a:r>
            <a:r>
              <a:rPr lang="ru-RU" dirty="0"/>
              <a:t> </a:t>
            </a:r>
            <a:r>
              <a:rPr lang="ru-RU" dirty="0" smtClean="0"/>
              <a:t>словники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72408" cy="30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700808"/>
            <a:ext cx="7992888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Стислу</a:t>
            </a:r>
            <a:r>
              <a:rPr lang="ru-RU" dirty="0"/>
              <a:t> </a:t>
            </a:r>
            <a:r>
              <a:rPr lang="ru-RU" dirty="0" err="1"/>
              <a:t>етимологію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іншомовного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дізнатися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: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360040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23528" y="2564904"/>
            <a:ext cx="403244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Словник </a:t>
            </a:r>
            <a:r>
              <a:rPr lang="ru-RU" dirty="0" err="1"/>
              <a:t>іншомовних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/ за ред. О. С. Мельничука. вид. друге, </a:t>
            </a:r>
            <a:r>
              <a:rPr lang="ru-RU" dirty="0" err="1"/>
              <a:t>випр</a:t>
            </a:r>
            <a:r>
              <a:rPr lang="ru-RU" dirty="0"/>
              <a:t>. і доп. </a:t>
            </a:r>
            <a:r>
              <a:rPr lang="ru-RU" dirty="0" err="1"/>
              <a:t>Київ</a:t>
            </a:r>
            <a:r>
              <a:rPr lang="ru-RU" dirty="0"/>
              <a:t> : Гол. ред. </a:t>
            </a:r>
            <a:r>
              <a:rPr lang="ru-RU" dirty="0" err="1"/>
              <a:t>yкр</a:t>
            </a:r>
            <a:r>
              <a:rPr lang="ru-RU" dirty="0"/>
              <a:t>. рад. </a:t>
            </a:r>
            <a:r>
              <a:rPr lang="ru-RU" dirty="0" err="1"/>
              <a:t>енц</a:t>
            </a:r>
            <a:r>
              <a:rPr lang="ru-RU" dirty="0"/>
              <a:t>., 1985. 966 с.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564904"/>
            <a:ext cx="3960440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Словник </a:t>
            </a:r>
            <a:r>
              <a:rPr lang="ru-RU" dirty="0" err="1"/>
              <a:t>іншомовних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/ </a:t>
            </a:r>
            <a:r>
              <a:rPr lang="ru-RU" dirty="0" err="1"/>
              <a:t>укл</a:t>
            </a:r>
            <a:r>
              <a:rPr lang="ru-RU" dirty="0"/>
              <a:t>. С. М. Морозов, Л. М. </a:t>
            </a:r>
            <a:r>
              <a:rPr lang="ru-RU" dirty="0" err="1"/>
              <a:t>Шкарапута</a:t>
            </a:r>
            <a:r>
              <a:rPr lang="ru-RU" dirty="0"/>
              <a:t>. </a:t>
            </a:r>
            <a:r>
              <a:rPr lang="ru-RU" dirty="0" err="1"/>
              <a:t>Київ</a:t>
            </a:r>
            <a:r>
              <a:rPr lang="ru-RU" dirty="0"/>
              <a:t> : Наук, думка, 2000. 662 с.</a:t>
            </a:r>
          </a:p>
        </p:txBody>
      </p:sp>
    </p:spTree>
    <p:extLst>
      <p:ext uri="{BB962C8B-B14F-4D97-AF65-F5344CB8AC3E}">
        <p14:creationId xmlns:p14="http://schemas.microsoft.com/office/powerpoint/2010/main" val="3082902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словники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17234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Якщо</a:t>
            </a:r>
            <a:r>
              <a:rPr lang="ru-RU" dirty="0"/>
              <a:t> ж </a:t>
            </a:r>
            <a:r>
              <a:rPr lang="ru-RU" dirty="0" err="1"/>
              <a:t>ви</a:t>
            </a:r>
            <a:r>
              <a:rPr lang="ru-RU" dirty="0"/>
              <a:t> не </a:t>
            </a:r>
            <a:r>
              <a:rPr lang="ru-RU" dirty="0" err="1"/>
              <a:t>знаходите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потрібне</a:t>
            </a:r>
            <a:r>
              <a:rPr lang="ru-RU" dirty="0"/>
              <a:t> вам слово в </a:t>
            </a:r>
            <a:r>
              <a:rPr lang="ru-RU" dirty="0" err="1"/>
              <a:t>етимологічних</a:t>
            </a:r>
            <a:r>
              <a:rPr lang="ru-RU" dirty="0"/>
              <a:t> словниках </a:t>
            </a:r>
            <a:r>
              <a:rPr lang="ru-RU" dirty="0" err="1"/>
              <a:t>чи</a:t>
            </a:r>
            <a:r>
              <a:rPr lang="ru-RU" dirty="0"/>
              <a:t> в словниках </a:t>
            </a:r>
            <a:r>
              <a:rPr lang="ru-RU" dirty="0" err="1"/>
              <a:t>іншомовних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, можете </a:t>
            </a:r>
            <a:r>
              <a:rPr lang="ru-RU" dirty="0" err="1"/>
              <a:t>спробувати</a:t>
            </a:r>
            <a:r>
              <a:rPr lang="ru-RU" dirty="0"/>
              <a:t> </a:t>
            </a:r>
            <a:r>
              <a:rPr lang="ru-RU" dirty="0" err="1"/>
              <a:t>шукати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історичних</a:t>
            </a:r>
            <a:r>
              <a:rPr lang="ru-RU" dirty="0"/>
              <a:t> словниках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і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самостійні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068960"/>
            <a:ext cx="799288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Ту</a:t>
            </a:r>
            <a:r>
              <a:rPr lang="en-US" dirty="0"/>
              <a:t>mc</a:t>
            </a:r>
            <a:r>
              <a:rPr lang="uk-UA" dirty="0"/>
              <a:t>е</a:t>
            </a:r>
            <a:r>
              <a:rPr lang="en-US" dirty="0" err="1"/>
              <a:t>nk</a:t>
            </a:r>
            <a:r>
              <a:rPr lang="uk-UA" dirty="0"/>
              <a:t>о </a:t>
            </a:r>
            <a:r>
              <a:rPr lang="en-US" dirty="0"/>
              <a:t>J</a:t>
            </a:r>
            <a:r>
              <a:rPr lang="uk-UA" dirty="0"/>
              <a:t>. </a:t>
            </a:r>
            <a:r>
              <a:rPr lang="en-US" dirty="0" err="1"/>
              <a:t>Istorycnyj</a:t>
            </a:r>
            <a:r>
              <a:rPr lang="en-US" dirty="0"/>
              <a:t> </a:t>
            </a:r>
            <a:r>
              <a:rPr lang="en-US" dirty="0" err="1"/>
              <a:t>slovnyk</a:t>
            </a:r>
            <a:r>
              <a:rPr lang="en-US" dirty="0"/>
              <a:t> </a:t>
            </a:r>
            <a:r>
              <a:rPr lang="en-US" dirty="0" err="1"/>
              <a:t>ukrajins</a:t>
            </a:r>
            <a:r>
              <a:rPr lang="ru-RU" dirty="0"/>
              <a:t>’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ru-RU" dirty="0"/>
              <a:t> / </a:t>
            </a:r>
            <a:r>
              <a:rPr lang="en-US" dirty="0" err="1"/>
              <a:t>Jevhen</a:t>
            </a:r>
            <a:r>
              <a:rPr lang="en-US" dirty="0"/>
              <a:t> </a:t>
            </a:r>
            <a:r>
              <a:rPr lang="uk-UA" dirty="0"/>
              <a:t>Ту</a:t>
            </a:r>
            <a:r>
              <a:rPr lang="en-US" dirty="0"/>
              <a:t>mc</a:t>
            </a:r>
            <a:r>
              <a:rPr lang="uk-UA" dirty="0"/>
              <a:t>е</a:t>
            </a:r>
            <a:r>
              <a:rPr lang="en-US" dirty="0" err="1"/>
              <a:t>nk</a:t>
            </a:r>
            <a:r>
              <a:rPr lang="uk-UA" dirty="0"/>
              <a:t>о. Т. 1-2 (А-Ж).  С</a:t>
            </a:r>
            <a:r>
              <a:rPr lang="en-US" dirty="0"/>
              <a:t>h</a:t>
            </a:r>
            <a:r>
              <a:rPr lang="uk-UA" dirty="0" err="1"/>
              <a:t>аг</a:t>
            </a:r>
            <a:r>
              <a:rPr lang="en-US" dirty="0"/>
              <a:t>k</a:t>
            </a:r>
            <a:r>
              <a:rPr lang="uk-UA" dirty="0"/>
              <a:t>і</a:t>
            </a:r>
            <a:r>
              <a:rPr lang="en-US" dirty="0"/>
              <a:t>v </a:t>
            </a:r>
            <a:r>
              <a:rPr lang="uk-UA" dirty="0"/>
              <a:t>– К</a:t>
            </a:r>
            <a:r>
              <a:rPr lang="en-US" dirty="0" err="1"/>
              <a:t>yjiv</a:t>
            </a:r>
            <a:r>
              <a:rPr lang="uk-UA" dirty="0"/>
              <a:t>, 1930-1932. М</a:t>
            </a:r>
            <a:r>
              <a:rPr lang="en-US" dirty="0" err="1"/>
              <a:t>inchen</a:t>
            </a:r>
            <a:r>
              <a:rPr lang="en-US" dirty="0"/>
              <a:t> </a:t>
            </a:r>
            <a:r>
              <a:rPr lang="uk-UA" dirty="0"/>
              <a:t>: </a:t>
            </a:r>
            <a:r>
              <a:rPr lang="en-US" dirty="0" err="1"/>
              <a:t>Verlag</a:t>
            </a:r>
            <a:r>
              <a:rPr lang="en-US" dirty="0"/>
              <a:t> Otto </a:t>
            </a:r>
            <a:r>
              <a:rPr lang="en-US" dirty="0" err="1"/>
              <a:t>Sagnev</a:t>
            </a:r>
            <a:r>
              <a:rPr lang="uk-UA" dirty="0"/>
              <a:t>, 1985. 947 </a:t>
            </a:r>
            <a:r>
              <a:rPr lang="en-US" dirty="0"/>
              <a:t>s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005064"/>
            <a:ext cx="7992888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err="1"/>
              <a:t>Срезневский</a:t>
            </a:r>
            <a:r>
              <a:rPr lang="uk-UA" dirty="0"/>
              <a:t> И </a:t>
            </a:r>
            <a:r>
              <a:rPr lang="uk-UA" dirty="0" err="1"/>
              <a:t>И</a:t>
            </a:r>
            <a:r>
              <a:rPr lang="uk-UA" dirty="0"/>
              <a:t>. </a:t>
            </a:r>
            <a:r>
              <a:rPr lang="uk-UA" dirty="0" err="1"/>
              <a:t>Словарь</a:t>
            </a:r>
            <a:r>
              <a:rPr lang="uk-UA" dirty="0"/>
              <a:t> </a:t>
            </a:r>
            <a:r>
              <a:rPr lang="uk-UA" dirty="0" err="1"/>
              <a:t>древнерусского</a:t>
            </a:r>
            <a:r>
              <a:rPr lang="uk-UA" dirty="0"/>
              <a:t> </a:t>
            </a:r>
            <a:r>
              <a:rPr lang="uk-UA" dirty="0" err="1"/>
              <a:t>языка</a:t>
            </a:r>
            <a:r>
              <a:rPr lang="uk-UA" dirty="0"/>
              <a:t>. Т. І-Ш. Москва : Книга, 1989.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869160"/>
            <a:ext cx="7992888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Словник староукраїнської мови ХІУ-ХУ ст. Т. І. А-М. Київ : Наук. думка, 1977. 630 с; Т. ІІ. Н-О.  Київ : Наук. думка. 1978. 591с.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5589240"/>
            <a:ext cx="7992888" cy="7920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Словник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XVI –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половини</a:t>
            </a:r>
            <a:r>
              <a:rPr lang="ru-RU" dirty="0"/>
              <a:t> XVII ст. </a:t>
            </a:r>
            <a:r>
              <a:rPr lang="ru-RU" dirty="0" err="1"/>
              <a:t>Вип</a:t>
            </a:r>
            <a:r>
              <a:rPr lang="ru-RU" dirty="0"/>
              <a:t>. 1 –17. </a:t>
            </a:r>
            <a:r>
              <a:rPr lang="ru-RU" dirty="0" err="1"/>
              <a:t>Львів</a:t>
            </a:r>
            <a:r>
              <a:rPr lang="ru-RU" dirty="0"/>
              <a:t>, 1994–2006.</a:t>
            </a:r>
          </a:p>
        </p:txBody>
      </p:sp>
    </p:spTree>
    <p:extLst>
      <p:ext uri="{BB962C8B-B14F-4D97-AF65-F5344CB8AC3E}">
        <p14:creationId xmlns:p14="http://schemas.microsoft.com/office/powerpoint/2010/main" val="3110575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Інші словники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244352"/>
          </a:xfrm>
        </p:spPr>
        <p:txBody>
          <a:bodyPr/>
          <a:lstStyle/>
          <a:p>
            <a:r>
              <a:rPr lang="ru-RU" dirty="0" err="1"/>
              <a:t>Етимологію</a:t>
            </a:r>
            <a:r>
              <a:rPr lang="ru-RU" dirty="0"/>
              <a:t> </a:t>
            </a:r>
            <a:r>
              <a:rPr lang="ru-RU" dirty="0" err="1"/>
              <a:t>фразеологізмів</a:t>
            </a:r>
            <a:r>
              <a:rPr lang="ru-RU" dirty="0"/>
              <a:t> античного, </a:t>
            </a:r>
            <a:r>
              <a:rPr lang="ru-RU" dirty="0" err="1"/>
              <a:t>біблійного</a:t>
            </a:r>
            <a:r>
              <a:rPr lang="ru-RU" dirty="0"/>
              <a:t> та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крилатих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в </a:t>
            </a:r>
            <a:r>
              <a:rPr lang="ru-RU" dirty="0" smtClean="0"/>
              <a:t>книгах: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96952"/>
            <a:ext cx="3560922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3140968"/>
            <a:ext cx="460851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518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724484"/>
          </a:xfrm>
        </p:spPr>
        <p:txBody>
          <a:bodyPr>
            <a:noAutofit/>
          </a:bodyPr>
          <a:lstStyle/>
          <a:p>
            <a:r>
              <a:rPr lang="uk-UA" sz="2400" b="1" dirty="0"/>
              <a:t>Етимологічні словники праслов'янської мови, а також російської, польської та інших</a:t>
            </a:r>
            <a:r>
              <a:rPr lang="uk-UA" sz="2400" b="1" cap="small" dirty="0"/>
              <a:t> </a:t>
            </a:r>
            <a:r>
              <a:rPr lang="uk-UA" sz="2400" b="1" dirty="0"/>
              <a:t>слов'янських </a:t>
            </a:r>
            <a:r>
              <a:rPr lang="uk-UA" sz="2400" b="1" dirty="0" smtClean="0"/>
              <a:t>мов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слов'янському</a:t>
            </a:r>
            <a:r>
              <a:rPr lang="ru-RU" dirty="0"/>
              <a:t> </a:t>
            </a:r>
            <a:r>
              <a:rPr lang="ru-RU" dirty="0" err="1"/>
              <a:t>мовознавстві</a:t>
            </a:r>
            <a:r>
              <a:rPr lang="ru-RU" dirty="0"/>
              <a:t> робота над </a:t>
            </a:r>
            <a:r>
              <a:rPr lang="ru-RU" dirty="0" err="1"/>
              <a:t>етимологічними</a:t>
            </a:r>
            <a:r>
              <a:rPr lang="ru-RU" dirty="0"/>
              <a:t> словниками </a:t>
            </a:r>
            <a:r>
              <a:rPr lang="ru-RU" dirty="0" err="1"/>
              <a:t>розпочалась</a:t>
            </a:r>
            <a:r>
              <a:rPr lang="ru-RU" dirty="0"/>
              <a:t> у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en-US" dirty="0"/>
              <a:t>XIX – </a:t>
            </a:r>
            <a:r>
              <a:rPr lang="ru-RU" dirty="0"/>
              <a:t>на </a:t>
            </a:r>
            <a:r>
              <a:rPr lang="ru-RU" dirty="0" err="1"/>
              <a:t>поч</a:t>
            </a:r>
            <a:r>
              <a:rPr lang="ru-RU" dirty="0"/>
              <a:t>. </a:t>
            </a:r>
            <a:r>
              <a:rPr lang="en-US" dirty="0"/>
              <a:t>XX </a:t>
            </a:r>
            <a:r>
              <a:rPr lang="ru-RU" dirty="0" err="1"/>
              <a:t>ст</a:t>
            </a:r>
            <a:r>
              <a:rPr lang="ru-RU" dirty="0"/>
              <a:t> „</a:t>
            </a:r>
            <a:r>
              <a:rPr lang="ru-RU" b="1" dirty="0" err="1"/>
              <a:t>Етимологічний</a:t>
            </a:r>
            <a:r>
              <a:rPr lang="ru-RU" b="1" dirty="0"/>
              <a:t> словник </a:t>
            </a:r>
            <a:r>
              <a:rPr lang="ru-RU" b="1" dirty="0" err="1"/>
              <a:t>слов’янських</a:t>
            </a:r>
            <a:r>
              <a:rPr lang="ru-RU" b="1" dirty="0"/>
              <a:t> </a:t>
            </a:r>
            <a:r>
              <a:rPr lang="ru-RU" b="1" dirty="0" err="1"/>
              <a:t>мов</a:t>
            </a:r>
            <a:r>
              <a:rPr lang="ru-RU" b="1" dirty="0"/>
              <a:t>” (1886) Ф. </a:t>
            </a:r>
            <a:r>
              <a:rPr lang="ru-RU" b="1" dirty="0" err="1"/>
              <a:t>Міклошича</a:t>
            </a:r>
            <a:r>
              <a:rPr lang="ru-RU" b="1" dirty="0"/>
              <a:t> </a:t>
            </a:r>
            <a:r>
              <a:rPr lang="ru-RU" dirty="0"/>
              <a:t>став першим результатом </a:t>
            </a:r>
            <a:r>
              <a:rPr lang="ru-RU" dirty="0" err="1"/>
              <a:t>досліджень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відродження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</a:t>
            </a:r>
            <a:r>
              <a:rPr lang="ru-RU" dirty="0" err="1"/>
              <a:t>народів</a:t>
            </a:r>
            <a:r>
              <a:rPr lang="ru-RU" dirty="0"/>
              <a:t>, росту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, </a:t>
            </a:r>
            <a:r>
              <a:rPr lang="ru-RU" dirty="0" err="1"/>
              <a:t>закономірної</a:t>
            </a:r>
            <a:r>
              <a:rPr lang="ru-RU" dirty="0"/>
              <a:t> </a:t>
            </a:r>
            <a:r>
              <a:rPr lang="ru-RU" dirty="0" err="1"/>
              <a:t>зацікавленості</a:t>
            </a:r>
            <a:r>
              <a:rPr lang="ru-RU" dirty="0"/>
              <a:t> до </a:t>
            </a:r>
            <a:r>
              <a:rPr lang="ru-RU" dirty="0" err="1"/>
              <a:t>мовної</a:t>
            </a:r>
            <a:r>
              <a:rPr lang="ru-RU" dirty="0"/>
              <a:t> </a:t>
            </a:r>
            <a:r>
              <a:rPr lang="ru-RU" dirty="0" err="1"/>
              <a:t>спорідненості</a:t>
            </a:r>
            <a:r>
              <a:rPr lang="ru-RU" dirty="0"/>
              <a:t> і до тих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зближувати</a:t>
            </a:r>
            <a:r>
              <a:rPr lang="ru-RU" dirty="0"/>
              <a:t> </a:t>
            </a:r>
            <a:r>
              <a:rPr lang="ru-RU" dirty="0" err="1"/>
              <a:t>слов'янські</a:t>
            </a:r>
            <a:r>
              <a:rPr lang="ru-RU" dirty="0"/>
              <a:t> народи </a:t>
            </a:r>
            <a:r>
              <a:rPr lang="ru-RU" dirty="0" err="1"/>
              <a:t>між</a:t>
            </a:r>
            <a:r>
              <a:rPr lang="ru-RU" dirty="0"/>
              <a:t> собою.</a:t>
            </a:r>
          </a:p>
        </p:txBody>
      </p:sp>
    </p:spTree>
    <p:extLst>
      <p:ext uri="{BB962C8B-B14F-4D97-AF65-F5344CB8AC3E}">
        <p14:creationId xmlns:p14="http://schemas.microsoft.com/office/powerpoint/2010/main" val="1796372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праслов'янська мова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4372287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2488" y="2348880"/>
            <a:ext cx="3312368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Этимологический словарь славянских языков: праславянский лексический фонд / под ред. чл.-</a:t>
            </a:r>
            <a:r>
              <a:rPr lang="ru-RU" dirty="0" err="1"/>
              <a:t>кор</a:t>
            </a:r>
            <a:r>
              <a:rPr lang="ru-RU" dirty="0"/>
              <a:t>. АН СССР О. Н. Трубачева; АН СССР; </a:t>
            </a:r>
            <a:r>
              <a:rPr lang="ru-RU" dirty="0" err="1"/>
              <a:t>Институг</a:t>
            </a:r>
            <a:r>
              <a:rPr lang="ru-RU" dirty="0"/>
              <a:t> русского языка. </a:t>
            </a:r>
            <a:r>
              <a:rPr lang="ru-RU" dirty="0" err="1"/>
              <a:t>Вып</a:t>
            </a:r>
            <a:r>
              <a:rPr lang="ru-RU" dirty="0"/>
              <a:t>. 1-27. – М : Наука, 1974-2000 </a:t>
            </a:r>
          </a:p>
        </p:txBody>
      </p:sp>
    </p:spTree>
    <p:extLst>
      <p:ext uri="{BB962C8B-B14F-4D97-AF65-F5344CB8AC3E}">
        <p14:creationId xmlns:p14="http://schemas.microsoft.com/office/powerpoint/2010/main" val="1193557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652" y="260648"/>
            <a:ext cx="8260672" cy="467071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старослов'янська </a:t>
            </a:r>
            <a:r>
              <a:rPr lang="uk-UA" b="1" dirty="0" smtClean="0"/>
              <a:t>мова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208" y="980728"/>
            <a:ext cx="864096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Гавлова</a:t>
            </a:r>
            <a:r>
              <a:rPr lang="ru-RU" dirty="0"/>
              <a:t>    Е.,     </a:t>
            </a:r>
            <a:r>
              <a:rPr lang="ru-RU" dirty="0" err="1"/>
              <a:t>Ерхарт</a:t>
            </a:r>
            <a:r>
              <a:rPr lang="ru-RU" dirty="0"/>
              <a:t>    А.     Е</a:t>
            </a:r>
            <a:r>
              <a:rPr lang="en-US" dirty="0" err="1"/>
              <a:t>tymologicky</a:t>
            </a:r>
            <a:r>
              <a:rPr lang="en-US" dirty="0"/>
              <a:t> </a:t>
            </a:r>
            <a:r>
              <a:rPr lang="en-US" dirty="0" err="1"/>
              <a:t>slovnik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staroslovenseho</a:t>
            </a:r>
            <a:r>
              <a:rPr lang="en-US" dirty="0"/>
              <a:t>. </a:t>
            </a:r>
            <a:r>
              <a:rPr lang="ru-RU" dirty="0" err="1" smtClean="0"/>
              <a:t>Старослов'янський</a:t>
            </a:r>
            <a:r>
              <a:rPr lang="ru-RU" dirty="0" smtClean="0"/>
              <a:t> </a:t>
            </a:r>
            <a:r>
              <a:rPr lang="ru-RU" dirty="0" err="1"/>
              <a:t>матеріал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чомусь</a:t>
            </a:r>
            <a:r>
              <a:rPr lang="ru-RU" dirty="0"/>
              <a:t> не в </a:t>
            </a:r>
            <a:r>
              <a:rPr lang="ru-RU" dirty="0" err="1"/>
              <a:t>кириличній</a:t>
            </a:r>
            <a:r>
              <a:rPr lang="ru-RU" dirty="0"/>
              <a:t>, а в </a:t>
            </a:r>
            <a:r>
              <a:rPr lang="ru-RU" dirty="0" err="1"/>
              <a:t>латинській</a:t>
            </a:r>
            <a:r>
              <a:rPr lang="ru-RU" dirty="0"/>
              <a:t> </a:t>
            </a:r>
            <a:r>
              <a:rPr lang="ru-RU" dirty="0" err="1"/>
              <a:t>графіці</a:t>
            </a:r>
            <a:r>
              <a:rPr lang="ru-RU" dirty="0"/>
              <a:t>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4005064"/>
            <a:ext cx="8640960" cy="22322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err="1"/>
              <a:t>Этымалагічны</a:t>
            </a:r>
            <a:r>
              <a:rPr lang="ru-RU" dirty="0"/>
              <a:t> </a:t>
            </a:r>
            <a:r>
              <a:rPr lang="ru-RU" dirty="0" err="1"/>
              <a:t>слоунік</a:t>
            </a:r>
            <a:r>
              <a:rPr lang="ru-RU" dirty="0"/>
              <a:t> </a:t>
            </a:r>
            <a:r>
              <a:rPr lang="ru-RU" dirty="0" err="1"/>
              <a:t>беларускай</a:t>
            </a:r>
            <a:r>
              <a:rPr lang="ru-RU" dirty="0"/>
              <a:t> </a:t>
            </a:r>
            <a:r>
              <a:rPr lang="ru-RU" dirty="0" err="1"/>
              <a:t>мовы</a:t>
            </a:r>
            <a:r>
              <a:rPr lang="ru-RU" dirty="0"/>
              <a:t> / за ред. В. В. </a:t>
            </a:r>
            <a:r>
              <a:rPr lang="ru-RU" dirty="0" err="1"/>
              <a:t>Мартинова</a:t>
            </a:r>
            <a:r>
              <a:rPr lang="ru-RU" dirty="0"/>
              <a:t>.   </a:t>
            </a:r>
            <a:r>
              <a:rPr lang="ru-RU" dirty="0" err="1"/>
              <a:t>Мінск</a:t>
            </a:r>
            <a:r>
              <a:rPr lang="ru-RU" dirty="0"/>
              <a:t> : </a:t>
            </a:r>
            <a:r>
              <a:rPr lang="ru-RU" dirty="0" err="1"/>
              <a:t>Навука</a:t>
            </a:r>
            <a:r>
              <a:rPr lang="ru-RU" dirty="0"/>
              <a:t> и </a:t>
            </a:r>
            <a:r>
              <a:rPr lang="ru-RU" dirty="0" err="1"/>
              <a:t>техніка</a:t>
            </a:r>
            <a:r>
              <a:rPr lang="ru-RU" dirty="0"/>
              <a:t>, 1985. Т. 1-2, А-В, 1978-1980. Т. 3. Г - І.  408 с.  З 1978 по 2005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десять </a:t>
            </a:r>
            <a:r>
              <a:rPr lang="ru-RU" dirty="0" err="1"/>
              <a:t>випусків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охопили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, </a:t>
            </a:r>
            <a:r>
              <a:rPr lang="ru-RU" dirty="0" err="1"/>
              <a:t>згрупований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буквами А – П. </a:t>
            </a:r>
            <a:r>
              <a:rPr lang="ru-RU" dirty="0" err="1"/>
              <a:t>Уміщена</a:t>
            </a:r>
            <a:r>
              <a:rPr lang="ru-RU" dirty="0"/>
              <a:t> в словнику </a:t>
            </a:r>
            <a:r>
              <a:rPr lang="ru-RU" dirty="0" err="1"/>
              <a:t>білоруська</a:t>
            </a:r>
            <a:r>
              <a:rPr lang="ru-RU" dirty="0"/>
              <a:t> лексика широко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білоруських</a:t>
            </a:r>
            <a:r>
              <a:rPr lang="ru-RU" dirty="0"/>
              <a:t> </a:t>
            </a:r>
            <a:r>
              <a:rPr lang="ru-RU" dirty="0" err="1"/>
              <a:t>говорів</a:t>
            </a:r>
            <a:r>
              <a:rPr lang="ru-RU" dirty="0"/>
              <a:t> з говорами </a:t>
            </a:r>
            <a:r>
              <a:rPr lang="ru-RU" dirty="0" err="1"/>
              <a:t>литовської</a:t>
            </a:r>
            <a:r>
              <a:rPr lang="ru-RU" dirty="0"/>
              <a:t> і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636912"/>
            <a:ext cx="7488832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БІЛОРУСЬКА МОВА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19904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Російська мова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3042"/>
            <a:ext cx="2961266" cy="503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56792"/>
            <a:ext cx="2736304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1556792"/>
            <a:ext cx="314471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62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Польська мова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6"/>
            <a:ext cx="4846856" cy="466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79512" y="1916832"/>
            <a:ext cx="3600400" cy="46805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err="1"/>
              <a:t>Вг</a:t>
            </a:r>
            <a:r>
              <a:rPr lang="en-US" dirty="0"/>
              <a:t>u</a:t>
            </a:r>
            <a:r>
              <a:rPr lang="uk-UA" dirty="0"/>
              <a:t>с</a:t>
            </a:r>
            <a:r>
              <a:rPr lang="en-US" dirty="0" err="1"/>
              <a:t>kner</a:t>
            </a:r>
            <a:r>
              <a:rPr lang="uk-UA" dirty="0"/>
              <a:t> А. </a:t>
            </a:r>
            <a:r>
              <a:rPr lang="en-US" dirty="0" err="1"/>
              <a:t>Slownik</a:t>
            </a:r>
            <a:r>
              <a:rPr lang="en-US" dirty="0"/>
              <a:t> </a:t>
            </a:r>
            <a:r>
              <a:rPr lang="en-US" dirty="0" err="1"/>
              <a:t>etymologiczny</a:t>
            </a:r>
            <a:r>
              <a:rPr lang="en-US" dirty="0"/>
              <a:t> </a:t>
            </a:r>
            <a:r>
              <a:rPr lang="en-US" dirty="0" err="1"/>
              <a:t>jezyka</a:t>
            </a:r>
            <a:r>
              <a:rPr lang="en-US" dirty="0"/>
              <a:t> </a:t>
            </a:r>
            <a:r>
              <a:rPr lang="en-US" dirty="0" err="1"/>
              <a:t>polskiego</a:t>
            </a:r>
            <a:r>
              <a:rPr lang="uk-UA" dirty="0"/>
              <a:t>. </a:t>
            </a:r>
            <a:r>
              <a:rPr lang="en-US" dirty="0"/>
              <a:t>Warszawa</a:t>
            </a:r>
            <a:r>
              <a:rPr lang="uk-UA" dirty="0"/>
              <a:t> : </a:t>
            </a:r>
            <a:r>
              <a:rPr lang="en-US" dirty="0" err="1"/>
              <a:t>Wiedza</a:t>
            </a:r>
            <a:r>
              <a:rPr lang="en-US" dirty="0"/>
              <a:t> </a:t>
            </a:r>
            <a:r>
              <a:rPr lang="en-US" dirty="0" err="1"/>
              <a:t>Powszechna</a:t>
            </a:r>
            <a:r>
              <a:rPr lang="uk-UA" dirty="0"/>
              <a:t>, 1957. 806 </a:t>
            </a:r>
            <a:r>
              <a:rPr lang="en-US" dirty="0"/>
              <a:t>s</a:t>
            </a:r>
            <a:r>
              <a:rPr lang="uk-UA" dirty="0"/>
              <a:t>. </a:t>
            </a:r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en-US" dirty="0" err="1" smtClean="0"/>
              <a:t>Slawski</a:t>
            </a:r>
            <a:r>
              <a:rPr lang="en-US" dirty="0" smtClean="0"/>
              <a:t> </a:t>
            </a:r>
            <a:r>
              <a:rPr lang="en-US" dirty="0"/>
              <a:t>F</a:t>
            </a:r>
            <a:r>
              <a:rPr lang="uk-UA" dirty="0"/>
              <a:t>. </a:t>
            </a:r>
            <a:r>
              <a:rPr lang="en-US" dirty="0" err="1"/>
              <a:t>Slownik</a:t>
            </a:r>
            <a:r>
              <a:rPr lang="en-US" dirty="0"/>
              <a:t> </a:t>
            </a:r>
            <a:r>
              <a:rPr lang="en-US" dirty="0" err="1"/>
              <a:t>etymologiczny</a:t>
            </a:r>
            <a:r>
              <a:rPr lang="en-US" dirty="0"/>
              <a:t> </a:t>
            </a:r>
            <a:r>
              <a:rPr lang="en-US" dirty="0" err="1"/>
              <a:t>jezyka</a:t>
            </a:r>
            <a:r>
              <a:rPr lang="en-US" dirty="0"/>
              <a:t> </a:t>
            </a:r>
            <a:r>
              <a:rPr lang="en-US" dirty="0" err="1"/>
              <a:t>polskiego</a:t>
            </a:r>
            <a:r>
              <a:rPr lang="uk-UA" dirty="0"/>
              <a:t>. Т. І. А-</a:t>
            </a:r>
            <a:r>
              <a:rPr lang="en-US" dirty="0"/>
              <a:t>J</a:t>
            </a:r>
            <a:r>
              <a:rPr lang="uk-UA" dirty="0"/>
              <a:t>. К</a:t>
            </a:r>
            <a:r>
              <a:rPr lang="en-US" dirty="0"/>
              <a:t>r</a:t>
            </a:r>
            <a:r>
              <a:rPr lang="uk-UA" dirty="0"/>
              <a:t>а</a:t>
            </a:r>
            <a:r>
              <a:rPr lang="en-US" dirty="0" err="1"/>
              <a:t>kow</a:t>
            </a:r>
            <a:r>
              <a:rPr lang="uk-UA" dirty="0"/>
              <a:t> : </a:t>
            </a:r>
            <a:r>
              <a:rPr lang="en-US" dirty="0" err="1"/>
              <a:t>Nakladem</a:t>
            </a:r>
            <a:r>
              <a:rPr lang="en-US" dirty="0"/>
              <a:t> </a:t>
            </a:r>
            <a:r>
              <a:rPr lang="en-US" dirty="0" err="1"/>
              <a:t>Towarzystwa</a:t>
            </a:r>
            <a:r>
              <a:rPr lang="en-US" dirty="0"/>
              <a:t> </a:t>
            </a:r>
            <a:r>
              <a:rPr lang="en-US" dirty="0" err="1"/>
              <a:t>milosnikow</a:t>
            </a:r>
            <a:r>
              <a:rPr lang="en-US" dirty="0"/>
              <a:t> </a:t>
            </a:r>
            <a:r>
              <a:rPr lang="en-US" dirty="0" err="1"/>
              <a:t>jezyka</a:t>
            </a:r>
            <a:r>
              <a:rPr lang="uk-UA" dirty="0"/>
              <a:t>, 1952-1956. 599 </a:t>
            </a:r>
            <a:r>
              <a:rPr lang="en-US" dirty="0"/>
              <a:t>s</a:t>
            </a:r>
            <a:r>
              <a:rPr lang="uk-UA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1326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Етимологічні словники: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916832"/>
            <a:ext cx="73448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Розкривають первісне значення слова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2780928"/>
            <a:ext cx="73448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Реконструюють найдавнішу форму слова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645024"/>
            <a:ext cx="7344816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Відзначено</a:t>
            </a:r>
            <a:r>
              <a:rPr lang="ru-RU" dirty="0"/>
              <a:t>,    слово   </a:t>
            </a:r>
            <a:r>
              <a:rPr lang="ru-RU" dirty="0" err="1"/>
              <a:t>споконвічно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мові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запозичене</a:t>
            </a:r>
            <a:r>
              <a:rPr lang="ru-RU" dirty="0"/>
              <a:t>, як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утворилося</a:t>
            </a:r>
            <a:r>
              <a:rPr lang="ru-RU" dirty="0"/>
              <a:t>, яка </a:t>
            </a:r>
            <a:r>
              <a:rPr lang="ru-RU" dirty="0" err="1"/>
              <a:t>ознака</a:t>
            </a:r>
            <a:r>
              <a:rPr lang="ru-RU" dirty="0"/>
              <a:t>   </a:t>
            </a:r>
            <a:r>
              <a:rPr lang="ru-RU" dirty="0" err="1"/>
              <a:t>покладена</a:t>
            </a:r>
            <a:r>
              <a:rPr lang="ru-RU" dirty="0"/>
              <a:t>   в   основу   </a:t>
            </a:r>
            <a:r>
              <a:rPr lang="ru-RU" dirty="0" err="1"/>
              <a:t>назви</a:t>
            </a:r>
            <a:r>
              <a:rPr lang="ru-RU" dirty="0"/>
              <a:t> </a:t>
            </a:r>
          </a:p>
        </p:txBody>
      </p:sp>
      <p:sp>
        <p:nvSpPr>
          <p:cNvPr id="7" name="Овал 6"/>
          <p:cNvSpPr/>
          <p:nvPr/>
        </p:nvSpPr>
        <p:spPr>
          <a:xfrm>
            <a:off x="899592" y="4941168"/>
            <a:ext cx="7632848" cy="165618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Завдання</a:t>
            </a:r>
            <a:r>
              <a:rPr lang="ru-RU" dirty="0"/>
              <a:t>   таких </a:t>
            </a:r>
            <a:r>
              <a:rPr lang="ru-RU" dirty="0" err="1"/>
              <a:t>словників</a:t>
            </a:r>
            <a:r>
              <a:rPr lang="ru-RU" dirty="0"/>
              <a:t> </a:t>
            </a:r>
            <a:r>
              <a:rPr lang="ru-RU" dirty="0" smtClean="0"/>
              <a:t>: максимально </a:t>
            </a:r>
            <a:r>
              <a:rPr lang="ru-RU" dirty="0" err="1"/>
              <a:t>повно</a:t>
            </a:r>
            <a:r>
              <a:rPr lang="ru-RU" dirty="0"/>
              <a:t> </a:t>
            </a:r>
            <a:r>
              <a:rPr lang="ru-RU" dirty="0" err="1"/>
              <a:t>висвітлити</a:t>
            </a:r>
            <a:r>
              <a:rPr lang="ru-RU" dirty="0"/>
              <a:t> </a:t>
            </a:r>
            <a:r>
              <a:rPr lang="ru-RU" dirty="0" err="1"/>
              <a:t>етимологію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та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познайомити</a:t>
            </a:r>
            <a:r>
              <a:rPr lang="ru-RU" dirty="0"/>
              <a:t> </a:t>
            </a:r>
            <a:r>
              <a:rPr lang="ru-RU" dirty="0" err="1"/>
              <a:t>читачів</a:t>
            </a:r>
            <a:r>
              <a:rPr lang="ru-RU" dirty="0"/>
              <a:t> з </a:t>
            </a:r>
            <a:r>
              <a:rPr lang="ru-RU" dirty="0" err="1"/>
              <a:t>історією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00514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Чеська мова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24036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3501008"/>
            <a:ext cx="525658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Голуб И., </a:t>
            </a:r>
            <a:r>
              <a:rPr lang="ru-RU" dirty="0" err="1"/>
              <a:t>Копечни</a:t>
            </a:r>
            <a:r>
              <a:rPr lang="ru-RU" dirty="0"/>
              <a:t> Ф.</a:t>
            </a:r>
            <a:r>
              <a:rPr lang="en-US" dirty="0" err="1"/>
              <a:t>Etymologicky</a:t>
            </a:r>
            <a:r>
              <a:rPr lang="en-US" dirty="0"/>
              <a:t> </a:t>
            </a:r>
            <a:r>
              <a:rPr lang="en-US" dirty="0" err="1"/>
              <a:t>slovnik</a:t>
            </a:r>
            <a:r>
              <a:rPr lang="en-US" dirty="0"/>
              <a:t> </a:t>
            </a:r>
            <a:r>
              <a:rPr lang="en-US" dirty="0" err="1"/>
              <a:t>jazyka</a:t>
            </a:r>
            <a:r>
              <a:rPr lang="en-US" dirty="0"/>
              <a:t> </a:t>
            </a:r>
            <a:r>
              <a:rPr lang="en-US" dirty="0" err="1"/>
              <a:t>ceskeho</a:t>
            </a:r>
            <a:r>
              <a:rPr lang="en-US" dirty="0"/>
              <a:t>. </a:t>
            </a:r>
            <a:r>
              <a:rPr lang="ru-RU" dirty="0"/>
              <a:t>Прага, 1952. </a:t>
            </a:r>
          </a:p>
        </p:txBody>
      </p:sp>
    </p:spTree>
    <p:extLst>
      <p:ext uri="{BB962C8B-B14F-4D97-AF65-F5344CB8AC3E}">
        <p14:creationId xmlns:p14="http://schemas.microsoft.com/office/powerpoint/2010/main" val="9235785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856984" cy="642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87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Типи етимологічних словників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u="sng" dirty="0"/>
              <a:t>а) за способом </a:t>
            </a:r>
            <a:r>
              <a:rPr lang="ru-RU" b="1" u="sng" dirty="0" err="1"/>
              <a:t>подання</a:t>
            </a:r>
            <a:r>
              <a:rPr lang="ru-RU" b="1" u="sng" dirty="0"/>
              <a:t> </a:t>
            </a:r>
            <a:r>
              <a:rPr lang="ru-RU" b="1" u="sng" dirty="0" err="1"/>
              <a:t>матеріалу</a:t>
            </a:r>
            <a:r>
              <a:rPr lang="ru-RU" b="1" u="sng" dirty="0"/>
              <a:t>: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в </a:t>
            </a:r>
            <a:r>
              <a:rPr lang="ru-RU" dirty="0" err="1"/>
              <a:t>алфавітному</a:t>
            </a:r>
            <a:r>
              <a:rPr lang="ru-RU" dirty="0"/>
              <a:t> порядку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smtClean="0"/>
              <a:t>лексем, </a:t>
            </a:r>
            <a:r>
              <a:rPr lang="ru-RU" dirty="0"/>
              <a:t>та </a:t>
            </a:r>
            <a:r>
              <a:rPr lang="ru-RU" dirty="0" err="1"/>
              <a:t>такі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подають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словотвірних</a:t>
            </a:r>
            <a:r>
              <a:rPr lang="ru-RU" dirty="0"/>
              <a:t> </a:t>
            </a:r>
            <a:r>
              <a:rPr lang="ru-RU" dirty="0" err="1"/>
              <a:t>гнізд</a:t>
            </a:r>
            <a:r>
              <a:rPr lang="ru-RU" dirty="0"/>
              <a:t> </a:t>
            </a:r>
            <a:r>
              <a:rPr lang="ru-RU" dirty="0" err="1"/>
              <a:t>однокореневих</a:t>
            </a:r>
            <a:r>
              <a:rPr lang="ru-RU" dirty="0"/>
              <a:t> лексем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афіксальних</a:t>
            </a:r>
            <a:r>
              <a:rPr lang="ru-RU" dirty="0"/>
              <a:t> форм (</a:t>
            </a:r>
            <a:r>
              <a:rPr lang="ru-RU" dirty="0" err="1"/>
              <a:t>нормативних</a:t>
            </a:r>
            <a:r>
              <a:rPr lang="ru-RU" dirty="0"/>
              <a:t>, </a:t>
            </a:r>
            <a:r>
              <a:rPr lang="ru-RU" dirty="0" err="1"/>
              <a:t>діалектних</a:t>
            </a:r>
            <a:r>
              <a:rPr lang="ru-RU" dirty="0"/>
              <a:t>, </a:t>
            </a:r>
            <a:r>
              <a:rPr lang="ru-RU" dirty="0" err="1"/>
              <a:t>застарілих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21088"/>
            <a:ext cx="20955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24482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36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Типи етимологічних словників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ru-RU" b="1" u="sng" dirty="0"/>
              <a:t>б) за </a:t>
            </a:r>
            <a:r>
              <a:rPr lang="ru-RU" b="1" u="sng" dirty="0" err="1"/>
              <a:t>ступенем</a:t>
            </a:r>
            <a:r>
              <a:rPr lang="ru-RU" b="1" u="sng" dirty="0"/>
              <a:t> </a:t>
            </a:r>
            <a:r>
              <a:rPr lang="ru-RU" b="1" u="sng" dirty="0" err="1"/>
              <a:t>охоплення</a:t>
            </a:r>
            <a:r>
              <a:rPr lang="ru-RU" b="1" u="sng" dirty="0"/>
              <a:t> </a:t>
            </a:r>
            <a:r>
              <a:rPr lang="ru-RU" b="1" u="sng" dirty="0" err="1"/>
              <a:t>матеріалу</a:t>
            </a:r>
            <a:r>
              <a:rPr lang="ru-RU" dirty="0"/>
              <a:t>:   </a:t>
            </a:r>
            <a:r>
              <a:rPr lang="ru-RU" dirty="0" err="1"/>
              <a:t>короткі</a:t>
            </a:r>
            <a:r>
              <a:rPr lang="ru-RU" dirty="0"/>
              <a:t> </a:t>
            </a:r>
            <a:r>
              <a:rPr lang="ru-RU" dirty="0" err="1"/>
              <a:t>етимологічні</a:t>
            </a:r>
            <a:r>
              <a:rPr lang="ru-RU" dirty="0"/>
              <a:t> словники, </a:t>
            </a:r>
            <a:r>
              <a:rPr lang="ru-RU" dirty="0" err="1"/>
              <a:t>призначені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 для широкого кола </a:t>
            </a:r>
            <a:r>
              <a:rPr lang="ru-RU" dirty="0" err="1"/>
              <a:t>читачів</a:t>
            </a:r>
            <a:r>
              <a:rPr lang="ru-RU" dirty="0"/>
              <a:t> </a:t>
            </a:r>
            <a:r>
              <a:rPr lang="ru-RU" dirty="0" smtClean="0"/>
              <a:t>та </a:t>
            </a:r>
            <a:r>
              <a:rPr lang="ru-RU" dirty="0" err="1"/>
              <a:t>повні</a:t>
            </a:r>
            <a:r>
              <a:rPr lang="ru-RU" dirty="0"/>
              <a:t> </a:t>
            </a:r>
            <a:r>
              <a:rPr lang="ru-RU" dirty="0" err="1" smtClean="0"/>
              <a:t>етимологічні</a:t>
            </a:r>
            <a:r>
              <a:rPr lang="ru-RU" dirty="0" smtClean="0"/>
              <a:t> словники;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56993"/>
            <a:ext cx="3024336" cy="288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280831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393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Типи етимологічних словників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в)	</a:t>
            </a:r>
            <a:r>
              <a:rPr lang="ru-RU" b="1" dirty="0" err="1"/>
              <a:t>етимологічні</a:t>
            </a:r>
            <a:r>
              <a:rPr lang="ru-RU" b="1" dirty="0"/>
              <a:t> словники </a:t>
            </a:r>
            <a:r>
              <a:rPr lang="ru-RU" b="1" dirty="0" err="1"/>
              <a:t>однієї</a:t>
            </a:r>
            <a:r>
              <a:rPr lang="ru-RU" b="1" dirty="0"/>
              <a:t> </a:t>
            </a:r>
            <a:r>
              <a:rPr lang="ru-RU" b="1" dirty="0" err="1"/>
              <a:t>мови</a:t>
            </a:r>
            <a:r>
              <a:rPr lang="ru-RU" b="1" dirty="0"/>
              <a:t> </a:t>
            </a:r>
            <a:r>
              <a:rPr lang="ru-RU" b="1" dirty="0" smtClean="0"/>
              <a:t>та </a:t>
            </a:r>
            <a:r>
              <a:rPr lang="ru-RU" b="1" dirty="0" err="1"/>
              <a:t>етимологічні</a:t>
            </a:r>
            <a:r>
              <a:rPr lang="ru-RU" b="1" dirty="0"/>
              <a:t> словники </a:t>
            </a:r>
            <a:r>
              <a:rPr lang="ru-RU" b="1" dirty="0" err="1"/>
              <a:t>групи</a:t>
            </a:r>
            <a:r>
              <a:rPr lang="ru-RU" b="1" dirty="0"/>
              <a:t> </a:t>
            </a:r>
            <a:r>
              <a:rPr lang="ru-RU" b="1" dirty="0" err="1"/>
              <a:t>споріднених</a:t>
            </a:r>
            <a:r>
              <a:rPr lang="ru-RU" b="1" dirty="0"/>
              <a:t> </a:t>
            </a:r>
            <a:r>
              <a:rPr lang="ru-RU" b="1" dirty="0" err="1" smtClean="0"/>
              <a:t>мов</a:t>
            </a:r>
            <a:r>
              <a:rPr lang="ru-RU" b="1" dirty="0" smtClean="0"/>
              <a:t>;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79262"/>
            <a:ext cx="2448272" cy="327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3816424" cy="3257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60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Типи етимологічних словників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г)	словники авторські </a:t>
            </a:r>
            <a:r>
              <a:rPr lang="uk-UA" dirty="0"/>
              <a:t>(часто невеликі за розміром, розраховані на широке коло читачів) </a:t>
            </a:r>
            <a:r>
              <a:rPr lang="uk-UA" dirty="0" smtClean="0"/>
              <a:t>та </a:t>
            </a:r>
            <a:r>
              <a:rPr lang="uk-UA" b="1" dirty="0"/>
              <a:t>словники колективні </a:t>
            </a:r>
            <a:r>
              <a:rPr lang="uk-UA" dirty="0"/>
              <a:t>(звичайно академічні, багатотомні</a:t>
            </a:r>
            <a:r>
              <a:rPr lang="uk-UA" dirty="0" smtClean="0"/>
              <a:t>).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3"/>
            <a:ext cx="3384376" cy="3130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5"/>
            <a:ext cx="3096344" cy="320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76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</a:t>
            </a:r>
            <a:r>
              <a:rPr lang="uk-UA" b="1" dirty="0" smtClean="0"/>
              <a:t>Етимологічний </a:t>
            </a:r>
            <a:r>
              <a:rPr lang="uk-UA" b="1" dirty="0"/>
              <a:t>словник української </a:t>
            </a:r>
            <a:r>
              <a:rPr lang="uk-UA" b="1" dirty="0" smtClean="0"/>
              <a:t>мови</a:t>
            </a:r>
            <a:r>
              <a:rPr lang="ru-RU" b="1" dirty="0" smtClean="0"/>
              <a:t>» </a:t>
            </a:r>
            <a:r>
              <a:rPr lang="uk-UA" dirty="0"/>
              <a:t>в</a:t>
            </a:r>
            <a:r>
              <a:rPr lang="uk-UA" b="1" dirty="0"/>
              <a:t> </a:t>
            </a:r>
            <a:r>
              <a:rPr lang="uk-UA" dirty="0"/>
              <a:t>7 томах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772816"/>
            <a:ext cx="828092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С</a:t>
            </a:r>
            <a:r>
              <a:rPr lang="ru-RU" dirty="0" smtClean="0"/>
              <a:t>ловник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етимологію</a:t>
            </a:r>
            <a:r>
              <a:rPr lang="ru-RU" dirty="0"/>
              <a:t> та </a:t>
            </a:r>
            <a:r>
              <a:rPr lang="ru-RU" dirty="0" err="1"/>
              <a:t>історію</a:t>
            </a:r>
            <a:r>
              <a:rPr lang="ru-RU" dirty="0"/>
              <a:t> семантики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.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розширений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по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словниковій</a:t>
            </a:r>
            <a:r>
              <a:rPr lang="ru-RU" dirty="0"/>
              <a:t> </a:t>
            </a:r>
            <a:r>
              <a:rPr lang="ru-RU" dirty="0" err="1"/>
              <a:t>статті</a:t>
            </a:r>
            <a:r>
              <a:rPr lang="ru-RU" dirty="0"/>
              <a:t>, </a:t>
            </a:r>
            <a:r>
              <a:rPr lang="ru-RU" dirty="0" err="1"/>
              <a:t>указує</a:t>
            </a:r>
            <a:r>
              <a:rPr lang="ru-RU" dirty="0"/>
              <a:t> </a:t>
            </a:r>
            <a:r>
              <a:rPr lang="ru-RU" dirty="0" err="1"/>
              <a:t>відповідники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</a:t>
            </a:r>
            <a:r>
              <a:rPr lang="ru-RU" dirty="0" err="1"/>
              <a:t>коренів</a:t>
            </a:r>
            <a:r>
              <a:rPr lang="ru-RU" dirty="0"/>
              <a:t> і словоформ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та </a:t>
            </a:r>
            <a:r>
              <a:rPr lang="ru-RU" dirty="0" err="1"/>
              <a:t>індоєвропейських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9540" y="3646481"/>
            <a:ext cx="8208912" cy="72008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Словник </a:t>
            </a:r>
            <a:r>
              <a:rPr lang="ru-RU" dirty="0" err="1"/>
              <a:t>укладено</a:t>
            </a:r>
            <a:r>
              <a:rPr lang="ru-RU" dirty="0"/>
              <a:t> в </a:t>
            </a:r>
            <a:r>
              <a:rPr lang="ru-RU" dirty="0" err="1"/>
              <a:t>Інституті</a:t>
            </a:r>
            <a:r>
              <a:rPr lang="ru-RU" dirty="0"/>
              <a:t> </a:t>
            </a:r>
            <a:r>
              <a:rPr lang="ru-RU" dirty="0" err="1"/>
              <a:t>мовознавства</a:t>
            </a:r>
            <a:r>
              <a:rPr lang="ru-RU" dirty="0"/>
              <a:t> </a:t>
            </a:r>
            <a:r>
              <a:rPr lang="ru-RU" dirty="0" err="1"/>
              <a:t>ім</a:t>
            </a:r>
            <a:r>
              <a:rPr lang="ru-RU" dirty="0"/>
              <a:t>. О. О. </a:t>
            </a:r>
            <a:r>
              <a:rPr lang="ru-RU" dirty="0" err="1"/>
              <a:t>Потебні</a:t>
            </a:r>
            <a:r>
              <a:rPr lang="ru-RU" dirty="0"/>
              <a:t> НАН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/>
              <a:t>редактор — О. С. Мельничук.</a:t>
            </a:r>
          </a:p>
        </p:txBody>
      </p:sp>
      <p:sp>
        <p:nvSpPr>
          <p:cNvPr id="6" name="Овал 5"/>
          <p:cNvSpPr/>
          <p:nvPr/>
        </p:nvSpPr>
        <p:spPr>
          <a:xfrm>
            <a:off x="549540" y="4941168"/>
            <a:ext cx="8208912" cy="129614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/>
              <a:t>Укладачі</a:t>
            </a:r>
            <a:r>
              <a:rPr lang="ru-RU" dirty="0"/>
              <a:t>: Т. Б. </a:t>
            </a:r>
            <a:r>
              <a:rPr lang="ru-RU" dirty="0" err="1"/>
              <a:t>Лукінова</a:t>
            </a:r>
            <a:r>
              <a:rPr lang="ru-RU" dirty="0"/>
              <a:t>, Г. П. </a:t>
            </a:r>
            <a:r>
              <a:rPr lang="ru-RU" dirty="0" err="1"/>
              <a:t>Півторак</a:t>
            </a:r>
            <a:r>
              <a:rPr lang="ru-RU" dirty="0"/>
              <a:t>, О. Д. </a:t>
            </a:r>
            <a:r>
              <a:rPr lang="ru-RU" dirty="0" err="1"/>
              <a:t>Пономарів</a:t>
            </a:r>
            <a:r>
              <a:rPr lang="ru-RU" dirty="0"/>
              <a:t>, В. Г. Скляренко, О. Б. Ткаченко, В. Т. </a:t>
            </a:r>
            <a:r>
              <a:rPr lang="ru-RU" dirty="0" err="1"/>
              <a:t>Коломієць</a:t>
            </a:r>
            <a:r>
              <a:rPr lang="ru-RU" dirty="0"/>
              <a:t>, А. П. </a:t>
            </a:r>
            <a:r>
              <a:rPr lang="ru-RU" dirty="0" err="1"/>
              <a:t>Критенко</a:t>
            </a:r>
            <a:r>
              <a:rPr lang="ru-RU" dirty="0"/>
              <a:t>, Р. В. </a:t>
            </a:r>
            <a:r>
              <a:rPr lang="ru-RU" dirty="0" err="1"/>
              <a:t>Болдирєв</a:t>
            </a:r>
            <a:r>
              <a:rPr lang="ru-RU" dirty="0"/>
              <a:t>, І. А. Стоянов, Н. П. Романова й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5307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Етимологічний</a:t>
            </a:r>
            <a:r>
              <a:rPr lang="ru-RU" dirty="0"/>
              <a:t> словник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» в 7 томах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35" y="1772816"/>
            <a:ext cx="5410944" cy="477274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фундаментальний</a:t>
            </a:r>
            <a:r>
              <a:rPr lang="ru-RU" dirty="0"/>
              <a:t> словник, за </a:t>
            </a:r>
            <a:r>
              <a:rPr lang="ru-RU" dirty="0" err="1"/>
              <a:t>свідченням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, є </a:t>
            </a:r>
            <a:r>
              <a:rPr lang="ru-RU" dirty="0" err="1"/>
              <a:t>найбільшим</a:t>
            </a:r>
            <a:r>
              <a:rPr lang="ru-RU" dirty="0"/>
              <a:t> за </a:t>
            </a:r>
            <a:r>
              <a:rPr lang="ru-RU" dirty="0" err="1"/>
              <a:t>обсягом</a:t>
            </a:r>
            <a:r>
              <a:rPr lang="ru-RU" dirty="0"/>
              <a:t> і </a:t>
            </a:r>
            <a:r>
              <a:rPr lang="ru-RU" dirty="0" err="1"/>
              <a:t>найкращим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етимологічних</a:t>
            </a:r>
            <a:r>
              <a:rPr lang="ru-RU" dirty="0"/>
              <a:t> </a:t>
            </a:r>
            <a:r>
              <a:rPr lang="ru-RU" dirty="0" err="1"/>
              <a:t>словників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слов'янських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подає</a:t>
            </a:r>
            <a:r>
              <a:rPr lang="ru-RU" dirty="0"/>
              <a:t> </a:t>
            </a:r>
            <a:r>
              <a:rPr lang="ru-RU" dirty="0" err="1"/>
              <a:t>етимологію</a:t>
            </a:r>
            <a:r>
              <a:rPr lang="ru-RU" dirty="0"/>
              <a:t> і </a:t>
            </a:r>
            <a:r>
              <a:rPr lang="ru-RU" dirty="0" err="1"/>
              <a:t>характеризує</a:t>
            </a:r>
            <a:r>
              <a:rPr lang="ru-RU" dirty="0"/>
              <a:t> стан </a:t>
            </a:r>
            <a:r>
              <a:rPr lang="ru-RU" dirty="0" err="1"/>
              <a:t>етимологічної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зафіксованих</a:t>
            </a:r>
            <a:r>
              <a:rPr lang="ru-RU" dirty="0"/>
              <a:t> у ХІХ-ХХ ст. </a:t>
            </a:r>
            <a:r>
              <a:rPr lang="ru-RU" dirty="0" err="1"/>
              <a:t>слів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діалектів</a:t>
            </a:r>
            <a:r>
              <a:rPr lang="ru-RU" dirty="0"/>
              <a:t>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найрегулярніше</a:t>
            </a:r>
            <a:r>
              <a:rPr lang="ru-RU" dirty="0"/>
              <a:t> </a:t>
            </a:r>
            <a:r>
              <a:rPr lang="ru-RU" dirty="0" err="1"/>
              <a:t>утворюваних</a:t>
            </a:r>
            <a:r>
              <a:rPr lang="ru-RU" dirty="0"/>
              <a:t> </a:t>
            </a:r>
            <a:r>
              <a:rPr lang="ru-RU" dirty="0" err="1"/>
              <a:t>похідних</a:t>
            </a:r>
            <a:r>
              <a:rPr lang="ru-RU" dirty="0"/>
              <a:t> форм, </a:t>
            </a:r>
            <a:r>
              <a:rPr lang="ru-RU" dirty="0" err="1"/>
              <a:t>застарілих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та </a:t>
            </a:r>
            <a:r>
              <a:rPr lang="ru-RU" dirty="0" err="1"/>
              <a:t>вузькофахових</a:t>
            </a:r>
            <a:r>
              <a:rPr lang="ru-RU" dirty="0"/>
              <a:t> </a:t>
            </a:r>
            <a:r>
              <a:rPr lang="ru-RU" dirty="0" err="1"/>
              <a:t>термінів</a:t>
            </a:r>
            <a:r>
              <a:rPr lang="ru-RU" dirty="0"/>
              <a:t> </a:t>
            </a:r>
            <a:r>
              <a:rPr lang="ru-RU" dirty="0" err="1"/>
              <a:t>іншомовного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34" y="1916832"/>
            <a:ext cx="346324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80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</a:t>
            </a:r>
            <a:r>
              <a:rPr lang="ru-RU" dirty="0" err="1"/>
              <a:t>Етимологічний</a:t>
            </a:r>
            <a:r>
              <a:rPr lang="ru-RU" dirty="0"/>
              <a:t> словник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» в 7 томах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49" y="1772816"/>
            <a:ext cx="415516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2896"/>
            <a:ext cx="4086225" cy="29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49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75</TotalTime>
  <Words>971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Аптека</vt:lpstr>
      <vt:lpstr>Етимологічні словники</vt:lpstr>
      <vt:lpstr>Етимологічні словники:</vt:lpstr>
      <vt:lpstr>Типи етимологічних словників</vt:lpstr>
      <vt:lpstr>Типи етимологічних словників</vt:lpstr>
      <vt:lpstr>Типи етимологічних словників</vt:lpstr>
      <vt:lpstr>Типи етимологічних словників</vt:lpstr>
      <vt:lpstr>«Етимологічний словник української мови» в 7 томах</vt:lpstr>
      <vt:lpstr>«Етимологічний словник української мови» в 7 томах</vt:lpstr>
      <vt:lpstr>«Етимологічний словник української мови» в 7 томах</vt:lpstr>
      <vt:lpstr>Інші етимологічні словники української мови</vt:lpstr>
      <vt:lpstr>Інші етимологічні словники української мови</vt:lpstr>
      <vt:lpstr>Інші етимологічні словники</vt:lpstr>
      <vt:lpstr>Інші словники</vt:lpstr>
      <vt:lpstr>Інші словники</vt:lpstr>
      <vt:lpstr>Етимологічні словники праслов'янської мови, а також російської, польської та інших слов'янських мов </vt:lpstr>
      <vt:lpstr>праслов'янська мова</vt:lpstr>
      <vt:lpstr>старослов'янська мова</vt:lpstr>
      <vt:lpstr>Російська мова</vt:lpstr>
      <vt:lpstr>Польська мова</vt:lpstr>
      <vt:lpstr>Чеська мова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Етимологічні словники</dc:title>
  <dc:creator>Дом</dc:creator>
  <cp:lastModifiedBy>Andrey</cp:lastModifiedBy>
  <cp:revision>11</cp:revision>
  <dcterms:created xsi:type="dcterms:W3CDTF">2019-10-20T14:35:03Z</dcterms:created>
  <dcterms:modified xsi:type="dcterms:W3CDTF">2019-10-21T18:24:58Z</dcterms:modified>
</cp:coreProperties>
</file>