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7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7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114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908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6146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3796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4246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48713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353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6993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785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709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500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70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150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707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842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115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dirty="0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066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ADC46-BA72-431E-957A-1E3148727788}" type="datetimeFigureOut">
              <a:rPr lang="uk-UA" smtClean="0"/>
              <a:t>17.06.2023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2038C-3318-45BD-B26F-22592B0F4E27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96403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60073" y="262067"/>
            <a:ext cx="9905999" cy="35417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Управління запасами є ключовим аспектом ефективного функціонування будь-якого підприємства. Його основна мета полягає у мінімізації витрат, пов'язаних зі зберіганням та управлінням запасами, при забезпеченні потреб споживачів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ru-RU" dirty="0" smtClean="0"/>
              <a:t>Існує </a:t>
            </a:r>
            <a:r>
              <a:rPr lang="ru-RU" dirty="0"/>
              <a:t>декілька методів управління запасами на підприємстві. Основні з них: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471165"/>
              </p:ext>
            </p:extLst>
          </p:nvPr>
        </p:nvGraphicFramePr>
        <p:xfrm>
          <a:off x="2134636" y="3803781"/>
          <a:ext cx="8128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850292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Методи управління запасами:</a:t>
                      </a:r>
                    </a:p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726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Методи, що базуються на прогнозуванні попиту</a:t>
                      </a:r>
                      <a:endParaRPr lang="uk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87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2. </a:t>
                      </a:r>
                      <a:r>
                        <a:rPr lang="ru-RU" dirty="0" smtClean="0"/>
                        <a:t>Методи, що базуються на точці перезамовлення </a:t>
                      </a:r>
                      <a:r>
                        <a:rPr lang="cs-CZ" dirty="0" smtClean="0"/>
                        <a:t>(ROP)</a:t>
                      </a:r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402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3.</a:t>
                      </a:r>
                      <a:r>
                        <a:rPr lang="uk-UA" baseline="0" dirty="0" smtClean="0"/>
                        <a:t> </a:t>
                      </a:r>
                      <a:r>
                        <a:rPr lang="ru-RU" baseline="0" dirty="0" smtClean="0"/>
                        <a:t>Методи, що базуються на середньому запасі </a:t>
                      </a:r>
                      <a:r>
                        <a:rPr lang="cs-CZ" baseline="0" dirty="0" smtClean="0"/>
                        <a:t>(AVG)</a:t>
                      </a:r>
                      <a:endParaRPr lang="uk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800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4.</a:t>
                      </a:r>
                      <a:r>
                        <a:rPr lang="ru-RU" dirty="0" smtClean="0"/>
                        <a:t> Методи, що базуються на оптимальному розмірі замовлення </a:t>
                      </a:r>
                      <a:r>
                        <a:rPr lang="cs-CZ" dirty="0" smtClean="0"/>
                        <a:t>(EOQ)</a:t>
                      </a:r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780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5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242" y="182279"/>
            <a:ext cx="8721044" cy="1478570"/>
          </a:xfrm>
        </p:spPr>
        <p:txBody>
          <a:bodyPr/>
          <a:lstStyle/>
          <a:p>
            <a:r>
              <a:rPr lang="ru-RU" dirty="0"/>
              <a:t>РОЛЬ ІНФОРМАЦІЇ В ПРОЦЕСІ</a:t>
            </a:r>
            <a:br>
              <a:rPr lang="ru-RU" dirty="0"/>
            </a:br>
            <a:r>
              <a:rPr lang="ru-RU" dirty="0"/>
              <a:t>ПРИЙНЯТТЯ УПРАВЛІНСЬКИХ РІШЕНЬ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741405" y="1483177"/>
            <a:ext cx="5632611" cy="47679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Інформація як управлінська категорія – це нові відомості, що характеризують управлінську ситуацію, </a:t>
            </a:r>
            <a:r>
              <a:rPr lang="uk-UA" dirty="0" smtClean="0"/>
              <a:t>що знижують </a:t>
            </a:r>
            <a:r>
              <a:rPr lang="uk-UA" dirty="0"/>
              <a:t>рівень невизначеності відносно </a:t>
            </a:r>
            <a:r>
              <a:rPr lang="uk-UA" dirty="0" smtClean="0"/>
              <a:t>майбутнього та </a:t>
            </a:r>
            <a:r>
              <a:rPr lang="uk-UA" dirty="0"/>
              <a:t>оцінені як корисні для вирішення тих чи </a:t>
            </a:r>
            <a:r>
              <a:rPr lang="uk-UA" dirty="0" smtClean="0"/>
              <a:t>інших завдань управління.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Підготовка певного рішення вимагає забезпечення всебічної його інформованості, обґрунтованості. </a:t>
            </a:r>
            <a:r>
              <a:rPr lang="uk-UA" dirty="0" smtClean="0"/>
              <a:t>В таблиці наведено </a:t>
            </a:r>
            <a:r>
              <a:rPr lang="uk-UA" dirty="0"/>
              <a:t>критерії, за допомогою яких оцінюється якість інформаційних </a:t>
            </a:r>
            <a:r>
              <a:rPr lang="uk-UA" dirty="0" smtClean="0"/>
              <a:t>матеріалів.</a:t>
            </a:r>
            <a:endParaRPr lang="uk-UA" dirty="0"/>
          </a:p>
        </p:txBody>
      </p:sp>
      <p:grpSp>
        <p:nvGrpSpPr>
          <p:cNvPr id="29" name="Групувати 28"/>
          <p:cNvGrpSpPr/>
          <p:nvPr/>
        </p:nvGrpSpPr>
        <p:grpSpPr>
          <a:xfrm>
            <a:off x="1063688" y="1754155"/>
            <a:ext cx="4156788" cy="4166118"/>
            <a:chOff x="7063272" y="1558212"/>
            <a:chExt cx="4156788" cy="4166118"/>
          </a:xfrm>
        </p:grpSpPr>
        <p:cxnSp>
          <p:nvCxnSpPr>
            <p:cNvPr id="15" name="Пряма сполучна лінія 14"/>
            <p:cNvCxnSpPr/>
            <p:nvPr/>
          </p:nvCxnSpPr>
          <p:spPr>
            <a:xfrm flipH="1">
              <a:off x="7422502" y="3058885"/>
              <a:ext cx="13995" cy="2436845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8" name="Групувати 27"/>
            <p:cNvGrpSpPr/>
            <p:nvPr/>
          </p:nvGrpSpPr>
          <p:grpSpPr>
            <a:xfrm>
              <a:off x="7063272" y="1558212"/>
              <a:ext cx="4156788" cy="4166118"/>
              <a:chOff x="7063272" y="1558212"/>
              <a:chExt cx="4156788" cy="4166118"/>
            </a:xfrm>
          </p:grpSpPr>
          <p:sp>
            <p:nvSpPr>
              <p:cNvPr id="4" name="Прямокутник 3"/>
              <p:cNvSpPr/>
              <p:nvPr/>
            </p:nvSpPr>
            <p:spPr>
              <a:xfrm>
                <a:off x="7063272" y="1558212"/>
                <a:ext cx="2761861" cy="830424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Критерії</a:t>
                </a:r>
              </a:p>
              <a:p>
                <a:pPr algn="ctr"/>
                <a:r>
                  <a:rPr lang="uk-UA" dirty="0" smtClean="0"/>
                  <a:t>оцінки інформаційних</a:t>
                </a:r>
              </a:p>
              <a:p>
                <a:pPr algn="ctr"/>
                <a:r>
                  <a:rPr lang="uk-UA" dirty="0" smtClean="0"/>
                  <a:t>матеріалів</a:t>
                </a:r>
                <a:endParaRPr lang="uk-UA" dirty="0"/>
              </a:p>
            </p:txBody>
          </p:sp>
          <p:sp>
            <p:nvSpPr>
              <p:cNvPr id="5" name="Округлений прямокутник 4"/>
              <p:cNvSpPr/>
              <p:nvPr/>
            </p:nvSpPr>
            <p:spPr>
              <a:xfrm>
                <a:off x="7870370" y="2946918"/>
                <a:ext cx="3349690" cy="457200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об'єктивність</a:t>
                </a:r>
                <a:endParaRPr lang="uk-UA" dirty="0"/>
              </a:p>
            </p:txBody>
          </p:sp>
          <p:sp>
            <p:nvSpPr>
              <p:cNvPr id="6" name="Округлений прямокутник 5"/>
              <p:cNvSpPr/>
              <p:nvPr/>
            </p:nvSpPr>
            <p:spPr>
              <a:xfrm>
                <a:off x="7870370" y="3530081"/>
                <a:ext cx="3349690" cy="457200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локанічність</a:t>
                </a:r>
                <a:endParaRPr lang="uk-UA" dirty="0"/>
              </a:p>
            </p:txBody>
          </p:sp>
          <p:sp>
            <p:nvSpPr>
              <p:cNvPr id="7" name="Округлений прямокутник 6"/>
              <p:cNvSpPr/>
              <p:nvPr/>
            </p:nvSpPr>
            <p:spPr>
              <a:xfrm>
                <a:off x="7870370" y="4113244"/>
                <a:ext cx="3349690" cy="457200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актуальність</a:t>
                </a:r>
                <a:endParaRPr lang="uk-UA" dirty="0"/>
              </a:p>
            </p:txBody>
          </p:sp>
          <p:sp>
            <p:nvSpPr>
              <p:cNvPr id="8" name="Округлений прямокутник 7"/>
              <p:cNvSpPr/>
              <p:nvPr/>
            </p:nvSpPr>
            <p:spPr>
              <a:xfrm>
                <a:off x="7870370" y="4690187"/>
                <a:ext cx="3349690" cy="457200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своєчасність</a:t>
                </a:r>
                <a:endParaRPr lang="uk-UA" dirty="0"/>
              </a:p>
            </p:txBody>
          </p:sp>
          <p:sp>
            <p:nvSpPr>
              <p:cNvPr id="9" name="Округлений прямокутник 8"/>
              <p:cNvSpPr/>
              <p:nvPr/>
            </p:nvSpPr>
            <p:spPr>
              <a:xfrm>
                <a:off x="7870370" y="5267130"/>
                <a:ext cx="3349690" cy="457200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комунікативність</a:t>
                </a:r>
                <a:endParaRPr lang="uk-UA" dirty="0"/>
              </a:p>
            </p:txBody>
          </p:sp>
          <p:cxnSp>
            <p:nvCxnSpPr>
              <p:cNvPr id="11" name="Пряма сполучна лінія 10"/>
              <p:cNvCxnSpPr/>
              <p:nvPr/>
            </p:nvCxnSpPr>
            <p:spPr>
              <a:xfrm>
                <a:off x="7063272" y="2388636"/>
                <a:ext cx="0" cy="1724608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Пряма сполучна лінія 12"/>
              <p:cNvCxnSpPr/>
              <p:nvPr/>
            </p:nvCxnSpPr>
            <p:spPr>
              <a:xfrm>
                <a:off x="7063272" y="4113244"/>
                <a:ext cx="363895" cy="0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Пряма сполучна лінія 17"/>
              <p:cNvCxnSpPr>
                <a:endCxn id="5" idx="1"/>
              </p:cNvCxnSpPr>
              <p:nvPr/>
            </p:nvCxnSpPr>
            <p:spPr>
              <a:xfrm>
                <a:off x="7436497" y="3058885"/>
                <a:ext cx="433873" cy="116633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" name="Пряма сполучна лінія 19"/>
              <p:cNvCxnSpPr/>
              <p:nvPr/>
            </p:nvCxnSpPr>
            <p:spPr>
              <a:xfrm>
                <a:off x="7436497" y="5495730"/>
                <a:ext cx="433873" cy="121299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Пряма сполучна лінія 21"/>
              <p:cNvCxnSpPr>
                <a:endCxn id="6" idx="1"/>
              </p:cNvCxnSpPr>
              <p:nvPr/>
            </p:nvCxnSpPr>
            <p:spPr>
              <a:xfrm>
                <a:off x="7436497" y="3583731"/>
                <a:ext cx="433873" cy="174950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Пряма сполучна лінія 23"/>
              <p:cNvCxnSpPr>
                <a:endCxn id="7" idx="1"/>
              </p:cNvCxnSpPr>
              <p:nvPr/>
            </p:nvCxnSpPr>
            <p:spPr>
              <a:xfrm>
                <a:off x="7436497" y="4133849"/>
                <a:ext cx="433873" cy="207995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7" name="Пряма сполучна лінія 26"/>
              <p:cNvCxnSpPr>
                <a:endCxn id="8" idx="1"/>
              </p:cNvCxnSpPr>
              <p:nvPr/>
            </p:nvCxnSpPr>
            <p:spPr>
              <a:xfrm>
                <a:off x="7436497" y="4751808"/>
                <a:ext cx="433873" cy="166979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8037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Висновок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dirty="0" smtClean="0"/>
              <a:t>Управління запасами є важливим елементом ефективного функціонування будь-якого підприємства. Для досягнення максимальної ефективності управління запасами необхідно використовувати різні методи та моделі, залежно від специфіки діяльності підприємства. Правильний вибір методів та моделей дозволить зменшити витрати </a:t>
            </a:r>
            <a:r>
              <a:rPr lang="uk-UA" dirty="0"/>
              <a:t>на </a:t>
            </a:r>
            <a:r>
              <a:rPr lang="uk-UA" dirty="0" smtClean="0"/>
              <a:t>управління</a:t>
            </a:r>
            <a:r>
              <a:rPr lang="en-GB" dirty="0" smtClean="0"/>
              <a:t>.</a:t>
            </a:r>
          </a:p>
          <a:p>
            <a:pPr marL="0" indent="0" algn="ctr">
              <a:buNone/>
            </a:pPr>
            <a:r>
              <a:rPr lang="uk-UA" dirty="0" smtClean="0"/>
              <a:t>Розробка </a:t>
            </a:r>
            <a:r>
              <a:rPr lang="uk-UA" dirty="0"/>
              <a:t>управлінських рішень є одним із найбільш важливих управлінських </a:t>
            </a:r>
            <a:r>
              <a:rPr lang="uk-UA" dirty="0" smtClean="0"/>
              <a:t>процесів.</a:t>
            </a:r>
            <a:r>
              <a:rPr lang="en-GB" dirty="0" smtClean="0"/>
              <a:t> </a:t>
            </a:r>
            <a:r>
              <a:rPr lang="uk-UA" dirty="0" smtClean="0"/>
              <a:t>Від </a:t>
            </a:r>
            <a:r>
              <a:rPr lang="uk-UA" dirty="0"/>
              <a:t>ефективності управлінських рішень багато в чому залежить успіх справи, а часом і саме існування фірми. </a:t>
            </a:r>
            <a:r>
              <a:rPr lang="uk-UA" dirty="0" smtClean="0"/>
              <a:t>Тому</a:t>
            </a:r>
            <a:r>
              <a:rPr lang="en-GB" dirty="0" smtClean="0"/>
              <a:t> </a:t>
            </a:r>
            <a:r>
              <a:rPr lang="uk-UA" dirty="0" smtClean="0"/>
              <a:t>дуже </a:t>
            </a:r>
            <a:r>
              <a:rPr lang="uk-UA" dirty="0"/>
              <a:t>важливо </a:t>
            </a:r>
            <a:r>
              <a:rPr lang="uk-UA" dirty="0" smtClean="0"/>
              <a:t>правильно використовувати інформацію для прийняття грамотних, </a:t>
            </a:r>
            <a:r>
              <a:rPr lang="uk-UA" dirty="0"/>
              <a:t>економічно </a:t>
            </a:r>
            <a:r>
              <a:rPr lang="uk-UA" dirty="0" smtClean="0"/>
              <a:t>обґрунтованих управлінських рішень.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236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1. Методи</a:t>
            </a:r>
            <a:r>
              <a:rPr lang="ru-RU" dirty="0"/>
              <a:t>, що базуються на прогнозуванні попиту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Одним із методів, який базується на прогнозуванні попиту, є метод середнього прогнозування. Метод середнього прогнозування - це метод управління запасами, що базується на прогнозуванні середнього попиту на товар протягом певного періоду часу. Цей метод дозволяє підприємству </a:t>
            </a:r>
            <a:r>
              <a:rPr lang="uk-UA" dirty="0" smtClean="0"/>
              <a:t>досить</a:t>
            </a:r>
            <a:r>
              <a:rPr lang="ru-RU" dirty="0" smtClean="0"/>
              <a:t> </a:t>
            </a:r>
            <a:r>
              <a:rPr lang="ru-RU" dirty="0"/>
              <a:t>точно </a:t>
            </a:r>
            <a:r>
              <a:rPr lang="uk-UA" dirty="0" smtClean="0"/>
              <a:t>визначити</a:t>
            </a:r>
            <a:r>
              <a:rPr lang="ru-RU" dirty="0" smtClean="0"/>
              <a:t> </a:t>
            </a:r>
            <a:r>
              <a:rPr lang="ru-RU" dirty="0"/>
              <a:t>кількість товару, яка потрібна для забезпечення попиту клієнтів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Для ілюстрації методу середнього прогнозування можна використати наступну таблицю: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905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975062"/>
              </p:ext>
            </p:extLst>
          </p:nvPr>
        </p:nvGraphicFramePr>
        <p:xfrm>
          <a:off x="1290703" y="234076"/>
          <a:ext cx="9906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1908896688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11938493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Місяць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проданих одиниць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855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Січень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155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Лютий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42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Березень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504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Квітень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798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Травень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082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Червень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417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Липень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891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Серпень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971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Вересень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015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Жовтень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447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Листопад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535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Грудень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668353"/>
                  </a:ext>
                </a:extLst>
              </a:tr>
            </a:tbl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1732352" y="5176294"/>
            <a:ext cx="92030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Середня кількість проданих одиниць за рік за цією таблицею складає </a:t>
            </a:r>
            <a:r>
              <a:rPr lang="ru-RU" dirty="0" smtClean="0">
                <a:solidFill>
                  <a:srgbClr val="00B050"/>
                </a:solidFill>
              </a:rPr>
              <a:t>72.5</a:t>
            </a:r>
            <a:r>
              <a:rPr lang="ru-RU" dirty="0" smtClean="0"/>
              <a:t>. Отже, якщо підприємство бажає забезпечити себе запасом товару на майбутній період, то воно може скористатися цим методом та визначити, скільки товару потрібно зберігати на складі.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182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2</a:t>
            </a:r>
            <a:r>
              <a:rPr lang="ru-RU" dirty="0" smtClean="0"/>
              <a:t>. Методи</a:t>
            </a:r>
            <a:r>
              <a:rPr lang="ru-RU" dirty="0"/>
              <a:t>, що базуються на точці </a:t>
            </a:r>
            <a:r>
              <a:rPr lang="ru-RU" dirty="0" smtClean="0"/>
              <a:t>перезамовлення </a:t>
            </a:r>
            <a:r>
              <a:rPr lang="cs-CZ" dirty="0" smtClean="0"/>
              <a:t>(</a:t>
            </a:r>
            <a:r>
              <a:rPr lang="cs-CZ" dirty="0"/>
              <a:t>ROP, Reorder Point)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Головна ідея полягає в тому, щоб визначити мінімальний запас, необхідний для задоволення попиту, тобто точку перезамовлення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Точка перезамовлення може бути розрахована за допомогою наступної формули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/>
              <a:t>ROP = (S x D) + SS,</a:t>
            </a:r>
          </a:p>
          <a:p>
            <a:pPr marL="0" indent="0">
              <a:buNone/>
            </a:pPr>
            <a:r>
              <a:rPr lang="ru-RU" dirty="0"/>
              <a:t>де:</a:t>
            </a:r>
          </a:p>
          <a:p>
            <a:pPr marL="0" indent="0">
              <a:buNone/>
            </a:pPr>
            <a:r>
              <a:rPr lang="ru-RU" dirty="0"/>
              <a:t>S - середня кількість товару, що </a:t>
            </a:r>
            <a:r>
              <a:rPr lang="ru-RU" dirty="0" smtClean="0"/>
              <a:t>продається </a:t>
            </a:r>
            <a:r>
              <a:rPr lang="ru-RU" dirty="0"/>
              <a:t>за день;</a:t>
            </a:r>
          </a:p>
          <a:p>
            <a:pPr marL="0" indent="0">
              <a:buNone/>
            </a:pPr>
            <a:r>
              <a:rPr lang="ru-RU" dirty="0"/>
              <a:t>D - період, на який замовляється товар (наприклад, тиждень, місяць);</a:t>
            </a:r>
          </a:p>
          <a:p>
            <a:pPr marL="0" indent="0">
              <a:buNone/>
            </a:pPr>
            <a:r>
              <a:rPr lang="ru-RU" dirty="0"/>
              <a:t>SS - запас безпеки, який необхідно мати на випадок непередбачуваних обставин (наприклад, затримка поставки або збільшений попит).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63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3. </a:t>
            </a:r>
            <a:r>
              <a:rPr lang="ru-RU" dirty="0"/>
              <a:t>Методи, що базуються на середньому запасі (AVG)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Цей метод дозволяє підприємствам зменшити зайвий запас і витрати на зберігання, збільшуючи ефективність управління запасами.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Для використання методу AVG необхідно визначити середній запас за деякий період часу (зазвичай, за останні 3-6 місяців), а також визначити середнє споживання за той же період. За допомогою цих даних можна розрахувати час наступного замовлення, а також оптимальний розмір замовлення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Нижче наведена таблиця з прикладом розрахунку методу AVG. У цій таблиці представлені кількість товару, який був проданий за кожен місяць, а також середнє значення кількості товару за 12 місяців, яке дорівнює 78.3 одиниці.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181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6208427"/>
              </p:ext>
            </p:extLst>
          </p:nvPr>
        </p:nvGraphicFramePr>
        <p:xfrm>
          <a:off x="2139788" y="214609"/>
          <a:ext cx="775999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9996">
                  <a:extLst>
                    <a:ext uri="{9D8B030D-6E8A-4147-A177-3AD203B41FA5}">
                      <a16:colId xmlns:a16="http://schemas.microsoft.com/office/drawing/2014/main" val="1987923711"/>
                    </a:ext>
                  </a:extLst>
                </a:gridCol>
                <a:gridCol w="3879996">
                  <a:extLst>
                    <a:ext uri="{9D8B030D-6E8A-4147-A177-3AD203B41FA5}">
                      <a16:colId xmlns:a16="http://schemas.microsoft.com/office/drawing/2014/main" val="485726367"/>
                    </a:ext>
                  </a:extLst>
                </a:gridCol>
              </a:tblGrid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Номер місяця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товару, од.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20273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556333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351123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323231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636847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948911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937324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29608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233182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796855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628399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828403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11562"/>
                  </a:ext>
                </a:extLst>
              </a:tr>
              <a:tr h="32390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Середнє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78.3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882027"/>
                  </a:ext>
                </a:extLst>
              </a:tr>
            </a:tbl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1489787" y="5458036"/>
            <a:ext cx="97629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розрахунку часу наступного замовлення і оптимального розміру замовлення можна скористатися формулами: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Час наступного замовлення </a:t>
            </a:r>
            <a:r>
              <a:rPr lang="ru-RU" dirty="0" smtClean="0"/>
              <a:t>= (Середній запас / Середнє споживання) * Період часу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Оптимальний розмір замовлення </a:t>
            </a:r>
            <a:r>
              <a:rPr lang="ru-RU" dirty="0" smtClean="0"/>
              <a:t>= Середній споживання * Час між замовленнями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917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4. Методи</a:t>
            </a:r>
            <a:r>
              <a:rPr lang="ru-RU" dirty="0"/>
              <a:t>, що базуються на оптимальному розмірі замовлення (EOQ)</a:t>
            </a:r>
            <a:br>
              <a:rPr lang="ru-RU" dirty="0"/>
            </a:br>
            <a:endParaRPr lang="uk-U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2249486"/>
                <a:ext cx="9905999" cy="415131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uk-UA" dirty="0"/>
                  <a:t>Метод </a:t>
                </a:r>
                <a:r>
                  <a:rPr lang="cs-CZ" dirty="0"/>
                  <a:t>EOQ (Economic Order Quantity) - </a:t>
                </a:r>
                <a:r>
                  <a:rPr lang="uk-UA" dirty="0"/>
                  <a:t>це метод управління запасами, який визначає оптимальний розмір замовлення з урахуванням витрат на утримання запасів та витрат на замовлення</a:t>
                </a:r>
                <a:r>
                  <a:rPr lang="uk-UA" dirty="0" smtClean="0"/>
                  <a:t>.</a:t>
                </a:r>
              </a:p>
              <a:p>
                <a:pPr marL="0" indent="0">
                  <a:buNone/>
                </a:pPr>
                <a:r>
                  <a:rPr lang="uk-UA" dirty="0" smtClean="0"/>
                  <a:t>Формула </a:t>
                </a:r>
                <a:r>
                  <a:rPr lang="cs-CZ" dirty="0"/>
                  <a:t>EOQ </a:t>
                </a:r>
                <a:r>
                  <a:rPr lang="uk-UA" dirty="0"/>
                  <a:t>виглядає наступним чином</a:t>
                </a:r>
                <a:r>
                  <a:rPr lang="uk-UA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 panose="02040503050406030204" pitchFamily="18" charset="0"/>
                        </a:rPr>
                        <m:t>𝐸𝑂𝑄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𝐷𝑆</m:t>
                              </m:r>
                            </m:num>
                            <m:den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uk-UA" dirty="0" smtClean="0"/>
              </a:p>
              <a:p>
                <a:pPr marL="0" indent="0">
                  <a:buNone/>
                </a:pPr>
                <a:r>
                  <a:rPr lang="ru-RU" dirty="0"/>
                  <a:t>де:</a:t>
                </a:r>
              </a:p>
              <a:p>
                <a:pPr marL="0" indent="0">
                  <a:buNone/>
                </a:pPr>
                <a:r>
                  <a:rPr lang="ru-RU" dirty="0"/>
                  <a:t>D - щорічний попит на </a:t>
                </a:r>
                <a:r>
                  <a:rPr lang="ru-RU" dirty="0" smtClean="0"/>
                  <a:t>товар</a:t>
                </a:r>
                <a:r>
                  <a:rPr lang="ru-RU" dirty="0"/>
                  <a:t>;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S - вартість замовлення;</a:t>
                </a:r>
              </a:p>
              <a:p>
                <a:pPr marL="0" indent="0">
                  <a:buNone/>
                </a:pPr>
                <a:r>
                  <a:rPr lang="ru-RU" dirty="0" smtClean="0"/>
                  <a:t>H </a:t>
                </a:r>
                <a:r>
                  <a:rPr lang="ru-RU" dirty="0"/>
                  <a:t>- вартість зберігання одиниці товару на складі.</a:t>
                </a:r>
                <a:endParaRPr lang="uk-UA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2249486"/>
                <a:ext cx="9905999" cy="4151313"/>
              </a:xfrm>
              <a:blipFill>
                <a:blip r:embed="rId2"/>
                <a:stretch>
                  <a:fillRect l="-554" t="-881" r="-492" b="-58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678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08066" y="523325"/>
            <a:ext cx="8866155" cy="13440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Отже</a:t>
            </a:r>
            <a:r>
              <a:rPr lang="ru-RU" dirty="0"/>
              <a:t>, якщо використовувати метод EOQ, то можна знайти оптимальний розмір замовлення, що мінімізує загальні витрати на управління запасами. </a:t>
            </a:r>
          </a:p>
          <a:p>
            <a:pPr marL="0" indent="0">
              <a:buNone/>
            </a:pPr>
            <a:r>
              <a:rPr lang="ru-RU" dirty="0" smtClean="0"/>
              <a:t>Далі </a:t>
            </a:r>
            <a:r>
              <a:rPr lang="ru-RU" dirty="0"/>
              <a:t>наведена таблиця з даними для розрахунку EOQ:</a:t>
            </a:r>
            <a:endParaRPr lang="uk-UA" dirty="0"/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825106"/>
              </p:ext>
            </p:extLst>
          </p:nvPr>
        </p:nvGraphicFramePr>
        <p:xfrm>
          <a:off x="1930399" y="2080725"/>
          <a:ext cx="8127999" cy="1207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91311211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7495533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87686420"/>
                    </a:ext>
                  </a:extLst>
                </a:gridCol>
              </a:tblGrid>
              <a:tr h="567388">
                <a:tc>
                  <a:txBody>
                    <a:bodyPr/>
                    <a:lstStyle/>
                    <a:p>
                      <a:r>
                        <a:rPr lang="uk-UA" dirty="0" smtClean="0"/>
                        <a:t>Річний попит (</a:t>
                      </a:r>
                      <a:r>
                        <a:rPr lang="cs-CZ" dirty="0" smtClean="0"/>
                        <a:t>D)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Вартість замовлення (</a:t>
                      </a:r>
                      <a:r>
                        <a:rPr lang="cs-CZ" dirty="0" smtClean="0"/>
                        <a:t>S)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Вартість зберігання (</a:t>
                      </a:r>
                      <a:r>
                        <a:rPr lang="cs-CZ" dirty="0" smtClean="0"/>
                        <a:t>H)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655269"/>
                  </a:ext>
                </a:extLst>
              </a:tr>
              <a:tr h="567388">
                <a:tc>
                  <a:txBody>
                    <a:bodyPr/>
                    <a:lstStyle/>
                    <a:p>
                      <a:r>
                        <a:rPr lang="uk-UA" dirty="0" smtClean="0"/>
                        <a:t>1000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5000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20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3474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кутник 6"/>
              <p:cNvSpPr/>
              <p:nvPr/>
            </p:nvSpPr>
            <p:spPr>
              <a:xfrm>
                <a:off x="1808066" y="3798647"/>
                <a:ext cx="8867192" cy="21036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dirty="0" smtClean="0"/>
                  <a:t>Застосуємо формулу </a:t>
                </a:r>
                <a:r>
                  <a:rPr lang="cs-CZ" dirty="0" smtClean="0"/>
                  <a:t>EOQ, </a:t>
                </a:r>
                <a:r>
                  <a:rPr lang="uk-UA" dirty="0" smtClean="0"/>
                  <a:t>щоб знайти оптимальний розмір замовлення:</a:t>
                </a:r>
              </a:p>
              <a:p>
                <a:endParaRPr lang="uk-UA" dirty="0" smtClean="0"/>
              </a:p>
              <a:p>
                <a:pPr algn="ctr"/>
                <a:r>
                  <a:rPr lang="cs-CZ" dirty="0" smtClean="0"/>
                  <a:t>EOQ</a:t>
                </a:r>
                <a:r>
                  <a:rPr lang="uk-UA" dirty="0" smtClean="0"/>
                  <a:t> </a:t>
                </a:r>
                <a:r>
                  <a:rPr lang="cs-CZ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uk-UA" sz="2000" b="0" i="1" smtClean="0">
                                <a:latin typeface="Cambria Math" panose="02040503050406030204" pitchFamily="18" charset="0"/>
                              </a:rPr>
                              <m:t>∗1000∗5000</m:t>
                            </m:r>
                          </m:num>
                          <m:den>
                            <m:r>
                              <a:rPr lang="uk-UA" sz="2000" b="0" i="1" smtClean="0">
                                <a:latin typeface="Cambria Math" panose="02040503050406030204" pitchFamily="18" charset="0"/>
                              </a:rPr>
                              <m:t>20</m:t>
                            </m:r>
                          </m:den>
                        </m:f>
                      </m:e>
                    </m:rad>
                  </m:oMath>
                </a14:m>
                <a:r>
                  <a:rPr lang="uk-UA" dirty="0" smtClean="0"/>
                  <a:t> = 500</a:t>
                </a:r>
                <a:endParaRPr lang="cs-CZ" dirty="0" smtClean="0"/>
              </a:p>
              <a:p>
                <a:endParaRPr lang="cs-CZ" dirty="0" smtClean="0"/>
              </a:p>
              <a:p>
                <a:r>
                  <a:rPr lang="uk-UA" dirty="0" smtClean="0"/>
                  <a:t>Отже, оптимальний розмір замовлення для цих даних становить 500 одиниць товару. </a:t>
                </a:r>
                <a:endParaRPr lang="uk-UA" dirty="0"/>
              </a:p>
            </p:txBody>
          </p:sp>
        </mc:Choice>
        <mc:Fallback xmlns="">
          <p:sp>
            <p:nvSpPr>
              <p:cNvPr id="7" name="Прямокут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8066" y="3798647"/>
                <a:ext cx="8867192" cy="2103653"/>
              </a:xfrm>
              <a:prstGeom prst="rect">
                <a:avLst/>
              </a:prstGeom>
              <a:blipFill>
                <a:blip r:embed="rId2"/>
                <a:stretch>
                  <a:fillRect l="-619" t="-1449" b="-376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171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Модель зниження запасів, відома також як "</a:t>
            </a:r>
            <a:r>
              <a:rPr lang="cs-CZ" dirty="0"/>
              <a:t>Just-In-Time" (JIT)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254158" y="2097088"/>
            <a:ext cx="4484946" cy="41450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У цій стратегії запаси замінюються доставками в режимі реального часу. Тобто запаси деталей і компонентів до моменту їх використання не зберігаються, а замовляються саме в той момент, коли вони потрібні для виробництва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Щоб досягти успіху при застосуванні цієї </a:t>
            </a:r>
            <a:r>
              <a:rPr lang="ru-RU" dirty="0" smtClean="0"/>
              <a:t>моделі </a:t>
            </a:r>
            <a:r>
              <a:rPr lang="ru-RU" dirty="0"/>
              <a:t>управління запасами, компанії повинні бути готові до співпраці з постачальниками і мати ефективну систему моніторингу запасів</a:t>
            </a:r>
            <a:endParaRPr lang="uk-UA" dirty="0"/>
          </a:p>
        </p:txBody>
      </p:sp>
      <p:cxnSp>
        <p:nvCxnSpPr>
          <p:cNvPr id="5" name="Пряма сполучна лінія 4"/>
          <p:cNvCxnSpPr/>
          <p:nvPr/>
        </p:nvCxnSpPr>
        <p:spPr>
          <a:xfrm flipH="1">
            <a:off x="6674093" y="3576735"/>
            <a:ext cx="13995" cy="243684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Округлений прямокутник 7"/>
          <p:cNvSpPr/>
          <p:nvPr/>
        </p:nvSpPr>
        <p:spPr>
          <a:xfrm>
            <a:off x="7121961" y="3069771"/>
            <a:ext cx="3561590" cy="92917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зниження запасів до мінімуму</a:t>
            </a:r>
            <a:endParaRPr lang="uk-UA" dirty="0"/>
          </a:p>
        </p:txBody>
      </p:sp>
      <p:sp>
        <p:nvSpPr>
          <p:cNvPr id="9" name="Округлений прямокутник 8"/>
          <p:cNvSpPr/>
          <p:nvPr/>
        </p:nvSpPr>
        <p:spPr>
          <a:xfrm>
            <a:off x="7121960" y="4245429"/>
            <a:ext cx="3561591" cy="97835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використання реальних даних про попит на продукцію для замовлення запасів</a:t>
            </a:r>
            <a:endParaRPr lang="uk-UA" dirty="0"/>
          </a:p>
        </p:txBody>
      </p:sp>
      <p:sp>
        <p:nvSpPr>
          <p:cNvPr id="10" name="Округлений прямокутник 9"/>
          <p:cNvSpPr/>
          <p:nvPr/>
        </p:nvSpPr>
        <p:spPr>
          <a:xfrm>
            <a:off x="7107965" y="5470265"/>
            <a:ext cx="3575586" cy="92645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мінімізація часу між замовленням і доставкою запасів</a:t>
            </a:r>
            <a:endParaRPr lang="uk-UA" dirty="0"/>
          </a:p>
        </p:txBody>
      </p:sp>
      <p:cxnSp>
        <p:nvCxnSpPr>
          <p:cNvPr id="13" name="Пряма сполучна лінія 12"/>
          <p:cNvCxnSpPr/>
          <p:nvPr/>
        </p:nvCxnSpPr>
        <p:spPr>
          <a:xfrm>
            <a:off x="6314863" y="2906486"/>
            <a:ext cx="0" cy="172460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>
            <a:off x="6314863" y="4631094"/>
            <a:ext cx="36389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>
            <a:endCxn id="8" idx="1"/>
          </p:cNvCxnSpPr>
          <p:nvPr/>
        </p:nvCxnSpPr>
        <p:spPr>
          <a:xfrm flipV="1">
            <a:off x="6688088" y="3534357"/>
            <a:ext cx="433873" cy="423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>
            <a:endCxn id="9" idx="1"/>
          </p:cNvCxnSpPr>
          <p:nvPr/>
        </p:nvCxnSpPr>
        <p:spPr>
          <a:xfrm>
            <a:off x="6688088" y="4101581"/>
            <a:ext cx="433872" cy="6330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V="1">
            <a:off x="6674093" y="5973633"/>
            <a:ext cx="433872" cy="266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Хмара 26"/>
          <p:cNvSpPr/>
          <p:nvPr/>
        </p:nvSpPr>
        <p:spPr>
          <a:xfrm>
            <a:off x="5735588" y="1788950"/>
            <a:ext cx="2310882" cy="172421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Основні принципи моделі </a:t>
            </a:r>
            <a:r>
              <a:rPr lang="cs-CZ" dirty="0" smtClean="0"/>
              <a:t>JIT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77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TM04033919[[fn=Схема]]</Template>
  <TotalTime>2536</TotalTime>
  <Words>886</Words>
  <Application>Microsoft Office PowerPoint</Application>
  <PresentationFormat>Широкий екран</PresentationFormat>
  <Paragraphs>124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Cambria Math</vt:lpstr>
      <vt:lpstr>Times New Roman</vt:lpstr>
      <vt:lpstr>Trebuchet MS</vt:lpstr>
      <vt:lpstr>Схема</vt:lpstr>
      <vt:lpstr>Презентація PowerPoint</vt:lpstr>
      <vt:lpstr>1. Методи, що базуються на прогнозуванні попиту</vt:lpstr>
      <vt:lpstr>Презентація PowerPoint</vt:lpstr>
      <vt:lpstr>2. Методи, що базуються на точці перезамовлення (ROP, Reorder Point)</vt:lpstr>
      <vt:lpstr>3. Методи, що базуються на середньому запасі (AVG)</vt:lpstr>
      <vt:lpstr>Презентація PowerPoint</vt:lpstr>
      <vt:lpstr>4. Методи, що базуються на оптимальному розмірі замовлення (EOQ) </vt:lpstr>
      <vt:lpstr>Презентація PowerPoint</vt:lpstr>
      <vt:lpstr>Модель зниження запасів, відома також як "Just-In-Time" (JIT)</vt:lpstr>
      <vt:lpstr>РОЛЬ ІНФОРМАЦІЇ В ПРОЦЕСІ ПРИЙНЯТТЯ УПРАВЛІНСЬКИХ РІШЕНЬ</vt:lpstr>
      <vt:lpstr>Висновок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та моделі управління запасами на підприємстві та використання інформації для прийняття управлінських рішень</dc:title>
  <dc:creator>Anhelina</dc:creator>
  <cp:lastModifiedBy>Пользователь Windows</cp:lastModifiedBy>
  <cp:revision>37</cp:revision>
  <dcterms:created xsi:type="dcterms:W3CDTF">2023-05-08T17:36:56Z</dcterms:created>
  <dcterms:modified xsi:type="dcterms:W3CDTF">2023-06-18T20:27:29Z</dcterms:modified>
</cp:coreProperties>
</file>