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8" d="100"/>
          <a:sy n="118"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BE3EC-4CF5-4417-8E4E-0492406ECB9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EEF6B75A-5571-4B4C-B31E-AE16A9299C9B}">
      <dgm:prSet/>
      <dgm:spPr/>
      <dgm:t>
        <a:bodyPr/>
        <a:lstStyle/>
        <a:p>
          <a:pPr rtl="0"/>
          <a:r>
            <a:rPr lang="uk-UA" b="0" i="0" dirty="0"/>
            <a:t>В. Липинський пропонував три можливих сценарії активної політики: </a:t>
          </a:r>
          <a:endParaRPr lang="ru-RU" dirty="0"/>
        </a:p>
      </dgm:t>
    </dgm:pt>
    <dgm:pt modelId="{6DBE1EE0-9084-433E-A573-FE909B0D25BD}" type="parTrans" cxnId="{9913DCF0-91C0-4EE9-B02C-5154B646E992}">
      <dgm:prSet/>
      <dgm:spPr/>
      <dgm:t>
        <a:bodyPr/>
        <a:lstStyle/>
        <a:p>
          <a:endParaRPr lang="ru-RU"/>
        </a:p>
      </dgm:t>
    </dgm:pt>
    <dgm:pt modelId="{73591B99-4973-4ABD-AE0F-3070E9C22084}" type="sibTrans" cxnId="{9913DCF0-91C0-4EE9-B02C-5154B646E992}">
      <dgm:prSet/>
      <dgm:spPr/>
      <dgm:t>
        <a:bodyPr/>
        <a:lstStyle/>
        <a:p>
          <a:endParaRPr lang="ru-RU"/>
        </a:p>
      </dgm:t>
    </dgm:pt>
    <dgm:pt modelId="{445E76A8-1970-4131-B6FB-17DD908AF25F}">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uk-UA" b="0" i="0" dirty="0"/>
            <a:t>як авангард охлократичного Сходу в руйнуванні Заходу; </a:t>
          </a:r>
          <a:endParaRPr lang="ru-RU" dirty="0"/>
        </a:p>
        <a:p>
          <a:pPr lvl="0" defTabSz="222250" rtl="0">
            <a:lnSpc>
              <a:spcPct val="90000"/>
            </a:lnSpc>
            <a:spcBef>
              <a:spcPct val="0"/>
            </a:spcBef>
            <a:spcAft>
              <a:spcPct val="35000"/>
            </a:spcAft>
          </a:pPr>
          <a:endParaRPr lang="ru-RU" dirty="0"/>
        </a:p>
      </dgm:t>
    </dgm:pt>
    <dgm:pt modelId="{666A0DC1-4AE2-4366-B330-B65560A7730B}" type="parTrans" cxnId="{052C96A9-9478-4827-9FE4-00BE6AFEF900}">
      <dgm:prSet/>
      <dgm:spPr/>
      <dgm:t>
        <a:bodyPr/>
        <a:lstStyle/>
        <a:p>
          <a:endParaRPr lang="ru-RU"/>
        </a:p>
      </dgm:t>
    </dgm:pt>
    <dgm:pt modelId="{6BDBB9ED-5ADE-4BFC-B3E4-DEDBD6B005D2}" type="sibTrans" cxnId="{052C96A9-9478-4827-9FE4-00BE6AFEF900}">
      <dgm:prSet/>
      <dgm:spPr/>
      <dgm:t>
        <a:bodyPr/>
        <a:lstStyle/>
        <a:p>
          <a:endParaRPr lang="ru-RU"/>
        </a:p>
      </dgm:t>
    </dgm:pt>
    <dgm:pt modelId="{651595C5-34AF-4A5F-8EE8-C50C8C9FA15C}">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uk-UA" sz="1000" b="0" i="0" dirty="0"/>
            <a:t>як авангард в органічному відродженні Російського Сходу, в його обороні як перед західною демократією, так і перед азіатською охлократією. </a:t>
          </a:r>
          <a:endParaRPr lang="ru-RU" sz="1000" dirty="0"/>
        </a:p>
        <a:p>
          <a:pPr lvl="0" defTabSz="222250" rtl="0">
            <a:lnSpc>
              <a:spcPct val="90000"/>
            </a:lnSpc>
            <a:spcBef>
              <a:spcPct val="0"/>
            </a:spcBef>
            <a:spcAft>
              <a:spcPct val="35000"/>
            </a:spcAft>
          </a:pPr>
          <a:endParaRPr lang="ru-RU" sz="800" dirty="0"/>
        </a:p>
      </dgm:t>
    </dgm:pt>
    <dgm:pt modelId="{5ADEFD32-D848-43C1-80C2-8B11965C49DE}" type="parTrans" cxnId="{5045A38B-3C1C-4B69-8F30-8CD26CD4DDCD}">
      <dgm:prSet/>
      <dgm:spPr/>
      <dgm:t>
        <a:bodyPr/>
        <a:lstStyle/>
        <a:p>
          <a:endParaRPr lang="ru-RU"/>
        </a:p>
      </dgm:t>
    </dgm:pt>
    <dgm:pt modelId="{7124AB85-1200-4BAA-86CB-5FD9CBD71AD0}" type="sibTrans" cxnId="{5045A38B-3C1C-4B69-8F30-8CD26CD4DDCD}">
      <dgm:prSet/>
      <dgm:spPr/>
      <dgm:t>
        <a:bodyPr/>
        <a:lstStyle/>
        <a:p>
          <a:endParaRPr lang="ru-RU"/>
        </a:p>
      </dgm:t>
    </dgm:pt>
    <dgm:pt modelId="{615AF01E-01E0-4A39-A168-1E332A8080DF}">
      <dgm:prSet custT="1"/>
      <dgm:spPr/>
      <dgm:t>
        <a:bodyPr/>
        <a:lstStyle/>
        <a:p>
          <a:pPr rtl="0"/>
          <a:r>
            <a:rPr lang="uk-UA" sz="1400" b="0" i="0" dirty="0"/>
            <a:t>Перша політика вже монополізована Польщею, друга – монополізована Москвою, отже, ставши на перший або другий шлях розвитку, Україна опиниться під впливом Польщі або Москви. Тільки третій варіант розвитку є нашим традиційним національним шляхом. </a:t>
          </a:r>
          <a:endParaRPr lang="ru-RU" sz="1400" dirty="0"/>
        </a:p>
      </dgm:t>
    </dgm:pt>
    <dgm:pt modelId="{4D7D9141-CCFC-4797-AA4E-86D70A0FEC29}" type="parTrans" cxnId="{7F187ACF-F150-4DAD-9E00-F17236880F46}">
      <dgm:prSet/>
      <dgm:spPr/>
      <dgm:t>
        <a:bodyPr/>
        <a:lstStyle/>
        <a:p>
          <a:endParaRPr lang="ru-RU"/>
        </a:p>
      </dgm:t>
    </dgm:pt>
    <dgm:pt modelId="{AE7121D4-EAE5-4102-A7F2-5399D506E298}" type="sibTrans" cxnId="{7F187ACF-F150-4DAD-9E00-F17236880F46}">
      <dgm:prSet/>
      <dgm:spPr/>
      <dgm:t>
        <a:bodyPr/>
        <a:lstStyle/>
        <a:p>
          <a:endParaRPr lang="ru-RU"/>
        </a:p>
      </dgm:t>
    </dgm:pt>
    <dgm:pt modelId="{1980E65C-EB0F-4B5E-858C-55655158B2C7}">
      <dgm:prSet custT="1"/>
      <dgm:spPr/>
      <dgm:t>
        <a:bodyPr/>
        <a:lstStyle/>
        <a:p>
          <a:pPr rtl="0"/>
          <a:r>
            <a:rPr lang="uk-UA" sz="1400" b="0" i="0" dirty="0"/>
            <a:t>Навіть у справах, так званих міжнародних комбінацій, Україна зможе обернути їх собі на користь лише тоді, коли вона в питаннях “Російського Сходу” стане фактором позитивним, коли відродження трьох Русей (у якому вона здатна зайняти перше місце) зміцнить їх спільну союзну силу. </a:t>
          </a:r>
          <a:endParaRPr lang="ru-RU" sz="1400" dirty="0"/>
        </a:p>
      </dgm:t>
    </dgm:pt>
    <dgm:pt modelId="{D14C8562-4278-44B2-937D-50C66048D450}" type="parTrans" cxnId="{541B90BF-D901-46D3-9782-0C82556A9B68}">
      <dgm:prSet/>
      <dgm:spPr/>
      <dgm:t>
        <a:bodyPr/>
        <a:lstStyle/>
        <a:p>
          <a:endParaRPr lang="ru-RU"/>
        </a:p>
      </dgm:t>
    </dgm:pt>
    <dgm:pt modelId="{2FDAF31F-A529-41BF-82CE-30F3FC2A43C4}" type="sibTrans" cxnId="{541B90BF-D901-46D3-9782-0C82556A9B68}">
      <dgm:prSet/>
      <dgm:spPr/>
      <dgm:t>
        <a:bodyPr/>
        <a:lstStyle/>
        <a:p>
          <a:endParaRPr lang="ru-RU"/>
        </a:p>
      </dgm:t>
    </dgm:pt>
    <dgm:pt modelId="{23E975B6-64AE-43F3-82C8-AF9D4E223F77}">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uk-UA" b="0" i="0" dirty="0"/>
            <a:t>як авангард демократичного Заходу в руйнуванні Російського Сходу; </a:t>
          </a:r>
          <a:endParaRPr lang="ru-RU" dirty="0"/>
        </a:p>
        <a:p>
          <a:pPr lvl="0" defTabSz="577850">
            <a:lnSpc>
              <a:spcPct val="90000"/>
            </a:lnSpc>
            <a:spcBef>
              <a:spcPct val="0"/>
            </a:spcBef>
            <a:spcAft>
              <a:spcPct val="35000"/>
            </a:spcAft>
          </a:pPr>
          <a:endParaRPr lang="ru-RU" dirty="0"/>
        </a:p>
      </dgm:t>
    </dgm:pt>
    <dgm:pt modelId="{E20862C2-1E9A-4841-AB2E-96F6E6884F07}" type="parTrans" cxnId="{A766F7C9-68F8-4346-A622-C91BAEECF64E}">
      <dgm:prSet/>
      <dgm:spPr/>
      <dgm:t>
        <a:bodyPr/>
        <a:lstStyle/>
        <a:p>
          <a:endParaRPr lang="ru-RU"/>
        </a:p>
      </dgm:t>
    </dgm:pt>
    <dgm:pt modelId="{B8055200-BE39-4400-A1AB-A10FBAD92F19}" type="sibTrans" cxnId="{A766F7C9-68F8-4346-A622-C91BAEECF64E}">
      <dgm:prSet/>
      <dgm:spPr/>
      <dgm:t>
        <a:bodyPr/>
        <a:lstStyle/>
        <a:p>
          <a:endParaRPr lang="ru-RU"/>
        </a:p>
      </dgm:t>
    </dgm:pt>
    <dgm:pt modelId="{69D8A17F-4549-4FEF-AE8D-4D40531D6460}" type="pres">
      <dgm:prSet presAssocID="{C5FBE3EC-4CF5-4417-8E4E-0492406ECB9D}" presName="Name0" presStyleCnt="0">
        <dgm:presLayoutVars>
          <dgm:dir/>
          <dgm:animLvl val="lvl"/>
          <dgm:resizeHandles val="exact"/>
        </dgm:presLayoutVars>
      </dgm:prSet>
      <dgm:spPr/>
    </dgm:pt>
    <dgm:pt modelId="{13269D8B-A942-47CB-8DCA-20201BDEC98B}" type="pres">
      <dgm:prSet presAssocID="{1980E65C-EB0F-4B5E-858C-55655158B2C7}" presName="boxAndChildren" presStyleCnt="0"/>
      <dgm:spPr/>
    </dgm:pt>
    <dgm:pt modelId="{1B12ED44-7979-4DB6-BA40-77B2C9C35455}" type="pres">
      <dgm:prSet presAssocID="{1980E65C-EB0F-4B5E-858C-55655158B2C7}" presName="parentTextBox" presStyleLbl="node1" presStyleIdx="0" presStyleCnt="3"/>
      <dgm:spPr/>
    </dgm:pt>
    <dgm:pt modelId="{096D7F0B-9F6B-4482-AF02-006311D457AF}" type="pres">
      <dgm:prSet presAssocID="{AE7121D4-EAE5-4102-A7F2-5399D506E298}" presName="sp" presStyleCnt="0"/>
      <dgm:spPr/>
    </dgm:pt>
    <dgm:pt modelId="{6D2C6C34-0D0A-472E-B389-D3F483AFFF5B}" type="pres">
      <dgm:prSet presAssocID="{615AF01E-01E0-4A39-A168-1E332A8080DF}" presName="arrowAndChildren" presStyleCnt="0"/>
      <dgm:spPr/>
    </dgm:pt>
    <dgm:pt modelId="{281BB7ED-51B0-4CE5-9AAB-583E6BE1604C}" type="pres">
      <dgm:prSet presAssocID="{615AF01E-01E0-4A39-A168-1E332A8080DF}" presName="parentTextArrow" presStyleLbl="node1" presStyleIdx="1" presStyleCnt="3"/>
      <dgm:spPr/>
    </dgm:pt>
    <dgm:pt modelId="{35260C39-D464-4F45-8DFA-6FF71DA7A421}" type="pres">
      <dgm:prSet presAssocID="{73591B99-4973-4ABD-AE0F-3070E9C22084}" presName="sp" presStyleCnt="0"/>
      <dgm:spPr/>
    </dgm:pt>
    <dgm:pt modelId="{6CBCBD4C-47FF-4017-AFA3-4A707CB028AE}" type="pres">
      <dgm:prSet presAssocID="{EEF6B75A-5571-4B4C-B31E-AE16A9299C9B}" presName="arrowAndChildren" presStyleCnt="0"/>
      <dgm:spPr/>
    </dgm:pt>
    <dgm:pt modelId="{C7C9819A-38DF-4CAA-9B67-19153ACF66E9}" type="pres">
      <dgm:prSet presAssocID="{EEF6B75A-5571-4B4C-B31E-AE16A9299C9B}" presName="parentTextArrow" presStyleLbl="node1" presStyleIdx="1" presStyleCnt="3"/>
      <dgm:spPr/>
    </dgm:pt>
    <dgm:pt modelId="{B9753246-6798-4D7E-9469-3FA5E29BA3F6}" type="pres">
      <dgm:prSet presAssocID="{EEF6B75A-5571-4B4C-B31E-AE16A9299C9B}" presName="arrow" presStyleLbl="node1" presStyleIdx="2" presStyleCnt="3"/>
      <dgm:spPr/>
    </dgm:pt>
    <dgm:pt modelId="{0CCD2BA0-AB67-4D65-AAE5-5CFF8CD5799E}" type="pres">
      <dgm:prSet presAssocID="{EEF6B75A-5571-4B4C-B31E-AE16A9299C9B}" presName="descendantArrow" presStyleCnt="0"/>
      <dgm:spPr/>
    </dgm:pt>
    <dgm:pt modelId="{88F47403-E92D-4CA2-B129-28504D2FAF66}" type="pres">
      <dgm:prSet presAssocID="{23E975B6-64AE-43F3-82C8-AF9D4E223F77}" presName="childTextArrow" presStyleLbl="fgAccFollowNode1" presStyleIdx="0" presStyleCnt="3">
        <dgm:presLayoutVars>
          <dgm:bulletEnabled val="1"/>
        </dgm:presLayoutVars>
      </dgm:prSet>
      <dgm:spPr/>
    </dgm:pt>
    <dgm:pt modelId="{5B417287-A7EE-4E68-9469-84433AD27368}" type="pres">
      <dgm:prSet presAssocID="{445E76A8-1970-4131-B6FB-17DD908AF25F}" presName="childTextArrow" presStyleLbl="fgAccFollowNode1" presStyleIdx="1" presStyleCnt="3">
        <dgm:presLayoutVars>
          <dgm:bulletEnabled val="1"/>
        </dgm:presLayoutVars>
      </dgm:prSet>
      <dgm:spPr/>
    </dgm:pt>
    <dgm:pt modelId="{76F9B262-F72A-4022-A521-16B032D76193}" type="pres">
      <dgm:prSet presAssocID="{651595C5-34AF-4A5F-8EE8-C50C8C9FA15C}" presName="childTextArrow" presStyleLbl="fgAccFollowNode1" presStyleIdx="2" presStyleCnt="3">
        <dgm:presLayoutVars>
          <dgm:bulletEnabled val="1"/>
        </dgm:presLayoutVars>
      </dgm:prSet>
      <dgm:spPr/>
    </dgm:pt>
  </dgm:ptLst>
  <dgm:cxnLst>
    <dgm:cxn modelId="{D25AC90B-7239-49FE-BDEF-D90A75E3A757}" type="presOf" srcId="{1980E65C-EB0F-4B5E-858C-55655158B2C7}" destId="{1B12ED44-7979-4DB6-BA40-77B2C9C35455}" srcOrd="0" destOrd="0" presId="urn:microsoft.com/office/officeart/2005/8/layout/process4"/>
    <dgm:cxn modelId="{48C7FE0B-B01D-4714-A4FF-C7406D000079}" type="presOf" srcId="{23E975B6-64AE-43F3-82C8-AF9D4E223F77}" destId="{88F47403-E92D-4CA2-B129-28504D2FAF66}" srcOrd="0" destOrd="0" presId="urn:microsoft.com/office/officeart/2005/8/layout/process4"/>
    <dgm:cxn modelId="{9DD59E0E-AD78-4C4E-A0ED-8C65DB569760}" type="presOf" srcId="{615AF01E-01E0-4A39-A168-1E332A8080DF}" destId="{281BB7ED-51B0-4CE5-9AAB-583E6BE1604C}" srcOrd="0" destOrd="0" presId="urn:microsoft.com/office/officeart/2005/8/layout/process4"/>
    <dgm:cxn modelId="{B433F00F-23E6-447E-B93E-D83F46651926}" type="presOf" srcId="{C5FBE3EC-4CF5-4417-8E4E-0492406ECB9D}" destId="{69D8A17F-4549-4FEF-AE8D-4D40531D6460}" srcOrd="0" destOrd="0" presId="urn:microsoft.com/office/officeart/2005/8/layout/process4"/>
    <dgm:cxn modelId="{5045A38B-3C1C-4B69-8F30-8CD26CD4DDCD}" srcId="{EEF6B75A-5571-4B4C-B31E-AE16A9299C9B}" destId="{651595C5-34AF-4A5F-8EE8-C50C8C9FA15C}" srcOrd="2" destOrd="0" parTransId="{5ADEFD32-D848-43C1-80C2-8B11965C49DE}" sibTransId="{7124AB85-1200-4BAA-86CB-5FD9CBD71AD0}"/>
    <dgm:cxn modelId="{052C96A9-9478-4827-9FE4-00BE6AFEF900}" srcId="{EEF6B75A-5571-4B4C-B31E-AE16A9299C9B}" destId="{445E76A8-1970-4131-B6FB-17DD908AF25F}" srcOrd="1" destOrd="0" parTransId="{666A0DC1-4AE2-4366-B330-B65560A7730B}" sibTransId="{6BDBB9ED-5ADE-4BFC-B3E4-DEDBD6B005D2}"/>
    <dgm:cxn modelId="{88BB9FAD-70C6-435D-8911-575B5D268BB8}" type="presOf" srcId="{651595C5-34AF-4A5F-8EE8-C50C8C9FA15C}" destId="{76F9B262-F72A-4022-A521-16B032D76193}" srcOrd="0" destOrd="0" presId="urn:microsoft.com/office/officeart/2005/8/layout/process4"/>
    <dgm:cxn modelId="{541B90BF-D901-46D3-9782-0C82556A9B68}" srcId="{C5FBE3EC-4CF5-4417-8E4E-0492406ECB9D}" destId="{1980E65C-EB0F-4B5E-858C-55655158B2C7}" srcOrd="2" destOrd="0" parTransId="{D14C8562-4278-44B2-937D-50C66048D450}" sibTransId="{2FDAF31F-A529-41BF-82CE-30F3FC2A43C4}"/>
    <dgm:cxn modelId="{A2A12DC5-231D-41CE-81B0-DEB36902E10B}" type="presOf" srcId="{EEF6B75A-5571-4B4C-B31E-AE16A9299C9B}" destId="{B9753246-6798-4D7E-9469-3FA5E29BA3F6}" srcOrd="1" destOrd="0" presId="urn:microsoft.com/office/officeart/2005/8/layout/process4"/>
    <dgm:cxn modelId="{A766F7C9-68F8-4346-A622-C91BAEECF64E}" srcId="{EEF6B75A-5571-4B4C-B31E-AE16A9299C9B}" destId="{23E975B6-64AE-43F3-82C8-AF9D4E223F77}" srcOrd="0" destOrd="0" parTransId="{E20862C2-1E9A-4841-AB2E-96F6E6884F07}" sibTransId="{B8055200-BE39-4400-A1AB-A10FBAD92F19}"/>
    <dgm:cxn modelId="{7F187ACF-F150-4DAD-9E00-F17236880F46}" srcId="{C5FBE3EC-4CF5-4417-8E4E-0492406ECB9D}" destId="{615AF01E-01E0-4A39-A168-1E332A8080DF}" srcOrd="1" destOrd="0" parTransId="{4D7D9141-CCFC-4797-AA4E-86D70A0FEC29}" sibTransId="{AE7121D4-EAE5-4102-A7F2-5399D506E298}"/>
    <dgm:cxn modelId="{A0DCAED2-F2A1-41CA-B7C7-D49871E424EA}" type="presOf" srcId="{EEF6B75A-5571-4B4C-B31E-AE16A9299C9B}" destId="{C7C9819A-38DF-4CAA-9B67-19153ACF66E9}" srcOrd="0" destOrd="0" presId="urn:microsoft.com/office/officeart/2005/8/layout/process4"/>
    <dgm:cxn modelId="{B695E3DB-9E41-4F7A-833B-FDA4BC917E91}" type="presOf" srcId="{445E76A8-1970-4131-B6FB-17DD908AF25F}" destId="{5B417287-A7EE-4E68-9469-84433AD27368}" srcOrd="0" destOrd="0" presId="urn:microsoft.com/office/officeart/2005/8/layout/process4"/>
    <dgm:cxn modelId="{9913DCF0-91C0-4EE9-B02C-5154B646E992}" srcId="{C5FBE3EC-4CF5-4417-8E4E-0492406ECB9D}" destId="{EEF6B75A-5571-4B4C-B31E-AE16A9299C9B}" srcOrd="0" destOrd="0" parTransId="{6DBE1EE0-9084-433E-A573-FE909B0D25BD}" sibTransId="{73591B99-4973-4ABD-AE0F-3070E9C22084}"/>
    <dgm:cxn modelId="{96F595B7-9135-4478-BFE1-D333525C9004}" type="presParOf" srcId="{69D8A17F-4549-4FEF-AE8D-4D40531D6460}" destId="{13269D8B-A942-47CB-8DCA-20201BDEC98B}" srcOrd="0" destOrd="0" presId="urn:microsoft.com/office/officeart/2005/8/layout/process4"/>
    <dgm:cxn modelId="{906D7A6D-F98D-4748-9B73-AE85520BDAFE}" type="presParOf" srcId="{13269D8B-A942-47CB-8DCA-20201BDEC98B}" destId="{1B12ED44-7979-4DB6-BA40-77B2C9C35455}" srcOrd="0" destOrd="0" presId="urn:microsoft.com/office/officeart/2005/8/layout/process4"/>
    <dgm:cxn modelId="{86A314B3-CD87-48B0-9A98-874F0D44D395}" type="presParOf" srcId="{69D8A17F-4549-4FEF-AE8D-4D40531D6460}" destId="{096D7F0B-9F6B-4482-AF02-006311D457AF}" srcOrd="1" destOrd="0" presId="urn:microsoft.com/office/officeart/2005/8/layout/process4"/>
    <dgm:cxn modelId="{BC90BF9B-EA05-41EC-8DD9-D0A7DB2690BB}" type="presParOf" srcId="{69D8A17F-4549-4FEF-AE8D-4D40531D6460}" destId="{6D2C6C34-0D0A-472E-B389-D3F483AFFF5B}" srcOrd="2" destOrd="0" presId="urn:microsoft.com/office/officeart/2005/8/layout/process4"/>
    <dgm:cxn modelId="{F09D572B-3001-428E-BADB-4269D010D7F9}" type="presParOf" srcId="{6D2C6C34-0D0A-472E-B389-D3F483AFFF5B}" destId="{281BB7ED-51B0-4CE5-9AAB-583E6BE1604C}" srcOrd="0" destOrd="0" presId="urn:microsoft.com/office/officeart/2005/8/layout/process4"/>
    <dgm:cxn modelId="{39A8448F-F461-4D7B-BA07-ECA9CA98B4A7}" type="presParOf" srcId="{69D8A17F-4549-4FEF-AE8D-4D40531D6460}" destId="{35260C39-D464-4F45-8DFA-6FF71DA7A421}" srcOrd="3" destOrd="0" presId="urn:microsoft.com/office/officeart/2005/8/layout/process4"/>
    <dgm:cxn modelId="{165BC924-72B3-449F-B55B-2332F67F5B38}" type="presParOf" srcId="{69D8A17F-4549-4FEF-AE8D-4D40531D6460}" destId="{6CBCBD4C-47FF-4017-AFA3-4A707CB028AE}" srcOrd="4" destOrd="0" presId="urn:microsoft.com/office/officeart/2005/8/layout/process4"/>
    <dgm:cxn modelId="{35867979-5A99-48DF-BC5F-5565942B29D6}" type="presParOf" srcId="{6CBCBD4C-47FF-4017-AFA3-4A707CB028AE}" destId="{C7C9819A-38DF-4CAA-9B67-19153ACF66E9}" srcOrd="0" destOrd="0" presId="urn:microsoft.com/office/officeart/2005/8/layout/process4"/>
    <dgm:cxn modelId="{177AB5E2-7C18-4881-A8CA-0A06B42B7CE0}" type="presParOf" srcId="{6CBCBD4C-47FF-4017-AFA3-4A707CB028AE}" destId="{B9753246-6798-4D7E-9469-3FA5E29BA3F6}" srcOrd="1" destOrd="0" presId="urn:microsoft.com/office/officeart/2005/8/layout/process4"/>
    <dgm:cxn modelId="{BA5AED7C-1BA2-48DB-A2AD-D9379242D8A5}" type="presParOf" srcId="{6CBCBD4C-47FF-4017-AFA3-4A707CB028AE}" destId="{0CCD2BA0-AB67-4D65-AAE5-5CFF8CD5799E}" srcOrd="2" destOrd="0" presId="urn:microsoft.com/office/officeart/2005/8/layout/process4"/>
    <dgm:cxn modelId="{842B8A8A-3902-4008-9091-EAA4D18615A9}" type="presParOf" srcId="{0CCD2BA0-AB67-4D65-AAE5-5CFF8CD5799E}" destId="{88F47403-E92D-4CA2-B129-28504D2FAF66}" srcOrd="0" destOrd="0" presId="urn:microsoft.com/office/officeart/2005/8/layout/process4"/>
    <dgm:cxn modelId="{A32C5966-BF71-48D7-A81D-1610D368EE37}" type="presParOf" srcId="{0CCD2BA0-AB67-4D65-AAE5-5CFF8CD5799E}" destId="{5B417287-A7EE-4E68-9469-84433AD27368}" srcOrd="1" destOrd="0" presId="urn:microsoft.com/office/officeart/2005/8/layout/process4"/>
    <dgm:cxn modelId="{D93A097A-E435-4E3A-AC5D-69B1070DD7A3}" type="presParOf" srcId="{0CCD2BA0-AB67-4D65-AAE5-5CFF8CD5799E}" destId="{76F9B262-F72A-4022-A521-16B032D76193}"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C3B34-110F-40DD-9F62-74ED8A2BF0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83AEDA2-97E7-4923-A603-BCC84F2F3EB9}">
      <dgm:prSet/>
      <dgm:spPr/>
      <dgm:t>
        <a:bodyPr/>
        <a:lstStyle/>
        <a:p>
          <a:pPr rtl="0"/>
          <a:r>
            <a:rPr lang="uk-UA" dirty="0"/>
            <a:t>Не можна не визнати того, що три варіанти зовнішньої політики, окресленої понад 70 років тому, залишаються досить актуальними і в сучасних умовах. Проте необхідно зазначити, що Україна сьогодні не має активної стратегії ні по одному з запропонованих варіантів. </a:t>
          </a:r>
          <a:endParaRPr lang="ru-RU" dirty="0"/>
        </a:p>
      </dgm:t>
    </dgm:pt>
    <dgm:pt modelId="{8FE40DF4-5AC9-4AF1-9851-9115AC3B6B04}" type="parTrans" cxnId="{F2D87FDE-804F-4555-A6E2-FFA466CC8C42}">
      <dgm:prSet/>
      <dgm:spPr/>
      <dgm:t>
        <a:bodyPr/>
        <a:lstStyle/>
        <a:p>
          <a:endParaRPr lang="ru-RU"/>
        </a:p>
      </dgm:t>
    </dgm:pt>
    <dgm:pt modelId="{F8AFE549-6766-4DA3-8EAF-8A6D66B12F58}" type="sibTrans" cxnId="{F2D87FDE-804F-4555-A6E2-FFA466CC8C42}">
      <dgm:prSet/>
      <dgm:spPr/>
      <dgm:t>
        <a:bodyPr/>
        <a:lstStyle/>
        <a:p>
          <a:endParaRPr lang="ru-RU"/>
        </a:p>
      </dgm:t>
    </dgm:pt>
    <dgm:pt modelId="{281C7F1C-8B8C-4530-8DAE-BFE8E8355994}">
      <dgm:prSet/>
      <dgm:spPr/>
      <dgm:t>
        <a:bodyPr/>
        <a:lstStyle/>
        <a:p>
          <a:pPr rtl="0"/>
          <a:r>
            <a:rPr lang="uk-UA" dirty="0"/>
            <a:t>В. Липинський виходив з трьох принципових передумов української зовнішньої політики: </a:t>
          </a:r>
          <a:endParaRPr lang="ru-RU" dirty="0"/>
        </a:p>
      </dgm:t>
    </dgm:pt>
    <dgm:pt modelId="{FB46A25D-DDF8-42F5-A6B6-F3A569854CB6}" type="parTrans" cxnId="{DED648ED-6509-4CB7-9C30-342625BC9707}">
      <dgm:prSet/>
      <dgm:spPr/>
      <dgm:t>
        <a:bodyPr/>
        <a:lstStyle/>
        <a:p>
          <a:endParaRPr lang="ru-RU"/>
        </a:p>
      </dgm:t>
    </dgm:pt>
    <dgm:pt modelId="{A4CE93C5-DC2B-402C-9415-73FAF23CE80E}" type="sibTrans" cxnId="{DED648ED-6509-4CB7-9C30-342625BC9707}">
      <dgm:prSet/>
      <dgm:spPr/>
      <dgm:t>
        <a:bodyPr/>
        <a:lstStyle/>
        <a:p>
          <a:endParaRPr lang="ru-RU"/>
        </a:p>
      </dgm:t>
    </dgm:pt>
    <dgm:pt modelId="{ADA07491-E630-4A6B-BA15-2C13E302B36A}">
      <dgm:prSet custT="1"/>
      <dgm:spPr/>
      <dgm:t>
        <a:bodyPr/>
        <a:lstStyle/>
        <a:p>
          <a:pPr rtl="0"/>
          <a:r>
            <a:rPr lang="uk-UA" sz="1400" dirty="0"/>
            <a:t>Україна буде мати завойовану її внутрішніми силами державу, незалежність якої ніхто не буде ставити під сумнів; </a:t>
          </a:r>
          <a:endParaRPr lang="ru-RU" sz="1400" dirty="0"/>
        </a:p>
      </dgm:t>
    </dgm:pt>
    <dgm:pt modelId="{9D3A9F62-0813-4780-A34A-E2AA1BAA832A}" type="parTrans" cxnId="{E1FEBFB2-7F46-44E4-98AC-222EF9C65BB2}">
      <dgm:prSet/>
      <dgm:spPr/>
      <dgm:t>
        <a:bodyPr/>
        <a:lstStyle/>
        <a:p>
          <a:endParaRPr lang="ru-RU"/>
        </a:p>
      </dgm:t>
    </dgm:pt>
    <dgm:pt modelId="{8B174539-2482-467B-BC04-C635801D8EA0}" type="sibTrans" cxnId="{E1FEBFB2-7F46-44E4-98AC-222EF9C65BB2}">
      <dgm:prSet/>
      <dgm:spPr/>
      <dgm:t>
        <a:bodyPr/>
        <a:lstStyle/>
        <a:p>
          <a:endParaRPr lang="ru-RU"/>
        </a:p>
      </dgm:t>
    </dgm:pt>
    <dgm:pt modelId="{9BE3E38E-34F7-44D0-A6D1-E970592A6253}">
      <dgm:prSet custT="1"/>
      <dgm:spPr/>
      <dgm:t>
        <a:bodyPr/>
        <a:lstStyle/>
        <a:p>
          <a:pPr rtl="0"/>
          <a:r>
            <a:rPr lang="uk-UA" sz="1400" dirty="0"/>
            <a:t>Росія, звільниться від </a:t>
          </a:r>
          <a:r>
            <a:rPr lang="uk-UA" sz="1400" dirty="0" err="1"/>
            <a:t>візантійсько</a:t>
          </a:r>
          <a:r>
            <a:rPr lang="uk-UA" sz="1400" dirty="0"/>
            <a:t>-ординських засад своєї державності; </a:t>
          </a:r>
          <a:endParaRPr lang="ru-RU" sz="1400" dirty="0"/>
        </a:p>
      </dgm:t>
    </dgm:pt>
    <dgm:pt modelId="{1CD6405C-72E1-481D-B156-CEB2CAF3F4B4}" type="parTrans" cxnId="{2D8F7420-2475-4E27-BDB4-98B40D855513}">
      <dgm:prSet/>
      <dgm:spPr/>
      <dgm:t>
        <a:bodyPr/>
        <a:lstStyle/>
        <a:p>
          <a:endParaRPr lang="ru-RU"/>
        </a:p>
      </dgm:t>
    </dgm:pt>
    <dgm:pt modelId="{51D4801E-C519-4A44-8482-75DEA32C4A0B}" type="sibTrans" cxnId="{2D8F7420-2475-4E27-BDB4-98B40D855513}">
      <dgm:prSet/>
      <dgm:spPr/>
      <dgm:t>
        <a:bodyPr/>
        <a:lstStyle/>
        <a:p>
          <a:endParaRPr lang="ru-RU"/>
        </a:p>
      </dgm:t>
    </dgm:pt>
    <dgm:pt modelId="{977DB693-BEF2-4178-BDCA-785CE06A4916}">
      <dgm:prSet custT="1"/>
      <dgm:spPr/>
      <dgm:t>
        <a:bodyPr/>
        <a:lstStyle/>
        <a:p>
          <a:pPr rtl="0"/>
          <a:r>
            <a:rPr lang="uk-UA" sz="1400" dirty="0"/>
            <a:t>в процесі відродження трьох Русей Україна завдяки своїм історичним традиціям буде відігравати провідну роль. </a:t>
          </a:r>
          <a:endParaRPr lang="ru-RU" sz="1400" dirty="0"/>
        </a:p>
      </dgm:t>
    </dgm:pt>
    <dgm:pt modelId="{E087A2F5-611F-4750-8E23-0C31B1D95D36}" type="parTrans" cxnId="{CBD31C7B-F2D5-443D-B4D1-F1C45290D4C2}">
      <dgm:prSet/>
      <dgm:spPr/>
      <dgm:t>
        <a:bodyPr/>
        <a:lstStyle/>
        <a:p>
          <a:endParaRPr lang="ru-RU"/>
        </a:p>
      </dgm:t>
    </dgm:pt>
    <dgm:pt modelId="{910B1C3C-32D6-4A4C-B467-AEC9AAC256C1}" type="sibTrans" cxnId="{CBD31C7B-F2D5-443D-B4D1-F1C45290D4C2}">
      <dgm:prSet/>
      <dgm:spPr/>
      <dgm:t>
        <a:bodyPr/>
        <a:lstStyle/>
        <a:p>
          <a:endParaRPr lang="ru-RU"/>
        </a:p>
      </dgm:t>
    </dgm:pt>
    <dgm:pt modelId="{53DEF342-3C3D-4D6A-9770-20F1A173ECE2}">
      <dgm:prSet custT="1"/>
      <dgm:spPr/>
      <dgm:t>
        <a:bodyPr/>
        <a:lstStyle/>
        <a:p>
          <a:pPr rtl="0"/>
          <a:r>
            <a:rPr lang="uk-UA" sz="1800" dirty="0"/>
            <a:t>Але ні один з варіантів сьогодні не є реалізований. </a:t>
          </a:r>
          <a:endParaRPr lang="ru-RU" sz="1800" dirty="0"/>
        </a:p>
      </dgm:t>
    </dgm:pt>
    <dgm:pt modelId="{D7EB4CE3-BD64-4608-90D6-C87E02BC0C8F}" type="parTrans" cxnId="{F40965CF-9197-47B1-BB8A-9F23A4D296BE}">
      <dgm:prSet/>
      <dgm:spPr/>
      <dgm:t>
        <a:bodyPr/>
        <a:lstStyle/>
        <a:p>
          <a:endParaRPr lang="ru-RU"/>
        </a:p>
      </dgm:t>
    </dgm:pt>
    <dgm:pt modelId="{BAB76624-C25C-4F19-9A8E-3933D7DC61F7}" type="sibTrans" cxnId="{F40965CF-9197-47B1-BB8A-9F23A4D296BE}">
      <dgm:prSet/>
      <dgm:spPr/>
      <dgm:t>
        <a:bodyPr/>
        <a:lstStyle/>
        <a:p>
          <a:endParaRPr lang="ru-RU"/>
        </a:p>
      </dgm:t>
    </dgm:pt>
    <dgm:pt modelId="{9124713A-240A-49AA-9CC9-AB95ABFA0256}" type="pres">
      <dgm:prSet presAssocID="{5FFC3B34-110F-40DD-9F62-74ED8A2BF02A}" presName="linear" presStyleCnt="0">
        <dgm:presLayoutVars>
          <dgm:animLvl val="lvl"/>
          <dgm:resizeHandles val="exact"/>
        </dgm:presLayoutVars>
      </dgm:prSet>
      <dgm:spPr/>
    </dgm:pt>
    <dgm:pt modelId="{56908E1C-7CCF-4765-9D7E-38039E723552}" type="pres">
      <dgm:prSet presAssocID="{C83AEDA2-97E7-4923-A603-BCC84F2F3EB9}" presName="parentText" presStyleLbl="node1" presStyleIdx="0" presStyleCnt="3">
        <dgm:presLayoutVars>
          <dgm:chMax val="0"/>
          <dgm:bulletEnabled val="1"/>
        </dgm:presLayoutVars>
      </dgm:prSet>
      <dgm:spPr/>
    </dgm:pt>
    <dgm:pt modelId="{D7C5ACEA-6A1C-4128-AC47-4FD79557DFAB}" type="pres">
      <dgm:prSet presAssocID="{F8AFE549-6766-4DA3-8EAF-8A6D66B12F58}" presName="spacer" presStyleCnt="0"/>
      <dgm:spPr/>
    </dgm:pt>
    <dgm:pt modelId="{0E93DA67-DFCE-48D3-89F5-16F18C31996E}" type="pres">
      <dgm:prSet presAssocID="{281C7F1C-8B8C-4530-8DAE-BFE8E8355994}" presName="parentText" presStyleLbl="node1" presStyleIdx="1" presStyleCnt="3">
        <dgm:presLayoutVars>
          <dgm:chMax val="0"/>
          <dgm:bulletEnabled val="1"/>
        </dgm:presLayoutVars>
      </dgm:prSet>
      <dgm:spPr/>
    </dgm:pt>
    <dgm:pt modelId="{A669A042-5E19-4A5D-B536-D81421FF74BF}" type="pres">
      <dgm:prSet presAssocID="{281C7F1C-8B8C-4530-8DAE-BFE8E8355994}" presName="childText" presStyleLbl="revTx" presStyleIdx="0" presStyleCnt="1">
        <dgm:presLayoutVars>
          <dgm:bulletEnabled val="1"/>
        </dgm:presLayoutVars>
      </dgm:prSet>
      <dgm:spPr/>
    </dgm:pt>
    <dgm:pt modelId="{785E8ADA-AC73-4FCF-9C42-1A02E66AD22B}" type="pres">
      <dgm:prSet presAssocID="{53DEF342-3C3D-4D6A-9770-20F1A173ECE2}" presName="parentText" presStyleLbl="node1" presStyleIdx="2" presStyleCnt="3">
        <dgm:presLayoutVars>
          <dgm:chMax val="0"/>
          <dgm:bulletEnabled val="1"/>
        </dgm:presLayoutVars>
      </dgm:prSet>
      <dgm:spPr/>
    </dgm:pt>
  </dgm:ptLst>
  <dgm:cxnLst>
    <dgm:cxn modelId="{2D8F7420-2475-4E27-BDB4-98B40D855513}" srcId="{281C7F1C-8B8C-4530-8DAE-BFE8E8355994}" destId="{9BE3E38E-34F7-44D0-A6D1-E970592A6253}" srcOrd="1" destOrd="0" parTransId="{1CD6405C-72E1-481D-B156-CEB2CAF3F4B4}" sibTransId="{51D4801E-C519-4A44-8482-75DEA32C4A0B}"/>
    <dgm:cxn modelId="{8099495D-8FF8-4D6B-8D0F-C10524FB15CD}" type="presOf" srcId="{5FFC3B34-110F-40DD-9F62-74ED8A2BF02A}" destId="{9124713A-240A-49AA-9CC9-AB95ABFA0256}" srcOrd="0" destOrd="0" presId="urn:microsoft.com/office/officeart/2005/8/layout/vList2"/>
    <dgm:cxn modelId="{259BF368-D0D7-4038-92F2-D42BF7748032}" type="presOf" srcId="{977DB693-BEF2-4178-BDCA-785CE06A4916}" destId="{A669A042-5E19-4A5D-B536-D81421FF74BF}" srcOrd="0" destOrd="2" presId="urn:microsoft.com/office/officeart/2005/8/layout/vList2"/>
    <dgm:cxn modelId="{CBD31C7B-F2D5-443D-B4D1-F1C45290D4C2}" srcId="{281C7F1C-8B8C-4530-8DAE-BFE8E8355994}" destId="{977DB693-BEF2-4178-BDCA-785CE06A4916}" srcOrd="2" destOrd="0" parTransId="{E087A2F5-611F-4750-8E23-0C31B1D95D36}" sibTransId="{910B1C3C-32D6-4A4C-B467-AEC9AAC256C1}"/>
    <dgm:cxn modelId="{E0770985-5092-4932-86AA-E655B0945CE4}" type="presOf" srcId="{9BE3E38E-34F7-44D0-A6D1-E970592A6253}" destId="{A669A042-5E19-4A5D-B536-D81421FF74BF}" srcOrd="0" destOrd="1" presId="urn:microsoft.com/office/officeart/2005/8/layout/vList2"/>
    <dgm:cxn modelId="{2958CFA0-E922-42DA-BC16-E8A3F6ED19B7}" type="presOf" srcId="{281C7F1C-8B8C-4530-8DAE-BFE8E8355994}" destId="{0E93DA67-DFCE-48D3-89F5-16F18C31996E}" srcOrd="0" destOrd="0" presId="urn:microsoft.com/office/officeart/2005/8/layout/vList2"/>
    <dgm:cxn modelId="{322A38A4-09EA-4876-8493-19897F0CB50C}" type="presOf" srcId="{C83AEDA2-97E7-4923-A603-BCC84F2F3EB9}" destId="{56908E1C-7CCF-4765-9D7E-38039E723552}" srcOrd="0" destOrd="0" presId="urn:microsoft.com/office/officeart/2005/8/layout/vList2"/>
    <dgm:cxn modelId="{091754A9-B542-4B6E-A1A2-F4C334B84E35}" type="presOf" srcId="{ADA07491-E630-4A6B-BA15-2C13E302B36A}" destId="{A669A042-5E19-4A5D-B536-D81421FF74BF}" srcOrd="0" destOrd="0" presId="urn:microsoft.com/office/officeart/2005/8/layout/vList2"/>
    <dgm:cxn modelId="{E1FEBFB2-7F46-44E4-98AC-222EF9C65BB2}" srcId="{281C7F1C-8B8C-4530-8DAE-BFE8E8355994}" destId="{ADA07491-E630-4A6B-BA15-2C13E302B36A}" srcOrd="0" destOrd="0" parTransId="{9D3A9F62-0813-4780-A34A-E2AA1BAA832A}" sibTransId="{8B174539-2482-467B-BC04-C635801D8EA0}"/>
    <dgm:cxn modelId="{F40965CF-9197-47B1-BB8A-9F23A4D296BE}" srcId="{5FFC3B34-110F-40DD-9F62-74ED8A2BF02A}" destId="{53DEF342-3C3D-4D6A-9770-20F1A173ECE2}" srcOrd="2" destOrd="0" parTransId="{D7EB4CE3-BD64-4608-90D6-C87E02BC0C8F}" sibTransId="{BAB76624-C25C-4F19-9A8E-3933D7DC61F7}"/>
    <dgm:cxn modelId="{34261FD0-CDA4-45A3-B4E3-7DA95EC3B770}" type="presOf" srcId="{53DEF342-3C3D-4D6A-9770-20F1A173ECE2}" destId="{785E8ADA-AC73-4FCF-9C42-1A02E66AD22B}" srcOrd="0" destOrd="0" presId="urn:microsoft.com/office/officeart/2005/8/layout/vList2"/>
    <dgm:cxn modelId="{F2D87FDE-804F-4555-A6E2-FFA466CC8C42}" srcId="{5FFC3B34-110F-40DD-9F62-74ED8A2BF02A}" destId="{C83AEDA2-97E7-4923-A603-BCC84F2F3EB9}" srcOrd="0" destOrd="0" parTransId="{8FE40DF4-5AC9-4AF1-9851-9115AC3B6B04}" sibTransId="{F8AFE549-6766-4DA3-8EAF-8A6D66B12F58}"/>
    <dgm:cxn modelId="{DED648ED-6509-4CB7-9C30-342625BC9707}" srcId="{5FFC3B34-110F-40DD-9F62-74ED8A2BF02A}" destId="{281C7F1C-8B8C-4530-8DAE-BFE8E8355994}" srcOrd="1" destOrd="0" parTransId="{FB46A25D-DDF8-42F5-A6B6-F3A569854CB6}" sibTransId="{A4CE93C5-DC2B-402C-9415-73FAF23CE80E}"/>
    <dgm:cxn modelId="{02989491-6AEE-4A18-8930-C5CE8C04B7E3}" type="presParOf" srcId="{9124713A-240A-49AA-9CC9-AB95ABFA0256}" destId="{56908E1C-7CCF-4765-9D7E-38039E723552}" srcOrd="0" destOrd="0" presId="urn:microsoft.com/office/officeart/2005/8/layout/vList2"/>
    <dgm:cxn modelId="{707253B4-D1A0-43EC-9418-C2DE41EE0CBB}" type="presParOf" srcId="{9124713A-240A-49AA-9CC9-AB95ABFA0256}" destId="{D7C5ACEA-6A1C-4128-AC47-4FD79557DFAB}" srcOrd="1" destOrd="0" presId="urn:microsoft.com/office/officeart/2005/8/layout/vList2"/>
    <dgm:cxn modelId="{19FE046F-8390-4B8B-9C84-F084C84BD863}" type="presParOf" srcId="{9124713A-240A-49AA-9CC9-AB95ABFA0256}" destId="{0E93DA67-DFCE-48D3-89F5-16F18C31996E}" srcOrd="2" destOrd="0" presId="urn:microsoft.com/office/officeart/2005/8/layout/vList2"/>
    <dgm:cxn modelId="{7805F3F3-0584-4C58-9370-052187F61447}" type="presParOf" srcId="{9124713A-240A-49AA-9CC9-AB95ABFA0256}" destId="{A669A042-5E19-4A5D-B536-D81421FF74BF}" srcOrd="3" destOrd="0" presId="urn:microsoft.com/office/officeart/2005/8/layout/vList2"/>
    <dgm:cxn modelId="{91FFA876-56AB-476E-979E-52D51A143E2F}" type="presParOf" srcId="{9124713A-240A-49AA-9CC9-AB95ABFA0256}" destId="{785E8ADA-AC73-4FCF-9C42-1A02E66AD22B}"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2ED44-7979-4DB6-BA40-77B2C9C35455}">
      <dsp:nvSpPr>
        <dsp:cNvPr id="0" name=""/>
        <dsp:cNvSpPr/>
      </dsp:nvSpPr>
      <dsp:spPr>
        <a:xfrm>
          <a:off x="0" y="4735555"/>
          <a:ext cx="6489700" cy="15543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uk-UA" sz="1400" b="0" i="0" kern="1200" dirty="0"/>
            <a:t>Навіть у справах, так званих міжнародних комбінацій, Україна зможе обернути їх собі на користь лише тоді, коли вона в питаннях “Російського Сходу” стане фактором позитивним, коли відродження трьох Русей (у якому вона здатна зайняти перше місце) зміцнить їх спільну союзну силу. </a:t>
          </a:r>
          <a:endParaRPr lang="ru-RU" sz="1400" kern="1200" dirty="0"/>
        </a:p>
      </dsp:txBody>
      <dsp:txXfrm>
        <a:off x="0" y="4735555"/>
        <a:ext cx="6489700" cy="1554314"/>
      </dsp:txXfrm>
    </dsp:sp>
    <dsp:sp modelId="{281BB7ED-51B0-4CE5-9AAB-583E6BE1604C}">
      <dsp:nvSpPr>
        <dsp:cNvPr id="0" name=""/>
        <dsp:cNvSpPr/>
      </dsp:nvSpPr>
      <dsp:spPr>
        <a:xfrm rot="10800000">
          <a:off x="0" y="2368333"/>
          <a:ext cx="6489700" cy="239053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uk-UA" sz="1400" b="0" i="0" kern="1200" dirty="0"/>
            <a:t>Перша політика вже монополізована Польщею, друга – монополізована Москвою, отже, ставши на перший або другий шлях розвитку, Україна опиниться під впливом Польщі або Москви. Тільки третій варіант розвитку є нашим традиційним національним шляхом. </a:t>
          </a:r>
          <a:endParaRPr lang="ru-RU" sz="1400" kern="1200" dirty="0"/>
        </a:p>
      </dsp:txBody>
      <dsp:txXfrm rot="10800000">
        <a:off x="0" y="2368333"/>
        <a:ext cx="6489700" cy="1553299"/>
      </dsp:txXfrm>
    </dsp:sp>
    <dsp:sp modelId="{B9753246-6798-4D7E-9469-3FA5E29BA3F6}">
      <dsp:nvSpPr>
        <dsp:cNvPr id="0" name=""/>
        <dsp:cNvSpPr/>
      </dsp:nvSpPr>
      <dsp:spPr>
        <a:xfrm rot="10800000">
          <a:off x="0" y="1111"/>
          <a:ext cx="6489700" cy="239053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uk-UA" sz="1900" b="0" i="0" kern="1200" dirty="0"/>
            <a:t>В. Липинський пропонував три можливих сценарії активної політики: </a:t>
          </a:r>
          <a:endParaRPr lang="ru-RU" sz="1900" kern="1200" dirty="0"/>
        </a:p>
      </dsp:txBody>
      <dsp:txXfrm rot="-10800000">
        <a:off x="0" y="1111"/>
        <a:ext cx="6489700" cy="839078"/>
      </dsp:txXfrm>
    </dsp:sp>
    <dsp:sp modelId="{88F47403-E92D-4CA2-B129-28504D2FAF66}">
      <dsp:nvSpPr>
        <dsp:cNvPr id="0" name=""/>
        <dsp:cNvSpPr/>
      </dsp:nvSpPr>
      <dsp:spPr>
        <a:xfrm>
          <a:off x="3168" y="840190"/>
          <a:ext cx="2161120" cy="71477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000" b="0" i="0" kern="1200" dirty="0"/>
            <a:t>як авангард демократичного Заходу в руйнуванні Російського Сходу; </a:t>
          </a:r>
          <a:endParaRPr lang="ru-RU" sz="1000" kern="1200" dirty="0"/>
        </a:p>
        <a:p>
          <a:pPr lvl="0" algn="ctr" defTabSz="577850">
            <a:lnSpc>
              <a:spcPct val="90000"/>
            </a:lnSpc>
            <a:spcBef>
              <a:spcPct val="0"/>
            </a:spcBef>
            <a:spcAft>
              <a:spcPct val="35000"/>
            </a:spcAft>
            <a:buNone/>
          </a:pPr>
          <a:endParaRPr lang="ru-RU" sz="1000" kern="1200" dirty="0"/>
        </a:p>
      </dsp:txBody>
      <dsp:txXfrm>
        <a:off x="3168" y="840190"/>
        <a:ext cx="2161120" cy="714770"/>
      </dsp:txXfrm>
    </dsp:sp>
    <dsp:sp modelId="{5B417287-A7EE-4E68-9469-84433AD27368}">
      <dsp:nvSpPr>
        <dsp:cNvPr id="0" name=""/>
        <dsp:cNvSpPr/>
      </dsp:nvSpPr>
      <dsp:spPr>
        <a:xfrm>
          <a:off x="2164289" y="840190"/>
          <a:ext cx="2161120" cy="71477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000" b="0" i="0" kern="1200" dirty="0"/>
            <a:t>як авангард охлократичного Сходу в руйнуванні Заходу; </a:t>
          </a:r>
          <a:endParaRPr lang="ru-RU" sz="1000" kern="1200" dirty="0"/>
        </a:p>
        <a:p>
          <a:pPr lvl="0" algn="ctr" defTabSz="222250" rtl="0">
            <a:lnSpc>
              <a:spcPct val="90000"/>
            </a:lnSpc>
            <a:spcBef>
              <a:spcPct val="0"/>
            </a:spcBef>
            <a:spcAft>
              <a:spcPct val="35000"/>
            </a:spcAft>
            <a:buNone/>
          </a:pPr>
          <a:endParaRPr lang="ru-RU" sz="1000" kern="1200" dirty="0"/>
        </a:p>
      </dsp:txBody>
      <dsp:txXfrm>
        <a:off x="2164289" y="840190"/>
        <a:ext cx="2161120" cy="714770"/>
      </dsp:txXfrm>
    </dsp:sp>
    <dsp:sp modelId="{76F9B262-F72A-4022-A521-16B032D76193}">
      <dsp:nvSpPr>
        <dsp:cNvPr id="0" name=""/>
        <dsp:cNvSpPr/>
      </dsp:nvSpPr>
      <dsp:spPr>
        <a:xfrm>
          <a:off x="4325410" y="840190"/>
          <a:ext cx="2161120" cy="71477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000" b="0" i="0" kern="1200" dirty="0"/>
            <a:t>як авангард в органічному відродженні Російського Сходу, в його обороні як перед західною демократією, так і перед азіатською охлократією. </a:t>
          </a:r>
          <a:endParaRPr lang="ru-RU" sz="1000" kern="1200" dirty="0"/>
        </a:p>
        <a:p>
          <a:pPr lvl="0" algn="ctr" defTabSz="222250" rtl="0">
            <a:lnSpc>
              <a:spcPct val="90000"/>
            </a:lnSpc>
            <a:spcBef>
              <a:spcPct val="0"/>
            </a:spcBef>
            <a:spcAft>
              <a:spcPct val="35000"/>
            </a:spcAft>
            <a:buNone/>
          </a:pPr>
          <a:endParaRPr lang="ru-RU" sz="800" kern="1200" dirty="0"/>
        </a:p>
      </dsp:txBody>
      <dsp:txXfrm>
        <a:off x="4325410" y="840190"/>
        <a:ext cx="2161120" cy="71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08E1C-7CCF-4765-9D7E-38039E723552}">
      <dsp:nvSpPr>
        <dsp:cNvPr id="0" name=""/>
        <dsp:cNvSpPr/>
      </dsp:nvSpPr>
      <dsp:spPr>
        <a:xfrm>
          <a:off x="0" y="386044"/>
          <a:ext cx="5372100" cy="785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uk-UA" sz="1100" kern="1200" dirty="0"/>
            <a:t>Не можна не визнати того, що три варіанти зовнішньої політики, окресленої понад 70 років тому, залишаються досить актуальними і в сучасних умовах. Проте необхідно зазначити, що Україна сьогодні не має активної стратегії ні по одному з запропонованих варіантів. </a:t>
          </a:r>
          <a:endParaRPr lang="ru-RU" sz="1100" kern="1200" dirty="0"/>
        </a:p>
      </dsp:txBody>
      <dsp:txXfrm>
        <a:off x="38324" y="424368"/>
        <a:ext cx="5295452" cy="708422"/>
      </dsp:txXfrm>
    </dsp:sp>
    <dsp:sp modelId="{0E93DA67-DFCE-48D3-89F5-16F18C31996E}">
      <dsp:nvSpPr>
        <dsp:cNvPr id="0" name=""/>
        <dsp:cNvSpPr/>
      </dsp:nvSpPr>
      <dsp:spPr>
        <a:xfrm>
          <a:off x="0" y="1202795"/>
          <a:ext cx="5372100" cy="785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uk-UA" sz="1100" kern="1200" dirty="0"/>
            <a:t>В. Липинський виходив з трьох принципових передумов української зовнішньої політики: </a:t>
          </a:r>
          <a:endParaRPr lang="ru-RU" sz="1100" kern="1200" dirty="0"/>
        </a:p>
      </dsp:txBody>
      <dsp:txXfrm>
        <a:off x="38324" y="1241119"/>
        <a:ext cx="5295452" cy="708422"/>
      </dsp:txXfrm>
    </dsp:sp>
    <dsp:sp modelId="{A669A042-5E19-4A5D-B536-D81421FF74BF}">
      <dsp:nvSpPr>
        <dsp:cNvPr id="0" name=""/>
        <dsp:cNvSpPr/>
      </dsp:nvSpPr>
      <dsp:spPr>
        <a:xfrm>
          <a:off x="0" y="1987865"/>
          <a:ext cx="5372100"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64"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uk-UA" sz="1400" kern="1200" dirty="0"/>
            <a:t>Україна буде мати завойовану її внутрішніми силами державу, незалежність якої ніхто не буде ставити під сумнів; </a:t>
          </a:r>
          <a:endParaRPr lang="ru-RU" sz="1400" kern="1200" dirty="0"/>
        </a:p>
        <a:p>
          <a:pPr marL="114300" lvl="1" indent="-114300" algn="l" defTabSz="622300" rtl="0">
            <a:lnSpc>
              <a:spcPct val="90000"/>
            </a:lnSpc>
            <a:spcBef>
              <a:spcPct val="0"/>
            </a:spcBef>
            <a:spcAft>
              <a:spcPct val="20000"/>
            </a:spcAft>
            <a:buChar char="•"/>
          </a:pPr>
          <a:r>
            <a:rPr lang="uk-UA" sz="1400" kern="1200" dirty="0"/>
            <a:t>Росія, звільниться від </a:t>
          </a:r>
          <a:r>
            <a:rPr lang="uk-UA" sz="1400" kern="1200" dirty="0" err="1"/>
            <a:t>візантійсько</a:t>
          </a:r>
          <a:r>
            <a:rPr lang="uk-UA" sz="1400" kern="1200" dirty="0"/>
            <a:t>-ординських засад своєї державності; </a:t>
          </a:r>
          <a:endParaRPr lang="ru-RU" sz="1400" kern="1200" dirty="0"/>
        </a:p>
        <a:p>
          <a:pPr marL="114300" lvl="1" indent="-114300" algn="l" defTabSz="622300" rtl="0">
            <a:lnSpc>
              <a:spcPct val="90000"/>
            </a:lnSpc>
            <a:spcBef>
              <a:spcPct val="0"/>
            </a:spcBef>
            <a:spcAft>
              <a:spcPct val="20000"/>
            </a:spcAft>
            <a:buChar char="•"/>
          </a:pPr>
          <a:r>
            <a:rPr lang="uk-UA" sz="1400" kern="1200" dirty="0"/>
            <a:t>в процесі відродження трьох Русей Україна завдяки своїм історичним традиціям буде відігравати провідну роль. </a:t>
          </a:r>
          <a:endParaRPr lang="ru-RU" sz="1400" kern="1200" dirty="0"/>
        </a:p>
      </dsp:txBody>
      <dsp:txXfrm>
        <a:off x="0" y="1987865"/>
        <a:ext cx="5372100" cy="1730520"/>
      </dsp:txXfrm>
    </dsp:sp>
    <dsp:sp modelId="{785E8ADA-AC73-4FCF-9C42-1A02E66AD22B}">
      <dsp:nvSpPr>
        <dsp:cNvPr id="0" name=""/>
        <dsp:cNvSpPr/>
      </dsp:nvSpPr>
      <dsp:spPr>
        <a:xfrm>
          <a:off x="0" y="3718385"/>
          <a:ext cx="5372100" cy="785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kern="1200" dirty="0"/>
            <a:t>Але ні один з варіантів сьогодні не є реалізований. </a:t>
          </a:r>
          <a:endParaRPr lang="ru-RU" sz="1800" kern="1200" dirty="0"/>
        </a:p>
      </dsp:txBody>
      <dsp:txXfrm>
        <a:off x="38324" y="3756709"/>
        <a:ext cx="5295452" cy="7084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5/1/20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5/1/20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5/1/20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5754" y="1727200"/>
            <a:ext cx="9500345" cy="3329581"/>
          </a:xfrm>
        </p:spPr>
        <p:txBody>
          <a:bodyPr/>
          <a:lstStyle/>
          <a:p>
            <a:r>
              <a:rPr lang="uk-UA" dirty="0"/>
              <a:t>Геополітична думка в Україні ХХ ст.</a:t>
            </a:r>
          </a:p>
        </p:txBody>
      </p:sp>
    </p:spTree>
    <p:extLst>
      <p:ext uri="{BB962C8B-B14F-4D97-AF65-F5344CB8AC3E}">
        <p14:creationId xmlns:p14="http://schemas.microsoft.com/office/powerpoint/2010/main" val="307533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Липинський – прибічник монархічної ідеї</a:t>
            </a:r>
          </a:p>
        </p:txBody>
      </p:sp>
      <p:sp>
        <p:nvSpPr>
          <p:cNvPr id="3" name="Объект 2"/>
          <p:cNvSpPr>
            <a:spLocks noGrp="1"/>
          </p:cNvSpPr>
          <p:nvPr>
            <p:ph idx="1"/>
          </p:nvPr>
        </p:nvSpPr>
        <p:spPr>
          <a:xfrm>
            <a:off x="646111" y="2046923"/>
            <a:ext cx="8946541" cy="4195481"/>
          </a:xfrm>
        </p:spPr>
        <p:txBody>
          <a:bodyPr>
            <a:normAutofit fontScale="85000" lnSpcReduction="20000"/>
          </a:bodyPr>
          <a:lstStyle/>
          <a:p>
            <a:r>
              <a:rPr lang="uk-UA" dirty="0"/>
              <a:t>Відомий український історик, публіцист та політичний діяч В. Липинський наприкінці 1926 року видав книгу “Листи до братів-хліборобів”, деякі моменти якої не втратили своєї актуальності й сьогодні. На противагу ідеям М. Грушевського про орієнтації на Захід український політичний діяч, прибічник монархічної ідеї В’ячеслав Липинський в середині 20-х років ХХ ст. вважав, що “...в даний момент ніхто в Європі сильної </a:t>
            </a:r>
            <a:r>
              <a:rPr lang="sq-AL" dirty="0"/>
              <a:t>i </a:t>
            </a:r>
            <a:r>
              <a:rPr lang="uk-UA" dirty="0"/>
              <a:t>великої Української Держави собі не бажає. </a:t>
            </a:r>
          </a:p>
          <a:p>
            <a:r>
              <a:rPr lang="uk-UA" dirty="0"/>
              <a:t>Навпаки, є багато сил, що власне заінтересовані в тому, щоб ніякої України не було, або щоб вона була якнайслабша. Тому при відбудовуванні нашої державно-</a:t>
            </a:r>
            <a:r>
              <a:rPr lang="uk-UA" dirty="0" err="1"/>
              <a:t>нац</a:t>
            </a:r>
            <a:r>
              <a:rPr lang="sq-AL" dirty="0"/>
              <a:t>i</a:t>
            </a:r>
            <a:r>
              <a:rPr lang="uk-UA" dirty="0" err="1"/>
              <a:t>ональної</a:t>
            </a:r>
            <a:r>
              <a:rPr lang="uk-UA" dirty="0"/>
              <a:t> традиції </a:t>
            </a:r>
            <a:r>
              <a:rPr lang="sq-AL" dirty="0"/>
              <a:t>i </a:t>
            </a:r>
            <a:r>
              <a:rPr lang="uk-UA" dirty="0"/>
              <a:t>при реставрації Гетьманства ми не тільки не можемо покладати надій на допомогу якоїсь “орієнтації”, а навпаки, мусимо бути готові, що різни зовнішні сили будуть нам у тому на скільки можливо заважати”. </a:t>
            </a:r>
          </a:p>
          <a:p>
            <a:r>
              <a:rPr lang="uk-UA" dirty="0"/>
              <a:t>Історичний досвід показує, що навіть коли в України </a:t>
            </a:r>
            <a:r>
              <a:rPr lang="sq-AL" dirty="0"/>
              <a:t>i </a:t>
            </a:r>
            <a:r>
              <a:rPr lang="uk-UA" dirty="0"/>
              <a:t>з’являються союзники, то вони починають досить швидко лякатися перспективи міцної України й однією рукою руйнують те, що іншою допомагали будувати. Липинський певен, що зовнішня підтримка в кращому разі допоможе Україні стати країною-буфером між Європою </a:t>
            </a:r>
            <a:r>
              <a:rPr lang="sq-AL" dirty="0"/>
              <a:t>i </a:t>
            </a:r>
            <a:r>
              <a:rPr lang="uk-UA" dirty="0"/>
              <a:t>Росією. </a:t>
            </a:r>
          </a:p>
        </p:txBody>
      </p:sp>
      <p:pic>
        <p:nvPicPr>
          <p:cNvPr id="4" name="Рисунок 3"/>
          <p:cNvPicPr>
            <a:picLocks noChangeAspect="1"/>
          </p:cNvPicPr>
          <p:nvPr/>
        </p:nvPicPr>
        <p:blipFill>
          <a:blip r:embed="rId2"/>
          <a:stretch>
            <a:fillRect/>
          </a:stretch>
        </p:blipFill>
        <p:spPr>
          <a:xfrm>
            <a:off x="10049853" y="259043"/>
            <a:ext cx="1901824" cy="2911758"/>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974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211" y="499036"/>
            <a:ext cx="9404723" cy="1400530"/>
          </a:xfrm>
        </p:spPr>
        <p:txBody>
          <a:bodyPr/>
          <a:lstStyle/>
          <a:p>
            <a:r>
              <a:rPr lang="uk-UA" dirty="0"/>
              <a:t>Сценарії розвитку </a:t>
            </a:r>
            <a:br>
              <a:rPr lang="uk-UA" dirty="0"/>
            </a:br>
            <a:r>
              <a:rPr lang="uk-UA" dirty="0"/>
              <a:t>за В. Липинським</a:t>
            </a: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4113987971"/>
              </p:ext>
            </p:extLst>
          </p:nvPr>
        </p:nvGraphicFramePr>
        <p:xfrm>
          <a:off x="5588000" y="452718"/>
          <a:ext cx="6489700" cy="629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half" idx="2"/>
            <p:extLst>
              <p:ext uri="{D42A27DB-BD31-4B8C-83A1-F6EECF244321}">
                <p14:modId xmlns:p14="http://schemas.microsoft.com/office/powerpoint/2010/main" val="2819271078"/>
              </p:ext>
            </p:extLst>
          </p:nvPr>
        </p:nvGraphicFramePr>
        <p:xfrm>
          <a:off x="114300" y="1853248"/>
          <a:ext cx="5372100" cy="4889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975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«Чорноморська доктрина» </a:t>
            </a:r>
            <a:br>
              <a:rPr lang="uk-UA" dirty="0"/>
            </a:br>
            <a:r>
              <a:rPr lang="uk-UA" dirty="0"/>
              <a:t>Ю. Липи та Л. Бочковського</a:t>
            </a:r>
          </a:p>
        </p:txBody>
      </p:sp>
      <p:sp>
        <p:nvSpPr>
          <p:cNvPr id="3" name="Объект 2"/>
          <p:cNvSpPr>
            <a:spLocks noGrp="1"/>
          </p:cNvSpPr>
          <p:nvPr>
            <p:ph idx="1"/>
          </p:nvPr>
        </p:nvSpPr>
        <p:spPr>
          <a:xfrm>
            <a:off x="646111" y="2065618"/>
            <a:ext cx="8946541" cy="4195481"/>
          </a:xfrm>
        </p:spPr>
        <p:txBody>
          <a:bodyPr>
            <a:normAutofit fontScale="70000" lnSpcReduction="20000"/>
          </a:bodyPr>
          <a:lstStyle/>
          <a:p>
            <a:r>
              <a:rPr lang="uk-UA" dirty="0"/>
              <a:t>Надчорноморське положення України послужило для деяких вчених основою обґрунтування “Чорноморської доктрини”. Зокрема, це висвітлено у працях Ю. Липи та Л. Бочковського. “Чорноморська доктрина” ґрунтується на ідеї “чорноморського простору”, до складу якого входить багато країн Причорномор’я, та визначальній ролі України серед них. </a:t>
            </a:r>
          </a:p>
          <a:p>
            <a:r>
              <a:rPr lang="uk-UA" dirty="0"/>
              <a:t>“Чорноморський простір – це таке реальне геополітичне поняття, як Балтійський, як Східно- або Західносередземноморські простори. Окреслюють його сточища рік і морські узбережжя як лучбовий зв’язок, культурні й історично політичні традиції – як духовний зв’язок. Проблема полягає у тому, щоб у цій геополітичній і культурній спільності в сучасній текучості міжнародних відносин знайти волю до єдності та динаміки. </a:t>
            </a:r>
          </a:p>
          <a:p>
            <a:r>
              <a:rPr lang="uk-UA" dirty="0"/>
              <a:t>Йдеться про те, щоб якась сила піднесла ініціативу і відтворила волю цілого Простору до власного буття як політичної спільноти. Хоч вже певною мірою призначений самим Провидінням і історією до впровадження цієї волі в життя, хто може бути носієм Чорноморської доктрини над Чорним морем і в цілому світі? – Україна, воля її народу й вага її краю”. Особлива роль відводилася Криму. Хто володіє Кримом, підкреслює Ю. Липа, той володіє Чорним морем. Україна може стати могутньою державою, якщо зуміє вести чесну і доброзичливу політику стосовно свого традиційного союзника – Білорусії. Її основними союзниками повинні стати Туреччина, країни Кавказу і Закавказзя, Болгарія. Майбутнє України може бути перспективним тільки у союзі з Болгарією і Туреччиною – причорноморськими країнами, які у прагненні до національної консолідації близькі до устремлінь України. Ю. Липа схилявся до Чорноморсько-балтійської федерації, до складу якої входили б Польща, Литва, Білорусь та Україна. </a:t>
            </a:r>
          </a:p>
        </p:txBody>
      </p:sp>
      <p:pic>
        <p:nvPicPr>
          <p:cNvPr id="4" name="Рисунок 3"/>
          <p:cNvPicPr>
            <a:picLocks noChangeAspect="1"/>
          </p:cNvPicPr>
          <p:nvPr/>
        </p:nvPicPr>
        <p:blipFill>
          <a:blip r:embed="rId2"/>
          <a:stretch>
            <a:fillRect/>
          </a:stretch>
        </p:blipFill>
        <p:spPr>
          <a:xfrm>
            <a:off x="9512300" y="452718"/>
            <a:ext cx="1690687" cy="2043346"/>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stretch>
            <a:fillRect/>
          </a:stretch>
        </p:blipFill>
        <p:spPr>
          <a:xfrm>
            <a:off x="10379075" y="2289431"/>
            <a:ext cx="1647824" cy="2442928"/>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538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ЧАФ С. Томашівського та С. Шелухіна</a:t>
            </a:r>
          </a:p>
        </p:txBody>
      </p:sp>
      <p:sp>
        <p:nvSpPr>
          <p:cNvPr id="3" name="Объект 2"/>
          <p:cNvSpPr>
            <a:spLocks noGrp="1"/>
          </p:cNvSpPr>
          <p:nvPr>
            <p:ph idx="1"/>
          </p:nvPr>
        </p:nvSpPr>
        <p:spPr>
          <a:xfrm>
            <a:off x="493712" y="2065618"/>
            <a:ext cx="8946541" cy="4195481"/>
          </a:xfrm>
        </p:spPr>
        <p:txBody>
          <a:bodyPr>
            <a:normAutofit fontScale="70000" lnSpcReduction="20000"/>
          </a:bodyPr>
          <a:lstStyle/>
          <a:p>
            <a:r>
              <a:rPr lang="uk-UA" dirty="0"/>
              <a:t>Прихильниками Чорноморсько-Адріатичної федерації були відомі українські політичні діячі С. Томашівський та С. Шелухін. Так, С. Шелухін підкреслював, що в Україні існують історико правові підстави для формування власної республіканської держави. Вчений особливу увагу звертав на те, що Україна може об’єднатися у федерацію з чехами, словенцями, сербами, словаками та хорватами. З цієї федерації С. Шелухін виключав Росію, вважаючи, що різниця між Росією та Україною склалась внаслідок асиміляції великорусів з фінами та монголами, а українців з кельтами. </a:t>
            </a:r>
          </a:p>
          <a:p>
            <a:r>
              <a:rPr lang="uk-UA" dirty="0"/>
              <a:t>Відповідь на питання про значення України в сучасній </a:t>
            </a:r>
            <a:r>
              <a:rPr lang="sq-AL" dirty="0"/>
              <a:t>i </a:t>
            </a:r>
            <a:r>
              <a:rPr lang="uk-UA" dirty="0"/>
              <a:t>майбутній долі Світу була для українських геополітиків однозначною: “Світове політичне значення України полягає на ц</a:t>
            </a:r>
            <a:r>
              <a:rPr lang="sq-AL" dirty="0"/>
              <a:t>i</a:t>
            </a:r>
            <a:r>
              <a:rPr lang="uk-UA" dirty="0"/>
              <a:t>м, що вона своєю великою й довго простягнутою територією спинювала б </a:t>
            </a:r>
            <a:r>
              <a:rPr lang="uk-UA" dirty="0" err="1"/>
              <a:t>експанс</a:t>
            </a:r>
            <a:r>
              <a:rPr lang="sq-AL" dirty="0"/>
              <a:t>i</a:t>
            </a:r>
            <a:r>
              <a:rPr lang="uk-UA" dirty="0"/>
              <a:t>ю Росії до </a:t>
            </a:r>
            <a:r>
              <a:rPr lang="uk-UA" dirty="0" err="1"/>
              <a:t>Адр</a:t>
            </a:r>
            <a:r>
              <a:rPr lang="sq-AL" dirty="0"/>
              <a:t>i</a:t>
            </a:r>
            <a:r>
              <a:rPr lang="uk-UA" dirty="0"/>
              <a:t>йського й Егейського моря, до Передньої Азії й Єгипту й робила б майже неможливою експансію до Індії”. “Українські землі не є ніякою закутиною. Під оглядом торговельним </a:t>
            </a:r>
            <a:r>
              <a:rPr lang="sq-AL" dirty="0"/>
              <a:t>i </a:t>
            </a:r>
            <a:r>
              <a:rPr lang="uk-UA" dirty="0"/>
              <a:t>геополітичним – це одна з найважливіших земель Світу. Це значення України тільки зростатиме в сучасному”. </a:t>
            </a:r>
          </a:p>
          <a:p>
            <a:r>
              <a:rPr lang="uk-UA" dirty="0"/>
              <a:t>Загалом сучасна геополітична стратегія України, яка дуже схожа до розробок українських вчених початку ХХ століття, полягає у намаганні налагоджувати партнерські стосунки з усіма сусідніми країнами та дотримуватися виваженої політики без будь-яких геополітичних переваг, тобто має враховуватися зовнішньополітичне оточення України та її серединне положення поміж геополітичними силами Євразійського континенту. </a:t>
            </a:r>
          </a:p>
        </p:txBody>
      </p:sp>
      <p:pic>
        <p:nvPicPr>
          <p:cNvPr id="4" name="Рисунок 3"/>
          <p:cNvPicPr>
            <a:picLocks noChangeAspect="1"/>
          </p:cNvPicPr>
          <p:nvPr/>
        </p:nvPicPr>
        <p:blipFill>
          <a:blip r:embed="rId2"/>
          <a:stretch>
            <a:fillRect/>
          </a:stretch>
        </p:blipFill>
        <p:spPr>
          <a:xfrm>
            <a:off x="9644630" y="452718"/>
            <a:ext cx="1690317" cy="2023782"/>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stretch>
            <a:fillRect/>
          </a:stretch>
        </p:blipFill>
        <p:spPr>
          <a:xfrm>
            <a:off x="10325100" y="2259011"/>
            <a:ext cx="1688938" cy="2132135"/>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279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ДЯКУЮ ЗА УВАГУ!</a:t>
            </a:r>
          </a:p>
        </p:txBody>
      </p:sp>
    </p:spTree>
    <p:extLst>
      <p:ext uri="{BB962C8B-B14F-4D97-AF65-F5344CB8AC3E}">
        <p14:creationId xmlns:p14="http://schemas.microsoft.com/office/powerpoint/2010/main" val="72935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ЗМІСТ</a:t>
            </a:r>
          </a:p>
        </p:txBody>
      </p:sp>
      <p:sp>
        <p:nvSpPr>
          <p:cNvPr id="3" name="Объект 2"/>
          <p:cNvSpPr>
            <a:spLocks noGrp="1"/>
          </p:cNvSpPr>
          <p:nvPr>
            <p:ph idx="1"/>
          </p:nvPr>
        </p:nvSpPr>
        <p:spPr/>
        <p:txBody>
          <a:bodyPr>
            <a:normAutofit fontScale="92500" lnSpcReduction="20000"/>
          </a:bodyPr>
          <a:lstStyle/>
          <a:p>
            <a:r>
              <a:rPr lang="uk-UA" dirty="0"/>
              <a:t>М. Драгоманов – пропагандист західноєвропейського вектора</a:t>
            </a:r>
          </a:p>
          <a:p>
            <a:pPr marL="457200" indent="-457200">
              <a:buFont typeface="+mj-lt"/>
              <a:buAutoNum type="arabicPeriod"/>
            </a:pPr>
            <a:r>
              <a:rPr lang="uk-UA" dirty="0"/>
              <a:t>Геополітична ідентичність</a:t>
            </a:r>
          </a:p>
          <a:p>
            <a:r>
              <a:rPr lang="uk-UA" dirty="0"/>
              <a:t>Фундатор української геополітики – С. Рудницький</a:t>
            </a:r>
          </a:p>
          <a:p>
            <a:pPr marL="457200" indent="-457200">
              <a:buFont typeface="+mj-lt"/>
              <a:buAutoNum type="arabicPeriod"/>
            </a:pPr>
            <a:r>
              <a:rPr lang="uk-UA" dirty="0"/>
              <a:t>“Близькосхідний аспект” </a:t>
            </a:r>
          </a:p>
          <a:p>
            <a:pPr marL="457200" indent="-457200">
              <a:buFont typeface="+mj-lt"/>
              <a:buAutoNum type="arabicPeriod"/>
            </a:pPr>
            <a:r>
              <a:rPr lang="uk-UA" dirty="0"/>
              <a:t>Противага російському імперіалізму</a:t>
            </a:r>
          </a:p>
          <a:p>
            <a:r>
              <a:rPr lang="uk-UA" dirty="0"/>
              <a:t>М. Грушевський – прихильник слов’янофільської орієнтації</a:t>
            </a:r>
          </a:p>
          <a:p>
            <a:pPr marL="457200" indent="-457200">
              <a:buFont typeface="+mj-lt"/>
              <a:buAutoNum type="arabicPeriod"/>
            </a:pPr>
            <a:r>
              <a:rPr lang="ru-RU" dirty="0"/>
              <a:t>Автономія України за М. Грушевським</a:t>
            </a:r>
            <a:endParaRPr lang="uk-UA" dirty="0"/>
          </a:p>
          <a:p>
            <a:r>
              <a:rPr lang="uk-UA" dirty="0"/>
              <a:t>В. Липинський – прибічник монархічної ідеї</a:t>
            </a:r>
          </a:p>
          <a:p>
            <a:pPr marL="457200" indent="-457200">
              <a:buFont typeface="+mj-lt"/>
              <a:buAutoNum type="arabicPeriod"/>
            </a:pPr>
            <a:r>
              <a:rPr lang="uk-UA" dirty="0"/>
              <a:t>Сценарії</a:t>
            </a:r>
            <a:r>
              <a:rPr lang="ru-RU" dirty="0"/>
              <a:t> розвитку за В. </a:t>
            </a:r>
            <a:r>
              <a:rPr lang="uk-UA" dirty="0"/>
              <a:t>Липинським</a:t>
            </a:r>
          </a:p>
          <a:p>
            <a:r>
              <a:rPr lang="ru-RU" dirty="0"/>
              <a:t>«</a:t>
            </a:r>
            <a:r>
              <a:rPr lang="uk-UA" dirty="0"/>
              <a:t>Чорноморська</a:t>
            </a:r>
            <a:r>
              <a:rPr lang="ru-RU" dirty="0"/>
              <a:t> доктрина» Ю. Липи та Л. Бочковського</a:t>
            </a:r>
          </a:p>
          <a:p>
            <a:pPr marL="457200" indent="-457200">
              <a:buFont typeface="+mj-lt"/>
              <a:buAutoNum type="arabicPeriod"/>
            </a:pPr>
            <a:r>
              <a:rPr lang="ru-RU" dirty="0"/>
              <a:t>ЧАФ С. Томашівського та С. Шелухіна</a:t>
            </a:r>
            <a:endParaRPr lang="uk-UA" dirty="0"/>
          </a:p>
        </p:txBody>
      </p:sp>
    </p:spTree>
    <p:extLst>
      <p:ext uri="{BB962C8B-B14F-4D97-AF65-F5344CB8AC3E}">
        <p14:creationId xmlns:p14="http://schemas.microsoft.com/office/powerpoint/2010/main" val="55157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 Драгоманов – пропагандист </a:t>
            </a:r>
            <a:r>
              <a:rPr lang="uk-UA" b="1" dirty="0"/>
              <a:t>західноєвропейського </a:t>
            </a:r>
            <a:r>
              <a:rPr lang="uk-UA" dirty="0"/>
              <a:t>вектора </a:t>
            </a:r>
          </a:p>
        </p:txBody>
      </p:sp>
      <p:sp>
        <p:nvSpPr>
          <p:cNvPr id="3" name="Объект 2"/>
          <p:cNvSpPr>
            <a:spLocks noGrp="1"/>
          </p:cNvSpPr>
          <p:nvPr>
            <p:ph idx="1"/>
          </p:nvPr>
        </p:nvSpPr>
        <p:spPr>
          <a:xfrm>
            <a:off x="646111" y="2078318"/>
            <a:ext cx="8946541" cy="4195481"/>
          </a:xfrm>
        </p:spPr>
        <p:txBody>
          <a:bodyPr>
            <a:normAutofit fontScale="85000" lnSpcReduction="20000"/>
          </a:bodyPr>
          <a:lstStyle/>
          <a:p>
            <a:r>
              <a:rPr lang="uk-UA" dirty="0"/>
              <a:t>Він обґрунтовано довів нерозривність вирішення “українського питання” з загальноєвропейськими процесами на європейському континенті, тобто необхідність зв’язку України із Західною Європою. </a:t>
            </a:r>
          </a:p>
          <a:p>
            <a:r>
              <a:rPr lang="uk-UA" dirty="0"/>
              <a:t>М. Драгоманов наголошував на необхідності проведення активної політики для вирішення цього питання не як виключно внутрішньо українського, а як важливого з-поміж інших проблем влаштування народів Східної Європи на засадах втілення у життя прав нації на національне самовизначення.</a:t>
            </a:r>
          </a:p>
          <a:p>
            <a:r>
              <a:rPr lang="uk-UA" dirty="0"/>
              <a:t>Він закликав активно діяти на інтелектуальній і політичній сцені Європи, а також висловлювався на користь найактивнішої української політики у регіональному та континентальному європейському контексті. </a:t>
            </a:r>
          </a:p>
          <a:p>
            <a:r>
              <a:rPr lang="uk-UA" dirty="0"/>
              <a:t>Власне за його переконанням, українське питання як складова майбутнього політичного устрою Європи могло вирішуватися лише через полагодження українських національних прагнень із подібними ж устремліннями східноєвропейських народів. При цьому він враховував необхідність утворення сприятливого зовнішньополітичного оточення для майбутньої вільної України.</a:t>
            </a:r>
          </a:p>
        </p:txBody>
      </p:sp>
      <p:pic>
        <p:nvPicPr>
          <p:cNvPr id="4" name="Рисунок 3"/>
          <p:cNvPicPr>
            <a:picLocks noChangeAspect="1"/>
          </p:cNvPicPr>
          <p:nvPr/>
        </p:nvPicPr>
        <p:blipFill>
          <a:blip r:embed="rId2"/>
          <a:stretch>
            <a:fillRect/>
          </a:stretch>
        </p:blipFill>
        <p:spPr>
          <a:xfrm>
            <a:off x="9944100" y="452718"/>
            <a:ext cx="1906507" cy="2232008"/>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560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Геопол</a:t>
            </a:r>
            <a:r>
              <a:rPr lang="uk-UA" dirty="0"/>
              <a:t>ітична ідентичність</a:t>
            </a:r>
          </a:p>
        </p:txBody>
      </p:sp>
      <p:sp>
        <p:nvSpPr>
          <p:cNvPr id="3" name="Объект 2"/>
          <p:cNvSpPr>
            <a:spLocks noGrp="1"/>
          </p:cNvSpPr>
          <p:nvPr>
            <p:ph idx="1"/>
          </p:nvPr>
        </p:nvSpPr>
        <p:spPr>
          <a:xfrm>
            <a:off x="646111" y="2154518"/>
            <a:ext cx="8946541" cy="4195481"/>
          </a:xfrm>
        </p:spPr>
        <p:txBody>
          <a:bodyPr>
            <a:normAutofit lnSpcReduction="10000"/>
          </a:bodyPr>
          <a:lstStyle/>
          <a:p>
            <a:r>
              <a:rPr lang="uk-UA" dirty="0"/>
              <a:t>М. Драгоманов одним із перших доклав значних зусиль до визначення важливої складової будь-якої національної свідомості – геополітичної ідентичності, тобто визначення свого місця серед інших націй і держав, формулювання зовнішньополітичних пріоритетів національної політики як у регіональному, так і в загальноєвропейському вимірі, уявлень про головні цінності взаємодії та діалогу з представниками європейської та світової спільноти. </a:t>
            </a:r>
          </a:p>
          <a:p>
            <a:r>
              <a:rPr lang="uk-UA" dirty="0"/>
              <a:t>Особливу увагу привертають його осмислення досі актуальних питань про цивілізаційну і політичну системи координат ствердження і розвитку українців, про їх національну, а отже, й геополітичну ідентичність. Передусім М. Драгоманов намагався визначити ту систему геополітичних, цивілізаційних координат, в якій перебувала Україна. </a:t>
            </a:r>
          </a:p>
        </p:txBody>
      </p:sp>
    </p:spTree>
    <p:extLst>
      <p:ext uri="{BB962C8B-B14F-4D97-AF65-F5344CB8AC3E}">
        <p14:creationId xmlns:p14="http://schemas.microsoft.com/office/powerpoint/2010/main" val="248363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Фундатор української геополітики – С. Рудницький</a:t>
            </a:r>
          </a:p>
        </p:txBody>
      </p:sp>
      <p:sp>
        <p:nvSpPr>
          <p:cNvPr id="3" name="Объект 2"/>
          <p:cNvSpPr>
            <a:spLocks noGrp="1"/>
          </p:cNvSpPr>
          <p:nvPr>
            <p:ph idx="1"/>
          </p:nvPr>
        </p:nvSpPr>
        <p:spPr>
          <a:xfrm>
            <a:off x="646111" y="2027518"/>
            <a:ext cx="8946541" cy="4195481"/>
          </a:xfrm>
        </p:spPr>
        <p:txBody>
          <a:bodyPr>
            <a:normAutofit fontScale="70000" lnSpcReduction="20000"/>
          </a:bodyPr>
          <a:lstStyle/>
          <a:p>
            <a:r>
              <a:rPr lang="uk-UA" dirty="0"/>
              <a:t>У своїй книжці “Україна та українці” він висловлює надзвичайно важливу геополітичну ідею: геополітичне значення України полягає у її положенні на Чорному морі й у безпосередньому сусідстві з Близьким та Середнім Сходом. С. Рудницький продовжує розробку геополітичного коду України, над якою працювали М. Драгоманов і М. Грушевський. У цьому коді Чорне море розглядається як головний комунікаційний центр, до якого приводять меридіональні річкові та інші шляхи України. Геополітична і геоекономічна вісь північ-південь (чорноморська межа) є головною засадою для розквіту Київської Русі. </a:t>
            </a:r>
          </a:p>
          <a:p>
            <a:r>
              <a:rPr lang="uk-UA" dirty="0"/>
              <a:t>В своєму дослідженні С. Рудницький дійшов висновку, що на заході Росії й на півдні Східної Європи, значною мірою на місці України, але на значно більшому просторі, на якому мешкають переважно українці, існує особлива територія. Вона являє собою “географічну єдність, самостійну та відокремлену від сусідніх земель: Молдови, Угорщини, Польщі, Білорусії, Московщини”, на півдні простягається до Чорного моря, Карпат та Кавказу, на півночі – до Полісся.</a:t>
            </a:r>
          </a:p>
          <a:p>
            <a:r>
              <a:rPr lang="uk-UA" dirty="0"/>
              <a:t>С. Рудницький вважав, що така територія відрізняється від сусідніх земель своїми природними умовами, проте не має гарних природних кордонів з заходу, півночі та північного сходу. Він виділяв географічне положення України на кордонах расових, культурних, політико-державних кіл упродовж всієї історії. Своє дослідження С. Рудницький закінчує словами Бісмарка: “Внаслідок багатств України Росія стала тим, чим вона є. Могутність Росії може бути підірвана відділенням від неї України». Цей вислів не втратив своєї актуальності і в сучасних умовах. </a:t>
            </a:r>
          </a:p>
          <a:p>
            <a:endParaRPr lang="uk-UA" dirty="0"/>
          </a:p>
        </p:txBody>
      </p:sp>
      <p:pic>
        <p:nvPicPr>
          <p:cNvPr id="4" name="Рисунок 3"/>
          <p:cNvPicPr>
            <a:picLocks noChangeAspect="1"/>
          </p:cNvPicPr>
          <p:nvPr/>
        </p:nvPicPr>
        <p:blipFill>
          <a:blip r:embed="rId2"/>
          <a:stretch>
            <a:fillRect/>
          </a:stretch>
        </p:blipFill>
        <p:spPr>
          <a:xfrm>
            <a:off x="10194673" y="452718"/>
            <a:ext cx="1748089" cy="2396490"/>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03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“Близькосхідний аспект” </a:t>
            </a:r>
          </a:p>
        </p:txBody>
      </p:sp>
      <p:sp>
        <p:nvSpPr>
          <p:cNvPr id="3" name="Объект 2"/>
          <p:cNvSpPr>
            <a:spLocks noGrp="1"/>
          </p:cNvSpPr>
          <p:nvPr>
            <p:ph idx="1"/>
          </p:nvPr>
        </p:nvSpPr>
        <p:spPr>
          <a:xfrm>
            <a:off x="646111" y="2167218"/>
            <a:ext cx="8946541" cy="4195481"/>
          </a:xfrm>
        </p:spPr>
        <p:txBody>
          <a:bodyPr>
            <a:normAutofit fontScale="92500" lnSpcReduction="20000"/>
          </a:bodyPr>
          <a:lstStyle/>
          <a:p>
            <a:r>
              <a:rPr lang="uk-UA" dirty="0"/>
              <a:t>Отже, як зазначалось вище, визначальним у політико-географічному положенні України С. Рудницький вважав її відношення до головних шляхів світової торгівлі і шляхів політичної експансії великих держав. </a:t>
            </a:r>
          </a:p>
          <a:p>
            <a:r>
              <a:rPr lang="uk-UA" dirty="0"/>
              <a:t>Для української держави важливе не лише сусідське чи регіональне, але й у сучасних умовах – глобальне геополітичне положення. Зокрема, для сусідського положення – це межування з Польщею і Росією, для регіонального – знаходження України на південному сході Європи, для глобального положення – поблизу антропологічного центру Світу – порубіжжя Європи, Азії та Африки. </a:t>
            </a:r>
          </a:p>
          <a:p>
            <a:r>
              <a:rPr lang="uk-UA" dirty="0"/>
              <a:t>Для С. Рудницького у геополітичному положенні України особливо важливим стає “близькосхідний аспект” (“Україна являє собою одну з найважливіших точок цілого Близького Сходу”), положення на півночі Чорноморського узбережжя, чим визначається найкоротший шлях для експансії великих держав Європи в одних випадках на Балкани, в інших – на Закавказзя, Персію (Іран), Месопотамію, Азію. </a:t>
            </a:r>
          </a:p>
        </p:txBody>
      </p:sp>
    </p:spTree>
    <p:extLst>
      <p:ext uri="{BB962C8B-B14F-4D97-AF65-F5344CB8AC3E}">
        <p14:creationId xmlns:p14="http://schemas.microsoft.com/office/powerpoint/2010/main" val="351240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Противага російському імперіалізму</a:t>
            </a:r>
          </a:p>
        </p:txBody>
      </p:sp>
      <p:sp>
        <p:nvSpPr>
          <p:cNvPr id="3" name="Объект 2"/>
          <p:cNvSpPr>
            <a:spLocks noGrp="1"/>
          </p:cNvSpPr>
          <p:nvPr>
            <p:ph idx="1"/>
          </p:nvPr>
        </p:nvSpPr>
        <p:spPr>
          <a:xfrm>
            <a:off x="646111" y="2052918"/>
            <a:ext cx="8946541" cy="4195481"/>
          </a:xfrm>
        </p:spPr>
        <p:txBody>
          <a:bodyPr>
            <a:normAutofit fontScale="70000" lnSpcReduction="20000"/>
          </a:bodyPr>
          <a:lstStyle/>
          <a:p>
            <a:r>
              <a:rPr lang="uk-UA" dirty="0"/>
              <a:t>Вчений доходить до такого геополітичного висновку, що формування та розвиток самостійної України рятує від імперіалістичної експансії північної наддержави низку незалежних країн на стику Європи, Азії та Африки, стає чинником стратегічної стабілізації у міжконтинентальному масштабі. </a:t>
            </a:r>
          </a:p>
          <a:p>
            <a:r>
              <a:rPr lang="uk-UA" dirty="0"/>
              <a:t>С. Рудницький вважав, що противагою російському імперіалізму має стати створення так званої “Балтійсько-понтійської федерації” у складі Фінляндії, Естонії, Латвії, Литви, Білорусії та України. Така федерація має будуватися на двох підвалинах. По-перше, мається на увазі єдність регіону розташування держав – Східна Європа. По-друге, усі ці держави об’єднує спільна мета – прагнення цих країн, як колишніх окраїн Росії, до незалежності. З цієї федерації виключалися і Польща і Росія. На думку С. Рудницького, це пов’язано з тим, що в Росії панувала деспотична форма влади, а Польща за своїм укладом належала до Середньої Європи. Отже, федерація має стати бар’єром проти російського експансіонізму у Серединній і навіть Західній Європі. </a:t>
            </a:r>
          </a:p>
          <a:p>
            <a:r>
              <a:rPr lang="uk-UA" dirty="0"/>
              <a:t>Не оминув С. Рудницький і аналіз політико-географічного відношення до України її посередніх сусідів та навіть Сполучених Штатів Америки й Канади. Отже, було вперше обґрунтовано глобальне геополітичне бачення “української справи”, прагнення українського народу до державної самостійності. Вільна, незалежна і демократична Україна – це не лише внутрішня справа українського народу, але й істотна умова світового порядку і безпеки народів, прогресу людської цивілізації. </a:t>
            </a:r>
          </a:p>
        </p:txBody>
      </p:sp>
    </p:spTree>
    <p:extLst>
      <p:ext uri="{BB962C8B-B14F-4D97-AF65-F5344CB8AC3E}">
        <p14:creationId xmlns:p14="http://schemas.microsoft.com/office/powerpoint/2010/main" val="96425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 Грушевський – прихильник слов’янофільської орієнтації</a:t>
            </a:r>
          </a:p>
        </p:txBody>
      </p:sp>
      <p:sp>
        <p:nvSpPr>
          <p:cNvPr id="3" name="Объект 2"/>
          <p:cNvSpPr>
            <a:spLocks noGrp="1"/>
          </p:cNvSpPr>
          <p:nvPr>
            <p:ph idx="1"/>
          </p:nvPr>
        </p:nvSpPr>
        <p:spPr>
          <a:xfrm>
            <a:off x="646111" y="2065618"/>
            <a:ext cx="8946541" cy="4195481"/>
          </a:xfrm>
        </p:spPr>
        <p:txBody>
          <a:bodyPr>
            <a:normAutofit fontScale="85000" lnSpcReduction="20000"/>
          </a:bodyPr>
          <a:lstStyle/>
          <a:p>
            <a:r>
              <a:rPr lang="uk-UA" dirty="0"/>
              <a:t>На початку ХХ століття у громадсько-політичній думці визначаються загальні геополітичні вектори розвитку України, чинне місце серед яких посідає слов’янофільська орієнтація, яка була започаткована Кирило-</a:t>
            </a:r>
            <a:r>
              <a:rPr lang="uk-UA" dirty="0" err="1"/>
              <a:t>Мефодіївським</a:t>
            </a:r>
            <a:r>
              <a:rPr lang="uk-UA" dirty="0"/>
              <a:t> товариством, члени якого вважали, що кожен слов’янський народ має утворити власну демократичну республіку й об’єднатися у федерацію зі спільним парламентом у Києві. </a:t>
            </a:r>
          </a:p>
          <a:p>
            <a:r>
              <a:rPr lang="uk-UA" dirty="0"/>
              <a:t>Головне місце у геополітичній концепції, розробленій вченим, займала проблема автономії України у складі Російської республіки. У своїй роботі “Хто такі українці і чого вони хочуть?” він зазначає – “українці хочуть, щоб з українських земель Російської держави була утворена одна область, одна національна територія”. Він так характеризує значення автономії для майбутньої Української держави: “Домагання народоправства і суто демократичного ладу на Україні в відокремленій, “незмішаній” автономній Україні, пов’язаній тільки федеративним зв’язком чи то з іншими племенами слов’янськими, чи то з іншими народами і областями Російської держави — се наше старе гасло, підняте ще у 1840-х роках найкращими синами України... воно від того часу не перестає бути провідним мотивом української політичної думки, організаційної роботи, культурної і громадської праці”. </a:t>
            </a:r>
          </a:p>
        </p:txBody>
      </p:sp>
      <p:pic>
        <p:nvPicPr>
          <p:cNvPr id="4" name="Рисунок 3"/>
          <p:cNvPicPr>
            <a:picLocks noChangeAspect="1"/>
          </p:cNvPicPr>
          <p:nvPr/>
        </p:nvPicPr>
        <p:blipFill>
          <a:blip r:embed="rId2"/>
          <a:stretch>
            <a:fillRect/>
          </a:stretch>
        </p:blipFill>
        <p:spPr>
          <a:xfrm>
            <a:off x="9954533" y="338418"/>
            <a:ext cx="1935597" cy="2633382"/>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433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Автономія України за </a:t>
            </a:r>
            <a:br>
              <a:rPr lang="uk-UA" dirty="0"/>
            </a:br>
            <a:r>
              <a:rPr lang="uk-UA" dirty="0"/>
              <a:t>М. Грушевським</a:t>
            </a:r>
          </a:p>
        </p:txBody>
      </p:sp>
      <p:sp>
        <p:nvSpPr>
          <p:cNvPr id="3" name="Объект 2"/>
          <p:cNvSpPr>
            <a:spLocks noGrp="1"/>
          </p:cNvSpPr>
          <p:nvPr>
            <p:ph idx="1"/>
          </p:nvPr>
        </p:nvSpPr>
        <p:spPr>
          <a:xfrm>
            <a:off x="760412" y="2065618"/>
            <a:ext cx="8946541" cy="4195481"/>
          </a:xfrm>
        </p:spPr>
        <p:txBody>
          <a:bodyPr>
            <a:normAutofit fontScale="77500" lnSpcReduction="20000"/>
          </a:bodyPr>
          <a:lstStyle/>
          <a:p>
            <a:r>
              <a:rPr lang="uk-UA" dirty="0"/>
              <a:t>Найбільш доцільною він вважав для України широку національно-територіальну автономію, тому що саме така автономія є найбільш корисною з трьох точок зору: “...з погляду національного, дуже важно, що як усі українські землі будуть зібрані в одну територію, само собою українці будуть хазяєвами у себе”; економічна вигода в тому, щоб “...природні багатства української землі й людська сила... вживалися мудро в інтересах економічного розвитку краю і добробуту народного”; з культурового погляду ясно, “...що при орудуванні краєм і його засобами українською автономією дійдуть своєї правди пребагаті і цінні зв’язки культури, науки і мистецтва багато обдарованого нашого народу”. </a:t>
            </a:r>
          </a:p>
          <a:p>
            <a:r>
              <a:rPr lang="uk-UA" dirty="0"/>
              <a:t>Коли стало зрозуміло, що ніякої автономії Росія не допустить, погляди самого М. Грушевського на відносини з Росією змінились. Так, він пише в квітні 1918 року: “...перше, що я вважаю пережитим і віджитим... се наша орієнтація на Московщину, на Росію”. </a:t>
            </a:r>
          </a:p>
          <a:p>
            <a:r>
              <a:rPr lang="uk-UA" dirty="0"/>
              <a:t>Тому М. Грушевський вважає, що потрібно будувати вже не просто автономію в складі Російської республіки, а Україну Велику, “...велику не територією чи багатством, чи пануванням над іншими, а велику соціально-моральними вартостями”. М. Грушевський зрозумів, що в складі Росії про таку вільну Україну годі й думати і тому закликав до побудови самостійної держави. </a:t>
            </a:r>
          </a:p>
        </p:txBody>
      </p:sp>
    </p:spTree>
    <p:extLst>
      <p:ext uri="{BB962C8B-B14F-4D97-AF65-F5344CB8AC3E}">
        <p14:creationId xmlns:p14="http://schemas.microsoft.com/office/powerpoint/2010/main" val="2885346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1186</TotalTime>
  <Words>2408</Words>
  <Application>Microsoft Macintosh PowerPoint</Application>
  <PresentationFormat>Широкоэкранный</PresentationFormat>
  <Paragraphs>66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Ион</vt:lpstr>
      <vt:lpstr>Геополітична думка в Україні ХХ ст.</vt:lpstr>
      <vt:lpstr>ЗМІСТ</vt:lpstr>
      <vt:lpstr>М. Драгоманов – пропагандист західноєвропейського вектора </vt:lpstr>
      <vt:lpstr>Геополітична ідентичність</vt:lpstr>
      <vt:lpstr>Фундатор української геополітики – С. Рудницький</vt:lpstr>
      <vt:lpstr>“Близькосхідний аспект” </vt:lpstr>
      <vt:lpstr>Противага російському імперіалізму</vt:lpstr>
      <vt:lpstr>М. Грушевський – прихильник слов’янофільської орієнтації</vt:lpstr>
      <vt:lpstr>Автономія України за  М. Грушевським</vt:lpstr>
      <vt:lpstr>В. Липинський – прибічник монархічної ідеї</vt:lpstr>
      <vt:lpstr>Сценарії розвитку  за В. Липинським</vt:lpstr>
      <vt:lpstr>«Чорноморська доктрина»  Ю. Липи та Л. Бочковського</vt:lpstr>
      <vt:lpstr>ЧАФ С. Томашівського та С. Шелухіна</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Геополітична думка в Україні ХХ ст.</dc:title>
  <dc:creator>Пользователь</dc:creator>
  <cp:lastModifiedBy>Microsoft Office User</cp:lastModifiedBy>
  <cp:revision>19</cp:revision>
  <dcterms:created xsi:type="dcterms:W3CDTF">2020-04-30T15:16:51Z</dcterms:created>
  <dcterms:modified xsi:type="dcterms:W3CDTF">2020-05-01T18:37:09Z</dcterms:modified>
</cp:coreProperties>
</file>