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5" r:id="rId11"/>
    <p:sldId id="268" r:id="rId12"/>
    <p:sldId id="264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68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546B639-9E7F-425E-8DB6-D8FA13756B65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B57BA2F-A4B7-449E-B556-C29A5F81B57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opedia.info/6-45778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-819472"/>
            <a:ext cx="8892480" cy="4267200"/>
          </a:xfrm>
        </p:spPr>
        <p:txBody>
          <a:bodyPr/>
          <a:lstStyle/>
          <a:p>
            <a:r>
              <a:rPr lang="ru-RU" sz="7200" dirty="0"/>
              <a:t>«Славяне в древние времена»</a:t>
            </a:r>
            <a:br>
              <a:rPr lang="ru-RU" sz="7200" dirty="0"/>
            </a:b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606504"/>
            <a:ext cx="6400800" cy="1219200"/>
          </a:xfrm>
        </p:spPr>
        <p:txBody>
          <a:bodyPr/>
          <a:lstStyle/>
          <a:p>
            <a:pPr algn="r"/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792" y="2407920"/>
            <a:ext cx="4506416" cy="32716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5063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600200"/>
          </a:xfrm>
        </p:spPr>
        <p:txBody>
          <a:bodyPr/>
          <a:lstStyle/>
          <a:p>
            <a:r>
              <a:rPr lang="ru-RU" sz="4800" b="1" i="1" dirty="0"/>
              <a:t>Археологические сведения </a:t>
            </a:r>
            <a:br>
              <a:rPr lang="ru-RU" sz="4800" b="1" i="1" dirty="0"/>
            </a:br>
            <a:r>
              <a:rPr lang="ru-RU" sz="4800" b="1" i="1" dirty="0"/>
              <a:t>о славянах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Некоторые элементы славянской культуры прослеживаются в ряде предславянских культур бронзового века: унетицкой, тшинецкой, лужицкой. </a:t>
            </a:r>
          </a:p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Также большинство исследователей относят к славянской и поморскую археологическую культуру. </a:t>
            </a:r>
          </a:p>
        </p:txBody>
      </p:sp>
    </p:spTree>
    <p:extLst>
      <p:ext uri="{BB962C8B-B14F-4D97-AF65-F5344CB8AC3E}">
        <p14:creationId xmlns:p14="http://schemas.microsoft.com/office/powerpoint/2010/main" val="61975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i="1" dirty="0"/>
              <a:t>Археологические сведения</a:t>
            </a:r>
            <a:br>
              <a:rPr lang="ru-RU" sz="4800" b="1" i="1" dirty="0"/>
            </a:br>
            <a:r>
              <a:rPr lang="ru-RU" sz="4800" b="1" i="1" dirty="0"/>
              <a:t> о славянах</a:t>
            </a:r>
            <a:endParaRPr lang="ru-RU" sz="4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9"/>
          <a:stretch/>
        </p:blipFill>
        <p:spPr>
          <a:xfrm>
            <a:off x="1043608" y="1628800"/>
            <a:ext cx="7272808" cy="4758492"/>
          </a:xfrm>
        </p:spPr>
      </p:pic>
      <p:sp>
        <p:nvSpPr>
          <p:cNvPr id="5" name="TextBox 4"/>
          <p:cNvSpPr txBox="1"/>
          <p:nvPr/>
        </p:nvSpPr>
        <p:spPr>
          <a:xfrm rot="5400000">
            <a:off x="-2112920" y="3984157"/>
            <a:ext cx="5357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chemeClr val="tx2"/>
                </a:solidFill>
              </a:rPr>
              <a:t>Трипольская культура</a:t>
            </a:r>
          </a:p>
        </p:txBody>
      </p:sp>
    </p:spTree>
    <p:extLst>
      <p:ext uri="{BB962C8B-B14F-4D97-AF65-F5344CB8AC3E}">
        <p14:creationId xmlns:p14="http://schemas.microsoft.com/office/powerpoint/2010/main" val="898835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600200"/>
          </a:xfrm>
        </p:spPr>
        <p:txBody>
          <a:bodyPr/>
          <a:lstStyle/>
          <a:p>
            <a:r>
              <a:rPr lang="ru-RU" sz="4800" b="1" i="1" dirty="0"/>
              <a:t>Письменные упоминания </a:t>
            </a:r>
            <a:br>
              <a:rPr lang="ru-RU" sz="4800" b="1" i="1" dirty="0"/>
            </a:br>
            <a:r>
              <a:rPr lang="ru-RU" sz="4800" b="1" i="1" dirty="0"/>
              <a:t>о славянах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Autofit/>
          </a:bodyPr>
          <a:lstStyle/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Самым древним письменным сведением является сведение Геродота (древнегреческого историка). </a:t>
            </a:r>
          </a:p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веку н.э. относятся сведения римского историка Тацита. </a:t>
            </a:r>
          </a:p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Также ещё один римский учёный Плиний Старший описывал венедов (</a:t>
            </a: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век); а во </a:t>
            </a: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веке их вновь упомянул географ Птолемей. </a:t>
            </a:r>
          </a:p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веке византийский историк Иордан предполагает родство антов, венедов и склавинов. </a:t>
            </a:r>
          </a:p>
        </p:txBody>
      </p:sp>
    </p:spTree>
    <p:extLst>
      <p:ext uri="{BB962C8B-B14F-4D97-AF65-F5344CB8AC3E}">
        <p14:creationId xmlns:p14="http://schemas.microsoft.com/office/powerpoint/2010/main" val="3174721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/>
          <a:lstStyle/>
          <a:p>
            <a:r>
              <a:rPr lang="ru-RU" dirty="0"/>
              <a:t>Нидерле Л. «Славянские древности» - М., 1989</a:t>
            </a:r>
          </a:p>
          <a:p>
            <a:r>
              <a:rPr lang="en-US" dirty="0"/>
              <a:t>slawianie.narod.ru/str/ishod/ishodak.html</a:t>
            </a:r>
          </a:p>
          <a:p>
            <a:r>
              <a:rPr lang="en-US" dirty="0">
                <a:hlinkClick r:id="rId2"/>
              </a:rPr>
              <a:t>https://studopedia.info/6-45778.html</a:t>
            </a:r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194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531440"/>
            <a:ext cx="8229600" cy="1600200"/>
          </a:xfrm>
        </p:spPr>
        <p:txBody>
          <a:bodyPr/>
          <a:lstStyle/>
          <a:p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прародины славян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Точки зрения учёных весьма разнятся. Нам никогда не удастся установить исходное место формирования славянской общности в связи с давностью событий.</a:t>
            </a:r>
          </a:p>
          <a:p>
            <a:r>
              <a:rPr lang="ru-RU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Вопросом о прародине славян задавались и в древние времена, но вплоть до </a:t>
            </a:r>
            <a:r>
              <a:rPr lang="en-US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XVIII </a:t>
            </a:r>
            <a:r>
              <a:rPr lang="ru-RU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века наука не могла дать удовлетворительного ответа. </a:t>
            </a:r>
          </a:p>
          <a:p>
            <a:endParaRPr lang="ru-RU" sz="3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46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603448"/>
            <a:ext cx="8229600" cy="1600200"/>
          </a:xfrm>
        </p:spPr>
        <p:txBody>
          <a:bodyPr/>
          <a:lstStyle/>
          <a:p>
            <a:r>
              <a:rPr lang="ru-RU" sz="4800" b="1" i="1" dirty="0"/>
              <a:t>Теория прародины славян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Autofit/>
          </a:bodyPr>
          <a:lstStyle/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мнению учёного Любора Нидерле «автохтонистские» теории не обоснованы научно, поэтому они им и не рассматриваются. </a:t>
            </a:r>
          </a:p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Нидерле упоминает в своей работе две точки зрения: «сарматская» теория (гласит о нахождении прародины славян к северу от Карпат) и «дунайская» теория (к югу от Карпат). </a:t>
            </a:r>
          </a:p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мнению чешского учёного, «дунайская» теория утратила своё былое значение.</a:t>
            </a:r>
          </a:p>
        </p:txBody>
      </p:sp>
    </p:spTree>
    <p:extLst>
      <p:ext uri="{BB962C8B-B14F-4D97-AF65-F5344CB8AC3E}">
        <p14:creationId xmlns:p14="http://schemas.microsoft.com/office/powerpoint/2010/main" val="253256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800100"/>
            <a:ext cx="8229600" cy="1600200"/>
          </a:xfrm>
        </p:spPr>
        <p:txBody>
          <a:bodyPr/>
          <a:lstStyle/>
          <a:p>
            <a:r>
              <a:rPr lang="ru-RU" sz="4800" b="1" i="1" dirty="0"/>
              <a:t>Теория прародины славян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Autofit/>
          </a:bodyPr>
          <a:lstStyle/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Сам Любор Нидерле разделяет точку зрения о северном местонахождении прародины славян («сарматская» теория). </a:t>
            </a:r>
          </a:p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защиту он приводит такие аргументы: свидетельство анонимного Равеннского космографа, описание славянских народов Баварским анонимом и представление историков </a:t>
            </a: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века. </a:t>
            </a:r>
          </a:p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Лингвистические доводы, приводимые на защиту «дунайской» теории Нидерле называет «не имеющими решающего значения». </a:t>
            </a:r>
          </a:p>
        </p:txBody>
      </p:sp>
    </p:spTree>
    <p:extLst>
      <p:ext uri="{BB962C8B-B14F-4D97-AF65-F5344CB8AC3E}">
        <p14:creationId xmlns:p14="http://schemas.microsoft.com/office/powerpoint/2010/main" val="3101544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675456"/>
            <a:ext cx="8229600" cy="1600200"/>
          </a:xfrm>
        </p:spPr>
        <p:txBody>
          <a:bodyPr/>
          <a:lstStyle/>
          <a:p>
            <a:r>
              <a:rPr lang="ru-RU" sz="4800" b="1" i="1" dirty="0"/>
              <a:t>Теория прародины славян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Autofit/>
          </a:bodyPr>
          <a:lstStyle/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Исходя из размышлений Нидерле, можно сделать вывод, что славяне во время своего этнического и языкового единства жили на теоритории современной Польши, южной части Белоруссии, в северной части Украины, Подолии, Волыни и Киевщины с Десной. </a:t>
            </a:r>
          </a:p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Доказательствами являются: Баварский и Равеннский анонимы, а также сведения о венедах (</a:t>
            </a: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 – IV 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веков н.э.).  </a:t>
            </a:r>
          </a:p>
        </p:txBody>
      </p:sp>
    </p:spTree>
    <p:extLst>
      <p:ext uri="{BB962C8B-B14F-4D97-AF65-F5344CB8AC3E}">
        <p14:creationId xmlns:p14="http://schemas.microsoft.com/office/powerpoint/2010/main" val="3548097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i="1" dirty="0"/>
              <a:t>Цитата Л. Нидерле о праславянах: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«Народ, живущий в этих землях, должен был много трудиться, чтобы превратить болота и леса в обработанную землю… эти условия способствовали развитию общественных отношений…демократии… Одно обстоятельство заслуживает внимания:…этот народ жил в относительном покое, вне бурь…Славяне долго жили «дома» и «для себя»…»</a:t>
            </a:r>
          </a:p>
        </p:txBody>
      </p:sp>
    </p:spTree>
    <p:extLst>
      <p:ext uri="{BB962C8B-B14F-4D97-AF65-F5344CB8AC3E}">
        <p14:creationId xmlns:p14="http://schemas.microsoft.com/office/powerpoint/2010/main" val="800593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784976" cy="2276872"/>
          </a:xfrm>
        </p:spPr>
        <p:txBody>
          <a:bodyPr/>
          <a:lstStyle/>
          <a:p>
            <a:r>
              <a:rPr lang="ru-RU" sz="4000" b="1" i="1" dirty="0"/>
              <a:t>Расширение территории праславян в начале и</a:t>
            </a:r>
            <a:br>
              <a:rPr lang="ru-RU" sz="4000" b="1" i="1" dirty="0"/>
            </a:br>
            <a:r>
              <a:rPr lang="ru-RU" sz="4000" b="1" i="1" dirty="0"/>
              <a:t> середине 1-го тыс. н.э.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Autofit/>
          </a:bodyPr>
          <a:lstStyle/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Волна переселений с берегов Вислы и южного берега Балтики началась в середине 1-го тыс. н.э. </a:t>
            </a:r>
          </a:p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Славянские племена начали осваивать огромные слабозаселённые территории Восточноевропейской равнины. </a:t>
            </a:r>
          </a:p>
          <a:p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Обилие неосвоенных земель давало возможность длительно эксплуатировать природные богатства. </a:t>
            </a:r>
          </a:p>
          <a:p>
            <a:endParaRPr lang="ru-RU" sz="31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621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600200"/>
          </a:xfrm>
        </p:spPr>
        <p:txBody>
          <a:bodyPr/>
          <a:lstStyle/>
          <a:p>
            <a:r>
              <a:rPr lang="ru-RU" sz="4000" b="1" i="1" dirty="0"/>
              <a:t>Расширение территории праславян в начале и</a:t>
            </a:r>
            <a:br>
              <a:rPr lang="ru-RU" sz="4000" b="1" i="1" dirty="0"/>
            </a:br>
            <a:r>
              <a:rPr lang="ru-RU" sz="4000" b="1" i="1" dirty="0"/>
              <a:t> середине 1-го тыс. н.э.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Другой особенностью было соседство оседлых земледельцев и горожан с миром кочевников. </a:t>
            </a:r>
          </a:p>
          <a:p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Большие пространства и природные богатства дали обществу весомый «запас прочности», но одновременно создали ситуацию, когда на территории одной страны (объединения) живут десятки народов с разным уровнем социально-экономического и культурного развития.  </a:t>
            </a:r>
          </a:p>
        </p:txBody>
      </p:sp>
    </p:spTree>
    <p:extLst>
      <p:ext uri="{BB962C8B-B14F-4D97-AF65-F5344CB8AC3E}">
        <p14:creationId xmlns:p14="http://schemas.microsoft.com/office/powerpoint/2010/main" val="3328473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600200"/>
          </a:xfrm>
        </p:spPr>
        <p:txBody>
          <a:bodyPr/>
          <a:lstStyle/>
          <a:p>
            <a:r>
              <a:rPr lang="ru-RU" sz="4800" b="1" i="1" dirty="0"/>
              <a:t>Археологические сведения</a:t>
            </a:r>
            <a:br>
              <a:rPr lang="ru-RU" sz="4800" b="1" i="1" dirty="0"/>
            </a:br>
            <a:r>
              <a:rPr lang="ru-RU" sz="4800" b="1" i="1" dirty="0"/>
              <a:t> о славянах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начале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XX 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века украинский археолог В. Хвойка к югу от Киева, близ села Триполье, раскопал остатки сгоревших сооружений, в основе которых находились огромные глиняные площадки. Здесь он обнаружил множество керамических сосудов, расписанных затейливыми узорами, статуэтки женщин, каменные, костяные и металлические орудия труда, оружие. </a:t>
            </a:r>
          </a:p>
          <a:p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Это явления Трипольской культуры, которую считают протославянской ( с 4 тыс. до н.э. – вторая пол. 3 тыс. до н.э.). </a:t>
            </a:r>
          </a:p>
        </p:txBody>
      </p:sp>
    </p:spTree>
    <p:extLst>
      <p:ext uri="{BB962C8B-B14F-4D97-AF65-F5344CB8AC3E}">
        <p14:creationId xmlns:p14="http://schemas.microsoft.com/office/powerpoint/2010/main" val="1397152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252</TotalTime>
  <Words>669</Words>
  <Application>Microsoft Office PowerPoint</Application>
  <PresentationFormat>Экран (4:3)</PresentationFormat>
  <Paragraphs>41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«Славяне в древние времена» </vt:lpstr>
      <vt:lpstr>Теория прародины славян</vt:lpstr>
      <vt:lpstr>Теория прародины славян</vt:lpstr>
      <vt:lpstr>Теория прародины славян</vt:lpstr>
      <vt:lpstr>Теория прародины славян</vt:lpstr>
      <vt:lpstr>Цитата Л. Нидерле о праславянах:</vt:lpstr>
      <vt:lpstr>Расширение территории праславян в начале и  середине 1-го тыс. н.э. </vt:lpstr>
      <vt:lpstr>Расширение территории праславян в начале и  середине 1-го тыс. н.э. </vt:lpstr>
      <vt:lpstr>Археологические сведения  о славянах</vt:lpstr>
      <vt:lpstr>Археологические сведения  о славянах </vt:lpstr>
      <vt:lpstr>Археологические сведения  о славянах</vt:lpstr>
      <vt:lpstr>Письменные упоминания  о славянах</vt:lpstr>
      <vt:lpstr>Литература:</vt:lpstr>
    </vt:vector>
  </TitlesOfParts>
  <Company>Repack by Conductor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Иван Мацегора</cp:lastModifiedBy>
  <cp:revision>17</cp:revision>
  <dcterms:created xsi:type="dcterms:W3CDTF">2018-10-23T16:54:09Z</dcterms:created>
  <dcterms:modified xsi:type="dcterms:W3CDTF">2024-03-25T19:19:34Z</dcterms:modified>
</cp:coreProperties>
</file>