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77" r:id="rId5"/>
    <p:sldId id="287" r:id="rId6"/>
    <p:sldId id="267" r:id="rId7"/>
    <p:sldId id="260" r:id="rId8"/>
    <p:sldId id="268" r:id="rId9"/>
    <p:sldId id="269" r:id="rId10"/>
    <p:sldId id="261" r:id="rId11"/>
    <p:sldId id="278" r:id="rId12"/>
    <p:sldId id="270" r:id="rId13"/>
    <p:sldId id="288" r:id="rId14"/>
    <p:sldId id="262" r:id="rId15"/>
    <p:sldId id="279" r:id="rId16"/>
    <p:sldId id="280" r:id="rId17"/>
    <p:sldId id="263" r:id="rId18"/>
    <p:sldId id="271" r:id="rId19"/>
    <p:sldId id="272" r:id="rId20"/>
    <p:sldId id="265" r:id="rId21"/>
    <p:sldId id="286" r:id="rId22"/>
    <p:sldId id="273" r:id="rId23"/>
    <p:sldId id="274" r:id="rId24"/>
    <p:sldId id="281" r:id="rId25"/>
    <p:sldId id="266" r:id="rId26"/>
    <p:sldId id="282" r:id="rId27"/>
    <p:sldId id="289" r:id="rId28"/>
    <p:sldId id="283" r:id="rId29"/>
    <p:sldId id="276" r:id="rId30"/>
    <p:sldId id="290" r:id="rId31"/>
    <p:sldId id="275" r:id="rId32"/>
    <p:sldId id="291" r:id="rId33"/>
    <p:sldId id="292" r:id="rId34"/>
    <p:sldId id="284" r:id="rId35"/>
    <p:sldId id="28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у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ХІХ ст.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3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громадівський</a:t>
            </a:r>
            <a:r>
              <a:rPr lang="ru-RU" dirty="0" smtClean="0"/>
              <a:t> </a:t>
            </a:r>
            <a:r>
              <a:rPr lang="ru-RU" dirty="0" err="1" smtClean="0"/>
              <a:t>соціалізм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Причина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/>
              <a:t>суспільства</a:t>
            </a:r>
            <a:r>
              <a:rPr lang="ru-RU" dirty="0"/>
              <a:t> на </a:t>
            </a:r>
            <a:r>
              <a:rPr lang="ru-RU" dirty="0" err="1"/>
              <a:t>багатих</a:t>
            </a:r>
            <a:r>
              <a:rPr lang="ru-RU" dirty="0"/>
              <a:t> і </a:t>
            </a:r>
            <a:r>
              <a:rPr lang="ru-RU" dirty="0" err="1" smtClean="0"/>
              <a:t>бідних</a:t>
            </a:r>
            <a:r>
              <a:rPr lang="ru-RU" dirty="0"/>
              <a:t> </a:t>
            </a:r>
            <a:r>
              <a:rPr lang="ru-RU" dirty="0" smtClean="0"/>
              <a:t>- приватна </a:t>
            </a:r>
            <a:r>
              <a:rPr lang="ru-RU" dirty="0" err="1" smtClean="0"/>
              <a:t>власність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r>
              <a:rPr lang="ru-RU" sz="2800" dirty="0" smtClean="0"/>
              <a:t>У </a:t>
            </a:r>
            <a:r>
              <a:rPr lang="ru-RU" sz="2800" dirty="0" err="1" smtClean="0">
                <a:solidFill>
                  <a:srgbClr val="FF0000"/>
                </a:solidFill>
              </a:rPr>
              <a:t>громаді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колективна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праця</a:t>
            </a:r>
            <a:r>
              <a:rPr lang="ru-RU" sz="2800" dirty="0" smtClean="0"/>
              <a:t> </a:t>
            </a:r>
            <a:r>
              <a:rPr lang="ru-RU" sz="2800" dirty="0"/>
              <a:t>за </a:t>
            </a:r>
            <a:r>
              <a:rPr lang="ru-RU" sz="2800" dirty="0" err="1"/>
              <a:t>умови</a:t>
            </a:r>
            <a:r>
              <a:rPr lang="ru-RU" sz="2800" dirty="0"/>
              <a:t> </a:t>
            </a:r>
            <a:r>
              <a:rPr lang="ru-RU" sz="2800" dirty="0" err="1"/>
              <a:t>колективної</a:t>
            </a:r>
            <a:r>
              <a:rPr lang="ru-RU" sz="2800" dirty="0"/>
              <a:t> </a:t>
            </a:r>
            <a:r>
              <a:rPr lang="ru-RU" sz="2800" dirty="0" err="1"/>
              <a:t>власності</a:t>
            </a:r>
            <a:r>
              <a:rPr lang="ru-RU" sz="2800" dirty="0"/>
              <a:t> </a:t>
            </a:r>
            <a:r>
              <a:rPr lang="ru-RU" sz="2800" dirty="0" err="1"/>
              <a:t>громади</a:t>
            </a:r>
            <a:r>
              <a:rPr lang="ru-RU" sz="2800" dirty="0"/>
              <a:t> на землю та </a:t>
            </a:r>
            <a:r>
              <a:rPr lang="ru-RU" sz="2800" dirty="0" err="1"/>
              <a:t>знаряддя</a:t>
            </a:r>
            <a:r>
              <a:rPr lang="ru-RU" sz="2800" dirty="0"/>
              <a:t> </a:t>
            </a:r>
            <a:r>
              <a:rPr lang="ru-RU" sz="2800" dirty="0" err="1"/>
              <a:t>праці</a:t>
            </a:r>
            <a:r>
              <a:rPr lang="ru-RU" sz="2800" dirty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9804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Шлях перетворень - еволюція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Демократизація</a:t>
            </a:r>
            <a:endParaRPr lang="ru-RU" dirty="0" smtClean="0"/>
          </a:p>
          <a:p>
            <a:r>
              <a:rPr lang="ru-RU" dirty="0" err="1" smtClean="0"/>
              <a:t>піднесення</a:t>
            </a:r>
            <a:r>
              <a:rPr lang="ru-RU" dirty="0" smtClean="0"/>
              <a:t> </a:t>
            </a:r>
            <a:r>
              <a:rPr lang="ru-RU" dirty="0" err="1"/>
              <a:t>культури</a:t>
            </a:r>
            <a:r>
              <a:rPr lang="ru-RU" dirty="0"/>
              <a:t> і </a:t>
            </a:r>
            <a:r>
              <a:rPr lang="ru-RU" dirty="0" err="1"/>
              <a:t>свідомості</a:t>
            </a:r>
            <a:r>
              <a:rPr lang="ru-RU" dirty="0"/>
              <a:t> народу.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solidFill>
                  <a:srgbClr val="FF0000"/>
                </a:solidFill>
              </a:rPr>
              <a:t>лібералізм</a:t>
            </a:r>
            <a:r>
              <a:rPr lang="ru-RU" dirty="0" smtClean="0">
                <a:solidFill>
                  <a:srgbClr val="FF0000"/>
                </a:solidFill>
              </a:rPr>
              <a:t> - </a:t>
            </a:r>
            <a:r>
              <a:rPr lang="ru-RU" dirty="0" err="1" smtClean="0">
                <a:solidFill>
                  <a:srgbClr val="FF0000"/>
                </a:solidFill>
              </a:rPr>
              <a:t>засіб</a:t>
            </a:r>
            <a:r>
              <a:rPr lang="ru-RU" dirty="0" smtClean="0">
                <a:solidFill>
                  <a:srgbClr val="FF0000"/>
                </a:solidFill>
              </a:rPr>
              <a:t> у </a:t>
            </a:r>
            <a:r>
              <a:rPr lang="ru-RU" dirty="0" err="1" smtClean="0">
                <a:solidFill>
                  <a:srgbClr val="FF0000"/>
                </a:solidFill>
              </a:rPr>
              <a:t>боротьбі</a:t>
            </a:r>
            <a:r>
              <a:rPr lang="ru-RU" dirty="0" smtClean="0">
                <a:solidFill>
                  <a:srgbClr val="FF0000"/>
                </a:solidFill>
              </a:rPr>
              <a:t> за </a:t>
            </a:r>
            <a:r>
              <a:rPr lang="ru-RU" dirty="0" err="1" smtClean="0">
                <a:solidFill>
                  <a:srgbClr val="FF0000"/>
                </a:solidFill>
              </a:rPr>
              <a:t>соціалістичний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ідеал</a:t>
            </a:r>
            <a:r>
              <a:rPr lang="ru-RU" dirty="0" smtClean="0">
                <a:solidFill>
                  <a:srgbClr val="FF0000"/>
                </a:solidFill>
              </a:rPr>
              <a:t>!!!!</a:t>
            </a:r>
          </a:p>
          <a:p>
            <a:endParaRPr lang="ru-RU" dirty="0" smtClean="0"/>
          </a:p>
          <a:p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endParaRPr lang="ru-RU" dirty="0" smtClean="0"/>
          </a:p>
          <a:p>
            <a:r>
              <a:rPr lang="ru-RU" dirty="0" smtClean="0"/>
              <a:t>Парламентаризм</a:t>
            </a:r>
          </a:p>
          <a:p>
            <a:r>
              <a:rPr lang="ru-RU" dirty="0" err="1" smtClean="0"/>
              <a:t>демократичні</a:t>
            </a:r>
            <a:r>
              <a:rPr lang="ru-RU" dirty="0" smtClean="0"/>
              <a:t> права і </a:t>
            </a:r>
            <a:r>
              <a:rPr lang="ru-RU" dirty="0" err="1" smtClean="0"/>
              <a:t>свободи</a:t>
            </a:r>
            <a:endParaRPr lang="ru-RU" dirty="0" smtClean="0"/>
          </a:p>
          <a:p>
            <a:endParaRPr lang="uk-UA" dirty="0" smtClean="0"/>
          </a:p>
          <a:p>
            <a:endParaRPr lang="ru-RU" dirty="0"/>
          </a:p>
          <a:p>
            <a:r>
              <a:rPr lang="ru-RU" dirty="0" err="1" smtClean="0"/>
              <a:t>соціалізм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716016" y="4725144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51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</a:t>
            </a:r>
            <a:r>
              <a:rPr lang="ru-RU" dirty="0" err="1"/>
              <a:t>федералізму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заперечував</a:t>
            </a:r>
            <a:r>
              <a:rPr lang="ru-RU" dirty="0" smtClean="0"/>
              <a:t> </a:t>
            </a:r>
            <a:r>
              <a:rPr lang="ru-RU" dirty="0" err="1"/>
              <a:t>ідею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 smtClean="0"/>
              <a:t>державності</a:t>
            </a:r>
            <a:endParaRPr lang="ru-RU" dirty="0" smtClean="0"/>
          </a:p>
          <a:p>
            <a:endParaRPr lang="ru-RU" dirty="0"/>
          </a:p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федерація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складається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із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самоврядних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громад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федеративним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, яке </a:t>
            </a:r>
            <a:r>
              <a:rPr lang="ru-RU" dirty="0" err="1"/>
              <a:t>складається</a:t>
            </a:r>
            <a:r>
              <a:rPr lang="ru-RU" dirty="0"/>
              <a:t> з 20 земель (</a:t>
            </a:r>
            <a:r>
              <a:rPr lang="ru-RU" dirty="0" err="1"/>
              <a:t>Київської</a:t>
            </a:r>
            <a:r>
              <a:rPr lang="ru-RU" dirty="0"/>
              <a:t>, </a:t>
            </a:r>
            <a:r>
              <a:rPr lang="ru-RU" dirty="0" err="1"/>
              <a:t>Одеської</a:t>
            </a:r>
            <a:r>
              <a:rPr lang="ru-RU" dirty="0"/>
              <a:t>, </a:t>
            </a:r>
            <a:r>
              <a:rPr lang="ru-RU" dirty="0" err="1"/>
              <a:t>Харківської</a:t>
            </a:r>
            <a:r>
              <a:rPr lang="ru-RU" dirty="0"/>
              <a:t>, </a:t>
            </a:r>
            <a:r>
              <a:rPr lang="ru-RU" dirty="0" err="1"/>
              <a:t>Поліської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і,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входити</a:t>
            </a:r>
            <a:r>
              <a:rPr lang="ru-RU" dirty="0"/>
              <a:t> до </a:t>
            </a:r>
            <a:r>
              <a:rPr lang="ru-RU" dirty="0" err="1"/>
              <a:t>побудованої</a:t>
            </a:r>
            <a:r>
              <a:rPr lang="ru-RU" dirty="0"/>
              <a:t> на </a:t>
            </a:r>
            <a:r>
              <a:rPr lang="ru-RU" dirty="0" err="1"/>
              <a:t>федеративних</a:t>
            </a:r>
            <a:r>
              <a:rPr lang="ru-RU" dirty="0"/>
              <a:t> </a:t>
            </a:r>
            <a:r>
              <a:rPr lang="ru-RU" dirty="0" smtClean="0"/>
              <a:t>засадах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Росії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518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федералізм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dirty="0" err="1">
                <a:solidFill>
                  <a:srgbClr val="FF0000"/>
                </a:solidFill>
              </a:rPr>
              <a:t>Здобути</a:t>
            </a:r>
            <a:r>
              <a:rPr lang="ru-RU" dirty="0">
                <a:solidFill>
                  <a:srgbClr val="FF0000"/>
                </a:solidFill>
              </a:rPr>
              <a:t> ж </a:t>
            </a:r>
            <a:r>
              <a:rPr lang="ru-RU" dirty="0" err="1">
                <a:solidFill>
                  <a:srgbClr val="FF0000"/>
                </a:solidFill>
              </a:rPr>
              <a:t>політичну</a:t>
            </a:r>
            <a:r>
              <a:rPr lang="ru-RU" dirty="0">
                <a:solidFill>
                  <a:srgbClr val="FF0000"/>
                </a:solidFill>
              </a:rPr>
              <a:t> волю в </a:t>
            </a:r>
            <a:r>
              <a:rPr lang="ru-RU" dirty="0" err="1">
                <a:solidFill>
                  <a:srgbClr val="FF0000"/>
                </a:solidFill>
              </a:rPr>
              <a:t>Росії</a:t>
            </a:r>
            <a:r>
              <a:rPr lang="ru-RU" dirty="0">
                <a:solidFill>
                  <a:srgbClr val="FF0000"/>
                </a:solidFill>
              </a:rPr>
              <a:t>, на мою думку, </a:t>
            </a:r>
            <a:r>
              <a:rPr lang="ru-RU" dirty="0" err="1">
                <a:solidFill>
                  <a:srgbClr val="FF0000"/>
                </a:solidFill>
              </a:rPr>
              <a:t>українська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нація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може</a:t>
            </a:r>
            <a:r>
              <a:rPr lang="ru-RU" dirty="0">
                <a:solidFill>
                  <a:srgbClr val="FF0000"/>
                </a:solidFill>
              </a:rPr>
              <a:t> не шляхом сепаратизму, а </a:t>
            </a:r>
            <a:r>
              <a:rPr lang="ru-RU" dirty="0" err="1">
                <a:solidFill>
                  <a:srgbClr val="FF0000"/>
                </a:solidFill>
              </a:rPr>
              <a:t>тільки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вкупі</a:t>
            </a:r>
            <a:r>
              <a:rPr lang="ru-RU" dirty="0">
                <a:solidFill>
                  <a:srgbClr val="FF0000"/>
                </a:solidFill>
              </a:rPr>
              <a:t> з </a:t>
            </a:r>
            <a:r>
              <a:rPr lang="ru-RU" dirty="0" err="1">
                <a:solidFill>
                  <a:srgbClr val="FF0000"/>
                </a:solidFill>
              </a:rPr>
              <a:t>іншими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націями</a:t>
            </a:r>
            <a:r>
              <a:rPr lang="ru-RU" dirty="0">
                <a:solidFill>
                  <a:srgbClr val="FF0000"/>
                </a:solidFill>
              </a:rPr>
              <a:t> й </a:t>
            </a:r>
            <a:r>
              <a:rPr lang="ru-RU" dirty="0" err="1">
                <a:solidFill>
                  <a:srgbClr val="FF0000"/>
                </a:solidFill>
              </a:rPr>
              <a:t>країнами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Росії</a:t>
            </a:r>
            <a:r>
              <a:rPr lang="ru-RU" dirty="0">
                <a:solidFill>
                  <a:srgbClr val="FF0000"/>
                </a:solidFill>
              </a:rPr>
              <a:t>, через </a:t>
            </a:r>
            <a:r>
              <a:rPr lang="ru-RU" dirty="0" err="1">
                <a:solidFill>
                  <a:srgbClr val="FF0000"/>
                </a:solidFill>
              </a:rPr>
              <a:t>федералізм</a:t>
            </a:r>
            <a:r>
              <a:rPr lang="ru-RU" dirty="0">
                <a:solidFill>
                  <a:srgbClr val="FF0000"/>
                </a:solidFill>
              </a:rPr>
              <a:t>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відкидав</a:t>
            </a:r>
            <a:r>
              <a:rPr lang="ru-RU" dirty="0"/>
              <a:t> </a:t>
            </a:r>
            <a:r>
              <a:rPr lang="ru-RU" dirty="0" err="1"/>
              <a:t>націоналізм</a:t>
            </a:r>
            <a:r>
              <a:rPr lang="ru-RU" dirty="0"/>
              <a:t> і сепаратизм, </a:t>
            </a:r>
            <a:r>
              <a:rPr lang="ru-RU" dirty="0" err="1"/>
              <a:t>виступаючи</a:t>
            </a:r>
            <a:r>
              <a:rPr lang="ru-RU" dirty="0"/>
              <a:t> з </a:t>
            </a:r>
            <a:r>
              <a:rPr lang="ru-RU" dirty="0" err="1"/>
              <a:t>позицій</a:t>
            </a:r>
            <a:r>
              <a:rPr lang="ru-RU" dirty="0"/>
              <a:t> </a:t>
            </a:r>
            <a:r>
              <a:rPr lang="ru-RU" dirty="0" err="1"/>
              <a:t>інтернаціоналізму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25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Сергій</a:t>
            </a:r>
            <a:r>
              <a:rPr lang="ru-RU" b="1" dirty="0"/>
              <a:t> </a:t>
            </a:r>
            <a:r>
              <a:rPr lang="ru-RU" b="1" dirty="0" err="1"/>
              <a:t>Подолинський</a:t>
            </a:r>
            <a:r>
              <a:rPr lang="ru-RU" b="1" dirty="0"/>
              <a:t> </a:t>
            </a:r>
            <a:r>
              <a:rPr lang="ru-RU" dirty="0"/>
              <a:t>(1850—1891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Парова</a:t>
            </a:r>
            <a:r>
              <a:rPr lang="ru-RU" dirty="0"/>
              <a:t> машина»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1875</a:t>
            </a:r>
            <a:r>
              <a:rPr lang="ru-RU" dirty="0" smtClean="0"/>
              <a:t>)</a:t>
            </a:r>
          </a:p>
          <a:p>
            <a:r>
              <a:rPr lang="ru-RU" dirty="0" smtClean="0"/>
              <a:t>«</a:t>
            </a:r>
            <a:r>
              <a:rPr lang="ru-RU" dirty="0"/>
              <a:t>Про </a:t>
            </a:r>
            <a:r>
              <a:rPr lang="ru-RU" dirty="0" err="1"/>
              <a:t>бідність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/>
              <a:t>«Про </a:t>
            </a:r>
            <a:r>
              <a:rPr lang="ru-RU" dirty="0" err="1"/>
              <a:t>багатство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і </a:t>
            </a:r>
            <a:r>
              <a:rPr lang="ru-RU" dirty="0" err="1"/>
              <a:t>бідність</a:t>
            </a:r>
            <a:r>
              <a:rPr lang="ru-RU" dirty="0"/>
              <a:t>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Про </a:t>
            </a:r>
            <a:r>
              <a:rPr lang="ru-RU" dirty="0" err="1"/>
              <a:t>хліборобство</a:t>
            </a:r>
            <a:r>
              <a:rPr lang="ru-RU" dirty="0"/>
              <a:t>» (1874)</a:t>
            </a:r>
            <a:br>
              <a:rPr lang="ru-RU" dirty="0"/>
            </a:br>
            <a:r>
              <a:rPr lang="ru-RU" dirty="0" smtClean="0"/>
              <a:t>(1874)</a:t>
            </a:r>
            <a:endParaRPr lang="ru-RU" dirty="0"/>
          </a:p>
        </p:txBody>
      </p:sp>
      <p:pic>
        <p:nvPicPr>
          <p:cNvPr id="3074" name="Picture 2" descr="C:\Users\User\Desktop\Подолинський_Сергій_Андрійови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46350"/>
            <a:ext cx="3277989" cy="333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98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Політичні погляди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- </a:t>
            </a:r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прогресивне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</a:p>
          <a:p>
            <a:r>
              <a:rPr lang="ru-RU" dirty="0" err="1"/>
              <a:t>подальший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ішов</a:t>
            </a:r>
            <a:r>
              <a:rPr lang="ru-RU" dirty="0"/>
              <a:t> шляхом </a:t>
            </a: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майнової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 та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панування</a:t>
            </a:r>
            <a:r>
              <a:rPr lang="ru-RU" dirty="0"/>
              <a:t> одного </a:t>
            </a:r>
            <a:r>
              <a:rPr lang="ru-RU" dirty="0" err="1"/>
              <a:t>класу</a:t>
            </a:r>
            <a:r>
              <a:rPr lang="ru-RU" dirty="0"/>
              <a:t> над </a:t>
            </a:r>
            <a:r>
              <a:rPr lang="ru-RU" dirty="0" err="1"/>
              <a:t>іншим</a:t>
            </a:r>
            <a:endParaRPr lang="ru-RU" dirty="0"/>
          </a:p>
          <a:p>
            <a:r>
              <a:rPr lang="ru-RU" dirty="0" smtClean="0"/>
              <a:t>Критика </a:t>
            </a:r>
            <a:r>
              <a:rPr lang="ru-RU" dirty="0" err="1"/>
              <a:t>самодержавства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революційним</a:t>
            </a:r>
            <a:r>
              <a:rPr lang="ru-RU" dirty="0"/>
              <a:t> шляхом, </a:t>
            </a:r>
            <a:r>
              <a:rPr lang="ru-RU" dirty="0" err="1"/>
              <a:t>завоювання</a:t>
            </a:r>
            <a:r>
              <a:rPr lang="ru-RU" dirty="0"/>
              <a:t> трудящими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95936" y="4293096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33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соціально-політичної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7056784" cy="3603812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Формально </a:t>
            </a:r>
            <a:r>
              <a:rPr lang="ru-RU" sz="2900" dirty="0" err="1"/>
              <a:t>зафіксовані</a:t>
            </a:r>
            <a:r>
              <a:rPr lang="ru-RU" sz="2900" dirty="0"/>
              <a:t> в </a:t>
            </a:r>
            <a:r>
              <a:rPr lang="ru-RU" sz="2900" dirty="0" err="1"/>
              <a:t>політико-правових</a:t>
            </a:r>
            <a:r>
              <a:rPr lang="ru-RU" sz="2900" dirty="0"/>
              <a:t> документах </a:t>
            </a:r>
            <a:r>
              <a:rPr lang="ru-RU" sz="2900" dirty="0" err="1"/>
              <a:t>буржуазних</a:t>
            </a:r>
            <a:r>
              <a:rPr lang="ru-RU" sz="2900" dirty="0"/>
              <a:t> держав свободу і </a:t>
            </a:r>
            <a:r>
              <a:rPr lang="ru-RU" sz="2900" dirty="0" err="1" smtClean="0"/>
              <a:t>рівність</a:t>
            </a:r>
            <a:r>
              <a:rPr lang="ru-RU" sz="2900" dirty="0" smtClean="0"/>
              <a:t> - </a:t>
            </a:r>
            <a:r>
              <a:rPr lang="ru-RU" sz="2900" dirty="0" err="1" smtClean="0"/>
              <a:t>неістинні</a:t>
            </a:r>
            <a:r>
              <a:rPr lang="ru-RU" sz="2900" dirty="0" smtClean="0"/>
              <a:t>, </a:t>
            </a:r>
            <a:r>
              <a:rPr lang="ru-RU" sz="2900" dirty="0"/>
              <a:t>тому </a:t>
            </a:r>
            <a:r>
              <a:rPr lang="ru-RU" sz="2900" dirty="0" err="1"/>
              <a:t>що</a:t>
            </a:r>
            <a:r>
              <a:rPr lang="ru-RU" sz="2900" dirty="0"/>
              <a:t> реально </a:t>
            </a:r>
            <a:r>
              <a:rPr lang="ru-RU" sz="2900" dirty="0" err="1"/>
              <a:t>народні</a:t>
            </a:r>
            <a:r>
              <a:rPr lang="ru-RU" sz="2900" dirty="0"/>
              <a:t> </a:t>
            </a:r>
            <a:r>
              <a:rPr lang="ru-RU" sz="2900" dirty="0" err="1"/>
              <a:t>маси</a:t>
            </a:r>
            <a:r>
              <a:rPr lang="ru-RU" sz="2900" dirty="0"/>
              <a:t> </a:t>
            </a:r>
            <a:r>
              <a:rPr lang="ru-RU" sz="2900" dirty="0" err="1"/>
              <a:t>позбавлені</a:t>
            </a:r>
            <a:r>
              <a:rPr lang="ru-RU" sz="2900" dirty="0"/>
              <a:t> </a:t>
            </a:r>
            <a:r>
              <a:rPr lang="ru-RU" sz="2900" dirty="0" err="1"/>
              <a:t>свободи</a:t>
            </a:r>
            <a:r>
              <a:rPr lang="ru-RU" sz="2900" dirty="0" smtClean="0"/>
              <a:t>.</a:t>
            </a:r>
          </a:p>
          <a:p>
            <a:endParaRPr lang="ru-RU" sz="2900" dirty="0"/>
          </a:p>
          <a:p>
            <a:endParaRPr lang="uk-UA" sz="2900" dirty="0" smtClean="0"/>
          </a:p>
          <a:p>
            <a:endParaRPr lang="ru-RU" sz="2900" dirty="0" smtClean="0"/>
          </a:p>
          <a:p>
            <a:pPr algn="ctr"/>
            <a:r>
              <a:rPr lang="ru-RU" sz="2900" dirty="0" err="1" smtClean="0">
                <a:solidFill>
                  <a:srgbClr val="FF0000"/>
                </a:solidFill>
              </a:rPr>
              <a:t>Нове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err="1" smtClean="0">
                <a:solidFill>
                  <a:srgbClr val="FF0000"/>
                </a:solidFill>
              </a:rPr>
              <a:t>суспільство</a:t>
            </a:r>
            <a:r>
              <a:rPr lang="ru-RU" sz="2900" dirty="0" smtClean="0">
                <a:solidFill>
                  <a:srgbClr val="FF0000"/>
                </a:solidFill>
              </a:rPr>
              <a:t> -  </a:t>
            </a:r>
            <a:r>
              <a:rPr lang="ru-RU" sz="2900" dirty="0" err="1" smtClean="0">
                <a:solidFill>
                  <a:srgbClr val="FF0000"/>
                </a:solidFill>
              </a:rPr>
              <a:t>рівність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>
                <a:solidFill>
                  <a:srgbClr val="FF0000"/>
                </a:solidFill>
              </a:rPr>
              <a:t>не </a:t>
            </a:r>
            <a:r>
              <a:rPr lang="ru-RU" sz="2900" dirty="0" err="1">
                <a:solidFill>
                  <a:srgbClr val="FF0000"/>
                </a:solidFill>
              </a:rPr>
              <a:t>лише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 err="1">
                <a:solidFill>
                  <a:srgbClr val="FF0000"/>
                </a:solidFill>
              </a:rPr>
              <a:t>політична</a:t>
            </a:r>
            <a:r>
              <a:rPr lang="ru-RU" sz="2900" dirty="0">
                <a:solidFill>
                  <a:srgbClr val="FF0000"/>
                </a:solidFill>
              </a:rPr>
              <a:t>, а й </a:t>
            </a:r>
            <a:r>
              <a:rPr lang="ru-RU" sz="2900" dirty="0" err="1" smtClean="0">
                <a:solidFill>
                  <a:srgbClr val="FF0000"/>
                </a:solidFill>
              </a:rPr>
              <a:t>економічна</a:t>
            </a:r>
            <a:endParaRPr lang="ru-RU" sz="2900" dirty="0" smtClean="0">
              <a:solidFill>
                <a:srgbClr val="FF0000"/>
              </a:solidFill>
            </a:endParaRPr>
          </a:p>
          <a:p>
            <a:endParaRPr lang="ru-RU" sz="2900" dirty="0"/>
          </a:p>
          <a:p>
            <a:pPr algn="ctr"/>
            <a:r>
              <a:rPr lang="ru-RU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соціалістичного</a:t>
            </a: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перетворення</a:t>
            </a: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sz="2900" dirty="0" smtClean="0"/>
          </a:p>
          <a:p>
            <a:r>
              <a:rPr lang="ru-RU" sz="2900" dirty="0" err="1" smtClean="0"/>
              <a:t>надання</a:t>
            </a:r>
            <a:r>
              <a:rPr lang="ru-RU" sz="2900" dirty="0" smtClean="0"/>
              <a:t> </a:t>
            </a:r>
            <a:r>
              <a:rPr lang="ru-RU" sz="2900" dirty="0" err="1"/>
              <a:t>всім</a:t>
            </a:r>
            <a:r>
              <a:rPr lang="ru-RU" sz="2900" dirty="0"/>
              <a:t> трудящим </a:t>
            </a:r>
            <a:r>
              <a:rPr lang="ru-RU" sz="2900" dirty="0" err="1"/>
              <a:t>рівних</a:t>
            </a:r>
            <a:r>
              <a:rPr lang="ru-RU" sz="2900" dirty="0"/>
              <a:t> </a:t>
            </a:r>
            <a:r>
              <a:rPr lang="ru-RU" sz="2900" dirty="0" err="1"/>
              <a:t>політичних</a:t>
            </a:r>
            <a:r>
              <a:rPr lang="ru-RU" sz="2900" dirty="0"/>
              <a:t> та </a:t>
            </a:r>
            <a:r>
              <a:rPr lang="ru-RU" sz="2900" dirty="0" err="1"/>
              <a:t>економічних</a:t>
            </a:r>
            <a:r>
              <a:rPr lang="ru-RU" sz="2900" dirty="0"/>
              <a:t> </a:t>
            </a:r>
            <a:r>
              <a:rPr lang="ru-RU" sz="2900" dirty="0" smtClean="0"/>
              <a:t>прав</a:t>
            </a:r>
          </a:p>
          <a:p>
            <a:r>
              <a:rPr lang="ru-RU" sz="2900" dirty="0" err="1" smtClean="0"/>
              <a:t>свободи</a:t>
            </a:r>
            <a:r>
              <a:rPr lang="ru-RU" sz="2900" dirty="0" smtClean="0"/>
              <a:t> </a:t>
            </a:r>
            <a:r>
              <a:rPr lang="ru-RU" sz="2900" dirty="0"/>
              <a:t>слова і </a:t>
            </a:r>
            <a:r>
              <a:rPr lang="ru-RU" sz="2900" dirty="0" err="1" smtClean="0"/>
              <a:t>совісті</a:t>
            </a:r>
            <a:endParaRPr lang="ru-RU" sz="2900" dirty="0" smtClean="0"/>
          </a:p>
          <a:p>
            <a:r>
              <a:rPr lang="ru-RU" sz="2900" dirty="0" err="1" smtClean="0"/>
              <a:t>рівних</a:t>
            </a:r>
            <a:r>
              <a:rPr lang="ru-RU" sz="2900" dirty="0" smtClean="0"/>
              <a:t> </a:t>
            </a:r>
            <a:r>
              <a:rPr lang="ru-RU" sz="2900" dirty="0" err="1"/>
              <a:t>можливостей</a:t>
            </a:r>
            <a:r>
              <a:rPr lang="ru-RU" sz="2900" dirty="0"/>
              <a:t> для </a:t>
            </a:r>
            <a:r>
              <a:rPr lang="ru-RU" sz="2900" dirty="0" err="1"/>
              <a:t>всебічного</a:t>
            </a:r>
            <a:r>
              <a:rPr lang="ru-RU" sz="2900" dirty="0"/>
              <a:t> культурного </a:t>
            </a:r>
            <a:r>
              <a:rPr lang="ru-RU" sz="2900" dirty="0" err="1"/>
              <a:t>розвитку</a:t>
            </a:r>
            <a:r>
              <a:rPr lang="ru-RU" sz="2900" dirty="0"/>
              <a:t>.</a:t>
            </a:r>
            <a:br>
              <a:rPr lang="ru-RU" sz="29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3968" y="2852936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4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Громадівський</a:t>
            </a:r>
            <a:r>
              <a:rPr lang="uk-UA" dirty="0" smtClean="0"/>
              <a:t> соціалізм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72816"/>
            <a:ext cx="6912768" cy="3950253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Громада</a:t>
            </a:r>
            <a:r>
              <a:rPr lang="ru-RU" sz="1800" dirty="0" smtClean="0"/>
              <a:t> – </a:t>
            </a:r>
            <a:r>
              <a:rPr lang="ru-RU" sz="1800" dirty="0" err="1" smtClean="0"/>
              <a:t>Основний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осередок</a:t>
            </a:r>
            <a:r>
              <a:rPr lang="ru-RU" sz="1800" dirty="0" smtClean="0"/>
              <a:t> </a:t>
            </a:r>
            <a:r>
              <a:rPr lang="ru-RU" sz="1800" dirty="0" err="1"/>
              <a:t>соціалістичного</a:t>
            </a:r>
            <a:r>
              <a:rPr lang="ru-RU" sz="1800" dirty="0"/>
              <a:t> </a:t>
            </a:r>
            <a:r>
              <a:rPr lang="ru-RU" sz="1800" dirty="0" err="1" smtClean="0"/>
              <a:t>суспільства</a:t>
            </a:r>
            <a:endParaRPr lang="ru-RU" sz="1800" dirty="0"/>
          </a:p>
          <a:p>
            <a:r>
              <a:rPr lang="ru-RU" sz="1800" dirty="0" smtClean="0"/>
              <a:t>основа для </a:t>
            </a:r>
            <a:r>
              <a:rPr lang="ru-RU" sz="1800" dirty="0" err="1"/>
              <a:t>ведення</a:t>
            </a:r>
            <a:r>
              <a:rPr lang="ru-RU" sz="1800" dirty="0"/>
              <a:t> </a:t>
            </a:r>
            <a:r>
              <a:rPr lang="ru-RU" sz="1800" dirty="0" err="1"/>
              <a:t>господарства</a:t>
            </a:r>
            <a:r>
              <a:rPr lang="ru-RU" sz="1800" dirty="0"/>
              <a:t> </a:t>
            </a:r>
            <a:r>
              <a:rPr lang="ru-RU" sz="1800" dirty="0" smtClean="0"/>
              <a:t>і орган </a:t>
            </a:r>
            <a:r>
              <a:rPr lang="ru-RU" sz="1800" dirty="0" err="1"/>
              <a:t>політичного</a:t>
            </a:r>
            <a:r>
              <a:rPr lang="ru-RU" sz="1800" dirty="0"/>
              <a:t> </a:t>
            </a:r>
            <a:r>
              <a:rPr lang="ru-RU" sz="1800" dirty="0" err="1"/>
              <a:t>самоврядування</a:t>
            </a:r>
            <a:r>
              <a:rPr lang="ru-RU" sz="1800" dirty="0"/>
              <a:t>, </a:t>
            </a:r>
          </a:p>
          <a:p>
            <a:pPr algn="ctr"/>
            <a:r>
              <a:rPr lang="ru-RU" sz="1800" dirty="0" err="1" smtClean="0"/>
              <a:t>законодавча</a:t>
            </a:r>
            <a:r>
              <a:rPr lang="ru-RU" sz="1800" dirty="0" smtClean="0"/>
              <a:t>, </a:t>
            </a:r>
            <a:r>
              <a:rPr lang="ru-RU" sz="1800" dirty="0" err="1" smtClean="0"/>
              <a:t>виконавча</a:t>
            </a:r>
            <a:r>
              <a:rPr lang="ru-RU" sz="1800" dirty="0" smtClean="0"/>
              <a:t> </a:t>
            </a:r>
            <a:r>
              <a:rPr lang="ru-RU" sz="1800" dirty="0"/>
              <a:t>й </a:t>
            </a:r>
            <a:r>
              <a:rPr lang="ru-RU" sz="1800" dirty="0" err="1" smtClean="0"/>
              <a:t>судова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влада</a:t>
            </a:r>
            <a:r>
              <a:rPr lang="ru-RU" sz="1800" dirty="0" smtClean="0"/>
              <a:t>. </a:t>
            </a:r>
          </a:p>
          <a:p>
            <a:endParaRPr lang="ru-RU" sz="1800" dirty="0"/>
          </a:p>
          <a:p>
            <a:pPr algn="ctr"/>
            <a:r>
              <a:rPr lang="ru-RU" sz="1800" dirty="0" err="1" smtClean="0">
                <a:solidFill>
                  <a:srgbClr val="FF0000"/>
                </a:solidFill>
              </a:rPr>
              <a:t>політичний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устрій</a:t>
            </a:r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sz="1800" dirty="0" smtClean="0"/>
              <a:t>народна </a:t>
            </a:r>
            <a:r>
              <a:rPr lang="ru-RU" sz="1800" dirty="0" err="1"/>
              <a:t>федерація</a:t>
            </a:r>
            <a:r>
              <a:rPr lang="ru-RU" sz="1800" dirty="0"/>
              <a:t> громад, заснована на </a:t>
            </a:r>
            <a:r>
              <a:rPr lang="ru-RU" sz="1800" dirty="0" err="1"/>
              <a:t>повному</a:t>
            </a:r>
            <a:r>
              <a:rPr lang="ru-RU" sz="1800" dirty="0"/>
              <a:t> </a:t>
            </a:r>
            <a:r>
              <a:rPr lang="ru-RU" sz="1800" dirty="0" err="1"/>
              <a:t>політичному</a:t>
            </a:r>
            <a:r>
              <a:rPr lang="ru-RU" sz="1800" dirty="0"/>
              <a:t> </a:t>
            </a:r>
            <a:r>
              <a:rPr lang="ru-RU" sz="1800" dirty="0" err="1"/>
              <a:t>рівноправ'ї</a:t>
            </a:r>
            <a:r>
              <a:rPr lang="ru-RU" sz="1800" dirty="0"/>
              <a:t> </a:t>
            </a:r>
            <a:r>
              <a:rPr lang="ru-RU" sz="1800" dirty="0" err="1"/>
              <a:t>кожної</a:t>
            </a:r>
            <a:r>
              <a:rPr lang="ru-RU" sz="1800" dirty="0"/>
              <a:t> </a:t>
            </a:r>
            <a:r>
              <a:rPr lang="ru-RU" sz="1800" dirty="0" err="1"/>
              <a:t>громади</a:t>
            </a:r>
            <a:r>
              <a:rPr lang="ru-RU" sz="1800" dirty="0"/>
              <a:t> й </a:t>
            </a:r>
            <a:r>
              <a:rPr lang="ru-RU" sz="1800" dirty="0" err="1"/>
              <a:t>повному</a:t>
            </a:r>
            <a:r>
              <a:rPr lang="ru-RU" sz="1800" dirty="0"/>
              <a:t> </a:t>
            </a:r>
            <a:r>
              <a:rPr lang="ru-RU" sz="1800" dirty="0" err="1"/>
              <a:t>внутрішньому</a:t>
            </a:r>
            <a:r>
              <a:rPr lang="ru-RU" sz="1800" dirty="0"/>
              <a:t> </a:t>
            </a:r>
            <a:r>
              <a:rPr lang="ru-RU" sz="1800" dirty="0" err="1"/>
              <a:t>самоврядуванні</a:t>
            </a:r>
            <a:r>
              <a:rPr lang="ru-RU" sz="1800" dirty="0"/>
              <a:t>. </a:t>
            </a:r>
            <a:endParaRPr lang="ru-RU" sz="1800" dirty="0" smtClean="0"/>
          </a:p>
          <a:p>
            <a:endParaRPr lang="ru-RU" sz="1800" dirty="0"/>
          </a:p>
          <a:p>
            <a:r>
              <a:rPr lang="ru-RU" sz="1800" dirty="0" err="1" smtClean="0"/>
              <a:t>Україна</a:t>
            </a:r>
            <a:r>
              <a:rPr lang="ru-RU" sz="1800" dirty="0" smtClean="0"/>
              <a:t> </a:t>
            </a:r>
            <a:r>
              <a:rPr lang="ru-RU" sz="1800" dirty="0" err="1"/>
              <a:t>майбутнього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бути </a:t>
            </a:r>
            <a:r>
              <a:rPr lang="ru-RU" sz="1800" dirty="0" err="1"/>
              <a:t>спочатку</a:t>
            </a:r>
            <a:r>
              <a:rPr lang="ru-RU" sz="1800" dirty="0"/>
              <a:t> федеративною демократичною </a:t>
            </a:r>
            <a:r>
              <a:rPr lang="ru-RU" sz="1800" dirty="0" err="1"/>
              <a:t>республікою</a:t>
            </a:r>
            <a:r>
              <a:rPr lang="ru-RU" sz="1800" dirty="0"/>
              <a:t> </a:t>
            </a:r>
            <a:r>
              <a:rPr lang="ru-RU" sz="1800" dirty="0" err="1"/>
              <a:t>добровільно</a:t>
            </a:r>
            <a:r>
              <a:rPr lang="ru-RU" sz="1800" dirty="0"/>
              <a:t> </a:t>
            </a:r>
            <a:r>
              <a:rPr lang="ru-RU" sz="1800" dirty="0" err="1"/>
              <a:t>об'єднаних</a:t>
            </a:r>
            <a:r>
              <a:rPr lang="ru-RU" sz="1800" dirty="0"/>
              <a:t> громад, а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стати </a:t>
            </a:r>
            <a:r>
              <a:rPr lang="ru-RU" sz="1800" dirty="0"/>
              <a:t>членом всенародного </a:t>
            </a:r>
            <a:r>
              <a:rPr lang="ru-RU" sz="1800" dirty="0" err="1"/>
              <a:t>вільного</a:t>
            </a:r>
            <a:r>
              <a:rPr lang="ru-RU" sz="1800" dirty="0"/>
              <a:t> союзу — </a:t>
            </a:r>
            <a:r>
              <a:rPr lang="ru-RU" sz="1800" dirty="0" err="1"/>
              <a:t>міжнародної</a:t>
            </a:r>
            <a:r>
              <a:rPr lang="ru-RU" sz="1800" dirty="0"/>
              <a:t> </a:t>
            </a:r>
            <a:r>
              <a:rPr lang="ru-RU" sz="1800" dirty="0" err="1"/>
              <a:t>федерації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46382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Шлях перетворень - </a:t>
            </a:r>
            <a:r>
              <a:rPr lang="uk-UA" dirty="0" smtClean="0">
                <a:solidFill>
                  <a:srgbClr val="FF0000"/>
                </a:solidFill>
              </a:rPr>
              <a:t>революція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революція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збройного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Західній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 — </a:t>
            </a:r>
            <a:r>
              <a:rPr lang="ru-RU" dirty="0" err="1"/>
              <a:t>пролетаріату</a:t>
            </a:r>
            <a:r>
              <a:rPr lang="ru-RU" dirty="0"/>
              <a:t> за </a:t>
            </a:r>
            <a:r>
              <a:rPr lang="ru-RU" dirty="0" err="1"/>
              <a:t>підтримки</a:t>
            </a:r>
            <a:r>
              <a:rPr lang="ru-RU" dirty="0"/>
              <a:t> селянства, а в </a:t>
            </a:r>
            <a:r>
              <a:rPr lang="ru-RU" dirty="0" err="1"/>
              <a:t>Східній</a:t>
            </a:r>
            <a:r>
              <a:rPr lang="ru-RU" dirty="0"/>
              <a:t> — селянства за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найбіднішого</a:t>
            </a:r>
            <a:r>
              <a:rPr lang="ru-RU" dirty="0"/>
              <a:t> </a:t>
            </a:r>
            <a:r>
              <a:rPr lang="ru-RU" dirty="0" err="1"/>
              <a:t>міського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529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громадівський</a:t>
            </a:r>
            <a:r>
              <a:rPr lang="ru-RU" dirty="0"/>
              <a:t> </a:t>
            </a:r>
            <a:r>
              <a:rPr lang="ru-RU" dirty="0" err="1"/>
              <a:t>соціалізм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суспільство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народ сам </a:t>
            </a:r>
            <a:r>
              <a:rPr lang="ru-RU" dirty="0" err="1"/>
              <a:t>управлятиме</a:t>
            </a:r>
            <a:r>
              <a:rPr lang="ru-RU" dirty="0"/>
              <a:t> й </a:t>
            </a:r>
            <a:r>
              <a:rPr lang="ru-RU" dirty="0" err="1"/>
              <a:t>керуватиме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, </a:t>
            </a:r>
            <a:r>
              <a:rPr lang="ru-RU" dirty="0" err="1"/>
              <a:t>політичними</a:t>
            </a:r>
            <a:r>
              <a:rPr lang="ru-RU" dirty="0"/>
              <a:t> та </a:t>
            </a:r>
            <a:r>
              <a:rPr lang="ru-RU" dirty="0" err="1"/>
              <a:t>культурними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73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Теорія громади М. Драгоманова.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err="1" smtClean="0"/>
              <a:t>Громадівський</a:t>
            </a:r>
            <a:r>
              <a:rPr lang="uk-UA" dirty="0" smtClean="0"/>
              <a:t> соціалізм С.Подолинського.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Політичні погляди І. Франка. 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741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Іван</a:t>
            </a:r>
            <a:r>
              <a:rPr lang="ru-RU" b="1" dirty="0"/>
              <a:t> </a:t>
            </a:r>
            <a:r>
              <a:rPr lang="ru-RU" b="1" dirty="0" smtClean="0"/>
              <a:t>Франко </a:t>
            </a:r>
            <a:r>
              <a:rPr lang="ru-RU" dirty="0"/>
              <a:t>(</a:t>
            </a:r>
            <a:r>
              <a:rPr lang="ru-RU" dirty="0" smtClean="0"/>
              <a:t>1856-1916</a:t>
            </a:r>
            <a:r>
              <a:rPr lang="ru-RU" dirty="0"/>
              <a:t>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організаторів</a:t>
            </a:r>
            <a:r>
              <a:rPr lang="ru-RU" dirty="0"/>
              <a:t> </a:t>
            </a:r>
            <a:r>
              <a:rPr lang="ru-RU" dirty="0" err="1"/>
              <a:t>Русько-української</a:t>
            </a:r>
            <a:r>
              <a:rPr lang="ru-RU" dirty="0"/>
              <a:t> </a:t>
            </a:r>
            <a:r>
              <a:rPr lang="ru-RU" dirty="0" err="1"/>
              <a:t>радикальної</a:t>
            </a:r>
            <a:r>
              <a:rPr lang="ru-RU" dirty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автор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3000 </a:t>
            </a:r>
            <a:r>
              <a:rPr lang="ru-RU" dirty="0" err="1" smtClean="0"/>
              <a:t>літературних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 smtClean="0"/>
              <a:t>публіцистичних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Соціалізм</a:t>
            </a:r>
            <a:r>
              <a:rPr lang="ru-RU" dirty="0"/>
              <a:t> і </a:t>
            </a:r>
            <a:endParaRPr lang="ru-RU" dirty="0" smtClean="0"/>
          </a:p>
          <a:p>
            <a:r>
              <a:rPr lang="ru-RU" dirty="0" err="1" smtClean="0"/>
              <a:t>соціал</a:t>
            </a:r>
            <a:r>
              <a:rPr lang="ru-RU" dirty="0" smtClean="0"/>
              <a:t>-демократизм</a:t>
            </a:r>
            <a:r>
              <a:rPr lang="ru-RU"/>
              <a:t>» </a:t>
            </a:r>
            <a:endParaRPr lang="ru-RU" smtClean="0"/>
          </a:p>
          <a:p>
            <a:r>
              <a:rPr lang="ru-RU" smtClean="0"/>
              <a:t>(</a:t>
            </a:r>
            <a:r>
              <a:rPr lang="ru-RU" dirty="0"/>
              <a:t>1897)</a:t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08920"/>
            <a:ext cx="273630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30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76875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423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Еволюція поглядів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громадівський</a:t>
            </a:r>
            <a:r>
              <a:rPr lang="ru-RU" dirty="0" smtClean="0"/>
              <a:t> </a:t>
            </a:r>
            <a:r>
              <a:rPr lang="ru-RU" dirty="0" err="1" smtClean="0"/>
              <a:t>соціалізм</a:t>
            </a:r>
            <a:r>
              <a:rPr lang="ru-RU" dirty="0" smtClean="0"/>
              <a:t> </a:t>
            </a:r>
            <a:r>
              <a:rPr lang="ru-RU" dirty="0"/>
              <a:t>й </a:t>
            </a:r>
            <a:r>
              <a:rPr lang="ru-RU" dirty="0" err="1"/>
              <a:t>захоплення</a:t>
            </a:r>
            <a:r>
              <a:rPr lang="ru-RU" dirty="0"/>
              <a:t> марксизмом 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 та </a:t>
            </a:r>
            <a:r>
              <a:rPr lang="ru-RU" dirty="0" smtClean="0"/>
              <a:t>критика марксизму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03948" y="2924944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691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Марксистські погляди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smtClean="0"/>
              <a:t>- приватна </a:t>
            </a:r>
            <a:r>
              <a:rPr lang="ru-RU" dirty="0" err="1" smtClean="0"/>
              <a:t>власність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класи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Найважливіша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відокремлений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управлінський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апарат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як </a:t>
            </a:r>
            <a:r>
              <a:rPr lang="ru-RU" dirty="0" err="1"/>
              <a:t>чинник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  <a:r>
              <a:rPr lang="ru-RU" dirty="0" err="1">
                <a:solidFill>
                  <a:srgbClr val="FF0000"/>
                </a:solidFill>
              </a:rPr>
              <a:t>Всі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експлуататорські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держави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були</a:t>
            </a:r>
            <a:r>
              <a:rPr lang="ru-RU" dirty="0">
                <a:solidFill>
                  <a:srgbClr val="FF0000"/>
                </a:solidFill>
              </a:rPr>
              <a:t> і є </a:t>
            </a:r>
            <a:r>
              <a:rPr lang="ru-RU" dirty="0" err="1">
                <a:solidFill>
                  <a:srgbClr val="FF0000"/>
                </a:solidFill>
              </a:rPr>
              <a:t>відчуженою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народу </a:t>
            </a:r>
            <a:r>
              <a:rPr lang="ru-RU" dirty="0" err="1">
                <a:solidFill>
                  <a:srgbClr val="FF0000"/>
                </a:solidFill>
              </a:rPr>
              <a:t>політичною</a:t>
            </a:r>
            <a:r>
              <a:rPr lang="ru-RU" dirty="0">
                <a:solidFill>
                  <a:srgbClr val="FF0000"/>
                </a:solidFill>
              </a:rPr>
              <a:t> силою, яка </a:t>
            </a:r>
            <a:r>
              <a:rPr lang="ru-RU" dirty="0" err="1">
                <a:solidFill>
                  <a:srgbClr val="FF0000"/>
                </a:solidFill>
              </a:rPr>
              <a:t>протистоїть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народові</a:t>
            </a:r>
            <a:r>
              <a:rPr lang="ru-RU" dirty="0">
                <a:solidFill>
                  <a:srgbClr val="FF0000"/>
                </a:solidFill>
              </a:rPr>
              <a:t> й </a:t>
            </a:r>
            <a:r>
              <a:rPr lang="ru-RU" dirty="0" err="1">
                <a:solidFill>
                  <a:srgbClr val="FF0000"/>
                </a:solidFill>
              </a:rPr>
              <a:t>панує</a:t>
            </a:r>
            <a:r>
              <a:rPr lang="ru-RU" dirty="0">
                <a:solidFill>
                  <a:srgbClr val="FF0000"/>
                </a:solidFill>
              </a:rPr>
              <a:t> над ним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630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Буржуазна </a:t>
            </a:r>
            <a:r>
              <a:rPr lang="ru-RU" dirty="0" smtClean="0"/>
              <a:t>держава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44824"/>
            <a:ext cx="6768752" cy="387824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/>
              <a:t>міцної</a:t>
            </a:r>
            <a:r>
              <a:rPr lang="ru-RU" dirty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, </a:t>
            </a:r>
            <a:r>
              <a:rPr lang="ru-RU" dirty="0"/>
              <a:t>бюрократичного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представницьких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концентрація</a:t>
            </a:r>
            <a:r>
              <a:rPr lang="ru-RU" dirty="0" smtClean="0"/>
              <a:t> </a:t>
            </a:r>
            <a:r>
              <a:rPr lang="ru-RU" dirty="0" err="1"/>
              <a:t>багатства</a:t>
            </a:r>
            <a:r>
              <a:rPr lang="ru-RU" dirty="0"/>
              <a:t> в руках </a:t>
            </a:r>
            <a:r>
              <a:rPr lang="ru-RU" dirty="0" err="1"/>
              <a:t>нечисленної</a:t>
            </a:r>
            <a:r>
              <a:rPr lang="ru-RU" dirty="0"/>
              <a:t> </a:t>
            </a:r>
            <a:r>
              <a:rPr lang="ru-RU" dirty="0" err="1"/>
              <a:t>пануючої</a:t>
            </a:r>
            <a:r>
              <a:rPr lang="ru-RU" dirty="0"/>
              <a:t> </a:t>
            </a:r>
            <a:r>
              <a:rPr lang="ru-RU" dirty="0" err="1" smtClean="0"/>
              <a:t>верхівки</a:t>
            </a:r>
            <a:endParaRPr lang="ru-RU" dirty="0" smtClean="0"/>
          </a:p>
          <a:p>
            <a:r>
              <a:rPr lang="ru-RU" dirty="0" err="1" smtClean="0"/>
              <a:t>Конституційність</a:t>
            </a:r>
            <a:r>
              <a:rPr lang="ru-RU" dirty="0"/>
              <a:t>, парламентаризм не </a:t>
            </a:r>
            <a:r>
              <a:rPr lang="ru-RU" dirty="0" err="1"/>
              <a:t>ліквідують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 smtClean="0"/>
              <a:t>нерівності</a:t>
            </a:r>
            <a:endParaRPr lang="ru-RU" dirty="0"/>
          </a:p>
          <a:p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формальну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реальну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рівність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</a:t>
            </a:r>
            <a:r>
              <a:rPr lang="ru-RU" dirty="0" err="1"/>
              <a:t>рівність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економічну</a:t>
            </a:r>
            <a:r>
              <a:rPr lang="ru-RU" dirty="0"/>
              <a:t> та </a:t>
            </a:r>
            <a:r>
              <a:rPr lang="ru-RU" dirty="0" err="1"/>
              <a:t>освітню</a:t>
            </a:r>
            <a:r>
              <a:rPr lang="ru-RU" dirty="0"/>
              <a:t> </a:t>
            </a:r>
            <a:r>
              <a:rPr lang="ru-RU" dirty="0" err="1"/>
              <a:t>рівність</a:t>
            </a:r>
            <a:r>
              <a:rPr lang="ru-RU" dirty="0"/>
              <a:t>, </a:t>
            </a:r>
            <a:r>
              <a:rPr lang="ru-RU" dirty="0" err="1"/>
              <a:t>залишається</a:t>
            </a:r>
            <a:r>
              <a:rPr lang="ru-RU" dirty="0"/>
              <a:t> на </a:t>
            </a:r>
            <a:r>
              <a:rPr lang="ru-RU" dirty="0" err="1"/>
              <a:t>папері</a:t>
            </a:r>
            <a:r>
              <a:rPr lang="ru-RU" dirty="0"/>
              <a:t>, а в </a:t>
            </a:r>
            <a:r>
              <a:rPr lang="ru-RU" dirty="0" err="1"/>
              <a:t>повсякденному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вона для </a:t>
            </a:r>
            <a:r>
              <a:rPr lang="ru-RU" dirty="0" err="1"/>
              <a:t>нижчих</a:t>
            </a:r>
            <a:r>
              <a:rPr lang="ru-RU" dirty="0"/>
              <a:t> </a:t>
            </a:r>
            <a:r>
              <a:rPr lang="ru-RU" dirty="0" err="1"/>
              <a:t>верств</a:t>
            </a:r>
            <a:r>
              <a:rPr lang="ru-RU" dirty="0"/>
              <a:t> </a:t>
            </a:r>
            <a:r>
              <a:rPr lang="ru-RU" dirty="0" err="1"/>
              <a:t>нездійсненна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980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Критика марксизму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негативне</a:t>
            </a:r>
            <a:r>
              <a:rPr lang="ru-RU" dirty="0" smtClean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марксистської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диктатури</a:t>
            </a:r>
            <a:r>
              <a:rPr lang="ru-RU" dirty="0"/>
              <a:t> </a:t>
            </a:r>
            <a:r>
              <a:rPr lang="ru-RU" dirty="0" err="1"/>
              <a:t>пролетаріату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/>
              <a:t>держава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матиме</a:t>
            </a:r>
            <a:r>
              <a:rPr lang="ru-RU" dirty="0"/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чиновницько-адміністративний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апарат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стоятиме</a:t>
            </a:r>
            <a:r>
              <a:rPr lang="ru-RU" dirty="0"/>
              <a:t> над народом, і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нерівність</a:t>
            </a:r>
            <a:r>
              <a:rPr lang="ru-RU" dirty="0"/>
              <a:t> не буде </a:t>
            </a:r>
            <a:r>
              <a:rPr lang="ru-RU" dirty="0" err="1"/>
              <a:t>подолана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3212976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144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uk-UA" dirty="0" smtClean="0"/>
              <a:t>Політичний ідеал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88840"/>
            <a:ext cx="6759853" cy="3806237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соціалістичне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err="1" smtClean="0"/>
              <a:t>співдружність</a:t>
            </a:r>
            <a:r>
              <a:rPr lang="ru-RU" dirty="0" smtClean="0"/>
              <a:t> </a:t>
            </a:r>
            <a:r>
              <a:rPr lang="ru-RU" dirty="0"/>
              <a:t>людей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 smtClean="0"/>
              <a:t>засноване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господарській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,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громадянській</a:t>
            </a:r>
            <a:r>
              <a:rPr lang="ru-RU" dirty="0"/>
              <a:t> і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свободі</a:t>
            </a:r>
            <a:r>
              <a:rPr lang="ru-RU" dirty="0"/>
              <a:t>, </a:t>
            </a:r>
            <a:r>
              <a:rPr lang="ru-RU" dirty="0" err="1"/>
              <a:t>несумісній</a:t>
            </a:r>
            <a:r>
              <a:rPr lang="ru-RU" dirty="0"/>
              <a:t> з державою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693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громада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, </a:t>
            </a:r>
            <a:r>
              <a:rPr lang="ru-RU" dirty="0" err="1"/>
              <a:t>держави</a:t>
            </a:r>
            <a:r>
              <a:rPr lang="ru-RU" dirty="0"/>
              <a:t> як органу примусу. </a:t>
            </a:r>
            <a:endParaRPr lang="ru-RU" dirty="0" smtClean="0"/>
          </a:p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Народовладдя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народ </a:t>
            </a:r>
            <a:r>
              <a:rPr lang="ru-RU" dirty="0" err="1" smtClean="0"/>
              <a:t>управляє</a:t>
            </a:r>
            <a:r>
              <a:rPr lang="ru-RU" dirty="0" smtClean="0"/>
              <a:t> </a:t>
            </a:r>
            <a:r>
              <a:rPr lang="ru-RU" dirty="0"/>
              <a:t>сам собою, </a:t>
            </a:r>
            <a:r>
              <a:rPr lang="ru-RU" dirty="0" err="1"/>
              <a:t>працює</a:t>
            </a:r>
            <a:r>
              <a:rPr lang="ru-RU" dirty="0"/>
              <a:t> сам на себе, сам </a:t>
            </a:r>
            <a:r>
              <a:rPr lang="ru-RU" dirty="0" err="1"/>
              <a:t>здобуває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й </a:t>
            </a:r>
            <a:r>
              <a:rPr lang="ru-RU" dirty="0" err="1"/>
              <a:t>захищається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/>
              <a:t>осередками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народу </a:t>
            </a:r>
            <a:r>
              <a:rPr lang="ru-RU" dirty="0" smtClean="0"/>
              <a:t>є </a:t>
            </a:r>
            <a:r>
              <a:rPr lang="ru-RU" dirty="0" err="1" smtClean="0">
                <a:solidFill>
                  <a:srgbClr val="FF0000"/>
                </a:solidFill>
              </a:rPr>
              <a:t>громади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виконуватимуть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суспільством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669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демократія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безпосередня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демократія</a:t>
            </a:r>
            <a:r>
              <a:rPr lang="ru-RU" dirty="0" smtClean="0"/>
              <a:t>, </a:t>
            </a:r>
            <a:r>
              <a:rPr lang="ru-RU" dirty="0" err="1"/>
              <a:t>хоча</a:t>
            </a:r>
            <a:r>
              <a:rPr lang="ru-RU" dirty="0"/>
              <a:t> не </a:t>
            </a:r>
            <a:r>
              <a:rPr lang="ru-RU" dirty="0" err="1"/>
              <a:t>заперечував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і </a:t>
            </a:r>
            <a:r>
              <a:rPr lang="ru-RU" dirty="0" err="1">
                <a:solidFill>
                  <a:srgbClr val="FF0000"/>
                </a:solidFill>
              </a:rPr>
              <a:t>представницької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демократії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/>
              <a:t>представницької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союзу громад,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представницький</a:t>
            </a:r>
            <a:r>
              <a:rPr lang="ru-RU" dirty="0"/>
              <a:t> орган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—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суду, оборони та </a:t>
            </a:r>
            <a:r>
              <a:rPr lang="ru-RU" dirty="0" err="1"/>
              <a:t>ін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089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Шляхи переходу до соціалізму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одних </a:t>
            </a:r>
            <a:r>
              <a:rPr lang="ru-RU" dirty="0" err="1"/>
              <a:t>працях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обстоював</a:t>
            </a:r>
            <a:r>
              <a:rPr lang="ru-RU" dirty="0"/>
              <a:t> </a:t>
            </a:r>
            <a:r>
              <a:rPr lang="ru-RU" dirty="0" err="1"/>
              <a:t>правомірність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трудящими </a:t>
            </a:r>
            <a:r>
              <a:rPr lang="ru-RU" dirty="0" err="1"/>
              <a:t>радикальних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для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і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, в </a:t>
            </a:r>
            <a:r>
              <a:rPr lang="ru-RU" dirty="0" err="1"/>
              <a:t>інших</a:t>
            </a:r>
            <a:r>
              <a:rPr lang="ru-RU" dirty="0"/>
              <a:t> — </a:t>
            </a:r>
            <a:r>
              <a:rPr lang="ru-RU" dirty="0" err="1"/>
              <a:t>схилявся</a:t>
            </a:r>
            <a:r>
              <a:rPr lang="ru-RU" dirty="0"/>
              <a:t> до </a:t>
            </a:r>
            <a:r>
              <a:rPr lang="ru-RU" dirty="0" err="1"/>
              <a:t>мирних</a:t>
            </a:r>
            <a:r>
              <a:rPr lang="ru-RU" dirty="0"/>
              <a:t> форм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8311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Михайло Драгоманов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(</a:t>
            </a:r>
            <a:r>
              <a:rPr lang="ru-RU" dirty="0"/>
              <a:t>1841 — 1895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 err="1" smtClean="0"/>
              <a:t>український</a:t>
            </a:r>
            <a:r>
              <a:rPr lang="ru-RU" sz="3600" dirty="0" smtClean="0"/>
              <a:t> </a:t>
            </a:r>
            <a:r>
              <a:rPr lang="ru-RU" sz="3600" dirty="0" err="1"/>
              <a:t>історик</a:t>
            </a:r>
            <a:r>
              <a:rPr lang="ru-RU" sz="3600" dirty="0"/>
              <a:t>, </a:t>
            </a:r>
            <a:r>
              <a:rPr lang="ru-RU" sz="3600" dirty="0" err="1"/>
              <a:t>етнограф</a:t>
            </a:r>
            <a:r>
              <a:rPr lang="ru-RU" sz="3600" dirty="0"/>
              <a:t>, </a:t>
            </a:r>
            <a:r>
              <a:rPr lang="ru-RU" sz="3600" dirty="0" err="1"/>
              <a:t>літературознавець</a:t>
            </a:r>
            <a:r>
              <a:rPr lang="ru-RU" sz="3600" dirty="0"/>
              <a:t> і </a:t>
            </a:r>
            <a:r>
              <a:rPr lang="ru-RU" sz="3600" dirty="0" err="1"/>
              <a:t>публіцист</a:t>
            </a:r>
            <a:r>
              <a:rPr lang="ru-RU" sz="3600" dirty="0"/>
              <a:t> 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i="1" dirty="0" smtClean="0"/>
              <a:t>«</a:t>
            </a:r>
            <a:r>
              <a:rPr lang="ru-RU" sz="3600" i="1" dirty="0" err="1"/>
              <a:t>Чудацькі</a:t>
            </a:r>
            <a:r>
              <a:rPr lang="ru-RU" sz="3600" i="1" dirty="0"/>
              <a:t> думки про </a:t>
            </a:r>
            <a:r>
              <a:rPr lang="ru-RU" sz="3600" i="1" dirty="0" err="1"/>
              <a:t>українську</a:t>
            </a:r>
            <a:r>
              <a:rPr lang="ru-RU" sz="3600" i="1" dirty="0"/>
              <a:t> </a:t>
            </a:r>
            <a:r>
              <a:rPr lang="ru-RU" sz="3600" i="1" dirty="0" err="1"/>
              <a:t>національну</a:t>
            </a:r>
            <a:r>
              <a:rPr lang="ru-RU" sz="3600" i="1" dirty="0"/>
              <a:t> справу» (1891).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26677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Рушійна сила перетворень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пролетаріат</a:t>
            </a:r>
            <a:r>
              <a:rPr lang="ru-RU" dirty="0"/>
              <a:t>, а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трудівників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 smtClean="0"/>
              <a:t>«</a:t>
            </a:r>
            <a:r>
              <a:rPr lang="ru-RU" dirty="0" err="1">
                <a:solidFill>
                  <a:srgbClr val="FF0000"/>
                </a:solidFill>
              </a:rPr>
              <a:t>робітництво</a:t>
            </a:r>
            <a:r>
              <a:rPr lang="ru-RU" dirty="0"/>
              <a:t>», </a:t>
            </a:r>
            <a:r>
              <a:rPr lang="ru-RU" dirty="0" err="1" smtClean="0"/>
              <a:t>всі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/>
              <a:t>працює</a:t>
            </a:r>
            <a:r>
              <a:rPr lang="ru-RU" dirty="0"/>
              <a:t>, — </a:t>
            </a:r>
            <a:r>
              <a:rPr lang="ru-RU" dirty="0" err="1" smtClean="0"/>
              <a:t>робітники</a:t>
            </a:r>
            <a:r>
              <a:rPr lang="ru-RU" dirty="0" smtClean="0"/>
              <a:t>,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r>
              <a:rPr lang="ru-RU" dirty="0" smtClean="0"/>
              <a:t>, </a:t>
            </a:r>
            <a:r>
              <a:rPr lang="ru-RU" dirty="0" err="1" smtClean="0"/>
              <a:t>ремісники</a:t>
            </a:r>
            <a:r>
              <a:rPr lang="ru-RU" dirty="0" smtClean="0"/>
              <a:t>, </a:t>
            </a:r>
            <a:r>
              <a:rPr lang="ru-RU" dirty="0" err="1" smtClean="0"/>
              <a:t>інтелігенція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соціалізм</a:t>
            </a:r>
            <a:r>
              <a:rPr lang="ru-RU" dirty="0" smtClean="0"/>
              <a:t> </a:t>
            </a:r>
            <a:r>
              <a:rPr lang="ru-RU" dirty="0" err="1"/>
              <a:t>спирався</a:t>
            </a:r>
            <a:r>
              <a:rPr lang="ru-RU" dirty="0"/>
              <a:t> на </a:t>
            </a:r>
            <a:r>
              <a:rPr lang="ru-RU" dirty="0" err="1">
                <a:solidFill>
                  <a:srgbClr val="FF0000"/>
                </a:solidFill>
              </a:rPr>
              <a:t>загальнолюдські</a:t>
            </a:r>
            <a:r>
              <a:rPr lang="ru-RU" dirty="0"/>
              <a:t>, а не на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класові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бути </a:t>
            </a:r>
            <a:r>
              <a:rPr lang="ru-RU" dirty="0" err="1"/>
              <a:t>самоврядний</a:t>
            </a:r>
            <a:r>
              <a:rPr lang="ru-RU" dirty="0"/>
              <a:t>, </a:t>
            </a:r>
            <a:r>
              <a:rPr lang="ru-RU" dirty="0" err="1"/>
              <a:t>недержавний</a:t>
            </a:r>
            <a:r>
              <a:rPr lang="ru-RU" dirty="0"/>
              <a:t> </a:t>
            </a:r>
            <a:r>
              <a:rPr lang="ru-RU" dirty="0" err="1"/>
              <a:t>соціалізм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534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національне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закликав </a:t>
            </a:r>
            <a:r>
              <a:rPr lang="ru-RU" dirty="0" err="1"/>
              <a:t>інтелігенцію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української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нації</a:t>
            </a:r>
            <a:r>
              <a:rPr lang="ru-RU" dirty="0"/>
              <a:t>, </a:t>
            </a:r>
            <a:r>
              <a:rPr lang="ru-RU" dirty="0" err="1"/>
              <a:t>здатної</a:t>
            </a:r>
            <a:r>
              <a:rPr lang="ru-RU" dirty="0"/>
              <a:t> до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smtClean="0"/>
              <a:t>культурного й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спроможної</a:t>
            </a:r>
            <a:r>
              <a:rPr lang="ru-RU" dirty="0"/>
              <a:t> активно </a:t>
            </a:r>
            <a:r>
              <a:rPr lang="ru-RU" dirty="0" err="1"/>
              <a:t>засвоювати</a:t>
            </a:r>
            <a:r>
              <a:rPr lang="ru-RU" dirty="0"/>
              <a:t> </a:t>
            </a:r>
            <a:r>
              <a:rPr lang="ru-RU" dirty="0" err="1"/>
              <a:t>загальнолюдські</a:t>
            </a:r>
            <a:r>
              <a:rPr lang="ru-RU" dirty="0"/>
              <a:t> </a:t>
            </a:r>
            <a:r>
              <a:rPr lang="ru-RU" dirty="0" err="1"/>
              <a:t>культурні</a:t>
            </a:r>
            <a:r>
              <a:rPr lang="ru-RU" dirty="0"/>
              <a:t> </a:t>
            </a:r>
            <a:r>
              <a:rPr lang="ru-RU" dirty="0" err="1"/>
              <a:t>здобутки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826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Політичний </a:t>
            </a:r>
            <a:r>
              <a:rPr lang="uk-UA" dirty="0" err="1" smtClean="0"/>
              <a:t>проєкт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44824"/>
            <a:ext cx="6984776" cy="424847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500" dirty="0" err="1" smtClean="0"/>
              <a:t>політична</a:t>
            </a:r>
            <a:r>
              <a:rPr lang="ru-RU" sz="4500" dirty="0" smtClean="0"/>
              <a:t> </a:t>
            </a:r>
            <a:r>
              <a:rPr lang="ru-RU" sz="4500" dirty="0" err="1"/>
              <a:t>незалежність</a:t>
            </a:r>
            <a:r>
              <a:rPr lang="ru-RU" sz="4500" dirty="0"/>
              <a:t> </a:t>
            </a:r>
            <a:r>
              <a:rPr lang="ru-RU" sz="4500" dirty="0" err="1" smtClean="0"/>
              <a:t>націй</a:t>
            </a:r>
            <a:r>
              <a:rPr lang="ru-RU" sz="4500" dirty="0" smtClean="0"/>
              <a:t>, яка не </a:t>
            </a:r>
            <a:r>
              <a:rPr lang="ru-RU" sz="4500" dirty="0" err="1"/>
              <a:t>передбачає</a:t>
            </a:r>
            <a:r>
              <a:rPr lang="ru-RU" sz="4500" dirty="0"/>
              <a:t> </a:t>
            </a:r>
            <a:r>
              <a:rPr lang="ru-RU" sz="4500" dirty="0" err="1"/>
              <a:t>обов'язкового</a:t>
            </a:r>
            <a:r>
              <a:rPr lang="ru-RU" sz="4500" dirty="0"/>
              <a:t> </a:t>
            </a:r>
            <a:r>
              <a:rPr lang="ru-RU" sz="4500" dirty="0" err="1"/>
              <a:t>відокремлення</a:t>
            </a:r>
            <a:r>
              <a:rPr lang="ru-RU" sz="4500" dirty="0"/>
              <a:t> </a:t>
            </a:r>
            <a:r>
              <a:rPr lang="ru-RU" sz="4500" dirty="0" err="1"/>
              <a:t>всіх</a:t>
            </a:r>
            <a:r>
              <a:rPr lang="ru-RU" sz="4500" dirty="0"/>
              <a:t> </a:t>
            </a:r>
            <a:r>
              <a:rPr lang="ru-RU" sz="4500" dirty="0" err="1"/>
              <a:t>націй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входили до складу </a:t>
            </a:r>
            <a:r>
              <a:rPr lang="ru-RU" sz="4500" dirty="0" err="1"/>
              <a:t>Російської</a:t>
            </a:r>
            <a:r>
              <a:rPr lang="ru-RU" sz="4500" dirty="0"/>
              <a:t> </a:t>
            </a:r>
            <a:r>
              <a:rPr lang="ru-RU" sz="4500" dirty="0" err="1" smtClean="0"/>
              <a:t>держави</a:t>
            </a:r>
            <a:endParaRPr lang="ru-RU" sz="4500" dirty="0"/>
          </a:p>
          <a:p>
            <a:pPr algn="just"/>
            <a:endParaRPr lang="uk-UA" sz="4500" dirty="0" smtClean="0"/>
          </a:p>
          <a:p>
            <a:pPr algn="just"/>
            <a:endParaRPr lang="ru-RU" sz="4500" dirty="0"/>
          </a:p>
          <a:p>
            <a:pPr algn="ctr"/>
            <a:r>
              <a:rPr lang="ru-RU" sz="4500" dirty="0">
                <a:solidFill>
                  <a:srgbClr val="FF0000"/>
                </a:solidFill>
              </a:rPr>
              <a:t>демократична </a:t>
            </a:r>
            <a:r>
              <a:rPr lang="ru-RU" sz="4500" dirty="0" err="1">
                <a:solidFill>
                  <a:srgbClr val="FF0000"/>
                </a:solidFill>
              </a:rPr>
              <a:t>автономія</a:t>
            </a:r>
            <a:r>
              <a:rPr lang="ru-RU" sz="4500" dirty="0">
                <a:solidFill>
                  <a:srgbClr val="FF0000"/>
                </a:solidFill>
              </a:rPr>
              <a:t> у </a:t>
            </a:r>
            <a:r>
              <a:rPr lang="ru-RU" sz="4500" dirty="0" err="1">
                <a:solidFill>
                  <a:srgbClr val="FF0000"/>
                </a:solidFill>
              </a:rPr>
              <a:t>складі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 smtClean="0">
                <a:solidFill>
                  <a:srgbClr val="FF0000"/>
                </a:solidFill>
              </a:rPr>
              <a:t>федерації</a:t>
            </a:r>
            <a:endParaRPr lang="ru-RU" sz="4500" dirty="0">
              <a:solidFill>
                <a:srgbClr val="FF0000"/>
              </a:solidFill>
            </a:endParaRPr>
          </a:p>
          <a:p>
            <a:pPr algn="just"/>
            <a:endParaRPr lang="ru-RU" sz="4500" dirty="0">
              <a:solidFill>
                <a:srgbClr val="FF0000"/>
              </a:solidFill>
            </a:endParaRPr>
          </a:p>
          <a:p>
            <a:pPr algn="just"/>
            <a:r>
              <a:rPr lang="ru-RU" sz="4500" dirty="0" err="1" smtClean="0"/>
              <a:t>федерація</a:t>
            </a:r>
            <a:r>
              <a:rPr lang="ru-RU" sz="4500" dirty="0" smtClean="0"/>
              <a:t> </a:t>
            </a:r>
            <a:r>
              <a:rPr lang="ru-RU" sz="4500" dirty="0" err="1"/>
              <a:t>політично</a:t>
            </a:r>
            <a:r>
              <a:rPr lang="ru-RU" sz="4500" dirty="0"/>
              <a:t> </a:t>
            </a:r>
            <a:r>
              <a:rPr lang="ru-RU" sz="4500" dirty="0" err="1"/>
              <a:t>рівноправних</a:t>
            </a:r>
            <a:r>
              <a:rPr lang="ru-RU" sz="4500" dirty="0"/>
              <a:t> </a:t>
            </a:r>
            <a:r>
              <a:rPr lang="ru-RU" sz="4500" dirty="0" err="1"/>
              <a:t>народів</a:t>
            </a:r>
            <a:r>
              <a:rPr lang="ru-RU" sz="4500" dirty="0"/>
              <a:t> з демократичною, </a:t>
            </a:r>
            <a:r>
              <a:rPr lang="ru-RU" sz="4500" dirty="0" err="1"/>
              <a:t>республіканською</a:t>
            </a:r>
            <a:r>
              <a:rPr lang="ru-RU" sz="4500" dirty="0"/>
              <a:t> формою </a:t>
            </a:r>
            <a:r>
              <a:rPr lang="ru-RU" sz="4500" dirty="0" err="1"/>
              <a:t>правління</a:t>
            </a:r>
            <a:r>
              <a:rPr lang="ru-RU" sz="4500" dirty="0"/>
              <a:t>, </a:t>
            </a:r>
            <a:r>
              <a:rPr lang="ru-RU" sz="4500" dirty="0" err="1"/>
              <a:t>заснованою</a:t>
            </a:r>
            <a:r>
              <a:rPr lang="ru-RU" sz="4500" dirty="0"/>
              <a:t> на </a:t>
            </a:r>
            <a:r>
              <a:rPr lang="ru-RU" sz="4500" dirty="0" err="1"/>
              <a:t>громаді</a:t>
            </a:r>
            <a:r>
              <a:rPr lang="ru-RU" sz="4500" dirty="0"/>
              <a:t> як </a:t>
            </a:r>
            <a:r>
              <a:rPr lang="ru-RU" sz="4500" dirty="0" err="1"/>
              <a:t>первинному</a:t>
            </a:r>
            <a:r>
              <a:rPr lang="ru-RU" sz="4500" dirty="0"/>
              <a:t> </a:t>
            </a:r>
            <a:r>
              <a:rPr lang="ru-RU" sz="4500" dirty="0" err="1"/>
              <a:t>самоврядному</a:t>
            </a:r>
            <a:r>
              <a:rPr lang="ru-RU" sz="4500" dirty="0"/>
              <a:t> </a:t>
            </a:r>
            <a:r>
              <a:rPr lang="ru-RU" sz="4500" dirty="0" err="1"/>
              <a:t>територіальному</a:t>
            </a:r>
            <a:r>
              <a:rPr lang="ru-RU" sz="4500" dirty="0"/>
              <a:t> </a:t>
            </a:r>
            <a:r>
              <a:rPr lang="ru-RU" sz="4500" dirty="0" err="1"/>
              <a:t>об'єднанні</a:t>
            </a:r>
            <a:r>
              <a:rPr lang="ru-RU" sz="4500" dirty="0"/>
              <a:t>. </a:t>
            </a:r>
          </a:p>
          <a:p>
            <a:pPr algn="just"/>
            <a:endParaRPr lang="ru-RU" sz="4500" dirty="0"/>
          </a:p>
          <a:p>
            <a:pPr algn="just"/>
            <a:r>
              <a:rPr lang="ru-RU" sz="4500" dirty="0" err="1" smtClean="0"/>
              <a:t>вільний</a:t>
            </a:r>
            <a:r>
              <a:rPr lang="ru-RU" sz="4500" dirty="0" smtClean="0"/>
              <a:t> </a:t>
            </a:r>
            <a:r>
              <a:rPr lang="ru-RU" sz="4500" dirty="0" err="1"/>
              <a:t>розвиток</a:t>
            </a:r>
            <a:r>
              <a:rPr lang="ru-RU" sz="4500" dirty="0"/>
              <a:t> </a:t>
            </a:r>
            <a:r>
              <a:rPr lang="ru-RU" sz="4500" dirty="0" err="1"/>
              <a:t>народів</a:t>
            </a:r>
            <a:r>
              <a:rPr lang="ru-RU" sz="4500" dirty="0"/>
              <a:t> без будь-</a:t>
            </a:r>
            <a:r>
              <a:rPr lang="ru-RU" sz="4500" dirty="0" err="1"/>
              <a:t>якого</a:t>
            </a:r>
            <a:r>
              <a:rPr lang="ru-RU" sz="4500" dirty="0"/>
              <a:t> верховенства </a:t>
            </a:r>
            <a:r>
              <a:rPr lang="ru-RU" sz="4500" dirty="0" err="1"/>
              <a:t>однієї</a:t>
            </a:r>
            <a:r>
              <a:rPr lang="ru-RU" sz="4500" dirty="0"/>
              <a:t> </a:t>
            </a:r>
            <a:r>
              <a:rPr lang="ru-RU" sz="4500" dirty="0" err="1"/>
              <a:t>нації</a:t>
            </a:r>
            <a:r>
              <a:rPr lang="ru-RU" sz="4500" dirty="0"/>
              <a:t> над </a:t>
            </a:r>
            <a:r>
              <a:rPr lang="ru-RU" sz="4500" dirty="0" err="1"/>
              <a:t>іншою</a:t>
            </a:r>
            <a:r>
              <a:rPr lang="ru-RU" sz="4500" dirty="0"/>
              <a:t> </a:t>
            </a:r>
            <a:r>
              <a:rPr lang="ru-RU" sz="4500" dirty="0" err="1"/>
              <a:t>здатні</a:t>
            </a:r>
            <a:r>
              <a:rPr lang="ru-RU" sz="4500" dirty="0"/>
              <a:t> </a:t>
            </a:r>
            <a:r>
              <a:rPr lang="ru-RU" sz="4500" dirty="0" err="1"/>
              <a:t>забезпечити</a:t>
            </a:r>
            <a:r>
              <a:rPr lang="ru-RU" sz="4500" dirty="0"/>
              <a:t> </a:t>
            </a:r>
            <a:r>
              <a:rPr lang="ru-RU" sz="4500" dirty="0" err="1"/>
              <a:t>соціалізм</a:t>
            </a:r>
            <a:r>
              <a:rPr lang="ru-RU" sz="4500" dirty="0"/>
              <a:t> і </a:t>
            </a:r>
            <a:r>
              <a:rPr lang="ru-RU" sz="4500" dirty="0" err="1" smtClean="0"/>
              <a:t>федерація</a:t>
            </a:r>
            <a:endParaRPr lang="ru-RU" sz="4500" dirty="0" smtClean="0"/>
          </a:p>
          <a:p>
            <a:pPr algn="just"/>
            <a:endParaRPr lang="ru-RU" sz="4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885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федералізм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На </a:t>
            </a:r>
            <a:r>
              <a:rPr lang="ru-RU" dirty="0" err="1"/>
              <a:t>федеративних</a:t>
            </a:r>
            <a:r>
              <a:rPr lang="ru-RU" dirty="0"/>
              <a:t> засадах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будуватися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народами як у межах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так і у </a:t>
            </a:r>
            <a:r>
              <a:rPr lang="ru-RU" dirty="0" err="1"/>
              <a:t>всесвітньому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4812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Критика космополітизму та інтернаціоналізму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/>
              <a:t>критикував</a:t>
            </a:r>
            <a:r>
              <a:rPr lang="ru-RU" dirty="0"/>
              <a:t> тих </a:t>
            </a:r>
            <a:r>
              <a:rPr lang="ru-RU" dirty="0" err="1"/>
              <a:t>діячів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загальноєвропейські</a:t>
            </a:r>
            <a:r>
              <a:rPr lang="ru-RU" dirty="0"/>
              <a:t> </a:t>
            </a:r>
            <a:r>
              <a:rPr lang="ru-RU" dirty="0" err="1"/>
              <a:t>ідеали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заслонили </a:t>
            </a:r>
            <a:r>
              <a:rPr lang="ru-RU" dirty="0" err="1"/>
              <a:t>ідеал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самостійності</a:t>
            </a:r>
            <a:r>
              <a:rPr lang="ru-RU" dirty="0"/>
              <a:t>, та тих, </a:t>
            </a:r>
            <a:r>
              <a:rPr lang="ru-RU" dirty="0" err="1"/>
              <a:t>хто</a:t>
            </a:r>
            <a:r>
              <a:rPr lang="ru-RU" dirty="0"/>
              <a:t> за </a:t>
            </a:r>
            <a:r>
              <a:rPr lang="ru-RU" dirty="0" err="1"/>
              <a:t>гаслами</a:t>
            </a:r>
            <a:r>
              <a:rPr lang="ru-RU" dirty="0"/>
              <a:t> </a:t>
            </a:r>
            <a:r>
              <a:rPr lang="ru-RU" dirty="0" err="1"/>
              <a:t>інтернаціоналізму</a:t>
            </a:r>
            <a:r>
              <a:rPr lang="ru-RU" dirty="0"/>
              <a:t> </a:t>
            </a:r>
            <a:r>
              <a:rPr lang="ru-RU" dirty="0" err="1"/>
              <a:t>приховує</a:t>
            </a:r>
            <a:r>
              <a:rPr lang="ru-RU" dirty="0"/>
              <a:t> </a:t>
            </a:r>
            <a:r>
              <a:rPr lang="ru-RU" dirty="0" err="1"/>
              <a:t>нелюбов</a:t>
            </a:r>
            <a:r>
              <a:rPr lang="ru-RU" dirty="0"/>
              <a:t> до </a:t>
            </a:r>
            <a:r>
              <a:rPr lang="ru-RU" dirty="0" err="1"/>
              <a:t>власного</a:t>
            </a:r>
            <a:r>
              <a:rPr lang="ru-RU" dirty="0"/>
              <a:t> народу.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виступав</a:t>
            </a:r>
            <a:r>
              <a:rPr lang="ru-RU" dirty="0" smtClean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абсолютизації</a:t>
            </a:r>
            <a:r>
              <a:rPr lang="ru-RU" dirty="0"/>
              <a:t> </a:t>
            </a:r>
            <a:r>
              <a:rPr lang="ru-RU" dirty="0" err="1"/>
              <a:t>марксистського</a:t>
            </a:r>
            <a:r>
              <a:rPr lang="ru-RU" dirty="0"/>
              <a:t> </a:t>
            </a:r>
            <a:r>
              <a:rPr lang="ru-RU" dirty="0" err="1"/>
              <a:t>вчення</a:t>
            </a:r>
            <a:r>
              <a:rPr lang="ru-RU" dirty="0"/>
              <a:t>, закликав </a:t>
            </a:r>
            <a:r>
              <a:rPr lang="ru-RU" dirty="0" err="1"/>
              <a:t>сприймати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як продукт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, а не як </a:t>
            </a:r>
            <a:r>
              <a:rPr lang="ru-RU" dirty="0" err="1"/>
              <a:t>керівництво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291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69674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57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humb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62473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47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thumb_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552728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08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 1863 р.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історико-філологічний</a:t>
            </a:r>
            <a:r>
              <a:rPr lang="ru-RU" dirty="0"/>
              <a:t> факультет </a:t>
            </a:r>
            <a:r>
              <a:rPr lang="ru-RU" dirty="0" err="1"/>
              <a:t>Київського</a:t>
            </a:r>
            <a:r>
              <a:rPr lang="ru-RU" dirty="0"/>
              <a:t> </a:t>
            </a:r>
            <a:r>
              <a:rPr lang="ru-RU" dirty="0" err="1" smtClean="0"/>
              <a:t>університету</a:t>
            </a:r>
            <a:endParaRPr lang="ru-RU" dirty="0" smtClean="0"/>
          </a:p>
          <a:p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/>
              <a:t>1864—1875 </a:t>
            </a:r>
            <a:r>
              <a:rPr lang="en-GB" dirty="0"/>
              <a:t>pp. </a:t>
            </a:r>
            <a:r>
              <a:rPr lang="ru-RU" dirty="0" err="1"/>
              <a:t>працював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приват-доцентом на </a:t>
            </a:r>
            <a:r>
              <a:rPr lang="ru-RU" dirty="0" err="1"/>
              <a:t>кафедрі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викривав</a:t>
            </a:r>
            <a:r>
              <a:rPr lang="ru-RU" dirty="0" smtClean="0"/>
              <a:t> </a:t>
            </a:r>
            <a:r>
              <a:rPr lang="ru-RU" dirty="0" err="1"/>
              <a:t>русифікаторську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царизму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неросійських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, за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звільнений</a:t>
            </a:r>
            <a:r>
              <a:rPr lang="ru-RU" dirty="0"/>
              <a:t> з </a:t>
            </a:r>
            <a:r>
              <a:rPr lang="ru-RU" dirty="0" err="1" smtClean="0"/>
              <a:t>університету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1876 р. </a:t>
            </a:r>
            <a:r>
              <a:rPr lang="ru-RU" dirty="0" err="1"/>
              <a:t>виїжджає</a:t>
            </a:r>
            <a:r>
              <a:rPr lang="ru-RU" dirty="0"/>
              <a:t> до </a:t>
            </a:r>
            <a:r>
              <a:rPr lang="ru-RU" dirty="0" err="1"/>
              <a:t>Женеви</a:t>
            </a:r>
            <a:r>
              <a:rPr lang="ru-RU" dirty="0"/>
              <a:t>, де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збірник</a:t>
            </a:r>
            <a:r>
              <a:rPr lang="ru-RU" dirty="0"/>
              <a:t> «Громада» з метою </a:t>
            </a:r>
            <a:r>
              <a:rPr lang="ru-RU" dirty="0" err="1"/>
              <a:t>популяризації</a:t>
            </a:r>
            <a:r>
              <a:rPr lang="ru-RU" dirty="0"/>
              <a:t> «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» у </a:t>
            </a:r>
            <a:r>
              <a:rPr lang="ru-RU" dirty="0" err="1" smtClean="0"/>
              <a:t>світі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1889 р. </a:t>
            </a:r>
            <a:r>
              <a:rPr lang="ru-RU" dirty="0" err="1"/>
              <a:t>болгарський</a:t>
            </a:r>
            <a:r>
              <a:rPr lang="ru-RU" dirty="0"/>
              <a:t> уряд запросив М. </a:t>
            </a:r>
            <a:r>
              <a:rPr lang="ru-RU" dirty="0" err="1"/>
              <a:t>Драгоманова</a:t>
            </a:r>
            <a:r>
              <a:rPr lang="ru-RU" dirty="0"/>
              <a:t> на посаду </a:t>
            </a:r>
            <a:r>
              <a:rPr lang="ru-RU" dirty="0" err="1"/>
              <a:t>професора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Софійського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08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Політичні</a:t>
            </a:r>
            <a:r>
              <a:rPr lang="ru-RU" dirty="0"/>
              <a:t> погляди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119893" cy="3878245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вплив</a:t>
            </a:r>
            <a:r>
              <a:rPr lang="ru-RU" sz="1800" dirty="0" smtClean="0"/>
              <a:t> </a:t>
            </a:r>
            <a:r>
              <a:rPr lang="ru-RU" sz="1800" dirty="0" err="1" smtClean="0"/>
              <a:t>ліберальних</a:t>
            </a:r>
            <a:r>
              <a:rPr lang="ru-RU" sz="1800" dirty="0" smtClean="0"/>
              <a:t> </a:t>
            </a:r>
            <a:r>
              <a:rPr lang="ru-RU" sz="1800" dirty="0"/>
              <a:t>і </a:t>
            </a:r>
            <a:r>
              <a:rPr lang="ru-RU" sz="1800" dirty="0" err="1" smtClean="0"/>
              <a:t>соціалістичних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ідей</a:t>
            </a:r>
            <a:endParaRPr lang="ru-RU" sz="1800" dirty="0" smtClean="0"/>
          </a:p>
          <a:p>
            <a:endParaRPr lang="ru-RU" sz="1800" dirty="0"/>
          </a:p>
          <a:p>
            <a:r>
              <a:rPr lang="ru-RU" sz="1800" dirty="0" err="1" smtClean="0"/>
              <a:t>Виникнення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пояснював</a:t>
            </a:r>
            <a:r>
              <a:rPr lang="ru-RU" sz="1800" dirty="0" smtClean="0"/>
              <a:t> як марксист</a:t>
            </a:r>
          </a:p>
          <a:p>
            <a:endParaRPr lang="ru-RU" sz="1800" dirty="0" smtClean="0"/>
          </a:p>
          <a:p>
            <a:r>
              <a:rPr lang="ru-RU" sz="1800" dirty="0" smtClean="0"/>
              <a:t>АЛЕ</a:t>
            </a:r>
          </a:p>
          <a:p>
            <a:endParaRPr lang="ru-RU" sz="1800" dirty="0"/>
          </a:p>
          <a:p>
            <a:r>
              <a:rPr lang="ru-RU" sz="1800" dirty="0" smtClean="0"/>
              <a:t>не </a:t>
            </a:r>
            <a:r>
              <a:rPr lang="ru-RU" sz="1800" dirty="0" err="1"/>
              <a:t>поділяв</a:t>
            </a:r>
            <a:r>
              <a:rPr lang="ru-RU" sz="1800" dirty="0"/>
              <a:t> </a:t>
            </a:r>
            <a:r>
              <a:rPr lang="ru-RU" sz="1800" dirty="0" err="1"/>
              <a:t>марксистську</a:t>
            </a:r>
            <a:r>
              <a:rPr lang="ru-RU" sz="1800" dirty="0"/>
              <a:t> тезу про </a:t>
            </a:r>
            <a:r>
              <a:rPr lang="ru-RU" sz="1800" dirty="0" err="1"/>
              <a:t>визначальну</a:t>
            </a:r>
            <a:r>
              <a:rPr lang="ru-RU" sz="1800" dirty="0"/>
              <a:t> роль </a:t>
            </a:r>
            <a:r>
              <a:rPr lang="ru-RU" sz="1800" dirty="0" err="1"/>
              <a:t>матеріального</a:t>
            </a:r>
            <a:r>
              <a:rPr lang="ru-RU" sz="1800" dirty="0"/>
              <a:t> </a:t>
            </a:r>
            <a:r>
              <a:rPr lang="ru-RU" sz="1800" dirty="0" err="1"/>
              <a:t>виробництва</a:t>
            </a:r>
            <a:r>
              <a:rPr lang="ru-RU" sz="1800" dirty="0"/>
              <a:t> в </a:t>
            </a:r>
            <a:r>
              <a:rPr lang="ru-RU" sz="1800" dirty="0" err="1"/>
              <a:t>суспільному</a:t>
            </a:r>
            <a:r>
              <a:rPr lang="ru-RU" sz="1800" dirty="0"/>
              <a:t> </a:t>
            </a:r>
            <a:r>
              <a:rPr lang="ru-RU" sz="1800" dirty="0" err="1" smtClean="0"/>
              <a:t>розвитку</a:t>
            </a:r>
            <a:endParaRPr lang="ru-RU" sz="1800" dirty="0" smtClean="0"/>
          </a:p>
          <a:p>
            <a:endParaRPr lang="ru-RU" sz="1800" dirty="0"/>
          </a:p>
          <a:p>
            <a:r>
              <a:rPr lang="ru-RU" sz="1800" dirty="0" err="1" smtClean="0"/>
              <a:t>економічна</a:t>
            </a:r>
            <a:r>
              <a:rPr lang="ru-RU" sz="1800" dirty="0" smtClean="0"/>
              <a:t> </a:t>
            </a:r>
            <a:r>
              <a:rPr lang="ru-RU" sz="1800" dirty="0" err="1"/>
              <a:t>діяльність</a:t>
            </a:r>
            <a:r>
              <a:rPr lang="ru-RU" sz="1800" dirty="0"/>
              <a:t> </a:t>
            </a:r>
            <a:r>
              <a:rPr lang="ru-RU" sz="1800" dirty="0" err="1"/>
              <a:t>задовольняє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одну з потреб </a:t>
            </a:r>
            <a:r>
              <a:rPr lang="ru-RU" sz="1800" dirty="0" err="1"/>
              <a:t>людини</a:t>
            </a:r>
            <a:r>
              <a:rPr lang="ru-RU" sz="1800" dirty="0"/>
              <a:t> — «</a:t>
            </a:r>
            <a:r>
              <a:rPr lang="ru-RU" sz="1800" dirty="0" err="1"/>
              <a:t>живлення</a:t>
            </a:r>
            <a:r>
              <a:rPr lang="ru-RU" sz="1800" dirty="0"/>
              <a:t>», </a:t>
            </a:r>
            <a:r>
              <a:rPr lang="ru-RU" sz="1800" dirty="0" err="1"/>
              <a:t>тоді</a:t>
            </a:r>
            <a:r>
              <a:rPr lang="ru-RU" sz="1800" dirty="0"/>
              <a:t> як </a:t>
            </a:r>
            <a:r>
              <a:rPr lang="ru-RU" sz="1800" dirty="0" smtClean="0"/>
              <a:t>є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 потреби</a:t>
            </a:r>
            <a:endParaRPr lang="ru-RU" sz="1800" dirty="0"/>
          </a:p>
          <a:p>
            <a:r>
              <a:rPr lang="ru-RU" sz="1800" dirty="0" smtClean="0"/>
              <a:t>Люди </a:t>
            </a:r>
            <a:r>
              <a:rPr lang="ru-RU" sz="1800" dirty="0" err="1"/>
              <a:t>прагнуть</a:t>
            </a:r>
            <a:r>
              <a:rPr lang="ru-RU" sz="1800" dirty="0"/>
              <a:t> до </a:t>
            </a:r>
            <a:r>
              <a:rPr lang="ru-RU" sz="1800" dirty="0" err="1"/>
              <a:t>спілкування</a:t>
            </a:r>
            <a:r>
              <a:rPr lang="ru-RU" sz="1800" dirty="0"/>
              <a:t> та </a:t>
            </a:r>
            <a:r>
              <a:rPr lang="ru-RU" sz="1800" dirty="0" err="1"/>
              <a:t>об'єднання</a:t>
            </a:r>
            <a:r>
              <a:rPr lang="ru-RU" sz="1800" dirty="0"/>
              <a:t>, </a:t>
            </a:r>
            <a:r>
              <a:rPr lang="ru-RU" sz="1800" dirty="0" err="1"/>
              <a:t>основними</a:t>
            </a:r>
            <a:r>
              <a:rPr lang="ru-RU" sz="1800" dirty="0"/>
              <a:t> формами </a:t>
            </a:r>
            <a:r>
              <a:rPr lang="ru-RU" sz="1800" dirty="0" err="1"/>
              <a:t>яких</a:t>
            </a:r>
            <a:r>
              <a:rPr lang="ru-RU" sz="1800" dirty="0"/>
              <a:t> є громада й </a:t>
            </a:r>
            <a:r>
              <a:rPr lang="ru-RU" sz="1800" dirty="0" err="1"/>
              <a:t>товариство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3602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держава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критерій</a:t>
            </a:r>
            <a:r>
              <a:rPr lang="ru-RU" dirty="0" smtClean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/>
              <a:t>служіння</a:t>
            </a:r>
            <a:r>
              <a:rPr lang="ru-RU" dirty="0"/>
              <a:t> </a:t>
            </a:r>
            <a:r>
              <a:rPr lang="ru-RU" dirty="0" err="1"/>
              <a:t>суспільному</a:t>
            </a:r>
            <a:r>
              <a:rPr lang="ru-RU" dirty="0"/>
              <a:t> благу.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Суть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не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а в тих правах і свободах,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наділені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Кругообіг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форм </a:t>
            </a:r>
            <a:r>
              <a:rPr lang="ru-RU" dirty="0" err="1"/>
              <a:t>держави</a:t>
            </a:r>
            <a:r>
              <a:rPr lang="ru-RU" dirty="0"/>
              <a:t> — </a:t>
            </a:r>
            <a:r>
              <a:rPr lang="ru-RU" dirty="0" err="1"/>
              <a:t>аристократії</a:t>
            </a:r>
            <a:r>
              <a:rPr lang="ru-RU" dirty="0"/>
              <a:t>, </a:t>
            </a:r>
            <a:r>
              <a:rPr lang="ru-RU" dirty="0" err="1"/>
              <a:t>монархії</a:t>
            </a:r>
            <a:r>
              <a:rPr lang="ru-RU" dirty="0"/>
              <a:t> й </a:t>
            </a:r>
            <a:r>
              <a:rPr lang="ru-RU" dirty="0" err="1"/>
              <a:t>демократії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>
                <a:solidFill>
                  <a:srgbClr val="FF0000"/>
                </a:solidFill>
              </a:rPr>
              <a:t>Недолік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держави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/>
              <a:t>втратило</a:t>
            </a:r>
            <a:r>
              <a:rPr lang="ru-RU" dirty="0"/>
              <a:t> </a:t>
            </a:r>
            <a:r>
              <a:rPr lang="ru-RU" dirty="0" err="1"/>
              <a:t>первісну</a:t>
            </a:r>
            <a:r>
              <a:rPr lang="ru-RU" dirty="0"/>
              <a:t> свободу й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, але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заважає</a:t>
            </a:r>
            <a:r>
              <a:rPr lang="ru-RU" dirty="0"/>
              <a:t> держава, </a:t>
            </a:r>
            <a:r>
              <a:rPr lang="ru-RU" dirty="0" err="1"/>
              <a:t>навіть</a:t>
            </a:r>
            <a:r>
              <a:rPr lang="ru-RU" dirty="0"/>
              <a:t> демократична, </a:t>
            </a:r>
            <a:r>
              <a:rPr lang="ru-RU" dirty="0" err="1"/>
              <a:t>бо</a:t>
            </a:r>
            <a:r>
              <a:rPr lang="ru-RU" dirty="0"/>
              <a:t> за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депутати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головуючими</a:t>
            </a:r>
            <a:r>
              <a:rPr lang="ru-RU" dirty="0"/>
              <a:t> над народом і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не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волю. </a:t>
            </a:r>
          </a:p>
        </p:txBody>
      </p:sp>
    </p:spTree>
    <p:extLst>
      <p:ext uri="{BB962C8B-B14F-4D97-AF65-F5344CB8AC3E}">
        <p14:creationId xmlns:p14="http://schemas.microsoft.com/office/powerpoint/2010/main" val="272506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громада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заміняє</a:t>
            </a:r>
            <a:r>
              <a:rPr lang="ru-RU" dirty="0" smtClean="0"/>
              <a:t> народоправство </a:t>
            </a:r>
            <a:r>
              <a:rPr lang="ru-RU" dirty="0"/>
              <a:t>(</a:t>
            </a:r>
            <a:r>
              <a:rPr lang="ru-RU" dirty="0" err="1" smtClean="0"/>
              <a:t>демократію</a:t>
            </a:r>
            <a:r>
              <a:rPr lang="ru-RU" dirty="0" smtClean="0"/>
              <a:t>),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з форм державного </a:t>
            </a:r>
            <a:r>
              <a:rPr lang="ru-RU" dirty="0" err="1" smtClean="0"/>
              <a:t>правління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Громадівським</a:t>
            </a:r>
            <a:r>
              <a:rPr lang="uk-UA" dirty="0" smtClean="0">
                <a:solidFill>
                  <a:srgbClr val="FF0000"/>
                </a:solidFill>
              </a:rPr>
              <a:t> соціалізмом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«своя воля кожному і </a:t>
            </a:r>
            <a:r>
              <a:rPr lang="ru-RU" dirty="0" err="1">
                <a:solidFill>
                  <a:srgbClr val="FF0000"/>
                </a:solidFill>
              </a:rPr>
              <a:t>вільне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громадство</a:t>
            </a:r>
            <a:r>
              <a:rPr lang="ru-RU" dirty="0">
                <a:solidFill>
                  <a:srgbClr val="FF0000"/>
                </a:solidFill>
              </a:rPr>
              <a:t> й </a:t>
            </a:r>
            <a:r>
              <a:rPr lang="ru-RU" dirty="0" err="1">
                <a:solidFill>
                  <a:srgbClr val="FF0000"/>
                </a:solidFill>
              </a:rPr>
              <a:t>товариство</a:t>
            </a:r>
            <a:r>
              <a:rPr lang="ru-RU" dirty="0">
                <a:solidFill>
                  <a:srgbClr val="FF0000"/>
                </a:solidFill>
              </a:rPr>
              <a:t> людей і </a:t>
            </a:r>
            <a:r>
              <a:rPr lang="ru-RU" dirty="0" err="1">
                <a:solidFill>
                  <a:srgbClr val="FF0000"/>
                </a:solidFill>
              </a:rPr>
              <a:t>товариств</a:t>
            </a:r>
            <a:r>
              <a:rPr lang="ru-RU" dirty="0">
                <a:solidFill>
                  <a:srgbClr val="FF0000"/>
                </a:solidFill>
              </a:rPr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78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718</TotalTime>
  <Words>1162</Words>
  <Application>Microsoft Office PowerPoint</Application>
  <PresentationFormat>Экран (4:3)</PresentationFormat>
  <Paragraphs>174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Кнопка</vt:lpstr>
      <vt:lpstr>Політичні ідеї у другій половині  ХІХ ст. </vt:lpstr>
      <vt:lpstr>План</vt:lpstr>
      <vt:lpstr>Михайло Драгоманов  (1841 — 1895)</vt:lpstr>
      <vt:lpstr>Презентация PowerPoint</vt:lpstr>
      <vt:lpstr>Презентация PowerPoint</vt:lpstr>
      <vt:lpstr>Біографія </vt:lpstr>
      <vt:lpstr>Політичні погляди</vt:lpstr>
      <vt:lpstr>держава</vt:lpstr>
      <vt:lpstr>громада</vt:lpstr>
      <vt:lpstr>«громадівський соціалізм»</vt:lpstr>
      <vt:lpstr>Шлях перетворень - еволюція</vt:lpstr>
      <vt:lpstr>Принцип федералізму</vt:lpstr>
      <vt:lpstr>федералізм</vt:lpstr>
      <vt:lpstr>Сергій Подолинський (1850—1891)</vt:lpstr>
      <vt:lpstr>Політичні погляди</vt:lpstr>
      <vt:lpstr>Ідея соціально-політичної рівності</vt:lpstr>
      <vt:lpstr>Громадівський соціалізм</vt:lpstr>
      <vt:lpstr>Шлях перетворень - революція</vt:lpstr>
      <vt:lpstr>громадівський соціалізм</vt:lpstr>
      <vt:lpstr>Іван Франко (1856-1916) </vt:lpstr>
      <vt:lpstr>Презентация PowerPoint</vt:lpstr>
      <vt:lpstr>Еволюція поглядів</vt:lpstr>
      <vt:lpstr>Марксистські погляди</vt:lpstr>
      <vt:lpstr>Буржуазна держава</vt:lpstr>
      <vt:lpstr>Критика марксизму</vt:lpstr>
      <vt:lpstr>Політичний ідеал</vt:lpstr>
      <vt:lpstr>громада</vt:lpstr>
      <vt:lpstr>демократія</vt:lpstr>
      <vt:lpstr>Шляхи переходу до соціалізму</vt:lpstr>
      <vt:lpstr>Рушійна сила перетворень</vt:lpstr>
      <vt:lpstr>національне питання</vt:lpstr>
      <vt:lpstr>Політичний проєкт</vt:lpstr>
      <vt:lpstr>федералізм</vt:lpstr>
      <vt:lpstr>Критика космополітизму та інтернаціоналізму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2021-04-04T19:56:44Z</dcterms:created>
  <dcterms:modified xsi:type="dcterms:W3CDTF">2021-04-10T11:44:16Z</dcterms:modified>
</cp:coreProperties>
</file>