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8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49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16.11.2021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16.11.2021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ГРАФІЧНІ 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СИСТЕМИ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0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2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2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2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побудови дерева відрізків упорядкуємо вершини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порядку зростання по координаті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1759470" y="3006115"/>
            <a:ext cx="3848100" cy="2462213"/>
            <a:chOff x="1854" y="1391"/>
            <a:chExt cx="8721" cy="5580"/>
          </a:xfrm>
        </p:grpSpPr>
        <p:sp>
          <p:nvSpPr>
            <p:cNvPr id="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854" y="1391"/>
              <a:ext cx="8721" cy="55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8" name="Text Box 34"/>
            <p:cNvSpPr txBox="1">
              <a:spLocks noChangeArrowheads="1"/>
            </p:cNvSpPr>
            <p:nvPr/>
          </p:nvSpPr>
          <p:spPr bwMode="auto">
            <a:xfrm>
              <a:off x="2214" y="46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2214" y="40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2214" y="33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1"/>
            <p:cNvSpPr txBox="1">
              <a:spLocks noChangeArrowheads="1"/>
            </p:cNvSpPr>
            <p:nvPr/>
          </p:nvSpPr>
          <p:spPr bwMode="auto">
            <a:xfrm>
              <a:off x="2214" y="2876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2214" y="24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29"/>
            <p:cNvSpPr txBox="1">
              <a:spLocks noChangeArrowheads="1"/>
            </p:cNvSpPr>
            <p:nvPr/>
          </p:nvSpPr>
          <p:spPr bwMode="auto">
            <a:xfrm>
              <a:off x="2214" y="19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28"/>
            <p:cNvSpPr txBox="1">
              <a:spLocks noChangeArrowheads="1"/>
            </p:cNvSpPr>
            <p:nvPr/>
          </p:nvSpPr>
          <p:spPr bwMode="auto">
            <a:xfrm>
              <a:off x="2214" y="13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9234" y="625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26"/>
            <p:cNvSpPr>
              <a:spLocks noChangeShapeType="1"/>
            </p:cNvSpPr>
            <p:nvPr/>
          </p:nvSpPr>
          <p:spPr bwMode="auto">
            <a:xfrm flipV="1">
              <a:off x="2755" y="1572"/>
              <a:ext cx="0" cy="46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2755" y="6250"/>
              <a:ext cx="70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4194" y="2831"/>
              <a:ext cx="2160" cy="16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6174" y="2111"/>
              <a:ext cx="1620" cy="14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7074" y="3191"/>
              <a:ext cx="1440" cy="162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2754" y="2111"/>
              <a:ext cx="3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754" y="283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2754" y="3191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2754" y="3551"/>
              <a:ext cx="34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2754" y="445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2754" y="4810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>
              <a:off x="419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617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635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V="1">
              <a:off x="707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1" name="Line 11"/>
            <p:cNvSpPr>
              <a:spLocks noChangeShapeType="1"/>
            </p:cNvSpPr>
            <p:nvPr/>
          </p:nvSpPr>
          <p:spPr bwMode="auto">
            <a:xfrm>
              <a:off x="7794" y="3551"/>
              <a:ext cx="1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6" name="Line 10"/>
            <p:cNvSpPr>
              <a:spLocks noChangeShapeType="1"/>
            </p:cNvSpPr>
            <p:nvPr/>
          </p:nvSpPr>
          <p:spPr bwMode="auto">
            <a:xfrm flipV="1">
              <a:off x="851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7" name="Text Box 9"/>
            <p:cNvSpPr txBox="1">
              <a:spLocks noChangeArrowheads="1"/>
            </p:cNvSpPr>
            <p:nvPr/>
          </p:nvSpPr>
          <p:spPr bwMode="auto">
            <a:xfrm>
              <a:off x="8406" y="6431"/>
              <a:ext cx="687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59" name="Text Box 8"/>
            <p:cNvSpPr txBox="1">
              <a:spLocks noChangeArrowheads="1"/>
            </p:cNvSpPr>
            <p:nvPr/>
          </p:nvSpPr>
          <p:spPr bwMode="auto">
            <a:xfrm>
              <a:off x="7686" y="6431"/>
              <a:ext cx="723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Text Box 7"/>
            <p:cNvSpPr txBox="1">
              <a:spLocks noChangeArrowheads="1"/>
            </p:cNvSpPr>
            <p:nvPr/>
          </p:nvSpPr>
          <p:spPr bwMode="auto">
            <a:xfrm>
              <a:off x="6786" y="6431"/>
              <a:ext cx="711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1" name="Text Box 6"/>
            <p:cNvSpPr txBox="1">
              <a:spLocks noChangeArrowheads="1"/>
            </p:cNvSpPr>
            <p:nvPr/>
          </p:nvSpPr>
          <p:spPr bwMode="auto">
            <a:xfrm>
              <a:off x="624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2" name="Text Box 5"/>
            <p:cNvSpPr txBox="1">
              <a:spLocks noChangeArrowheads="1"/>
            </p:cNvSpPr>
            <p:nvPr/>
          </p:nvSpPr>
          <p:spPr bwMode="auto">
            <a:xfrm>
              <a:off x="390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3" name="Text Box 4"/>
            <p:cNvSpPr txBox="1">
              <a:spLocks noChangeArrowheads="1"/>
            </p:cNvSpPr>
            <p:nvPr/>
          </p:nvSpPr>
          <p:spPr bwMode="auto">
            <a:xfrm>
              <a:off x="5634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099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дерева відрізків після зустрічі прямої, що замітає з самою лівою стороною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прямокутника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69877"/>
            <a:ext cx="4680520" cy="302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647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Визначимо для поточного моменту наступний додатковий параметр вузла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інтервалу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[B[v],E[v]]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величину . Обчислення  проводиться за допомогою наступної процедури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m[v]=E[v]-B[v]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інакше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]=m[L]+m[R]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Корекція величини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кожній зустрічі прямої, що замітає з лівої і правою  стороною прямокутника відповідно за описаної процедур вставити - вилучити.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459416"/>
              </p:ext>
            </p:extLst>
          </p:nvPr>
        </p:nvGraphicFramePr>
        <p:xfrm>
          <a:off x="2123728" y="3212976"/>
          <a:ext cx="10795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Формула" r:id="rId3" imgW="609336" imgH="215806" progId="Equation.3">
                  <p:embed/>
                </p:oleObj>
              </mc:Choice>
              <mc:Fallback>
                <p:oleObj name="Формула" r:id="rId3" imgW="609336" imgH="215806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212976"/>
                        <a:ext cx="10795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4407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алгоритм обчислення міри об’єднання прямокутників має наступний вид.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вертикальних сторін прямокутника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i=1,2,…,2N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     ліва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 вставити вузол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– вилучити.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748309"/>
              </p:ext>
            </p:extLst>
          </p:nvPr>
        </p:nvGraphicFramePr>
        <p:xfrm>
          <a:off x="1403648" y="2420888"/>
          <a:ext cx="72008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Формула" r:id="rId3" imgW="507960" imgH="241200" progId="Equation.3">
                  <p:embed/>
                </p:oleObj>
              </mc:Choice>
              <mc:Fallback>
                <p:oleObj name="Формула" r:id="rId3" imgW="50796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0888"/>
                        <a:ext cx="72008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99535"/>
              </p:ext>
            </p:extLst>
          </p:nvPr>
        </p:nvGraphicFramePr>
        <p:xfrm>
          <a:off x="1619672" y="5013176"/>
          <a:ext cx="396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013176"/>
                        <a:ext cx="3968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041191"/>
              </p:ext>
            </p:extLst>
          </p:nvPr>
        </p:nvGraphicFramePr>
        <p:xfrm>
          <a:off x="1547664" y="3717032"/>
          <a:ext cx="129614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Формула" r:id="rId7" imgW="800100" imgH="279400" progId="Equation.3">
                  <p:embed/>
                </p:oleObj>
              </mc:Choice>
              <mc:Fallback>
                <p:oleObj name="Формула" r:id="rId7" imgW="800100" imgH="2794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17032"/>
                        <a:ext cx="129614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783204"/>
              </p:ext>
            </p:extLst>
          </p:nvPr>
        </p:nvGraphicFramePr>
        <p:xfrm>
          <a:off x="1547664" y="4221088"/>
          <a:ext cx="208823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Формула" r:id="rId9" imgW="1727200" imgH="279400" progId="Equation.3">
                  <p:embed/>
                </p:oleObj>
              </mc:Choice>
              <mc:Fallback>
                <p:oleObj name="Формула" r:id="rId9" imgW="1727200" imgH="2794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221088"/>
                        <a:ext cx="208823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123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периметр об’єднання прямокутників може бути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невеликої модифікації розглянутого метода. З іншого боку периметр легко обчислити, якщо відомий контур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Задано набір з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ізотетичних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прямокутників. Треба знайти контур їх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983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складається з двох головних етапів На першому етапі визначається множина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складається з вертикальних ребер контуру, на другому етапі ці вертикальні ребра з’єднуються горизонтальними ребрами для формування орієнтованих циклів контуру.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з лівим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існують два вертикальних ребра з абсцисами і , у кожного з яких один з кінців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ординату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ребро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зліва направо , якщо ребро , що відповідає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вниз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орієнтовано вверх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.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противному випадку ребро  орієнтовано справа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наліво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43222"/>
              </p:ext>
            </p:extLst>
          </p:nvPr>
        </p:nvGraphicFramePr>
        <p:xfrm>
          <a:off x="4139754" y="5013176"/>
          <a:ext cx="576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Формула" r:id="rId3" imgW="482391" imgH="241195" progId="Equation.3">
                  <p:embed/>
                </p:oleObj>
              </mc:Choice>
              <mc:Fallback>
                <p:oleObj name="Формула" r:id="rId3" imgW="482391" imgH="241195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754" y="5013176"/>
                        <a:ext cx="5762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171275"/>
              </p:ext>
            </p:extLst>
          </p:nvPr>
        </p:nvGraphicFramePr>
        <p:xfrm>
          <a:off x="4716016" y="4725144"/>
          <a:ext cx="785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Формула" r:id="rId5" imgW="596880" imgH="241200" progId="Equation.3">
                  <p:embed/>
                </p:oleObj>
              </mc:Choice>
              <mc:Fallback>
                <p:oleObj name="Формула" r:id="rId5" imgW="596880" imgH="2412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725144"/>
                        <a:ext cx="785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286369"/>
              </p:ext>
            </p:extLst>
          </p:nvPr>
        </p:nvGraphicFramePr>
        <p:xfrm>
          <a:off x="8028384" y="4653136"/>
          <a:ext cx="647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Формула" r:id="rId7" imgW="457200" imgH="241300" progId="Equation.3">
                  <p:embed/>
                </p:oleObj>
              </mc:Choice>
              <mc:Fallback>
                <p:oleObj name="Формула" r:id="rId7" imgW="457200" imgH="2413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4653136"/>
                        <a:ext cx="6477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8034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3523883" cy="2685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280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складною частиною цього алгоритму є визначення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допускають більшу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формалізацію і спрощення, якщо ввести допоміжний атрибут статус, який визначається наступним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c[v]&gt;0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	неповний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c[u]&gt;0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пустий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c[u]=0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якого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418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залежності від значення статусу вклад вершини визначається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0 , якщо статус повний або статуси 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повними для будь якого предка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T;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вклад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статус неповний: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964678"/>
              </p:ext>
            </p:extLst>
          </p:nvPr>
        </p:nvGraphicFramePr>
        <p:xfrm>
          <a:off x="2483768" y="3429000"/>
          <a:ext cx="115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Формула" r:id="rId3" imgW="965200" imgH="228600" progId="Equation.3">
                  <p:embed/>
                </p:oleObj>
              </mc:Choice>
              <mc:Fallback>
                <p:oleObj name="Формула" r:id="rId3" imgW="965200" imgH="2286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429000"/>
                        <a:ext cx="115252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63788"/>
              </p:ext>
            </p:extLst>
          </p:nvPr>
        </p:nvGraphicFramePr>
        <p:xfrm>
          <a:off x="3275856" y="3861048"/>
          <a:ext cx="11525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Формула" r:id="rId5" imgW="876300" imgH="241300" progId="Equation.3">
                  <p:embed/>
                </p:oleObj>
              </mc:Choice>
              <mc:Fallback>
                <p:oleObj name="Формула" r:id="rId5" imgW="876300" imgH="2413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861048"/>
                        <a:ext cx="11525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5684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Корегування статусу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Статусу обчислюється  перед операцією вставки перед зустріччю прямої лівою стороною прямокутника і після операції вилучення при зустрічі  прямої з правою стороною прямокутника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Нижче показано формування відрізків вертикальних сторін контуру для прямокутників зображених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83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чотирикутники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</a:p>
          <a:p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C(1,4)=0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пустий, 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C(1,4)=1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повний,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C(2,3)=0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неповний,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C(3,3)=0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пустий, вклад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84978"/>
              </p:ext>
            </p:extLst>
          </p:nvPr>
        </p:nvGraphicFramePr>
        <p:xfrm>
          <a:off x="1979712" y="2060848"/>
          <a:ext cx="360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6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060848"/>
                        <a:ext cx="36036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526349"/>
              </p:ext>
            </p:extLst>
          </p:nvPr>
        </p:nvGraphicFramePr>
        <p:xfrm>
          <a:off x="1979712" y="2492896"/>
          <a:ext cx="412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7" name="Формула" r:id="rId5" imgW="203040" imgH="241200" progId="Equation.3">
                  <p:embed/>
                </p:oleObj>
              </mc:Choice>
              <mc:Fallback>
                <p:oleObj name="Формула" r:id="rId5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96"/>
                        <a:ext cx="4127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101902"/>
              </p:ext>
            </p:extLst>
          </p:nvPr>
        </p:nvGraphicFramePr>
        <p:xfrm>
          <a:off x="1979712" y="2902967"/>
          <a:ext cx="3857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8" name="Формула" r:id="rId7" imgW="190440" imgH="241200" progId="Equation.3">
                  <p:embed/>
                </p:oleObj>
              </mc:Choice>
              <mc:Fallback>
                <p:oleObj name="Формула" r:id="rId7" imgW="1904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902967"/>
                        <a:ext cx="3857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006576"/>
              </p:ext>
            </p:extLst>
          </p:nvPr>
        </p:nvGraphicFramePr>
        <p:xfrm>
          <a:off x="2051720" y="3789040"/>
          <a:ext cx="4111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9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89040"/>
                        <a:ext cx="4111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637243"/>
              </p:ext>
            </p:extLst>
          </p:nvPr>
        </p:nvGraphicFramePr>
        <p:xfrm>
          <a:off x="2555776" y="2111896"/>
          <a:ext cx="5635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0" name="Формула" r:id="rId11" imgW="444240" imgH="241200" progId="Equation.3">
                  <p:embed/>
                </p:oleObj>
              </mc:Choice>
              <mc:Fallback>
                <p:oleObj name="Формула" r:id="rId11" imgW="44424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111896"/>
                        <a:ext cx="5635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79562"/>
              </p:ext>
            </p:extLst>
          </p:nvPr>
        </p:nvGraphicFramePr>
        <p:xfrm>
          <a:off x="2627784" y="2564904"/>
          <a:ext cx="5953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1" name="Формула" r:id="rId13" imgW="469800" imgH="241200" progId="Equation.3">
                  <p:embed/>
                </p:oleObj>
              </mc:Choice>
              <mc:Fallback>
                <p:oleObj name="Формула" r:id="rId13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564904"/>
                        <a:ext cx="5953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93631"/>
              </p:ext>
            </p:extLst>
          </p:nvPr>
        </p:nvGraphicFramePr>
        <p:xfrm>
          <a:off x="2619375" y="2997200"/>
          <a:ext cx="5794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2" name="Формула" r:id="rId15" imgW="457200" imgH="241200" progId="Equation.3">
                  <p:embed/>
                </p:oleObj>
              </mc:Choice>
              <mc:Fallback>
                <p:oleObj name="Формула" r:id="rId15" imgW="4572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2997200"/>
                        <a:ext cx="5794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57799"/>
              </p:ext>
            </p:extLst>
          </p:nvPr>
        </p:nvGraphicFramePr>
        <p:xfrm>
          <a:off x="2606948" y="3860800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3" name="Формула" r:id="rId17" imgW="469800" imgH="241200" progId="Equation.3">
                  <p:embed/>
                </p:oleObj>
              </mc:Choice>
              <mc:Fallback>
                <p:oleObj name="Формула" r:id="rId17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948" y="3860800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624712"/>
              </p:ext>
            </p:extLst>
          </p:nvPr>
        </p:nvGraphicFramePr>
        <p:xfrm>
          <a:off x="7821613" y="2060575"/>
          <a:ext cx="84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name="Формула" r:id="rId19" imgW="558720" imgH="241200" progId="Equation.3">
                  <p:embed/>
                </p:oleObj>
              </mc:Choice>
              <mc:Fallback>
                <p:oleObj name="Формула" r:id="rId19" imgW="5587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1613" y="2060575"/>
                        <a:ext cx="84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594405"/>
              </p:ext>
            </p:extLst>
          </p:nvPr>
        </p:nvGraphicFramePr>
        <p:xfrm>
          <a:off x="7884368" y="3861048"/>
          <a:ext cx="8636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5" name="Формула" r:id="rId21" imgW="571320" imgH="241200" progId="Equation.3">
                  <p:embed/>
                </p:oleObj>
              </mc:Choice>
              <mc:Fallback>
                <p:oleObj name="Формула" r:id="rId21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3861048"/>
                        <a:ext cx="8636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664434"/>
              </p:ext>
            </p:extLst>
          </p:nvPr>
        </p:nvGraphicFramePr>
        <p:xfrm>
          <a:off x="4552950" y="3429000"/>
          <a:ext cx="901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6" name="Формула" r:id="rId23" imgW="596880" imgH="241200" progId="Equation.3">
                  <p:embed/>
                </p:oleObj>
              </mc:Choice>
              <mc:Fallback>
                <p:oleObj name="Формула" r:id="rId23" imgW="59688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3429000"/>
                        <a:ext cx="901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993256"/>
              </p:ext>
            </p:extLst>
          </p:nvPr>
        </p:nvGraphicFramePr>
        <p:xfrm>
          <a:off x="5580063" y="3429000"/>
          <a:ext cx="863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name="Формула" r:id="rId25" imgW="571320" imgH="241200" progId="Equation.3">
                  <p:embed/>
                </p:oleObj>
              </mc:Choice>
              <mc:Fallback>
                <p:oleObj name="Формула" r:id="rId25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429000"/>
                        <a:ext cx="863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46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380" y="2420888"/>
            <a:ext cx="4283923" cy="2475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50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геометрії прямокутників виникають при проектуванні фотошаблонів для інтегральних схем, в задачах конфліктуючих запитів до баз даних, задачах теорії розкладів. Хоча методи розроблені для задач опуклих багатокутників можна застосувати безпосередньо і для прямокутників, але специфічні особливості останніх, дозволяють розв’язувати ці задачі використовуючи більш ефективні підходи. Постільки множина варіантів взаємного розташування прямокутників є необмеженою, то практично всі результати отримані у даній області відносяться до одного часткового випадку цієї множини – ізотеричних прямокутників, які є найбільш поширеними в застосуваннях 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45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чотирикутників  називається ізотетичною( однаково розташованою), якщо кожний з елементів   належить одним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пучків променів з центрами в точках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всі елементи лежать повністю по одну сторону від прямої, що проходить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частковому випадку коли  і  належать до прямої на безкінечності у цій площині маємо множину ізотетичних прямокутників.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261718"/>
              </p:ext>
            </p:extLst>
          </p:nvPr>
        </p:nvGraphicFramePr>
        <p:xfrm>
          <a:off x="1763688" y="2708920"/>
          <a:ext cx="3603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Формула" r:id="rId3" imgW="203112" imgH="241195" progId="Equation.3">
                  <p:embed/>
                </p:oleObj>
              </mc:Choice>
              <mc:Fallback>
                <p:oleObj name="Формула" r:id="rId3" imgW="203112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08920"/>
                        <a:ext cx="3603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574732"/>
              </p:ext>
            </p:extLst>
          </p:nvPr>
        </p:nvGraphicFramePr>
        <p:xfrm>
          <a:off x="2267744" y="2708920"/>
          <a:ext cx="404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5" imgW="228600" imgH="241200" progId="Equation.3">
                  <p:embed/>
                </p:oleObj>
              </mc:Choice>
              <mc:Fallback>
                <p:oleObj name="Формула" r:id="rId5" imgW="22860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08920"/>
                        <a:ext cx="404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5798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132856"/>
            <a:ext cx="4173820" cy="292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3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більш простий одновимірний аналог цієї задачі. Нехай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упорядкований масив , що утворений кінцевими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інтервалів. Очевидно , що обчислення міри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тільки у тому випадку коли число інтервалів, які перехрещуються, позначимо його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відмінне від нуля. Нехай  ці величини мають початкові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71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точками подій для прямої, що замітає будуть елементи масиву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її статус буде визначатися наступним чином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C&gt;0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ліва кінцева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C=C+1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C=C-1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413667"/>
              </p:ext>
            </p:extLst>
          </p:nvPr>
        </p:nvGraphicFramePr>
        <p:xfrm>
          <a:off x="3491880" y="2852936"/>
          <a:ext cx="1440086" cy="382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Формула" r:id="rId3" imgW="1244600" imgH="241300" progId="Equation.3">
                  <p:embed/>
                </p:oleObj>
              </mc:Choice>
              <mc:Fallback>
                <p:oleObj name="Формула" r:id="rId3" imgW="12446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852936"/>
                        <a:ext cx="1440086" cy="382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36694"/>
              </p:ext>
            </p:extLst>
          </p:nvPr>
        </p:nvGraphicFramePr>
        <p:xfrm>
          <a:off x="1907704" y="3212976"/>
          <a:ext cx="34823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212976"/>
                        <a:ext cx="348233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384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має безпосереднє розширення на випадок двох вимірів.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вносить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міру об’єднання прямокутників вклад рівний величині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перетину довільної вертикальної прямої з цієї смуги з об’єднання прямокутників. Постільки ординати горизонтальних сторін прямокутників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заздалегіть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відомі, то визначення  можна реалізувати за допомогою дерева відрізків.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21146"/>
              </p:ext>
            </p:extLst>
          </p:nvPr>
        </p:nvGraphicFramePr>
        <p:xfrm>
          <a:off x="4139952" y="2470349"/>
          <a:ext cx="7191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Формула" r:id="rId3" imgW="596900" imgH="241300" progId="Equation.3">
                  <p:embed/>
                </p:oleObj>
              </mc:Choice>
              <mc:Fallback>
                <p:oleObj name="Формула" r:id="rId3" imgW="5969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70349"/>
                        <a:ext cx="7191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279661"/>
              </p:ext>
            </p:extLst>
          </p:nvPr>
        </p:nvGraphicFramePr>
        <p:xfrm>
          <a:off x="2843808" y="3284984"/>
          <a:ext cx="16557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Формула" r:id="rId5" imgW="1333500" imgH="241300" progId="Equation.3">
                  <p:embed/>
                </p:oleObj>
              </mc:Choice>
              <mc:Fallback>
                <p:oleObj name="Формула" r:id="rId5" imgW="13335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284984"/>
                        <a:ext cx="16557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121651"/>
              </p:ext>
            </p:extLst>
          </p:nvPr>
        </p:nvGraphicFramePr>
        <p:xfrm>
          <a:off x="1187624" y="3717032"/>
          <a:ext cx="360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Формула" r:id="rId7" imgW="215713" imgH="241091" progId="Equation.3">
                  <p:embed/>
                </p:oleObj>
              </mc:Choice>
              <mc:Fallback>
                <p:oleObj name="Формула" r:id="rId7" imgW="215713" imgH="241091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17032"/>
                        <a:ext cx="360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20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 є структурою даних створена для роботи з такими інтервалами на числові осі, кінці яких належать фіксованій множині з  абсцис. Можна вважати абсциси цілими числами в інтервалі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[1,N]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дерево відрізків бінарним деревом з коренем. Для заданих цілих чисел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L&lt;R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T[L,R]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рекурсивно наступним чином : воно складається з кореня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E[L]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(відповідно початок і кінець).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R-L&gt;1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лівого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піддерева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(L,(B[v]+E[v])/2)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правого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((B[v]+E[v])/2,R)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позна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’язаний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вузлом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166608"/>
              </p:ext>
            </p:extLst>
          </p:nvPr>
        </p:nvGraphicFramePr>
        <p:xfrm>
          <a:off x="3090863" y="5732463"/>
          <a:ext cx="20288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Формула" r:id="rId3" imgW="1523880" imgH="215640" progId="Equation.3">
                  <p:embed/>
                </p:oleObj>
              </mc:Choice>
              <mc:Fallback>
                <p:oleObj name="Формула" r:id="rId3" imgW="1523880" imgH="21564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5732463"/>
                        <a:ext cx="2028825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76001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2442</TotalTime>
  <Words>634</Words>
  <Application>Microsoft Office PowerPoint</Application>
  <PresentationFormat>Экран (4:3)</PresentationFormat>
  <Paragraphs>107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Паркет</vt:lpstr>
      <vt:lpstr>Формула</vt:lpstr>
      <vt:lpstr>СУЧАСНІ ГРАФІЧНІ КОМП’ЮТЕРНІ СИСТЕМИ</vt:lpstr>
      <vt:lpstr>ЛЕКЦІЯ 11</vt:lpstr>
      <vt:lpstr>Геометрія прямокутників </vt:lpstr>
      <vt:lpstr>Ізотетичні чотирикутники</vt:lpstr>
      <vt:lpstr>Ізотетичні чотирикутники</vt:lpstr>
      <vt:lpstr>Міра об’єднання прямокутників.</vt:lpstr>
      <vt:lpstr>Міра об’єднання відрізків</vt:lpstr>
      <vt:lpstr>Міра об’єднання прямокутників</vt:lpstr>
      <vt:lpstr>Дерева відрізків</vt:lpstr>
      <vt:lpstr>Дерева відрізків</vt:lpstr>
      <vt:lpstr>Дерева відрізків</vt:lpstr>
      <vt:lpstr>Презентация PowerPoint</vt:lpstr>
      <vt:lpstr>Міра об’єднання прямокутників.</vt:lpstr>
      <vt:lpstr>Контур об’єднання прямокутників.</vt:lpstr>
      <vt:lpstr>Контур об’єднання прямокутників.</vt:lpstr>
      <vt:lpstr>Орієнтація горизонтальних ребер</vt:lpstr>
      <vt:lpstr>Вклад вертикальних відрізків у контур</vt:lpstr>
      <vt:lpstr>Вклад вертикальних відрізків у контур</vt:lpstr>
      <vt:lpstr>Корегування статусу</vt:lpstr>
      <vt:lpstr>Приклад</vt:lpstr>
      <vt:lpstr>Приклад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215</cp:revision>
  <dcterms:created xsi:type="dcterms:W3CDTF">2018-09-10T07:12:08Z</dcterms:created>
  <dcterms:modified xsi:type="dcterms:W3CDTF">2021-11-16T16:07:00Z</dcterms:modified>
</cp:coreProperties>
</file>