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6" r:id="rId21"/>
    <p:sldId id="277" r:id="rId22"/>
    <p:sldId id="280" r:id="rId23"/>
    <p:sldId id="293" r:id="rId24"/>
    <p:sldId id="278" r:id="rId25"/>
    <p:sldId id="279" r:id="rId26"/>
    <p:sldId id="294" r:id="rId27"/>
    <p:sldId id="282" r:id="rId28"/>
    <p:sldId id="283" r:id="rId29"/>
    <p:sldId id="286" r:id="rId30"/>
    <p:sldId id="285" r:id="rId31"/>
    <p:sldId id="284" r:id="rId32"/>
    <p:sldId id="287" r:id="rId33"/>
    <p:sldId id="288" r:id="rId34"/>
    <p:sldId id="272" r:id="rId35"/>
    <p:sldId id="275" r:id="rId36"/>
    <p:sldId id="296" r:id="rId37"/>
    <p:sldId id="295" r:id="rId3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4660"/>
  </p:normalViewPr>
  <p:slideViewPr>
    <p:cSldViewPr showGuides="1">
      <p:cViewPr varScale="1">
        <p:scale>
          <a:sx n="82" d="100"/>
          <a:sy n="82" d="100"/>
        </p:scale>
        <p:origin x="1488" y="2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18F1D66A-A912-4ACE-B413-AEA7EE6F6942}"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4" name="Дата 3"/>
          <p:cNvSpPr>
            <a:spLocks noGrp="1"/>
          </p:cNvSpPr>
          <p:nvPr>
            <p:ph type="dt" sz="half" idx="10"/>
          </p:nvPr>
        </p:nvSpPr>
        <p:spPr/>
        <p:txBody>
          <a:bodyPr/>
          <a:lstStyle/>
          <a:p>
            <a:fld id="{18F1D66A-A912-4ACE-B413-AEA7EE6F6942}"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4" name="Дата 3"/>
          <p:cNvSpPr>
            <a:spLocks noGrp="1"/>
          </p:cNvSpPr>
          <p:nvPr>
            <p:ph type="dt" sz="half" idx="10"/>
          </p:nvPr>
        </p:nvSpPr>
        <p:spPr/>
        <p:txBody>
          <a:bodyPr/>
          <a:lstStyle/>
          <a:p>
            <a:fld id="{18F1D66A-A912-4ACE-B413-AEA7EE6F6942}"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8F1D66A-A912-4ACE-B413-AEA7EE6F6942}" type="datetimeFigureOut">
              <a:rPr lang="uk-UA" smtClean="0"/>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4" name="Дата 3"/>
          <p:cNvSpPr>
            <a:spLocks noGrp="1"/>
          </p:cNvSpPr>
          <p:nvPr>
            <p:ph type="dt" sz="half" idx="10"/>
          </p:nvPr>
        </p:nvSpPr>
        <p:spPr/>
        <p:txBody>
          <a:bodyPr/>
          <a:lstStyle/>
          <a:p>
            <a:fld id="{18F1D66A-A912-4ACE-B413-AEA7EE6F6942}"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Дата 3"/>
          <p:cNvSpPr>
            <a:spLocks noGrp="1"/>
          </p:cNvSpPr>
          <p:nvPr>
            <p:ph type="dt" sz="half" idx="10"/>
          </p:nvPr>
        </p:nvSpPr>
        <p:spPr/>
        <p:txBody>
          <a:bodyPr/>
          <a:lstStyle/>
          <a:p>
            <a:fld id="{18F1D66A-A912-4ACE-B413-AEA7EE6F6942}" type="datetimeFigureOut">
              <a:rPr lang="uk-UA" smtClean="0"/>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5" name="Дата 4"/>
          <p:cNvSpPr>
            <a:spLocks noGrp="1"/>
          </p:cNvSpPr>
          <p:nvPr>
            <p:ph type="dt" sz="half" idx="10"/>
          </p:nvPr>
        </p:nvSpPr>
        <p:spPr/>
        <p:txBody>
          <a:bodyPr/>
          <a:lstStyle/>
          <a:p>
            <a:fld id="{18F1D66A-A912-4ACE-B413-AEA7EE6F6942}"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7" name="Дата 6"/>
          <p:cNvSpPr>
            <a:spLocks noGrp="1"/>
          </p:cNvSpPr>
          <p:nvPr>
            <p:ph type="dt" sz="half" idx="10"/>
          </p:nvPr>
        </p:nvSpPr>
        <p:spPr/>
        <p:txBody>
          <a:bodyPr/>
          <a:lstStyle/>
          <a:p>
            <a:fld id="{18F1D66A-A912-4ACE-B413-AEA7EE6F6942}" type="datetimeFigureOut">
              <a:rPr lang="uk-UA" smtClean="0"/>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18F1D66A-A912-4ACE-B413-AEA7EE6F6942}" type="datetimeFigureOut">
              <a:rPr lang="uk-UA" smtClean="0"/>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F1D66A-A912-4ACE-B413-AEA7EE6F6942}" type="datetimeFigureOut">
              <a:rPr lang="uk-UA" smtClean="0"/>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18F1D66A-A912-4ACE-B413-AEA7EE6F6942}"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18F1D66A-A912-4ACE-B413-AEA7EE6F6942}" type="datetimeFigureOut">
              <a:rPr lang="uk-UA" smtClean="0"/>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808768C-8048-466A-A598-0BA9FE258A0A}" type="slidenum">
              <a:rPr lang="uk-UA" smtClean="0"/>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1D66A-A912-4ACE-B413-AEA7EE6F6942}" type="datetimeFigureOut">
              <a:rPr lang="uk-UA" smtClean="0"/>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8768C-8048-466A-A598-0BA9FE258A0A}" type="slidenum">
              <a:rPr lang="uk-UA" smtClean="0"/>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hyperlink" Target="https://uk.wikipedia.org/wiki/%D0%9A%D1%96%D0%BF%D1%80" TargetMode="External"/><Relationship Id="rId6" Type="http://schemas.openxmlformats.org/officeDocument/2006/relationships/hyperlink" Target="https://uk.wikipedia.org/wiki/%D0%92%D1%96%D1%80%D0%BC%D0%B5%D0%BD%D1%96%D1%8F" TargetMode="External"/><Relationship Id="rId5" Type="http://schemas.openxmlformats.org/officeDocument/2006/relationships/hyperlink" Target="https://uk.wikipedia.org/wiki/%D0%A2%D1%83%D1%80%D0%B5%D1%87%D1%87%D0%B8%D0%BD%D0%B0" TargetMode="External"/><Relationship Id="rId4" Type="http://schemas.openxmlformats.org/officeDocument/2006/relationships/hyperlink" Target="https://uk.wikipedia.org/wiki/%D0%A0%D0%BE%D1%81%D1%96%D1%8F" TargetMode="External"/><Relationship Id="rId3" Type="http://schemas.openxmlformats.org/officeDocument/2006/relationships/hyperlink" Target="https://uk.wikipedia.org/wiki/%D0%9A%D0%B0%D0%B7%D0%B0%D1%85%D1%81%D1%82%D0%B0%D0%BD" TargetMode="External"/><Relationship Id="rId2" Type="http://schemas.openxmlformats.org/officeDocument/2006/relationships/hyperlink" Target="https://uk.wikipedia.org/wiki/%D0%93%D1%80%D1%83%D0%B7%D1%96%D1%8F" TargetMode="External"/><Relationship Id="rId1" Type="http://schemas.openxmlformats.org/officeDocument/2006/relationships/hyperlink" Target="https://uk.wikipedia.org/wiki/%D0%90%D0%B7%D0%B5%D1%80%D0%B1%D0%B0%D0%B9%D0%B4%D0%B6%D0%B0%D0%BD" TargetMode="External"/></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hyperlink" Target="https://uk.wikipedia.org/wiki/%D0%9F%D1%96%D0%B2%D0%BD%D1%96%D1%87%D0%BD%D0%B8%D0%B9_%D0%9A%D1%96%D0%BF%D1%80" TargetMode="External"/><Relationship Id="rId5" Type="http://schemas.openxmlformats.org/officeDocument/2006/relationships/hyperlink" Target="https://uk.wikipedia.org/wiki/%D0%9D%D0%B0%D0%B3%D1%96%D1%80%D0%BD%D0%BE-%D0%9A%D0%B0%D1%80%D0%B0%D0%B1%D0%B0%D1%81%D1%8C%D0%BA%D0%B0_%D0%A0%D0%B5%D1%81%D0%BF%D1%83%D0%B1%D0%BB%D1%96%D0%BA%D0%B0" TargetMode="External"/><Relationship Id="rId4" Type="http://schemas.openxmlformats.org/officeDocument/2006/relationships/hyperlink" Target="https://uk.wikipedia.org/wiki/%D0%9F%D1%96%D0%B2%D0%B4%D0%B5%D0%BD%D0%BD%D0%B0_%D0%9E%D1%81%D0%B5%D1%82%D1%96%D1%8F" TargetMode="External"/><Relationship Id="rId3" Type="http://schemas.openxmlformats.org/officeDocument/2006/relationships/hyperlink" Target="https://uk.wikipedia.org/wiki/%D0%90%D0%B1%D1%85%D0%B0%D0%B7%D1%96%D1%8F" TargetMode="External"/><Relationship Id="rId2" Type="http://schemas.openxmlformats.org/officeDocument/2006/relationships/hyperlink" Target="https://uk.wikipedia.org/wiki/%D0%9F%D0%9C%D0%A0" TargetMode="External"/><Relationship Id="rId1" Type="http://schemas.openxmlformats.org/officeDocument/2006/relationships/hyperlink" Target="https://uk.wikipedia.org/wiki/%D0%9A%D0%BE%D1%81%D0%BE%D0%B2%D0%BE" TargetMode="External"/></Relationships>
</file>

<file path=ppt/slides/_rels/slide16.xml.rels><?xml version="1.0" encoding="UTF-8" standalone="yes"?>
<Relationships xmlns="http://schemas.openxmlformats.org/package/2006/relationships"><Relationship Id="rId9" Type="http://schemas.openxmlformats.org/officeDocument/2006/relationships/hyperlink" Target="https://uk.wikipedia.org/wiki/%D0%9B%D1%8E%D1%82%D0%B5%D1%80%D0%B0%D0%BD%D1%81%D1%82%D0%B2%D0%BE" TargetMode="External"/><Relationship Id="rId8" Type="http://schemas.openxmlformats.org/officeDocument/2006/relationships/hyperlink" Target="https://uk.wikipedia.org/wiki/%D0%A8%D0%B2%D0%B5%D0%B4%D1%81%D1%8C%D0%BA%D0%B0_%D0%BC%D0%BE%D0%B2%D0%B0" TargetMode="External"/><Relationship Id="rId7" Type="http://schemas.openxmlformats.org/officeDocument/2006/relationships/hyperlink" Target="https://uk.wikipedia.org/wiki/%D0%9C%D0%B0%D1%80%D1%96%D1%94%D0%B3%D0%B0%D0%BC%D0%BD" TargetMode="External"/><Relationship Id="rId6" Type="http://schemas.openxmlformats.org/officeDocument/2006/relationships/hyperlink" Target="https://uk.wikipedia.org/wiki/%D0%94%D0%B5%D0%BC%D1%96%D0%BB%D1%96%D1%82%D0%B0%D1%80%D0%B8%D0%B7%D0%BE%D0%B2%D0%B0%D0%BD%D0%B0_%D0%B7%D0%BE%D0%BD%D0%B0" TargetMode="External"/><Relationship Id="rId5" Type="http://schemas.openxmlformats.org/officeDocument/2006/relationships/hyperlink" Target="https://uk.wikipedia.org/w/index.php?title=%D0%A4%D1%96%D0%BD%D1%81%D1%8C%D0%BA%D1%96_%D1%88%D0%B2%D0%B5%D0%B4%D0%B8&amp;action=edit&amp;redlink=1" TargetMode="External"/><Relationship Id="rId4" Type="http://schemas.openxmlformats.org/officeDocument/2006/relationships/hyperlink" Target="https://uk.wikipedia.org/wiki/%D0%A4%D1%96%D0%BD%D0%BB%D1%8F%D0%BD%D0%B4%D1%96%D1%8F" TargetMode="External"/><Relationship Id="rId3" Type="http://schemas.openxmlformats.org/officeDocument/2006/relationships/hyperlink" Target="https://uk.wikipedia.org/wiki/%D0%9F%D1%80%D0%BE%D0%B2%D1%96%D0%BD%D1%86%D1%96%D1%97_%D0%A4%D1%96%D0%BD%D0%BB%D1%8F%D0%BD%D0%B4%D1%96%D1%97" TargetMode="External"/><Relationship Id="rId2" Type="http://schemas.openxmlformats.org/officeDocument/2006/relationships/hyperlink" Target="https://uk.wikipedia.org/wiki/%D0%92%D0%B5%D0%BB%D0%B8%D0%BA%D0%B0_%D0%91%D1%80%D0%B8%D1%82%D0%B0%D0%BD%D1%96%D1%8F" TargetMode="External"/><Relationship Id="rId10" Type="http://schemas.openxmlformats.org/officeDocument/2006/relationships/slideLayout" Target="../slideLayouts/slideLayout2.xml"/><Relationship Id="rId1" Type="http://schemas.openxmlformats.org/officeDocument/2006/relationships/hyperlink" Target="https://uk.wikipedia.org/wiki/%D0%9A%D1%96%D0%BF%D1%80"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uk.wikipedia.org/wiki/%D0%A4%D1%80%D0%B0%D0%BD%D0%BA-%D0%92%D0%B0%D0%BB%D1%8C%D1%82%D0%B5%D1%80_%D0%A8%D1%82%D0%B0%D0%B9%D0%BD%D0%BC%D0%B0%D1%94%D1%8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hyperlink" Target="https://uk.wikipedia.org/wiki/%D0%9F%D1%80%D0%B0%D0%BF%D0%BE%D1%80_%D0%9D%D1%96%D0%BC%D0%B5%D1%87%D1%87%D0%B8%D0%BD%D0%B8"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uk.wikipedia.org/wiki/%D0%96%D0%B0%D0%BD_%D0%9A%D0%B0%D1%81%D1%82%D0%B5%D0%BA%D1%81" TargetMode="External"/><Relationship Id="rId1" Type="http://schemas.openxmlformats.org/officeDocument/2006/relationships/hyperlink" Target="https://uk.wikipedia.org/wiki/%D0%95%D0%BC%D0%BC%D0%B0%D0%BD%D1%8E%D0%B5%D0%BB%D1%8C_%D0%9C%D0%B0%D0%BA%D1%80%D0%BE%D0%BD" TargetMode="Externa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hyperlink" Target="https://uk.wikipedia.org/wiki/%D0%93%D0%B5%D1%80%D0%B1_%D0%A4%D1%80%D0%B0%D0%BD%D1%86%D1%96%D1%97" TargetMode="External"/><Relationship Id="rId1" Type="http://schemas.openxmlformats.org/officeDocument/2006/relationships/hyperlink" Target="https://uk.wikipedia.org/wiki/%D0%9F%D1%80%D0%B0%D0%BF%D0%BE%D1%80_%D0%A4%D1%80%D0%B0%D0%BD%D1%86%D1%96%D1%97"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uk.wikipedia.org/wiki/%D0%90%D0%BD%D0%B3%D0%BB%D1%96%D0%B9%D1%81%D1%8C%D0%BA%D0%B0_%D0%BC%D0%BE%D0%B2%D0%B0" TargetMode="Externa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hyperlink" Target="https://uk.wikipedia.org/wiki/%D0%93%D0%B5%D1%80%D0%B1_%D0%92%D0%B5%D0%BB%D0%B8%D0%BA%D0%BE%D1%97_%D0%91%D1%80%D0%B8%D1%82%D0%B0%D0%BD%D1%96%D1%97" TargetMode="External"/><Relationship Id="rId2" Type="http://schemas.openxmlformats.org/officeDocument/2006/relationships/hyperlink" Target="https://uk.wikipedia.org/wiki/%D0%9F%D1%80%D0%B0%D0%BF%D0%BE%D1%80_%D0%92%D0%B5%D0%BB%D0%B8%D0%BA%D0%BE%D1%97_%D0%91%D1%80%D0%B8%D1%82%D0%B0%D0%BD%D1%96%D1%97" TargetMode="External"/><Relationship Id="rId1" Type="http://schemas.openxmlformats.org/officeDocument/2006/relationships/hyperlink" Target="https://uk.wikipedia.org/wiki/%D0%A4%D0%B0%D0%B9%D0%BB:Royal_Coat_of_Arms_of_the_United_Kingdom.svg" TargetMode="Externa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uk.wikipedia.org/wiki/%D0%90%D0%BD%D0%B3%D0%BB%D1%96%D0%B9%D1%81%D1%8C%D0%BA%D0%B0_%D0%BC%D0%BE%D0%B2%D0%B0"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16633"/>
            <a:ext cx="7846640" cy="1008111"/>
          </a:xfrm>
        </p:spPr>
        <p:txBody>
          <a:bodyPr>
            <a:normAutofit fontScale="90000"/>
          </a:bodyPr>
          <a:lstStyle/>
          <a:p>
            <a:pPr algn="l"/>
            <a:r>
              <a:rPr lang="uk-UA" dirty="0"/>
              <a:t> </a:t>
            </a:r>
            <a:r>
              <a:rPr lang="uk-UA" b="1" dirty="0"/>
              <a:t>Лекція 5</a:t>
            </a:r>
            <a:r>
              <a:rPr lang="uk-UA" b="1"/>
              <a:t>. </a:t>
            </a:r>
            <a:r>
              <a:rPr lang="uk-UA" b="1" u="sng" dirty="0"/>
              <a:t>Європейський ареал: вектори та проблеми розвитку туристичного потенціалу</a:t>
            </a:r>
            <a:endParaRPr lang="uk-UA" b="1" u="sng" dirty="0"/>
          </a:p>
        </p:txBody>
      </p:sp>
      <p:sp>
        <p:nvSpPr>
          <p:cNvPr id="3" name="Подзаголовок 2"/>
          <p:cNvSpPr>
            <a:spLocks noGrp="1"/>
          </p:cNvSpPr>
          <p:nvPr>
            <p:ph type="subTitle" idx="1"/>
          </p:nvPr>
        </p:nvSpPr>
        <p:spPr>
          <a:xfrm>
            <a:off x="107504" y="1268760"/>
            <a:ext cx="8964000" cy="5436000"/>
          </a:xfrm>
        </p:spPr>
        <p:txBody>
          <a:bodyPr>
            <a:normAutofit lnSpcReduction="10000"/>
          </a:bodyPr>
          <a:lstStyle/>
          <a:p>
            <a:r>
              <a:rPr lang="uk-UA" sz="2800" b="1" dirty="0">
                <a:solidFill>
                  <a:schemeClr val="tx1"/>
                </a:solidFill>
              </a:rPr>
              <a:t>План</a:t>
            </a:r>
            <a:endParaRPr lang="uk-UA" sz="2800" b="1" dirty="0">
              <a:solidFill>
                <a:schemeClr val="tx1"/>
              </a:solidFill>
            </a:endParaRPr>
          </a:p>
          <a:p>
            <a:pPr algn="l"/>
            <a:r>
              <a:rPr lang="uk-UA" sz="2800" dirty="0">
                <a:solidFill>
                  <a:schemeClr val="tx1"/>
                </a:solidFill>
              </a:rPr>
              <a:t>1.Географічно-країнознавча характеристика Європи. Природа, ресурси, розселення, туристичний потенціал. </a:t>
            </a:r>
            <a:endParaRPr lang="uk-UA" sz="2800" dirty="0">
              <a:solidFill>
                <a:schemeClr val="tx1"/>
              </a:solidFill>
            </a:endParaRPr>
          </a:p>
          <a:p>
            <a:pPr algn="l"/>
            <a:r>
              <a:rPr lang="uk-UA" sz="2800" dirty="0">
                <a:solidFill>
                  <a:schemeClr val="tx1"/>
                </a:solidFill>
              </a:rPr>
              <a:t>2.Характеристика  та туристичний аспект країн Західної Європи, країн  Центральної Європи, країн Північної Європи.</a:t>
            </a:r>
            <a:endParaRPr lang="uk-UA" sz="2800" dirty="0">
              <a:solidFill>
                <a:schemeClr val="tx1"/>
              </a:solidFill>
            </a:endParaRPr>
          </a:p>
          <a:p>
            <a:pPr algn="l"/>
            <a:r>
              <a:rPr lang="uk-UA" sz="2800" dirty="0">
                <a:solidFill>
                  <a:schemeClr val="tx1"/>
                </a:solidFill>
              </a:rPr>
              <a:t>3. Особливості туристичного розвитку країн Південної Європи,  Центрально-східної і Східної Європи.</a:t>
            </a:r>
            <a:endParaRPr lang="uk-UA" sz="2800" dirty="0">
              <a:solidFill>
                <a:schemeClr val="tx1"/>
              </a:solidFill>
            </a:endParaRPr>
          </a:p>
          <a:p>
            <a:pPr algn="l"/>
            <a:r>
              <a:rPr lang="uk-UA" sz="2800" dirty="0">
                <a:solidFill>
                  <a:schemeClr val="tx1"/>
                </a:solidFill>
              </a:rPr>
              <a:t>4. Європейські країни-лідери (Німеччина, Франція, Великобританія) та їх туристичний потенціал. </a:t>
            </a:r>
            <a:endParaRPr lang="uk-UA" sz="2800" dirty="0">
              <a:solidFill>
                <a:schemeClr val="tx1"/>
              </a:solidFill>
            </a:endParaRPr>
          </a:p>
          <a:p>
            <a:pPr algn="l"/>
            <a:r>
              <a:rPr lang="uk-UA" sz="2800" dirty="0">
                <a:solidFill>
                  <a:schemeClr val="tx1"/>
                </a:solidFill>
              </a:rPr>
              <a:t>5. Проблеми розвитку туристичного потенціалу сучасного європейського простору.  </a:t>
            </a:r>
            <a:endParaRPr lang="uk-UA" sz="2800" dirty="0">
              <a:solidFill>
                <a:schemeClr val="tx1"/>
              </a:solidFill>
            </a:endParaRPr>
          </a:p>
          <a:p>
            <a:pPr algn="l"/>
            <a:endParaRPr lang="uk-UA"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74638"/>
            <a:ext cx="8003232" cy="850106"/>
          </a:xfrm>
        </p:spPr>
        <p:txBody>
          <a:bodyPr>
            <a:normAutofit fontScale="90000"/>
          </a:bodyPr>
          <a:lstStyle/>
          <a:p>
            <a:r>
              <a:rPr lang="uk-UA" dirty="0"/>
              <a:t>Західна Європа- </a:t>
            </a:r>
            <a:r>
              <a:rPr lang="uk-UA" sz="2200" dirty="0"/>
              <a:t>найбільш розвинута в промисловому та соціальному аспектах.</a:t>
            </a:r>
            <a:endParaRPr lang="uk-UA" sz="2200" dirty="0"/>
          </a:p>
        </p:txBody>
      </p:sp>
      <p:sp>
        <p:nvSpPr>
          <p:cNvPr id="3" name="Объект 2"/>
          <p:cNvSpPr>
            <a:spLocks noGrp="1"/>
          </p:cNvSpPr>
          <p:nvPr>
            <p:ph idx="1"/>
          </p:nvPr>
        </p:nvSpPr>
        <p:spPr>
          <a:xfrm>
            <a:off x="180000" y="980728"/>
            <a:ext cx="8964000" cy="5652000"/>
          </a:xfrm>
        </p:spPr>
        <p:txBody>
          <a:bodyPr>
            <a:normAutofit/>
          </a:bodyPr>
          <a:lstStyle/>
          <a:p>
            <a:r>
              <a:rPr lang="uk-UA" sz="2400" b="1" dirty="0"/>
              <a:t>- Австрія</a:t>
            </a:r>
            <a:endParaRPr lang="uk-UA" sz="2400" b="1" dirty="0"/>
          </a:p>
          <a:p>
            <a:r>
              <a:rPr lang="uk-UA" sz="2400" b="1" dirty="0"/>
              <a:t>- Андорра</a:t>
            </a:r>
            <a:endParaRPr lang="uk-UA" sz="2400" b="1" dirty="0"/>
          </a:p>
          <a:p>
            <a:r>
              <a:rPr lang="uk-UA" sz="2400" b="1" dirty="0"/>
              <a:t> - Бельгія</a:t>
            </a:r>
            <a:endParaRPr lang="uk-UA" sz="2400" b="1" dirty="0"/>
          </a:p>
          <a:p>
            <a:r>
              <a:rPr lang="uk-UA" sz="2400" b="1" dirty="0"/>
              <a:t>- Велика Британія</a:t>
            </a:r>
            <a:endParaRPr lang="uk-UA" sz="2400" b="1" dirty="0"/>
          </a:p>
          <a:p>
            <a:r>
              <a:rPr lang="uk-UA" sz="2400" b="1" dirty="0"/>
              <a:t>- Німеччина </a:t>
            </a:r>
            <a:endParaRPr lang="uk-UA" sz="2400" b="1" dirty="0"/>
          </a:p>
          <a:p>
            <a:r>
              <a:rPr lang="uk-UA" sz="2400" b="1" dirty="0"/>
              <a:t>- Ірландія</a:t>
            </a:r>
            <a:endParaRPr lang="uk-UA" sz="2400" b="1" dirty="0"/>
          </a:p>
          <a:p>
            <a:r>
              <a:rPr lang="uk-UA" sz="2400" b="1" dirty="0"/>
              <a:t>- Ліхтенштейн</a:t>
            </a:r>
            <a:endParaRPr lang="uk-UA" sz="2400" b="1" dirty="0"/>
          </a:p>
          <a:p>
            <a:r>
              <a:rPr lang="uk-UA" sz="2400" b="1" dirty="0"/>
              <a:t>- Люксембург</a:t>
            </a:r>
            <a:endParaRPr lang="uk-UA" sz="2400" b="1" dirty="0"/>
          </a:p>
          <a:p>
            <a:r>
              <a:rPr lang="uk-UA" sz="2400" b="1" dirty="0"/>
              <a:t>- Монако</a:t>
            </a:r>
            <a:endParaRPr lang="uk-UA" sz="2400" b="1" dirty="0"/>
          </a:p>
          <a:p>
            <a:r>
              <a:rPr lang="uk-UA" sz="2400" b="1" dirty="0"/>
              <a:t>- Нідерланди</a:t>
            </a:r>
            <a:endParaRPr lang="uk-UA" sz="2400" b="1" dirty="0"/>
          </a:p>
          <a:p>
            <a:r>
              <a:rPr lang="uk-UA" sz="2400" b="1" dirty="0"/>
              <a:t> - Франція</a:t>
            </a:r>
            <a:endParaRPr lang="uk-UA" sz="2400" b="1" dirty="0"/>
          </a:p>
          <a:p>
            <a:r>
              <a:rPr lang="uk-UA" sz="2400" b="1" dirty="0"/>
              <a:t> - Швейцарія</a:t>
            </a:r>
            <a:endParaRPr lang="uk-UA"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74638"/>
            <a:ext cx="8075240" cy="562074"/>
          </a:xfrm>
        </p:spPr>
        <p:txBody>
          <a:bodyPr>
            <a:normAutofit fontScale="90000"/>
          </a:bodyPr>
          <a:lstStyle/>
          <a:p>
            <a:r>
              <a:rPr lang="uk-UA" b="1" u="sng" dirty="0"/>
              <a:t>Східна Європа</a:t>
            </a:r>
            <a:endParaRPr lang="uk-UA" b="1" u="sng" dirty="0"/>
          </a:p>
        </p:txBody>
      </p:sp>
      <p:sp>
        <p:nvSpPr>
          <p:cNvPr id="3" name="Объект 2"/>
          <p:cNvSpPr>
            <a:spLocks noGrp="1"/>
          </p:cNvSpPr>
          <p:nvPr>
            <p:ph idx="1"/>
          </p:nvPr>
        </p:nvSpPr>
        <p:spPr>
          <a:xfrm>
            <a:off x="107504" y="908719"/>
            <a:ext cx="8928000" cy="5940000"/>
          </a:xfrm>
        </p:spPr>
        <p:txBody>
          <a:bodyPr/>
          <a:lstStyle/>
          <a:p>
            <a:r>
              <a:rPr lang="uk-UA" dirty="0"/>
              <a:t>Білорусь</a:t>
            </a:r>
            <a:endParaRPr lang="uk-UA" dirty="0"/>
          </a:p>
          <a:p>
            <a:r>
              <a:rPr lang="uk-UA" dirty="0"/>
              <a:t>Болгарія</a:t>
            </a:r>
            <a:endParaRPr lang="uk-UA" dirty="0"/>
          </a:p>
          <a:p>
            <a:r>
              <a:rPr lang="uk-UA" dirty="0"/>
              <a:t>Угорщина</a:t>
            </a:r>
            <a:endParaRPr lang="uk-UA" dirty="0"/>
          </a:p>
          <a:p>
            <a:r>
              <a:rPr lang="uk-UA" dirty="0"/>
              <a:t>Молдова</a:t>
            </a:r>
            <a:endParaRPr lang="uk-UA" dirty="0"/>
          </a:p>
          <a:p>
            <a:r>
              <a:rPr lang="uk-UA" dirty="0"/>
              <a:t>Польща</a:t>
            </a:r>
            <a:endParaRPr lang="uk-UA" dirty="0"/>
          </a:p>
          <a:p>
            <a:r>
              <a:rPr lang="uk-UA" dirty="0"/>
              <a:t>Румунія</a:t>
            </a:r>
            <a:endParaRPr lang="uk-UA" dirty="0"/>
          </a:p>
          <a:p>
            <a:r>
              <a:rPr lang="uk-UA" dirty="0"/>
              <a:t>Україна</a:t>
            </a:r>
            <a:endParaRPr lang="uk-UA" dirty="0"/>
          </a:p>
          <a:p>
            <a:r>
              <a:rPr lang="uk-UA" dirty="0"/>
              <a:t>Чехія</a:t>
            </a:r>
            <a:endParaRPr lang="uk-UA" dirty="0"/>
          </a:p>
          <a:p>
            <a:r>
              <a:rPr lang="uk-UA" dirty="0"/>
              <a:t>Словаччина</a:t>
            </a:r>
            <a:endParaRPr lang="uk-UA" dirty="0"/>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ПІВНІЧНА ЄВРОПА</a:t>
            </a:r>
            <a:endParaRPr lang="uk-UA" dirty="0"/>
          </a:p>
        </p:txBody>
      </p:sp>
      <p:sp>
        <p:nvSpPr>
          <p:cNvPr id="3" name="Объект 2"/>
          <p:cNvSpPr>
            <a:spLocks noGrp="1"/>
          </p:cNvSpPr>
          <p:nvPr>
            <p:ph idx="1"/>
          </p:nvPr>
        </p:nvSpPr>
        <p:spPr/>
        <p:txBody>
          <a:bodyPr>
            <a:normAutofit lnSpcReduction="10000"/>
          </a:bodyPr>
          <a:lstStyle/>
          <a:p>
            <a:r>
              <a:rPr lang="uk-UA" dirty="0"/>
              <a:t> </a:t>
            </a:r>
            <a:r>
              <a:rPr lang="uk-UA" u="sng" dirty="0"/>
              <a:t>Данія</a:t>
            </a:r>
            <a:endParaRPr lang="uk-UA" u="sng" dirty="0"/>
          </a:p>
          <a:p>
            <a:r>
              <a:rPr lang="uk-UA" u="sng" dirty="0"/>
              <a:t>Ісландія</a:t>
            </a:r>
            <a:endParaRPr lang="uk-UA" u="sng" dirty="0"/>
          </a:p>
          <a:p>
            <a:r>
              <a:rPr lang="uk-UA" u="sng" dirty="0"/>
              <a:t> Латвія  </a:t>
            </a:r>
            <a:endParaRPr lang="uk-UA" u="sng" dirty="0"/>
          </a:p>
          <a:p>
            <a:r>
              <a:rPr lang="uk-UA" u="sng" dirty="0"/>
              <a:t>Литва</a:t>
            </a:r>
            <a:endParaRPr lang="uk-UA" u="sng" dirty="0"/>
          </a:p>
          <a:p>
            <a:r>
              <a:rPr lang="uk-UA" u="sng" dirty="0"/>
              <a:t>Норвегія</a:t>
            </a:r>
            <a:endParaRPr lang="uk-UA" u="sng" dirty="0"/>
          </a:p>
          <a:p>
            <a:r>
              <a:rPr lang="uk-UA" u="sng" dirty="0"/>
              <a:t>Фінляндія </a:t>
            </a:r>
            <a:endParaRPr lang="uk-UA" u="sng" dirty="0"/>
          </a:p>
          <a:p>
            <a:r>
              <a:rPr lang="uk-UA" u="sng" dirty="0"/>
              <a:t>  Естонія, </a:t>
            </a:r>
            <a:endParaRPr lang="uk-UA" u="sng" dirty="0"/>
          </a:p>
          <a:p>
            <a:r>
              <a:rPr lang="uk-UA" u="sng" dirty="0"/>
              <a:t> </a:t>
            </a:r>
            <a:endParaRPr lang="uk-UA"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u="sng" dirty="0"/>
              <a:t>ПІВДЕННЯ ЄВРОПА</a:t>
            </a:r>
            <a:endParaRPr lang="uk-UA" u="sng" dirty="0"/>
          </a:p>
        </p:txBody>
      </p:sp>
      <p:sp>
        <p:nvSpPr>
          <p:cNvPr id="3" name="Объект 2"/>
          <p:cNvSpPr>
            <a:spLocks noGrp="1"/>
          </p:cNvSpPr>
          <p:nvPr>
            <p:ph idx="1"/>
          </p:nvPr>
        </p:nvSpPr>
        <p:spPr/>
        <p:txBody>
          <a:bodyPr/>
          <a:lstStyle/>
          <a:p>
            <a:pPr marL="0" indent="0">
              <a:buNone/>
            </a:pPr>
            <a:r>
              <a:rPr lang="uk-UA" sz="4000" dirty="0"/>
              <a:t>Албанія, Боснія і Герцеговина, Італія, Греція,  Іспанія, Республіка Македонія, Мальта, Португалія, Сан-Марино, Сербія, Словенія, Хорватія, Чорногорія</a:t>
            </a:r>
            <a:r>
              <a:rPr lang="uk-UA" dirty="0"/>
              <a:t>.  </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Частково в Європі</a:t>
            </a:r>
            <a:endParaRPr lang="uk-UA" dirty="0"/>
          </a:p>
        </p:txBody>
      </p:sp>
      <p:sp>
        <p:nvSpPr>
          <p:cNvPr id="3" name="Объект 2"/>
          <p:cNvSpPr>
            <a:spLocks noGrp="1"/>
          </p:cNvSpPr>
          <p:nvPr>
            <p:ph idx="1"/>
          </p:nvPr>
        </p:nvSpPr>
        <p:spPr/>
        <p:txBody>
          <a:bodyPr/>
          <a:lstStyle/>
          <a:p>
            <a:r>
              <a:rPr lang="uk-UA" u="sng" dirty="0">
                <a:hlinkClick r:id="rId1" tooltip="Азербайджан"/>
              </a:rPr>
              <a:t>Азербайджан</a:t>
            </a:r>
            <a:r>
              <a:rPr lang="uk-UA" u="sng" dirty="0"/>
              <a:t> ( 10% території)</a:t>
            </a:r>
            <a:endParaRPr lang="uk-UA" u="sng" dirty="0"/>
          </a:p>
          <a:p>
            <a:r>
              <a:rPr lang="uk-UA" u="sng" dirty="0">
                <a:hlinkClick r:id="rId2" tooltip="Грузія"/>
              </a:rPr>
              <a:t>Грузія</a:t>
            </a:r>
            <a:r>
              <a:rPr lang="uk-UA" u="sng" dirty="0"/>
              <a:t> (5%)</a:t>
            </a:r>
            <a:endParaRPr lang="uk-UA" u="sng" dirty="0"/>
          </a:p>
          <a:p>
            <a:r>
              <a:rPr lang="uk-UA" u="sng" dirty="0">
                <a:hlinkClick r:id="rId3" tooltip="Казахстан"/>
              </a:rPr>
              <a:t>Казахстан</a:t>
            </a:r>
            <a:r>
              <a:rPr lang="uk-UA" u="sng" dirty="0"/>
              <a:t> (12,5 %)</a:t>
            </a:r>
            <a:endParaRPr lang="uk-UA" u="sng" dirty="0"/>
          </a:p>
          <a:p>
            <a:r>
              <a:rPr lang="uk-UA" u="sng" dirty="0">
                <a:hlinkClick r:id="rId4" tooltip="Росія"/>
              </a:rPr>
              <a:t>Росія</a:t>
            </a:r>
            <a:r>
              <a:rPr lang="uk-UA" u="sng" dirty="0"/>
              <a:t> (22%)</a:t>
            </a:r>
            <a:endParaRPr lang="uk-UA" u="sng" dirty="0"/>
          </a:p>
          <a:p>
            <a:r>
              <a:rPr lang="uk-UA" u="sng" dirty="0">
                <a:hlinkClick r:id="rId5" tooltip="Туреччина"/>
              </a:rPr>
              <a:t>Туреччина</a:t>
            </a:r>
            <a:r>
              <a:rPr lang="uk-UA" u="sng" dirty="0"/>
              <a:t> (4%)</a:t>
            </a:r>
            <a:endParaRPr lang="uk-UA" u="sng" dirty="0"/>
          </a:p>
          <a:p>
            <a:r>
              <a:rPr lang="uk-UA" u="sng" dirty="0">
                <a:hlinkClick r:id="rId6" tooltip="Вірменія"/>
              </a:rPr>
              <a:t>Вірменія</a:t>
            </a:r>
            <a:r>
              <a:rPr lang="uk-UA" dirty="0"/>
              <a:t> (член ради Європи)</a:t>
            </a:r>
            <a:endParaRPr lang="uk-UA" dirty="0"/>
          </a:p>
          <a:p>
            <a:r>
              <a:rPr lang="uk-UA" dirty="0"/>
              <a:t> </a:t>
            </a:r>
            <a:r>
              <a:rPr lang="uk-UA" u="sng" dirty="0">
                <a:hlinkClick r:id="rId7" tooltip="Кіпр"/>
              </a:rPr>
              <a:t>Кіпр</a:t>
            </a:r>
            <a:r>
              <a:rPr lang="uk-UA" u="sng" dirty="0"/>
              <a:t> ( член ЄС та Ради Європи)</a:t>
            </a:r>
            <a:endParaRPr lang="uk-UA" u="sng" dirty="0"/>
          </a:p>
          <a:p>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Невизнані або частково визнані</a:t>
            </a:r>
            <a:endParaRPr lang="uk-UA" dirty="0"/>
          </a:p>
        </p:txBody>
      </p:sp>
      <p:sp>
        <p:nvSpPr>
          <p:cNvPr id="3" name="Объект 2"/>
          <p:cNvSpPr>
            <a:spLocks noGrp="1"/>
          </p:cNvSpPr>
          <p:nvPr>
            <p:ph idx="1"/>
          </p:nvPr>
        </p:nvSpPr>
        <p:spPr/>
        <p:txBody>
          <a:bodyPr/>
          <a:lstStyle/>
          <a:p>
            <a:r>
              <a:rPr lang="uk-UA" dirty="0">
                <a:solidFill>
                  <a:schemeClr val="tx1">
                    <a:lumMod val="50000"/>
                    <a:lumOff val="50000"/>
                  </a:schemeClr>
                </a:solidFill>
                <a:hlinkClick r:id="rId1" tooltip="Косово"/>
              </a:rPr>
              <a:t>Косово</a:t>
            </a:r>
            <a:endParaRPr lang="uk-UA" dirty="0">
              <a:solidFill>
                <a:schemeClr val="tx1">
                  <a:lumMod val="50000"/>
                  <a:lumOff val="50000"/>
                </a:schemeClr>
              </a:solidFill>
            </a:endParaRPr>
          </a:p>
          <a:p>
            <a:r>
              <a:rPr lang="uk-UA" u="sng" dirty="0">
                <a:solidFill>
                  <a:schemeClr val="tx1">
                    <a:lumMod val="50000"/>
                    <a:lumOff val="50000"/>
                  </a:schemeClr>
                </a:solidFill>
                <a:hlinkClick r:id="rId2" tooltip="ПМР"/>
              </a:rPr>
              <a:t>Придністров'я</a:t>
            </a:r>
            <a:endParaRPr lang="uk-UA" u="sng" dirty="0">
              <a:solidFill>
                <a:schemeClr val="tx1">
                  <a:lumMod val="50000"/>
                  <a:lumOff val="50000"/>
                </a:schemeClr>
              </a:solidFill>
            </a:endParaRPr>
          </a:p>
          <a:p>
            <a:r>
              <a:rPr lang="uk-UA" u="sng" dirty="0">
                <a:solidFill>
                  <a:schemeClr val="tx1">
                    <a:lumMod val="50000"/>
                    <a:lumOff val="50000"/>
                  </a:schemeClr>
                </a:solidFill>
                <a:hlinkClick r:id="rId3" tooltip="Абхазія"/>
              </a:rPr>
              <a:t>Абхазія</a:t>
            </a:r>
            <a:r>
              <a:rPr lang="uk-UA" dirty="0">
                <a:solidFill>
                  <a:schemeClr val="tx1">
                    <a:lumMod val="50000"/>
                    <a:lumOff val="50000"/>
                  </a:schemeClr>
                </a:solidFill>
              </a:rPr>
              <a:t> </a:t>
            </a:r>
            <a:endParaRPr lang="uk-UA" dirty="0">
              <a:solidFill>
                <a:schemeClr val="tx1">
                  <a:lumMod val="50000"/>
                  <a:lumOff val="50000"/>
                </a:schemeClr>
              </a:solidFill>
            </a:endParaRPr>
          </a:p>
          <a:p>
            <a:r>
              <a:rPr lang="uk-UA" u="sng" dirty="0">
                <a:solidFill>
                  <a:schemeClr val="tx1">
                    <a:lumMod val="50000"/>
                    <a:lumOff val="50000"/>
                  </a:schemeClr>
                </a:solidFill>
                <a:hlinkClick r:id="rId4" tooltip="Південна Осетія"/>
              </a:rPr>
              <a:t>Південна Осетія</a:t>
            </a:r>
            <a:endParaRPr lang="uk-UA" baseline="30000" dirty="0">
              <a:solidFill>
                <a:schemeClr val="tx1">
                  <a:lumMod val="50000"/>
                  <a:lumOff val="50000"/>
                </a:schemeClr>
              </a:solidFill>
            </a:endParaRPr>
          </a:p>
          <a:p>
            <a:r>
              <a:rPr lang="uk-UA" u="sng" dirty="0" err="1">
                <a:solidFill>
                  <a:schemeClr val="tx1">
                    <a:lumMod val="50000"/>
                    <a:lumOff val="50000"/>
                  </a:schemeClr>
                </a:solidFill>
                <a:hlinkClick r:id="rId5" tooltip="Нагірно-Карабаська Республіка"/>
              </a:rPr>
              <a:t>Нагірно</a:t>
            </a:r>
            <a:r>
              <a:rPr lang="uk-UA" u="sng" dirty="0">
                <a:solidFill>
                  <a:schemeClr val="tx1">
                    <a:lumMod val="50000"/>
                    <a:lumOff val="50000"/>
                  </a:schemeClr>
                </a:solidFill>
                <a:hlinkClick r:id="rId5" tooltip="Нагірно-Карабаська Республіка"/>
              </a:rPr>
              <a:t>-Карабаська Республіка</a:t>
            </a:r>
            <a:endParaRPr lang="uk-UA" u="sng" dirty="0">
              <a:solidFill>
                <a:schemeClr val="tx1">
                  <a:lumMod val="50000"/>
                  <a:lumOff val="50000"/>
                </a:schemeClr>
              </a:solidFill>
            </a:endParaRPr>
          </a:p>
          <a:p>
            <a:r>
              <a:rPr lang="uk-UA" dirty="0">
                <a:solidFill>
                  <a:schemeClr val="tx1">
                    <a:lumMod val="50000"/>
                    <a:lumOff val="50000"/>
                  </a:schemeClr>
                </a:solidFill>
              </a:rPr>
              <a:t> </a:t>
            </a:r>
            <a:r>
              <a:rPr lang="uk-UA" u="sng" dirty="0">
                <a:solidFill>
                  <a:schemeClr val="tx1">
                    <a:lumMod val="50000"/>
                    <a:lumOff val="50000"/>
                  </a:schemeClr>
                </a:solidFill>
                <a:hlinkClick r:id="rId6" tooltip="Північний Кіпр"/>
              </a:rPr>
              <a:t>Північний Кіпр</a:t>
            </a:r>
            <a:endParaRPr lang="uk-UA" dirty="0">
              <a:solidFill>
                <a:schemeClr val="tx1">
                  <a:lumMod val="50000"/>
                  <a:lumOff val="5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363272" cy="1044000"/>
          </a:xfrm>
        </p:spPr>
        <p:txBody>
          <a:bodyPr>
            <a:normAutofit fontScale="90000"/>
          </a:bodyPr>
          <a:lstStyle/>
          <a:p>
            <a:r>
              <a:rPr lang="ru-RU" dirty="0" err="1"/>
              <a:t>Залежні</a:t>
            </a:r>
            <a:r>
              <a:rPr lang="ru-RU" dirty="0"/>
              <a:t> </a:t>
            </a:r>
            <a:r>
              <a:rPr lang="ru-RU" dirty="0" err="1"/>
              <a:t>території</a:t>
            </a:r>
            <a:r>
              <a:rPr lang="ru-RU" dirty="0"/>
              <a:t>, </a:t>
            </a:r>
            <a:r>
              <a:rPr lang="ru-RU" dirty="0" err="1"/>
              <a:t>які</a:t>
            </a:r>
            <a:r>
              <a:rPr lang="ru-RU" dirty="0"/>
              <a:t> </a:t>
            </a:r>
            <a:r>
              <a:rPr lang="ru-RU" dirty="0" err="1"/>
              <a:t>розташовані</a:t>
            </a:r>
            <a:br>
              <a:rPr lang="ru-RU" dirty="0"/>
            </a:br>
            <a:r>
              <a:rPr lang="ru-RU" dirty="0"/>
              <a:t> в </a:t>
            </a:r>
            <a:r>
              <a:rPr lang="ru-RU" dirty="0" err="1"/>
              <a:t>Європі</a:t>
            </a:r>
            <a:endParaRPr lang="uk-UA" dirty="0"/>
          </a:p>
        </p:txBody>
      </p:sp>
      <p:sp>
        <p:nvSpPr>
          <p:cNvPr id="3" name="Объект 2"/>
          <p:cNvSpPr>
            <a:spLocks noGrp="1"/>
          </p:cNvSpPr>
          <p:nvPr>
            <p:ph idx="1"/>
          </p:nvPr>
        </p:nvSpPr>
        <p:spPr>
          <a:xfrm>
            <a:off x="113520" y="1052736"/>
            <a:ext cx="9000000" cy="5796000"/>
          </a:xfrm>
        </p:spPr>
        <p:txBody>
          <a:bodyPr>
            <a:noAutofit/>
          </a:bodyPr>
          <a:lstStyle/>
          <a:p>
            <a:pPr algn="just">
              <a:buAutoNum type="arabicPeriod"/>
            </a:pPr>
            <a:r>
              <a:rPr lang="uk-UA" sz="1800" b="1" u="sng" dirty="0" err="1"/>
              <a:t>Акротирі</a:t>
            </a:r>
            <a:r>
              <a:rPr lang="uk-UA" sz="1800" b="1" u="sng" dirty="0"/>
              <a:t> і </a:t>
            </a:r>
            <a:r>
              <a:rPr lang="uk-UA" sz="1800" b="1" u="sng" dirty="0" err="1"/>
              <a:t>Декелія</a:t>
            </a:r>
            <a:r>
              <a:rPr lang="uk-UA" sz="1800" dirty="0"/>
              <a:t> — дві території на острові </a:t>
            </a:r>
            <a:r>
              <a:rPr lang="uk-UA" sz="1800" dirty="0">
                <a:hlinkClick r:id="rId1" tooltip="Кіпр"/>
              </a:rPr>
              <a:t>Кіпр</a:t>
            </a:r>
            <a:r>
              <a:rPr lang="uk-UA" sz="1800" dirty="0"/>
              <a:t>, що знаходяться під суверенітетом </a:t>
            </a:r>
            <a:r>
              <a:rPr lang="uk-UA" sz="1800" dirty="0">
                <a:hlinkClick r:id="rId2" tooltip="Велика Британія"/>
              </a:rPr>
              <a:t>Великої Британії</a:t>
            </a:r>
            <a:r>
              <a:rPr lang="uk-UA" sz="1800" dirty="0"/>
              <a:t>. На територіях розміщуються британські військові бази</a:t>
            </a:r>
            <a:endParaRPr lang="en-US" sz="1800" dirty="0"/>
          </a:p>
          <a:p>
            <a:pPr marL="0" indent="0" algn="just">
              <a:buNone/>
            </a:pPr>
            <a:r>
              <a:rPr lang="uk-UA" sz="1800" dirty="0"/>
              <a:t> (7</a:t>
            </a:r>
            <a:r>
              <a:rPr lang="en-US" sz="1800" dirty="0"/>
              <a:t> 000 </a:t>
            </a:r>
            <a:r>
              <a:rPr lang="uk-UA" sz="1800" dirty="0"/>
              <a:t> військових) та кілька населених пунктів ( 8 000 кіпріотів).</a:t>
            </a:r>
            <a:endParaRPr lang="uk-UA" sz="1800" dirty="0"/>
          </a:p>
          <a:p>
            <a:pPr marL="0" indent="0" algn="just">
              <a:buNone/>
            </a:pPr>
            <a:r>
              <a:rPr lang="uk-UA" sz="1800" b="1" u="sng" dirty="0"/>
              <a:t>2. Аландські острови</a:t>
            </a:r>
            <a:r>
              <a:rPr lang="uk-UA" sz="1800" dirty="0"/>
              <a:t>  ( дослівно — </a:t>
            </a:r>
            <a:r>
              <a:rPr lang="uk-UA" sz="1800" i="1" dirty="0"/>
              <a:t>країна окуня</a:t>
            </a:r>
            <a:r>
              <a:rPr lang="uk-UA" sz="1800" dirty="0"/>
              <a:t>) — архіпелаг в Балтійському морі,  </a:t>
            </a:r>
            <a:r>
              <a:rPr lang="uk-UA" sz="1800" dirty="0">
                <a:hlinkClick r:id="rId3" tooltip="Провінції Фінляндії"/>
              </a:rPr>
              <a:t>автономія у складі</a:t>
            </a:r>
            <a:r>
              <a:rPr lang="uk-UA" sz="1800" dirty="0"/>
              <a:t> </a:t>
            </a:r>
            <a:r>
              <a:rPr lang="uk-UA" sz="1800" dirty="0">
                <a:hlinkClick r:id="rId4" tooltip="Фінляндія"/>
              </a:rPr>
              <a:t>Фінляндії</a:t>
            </a:r>
            <a:r>
              <a:rPr lang="uk-UA" sz="1800" dirty="0"/>
              <a:t>, населена </a:t>
            </a:r>
            <a:r>
              <a:rPr lang="uk-UA" sz="1800" dirty="0">
                <a:hlinkClick r:id="rId5" tooltip="Фінські шведи (ще не написана)"/>
              </a:rPr>
              <a:t>фінськими шведами</a:t>
            </a:r>
            <a:r>
              <a:rPr lang="uk-UA" sz="1800" dirty="0"/>
              <a:t> і має особливий </a:t>
            </a:r>
            <a:r>
              <a:rPr lang="uk-UA" sz="1800" dirty="0">
                <a:hlinkClick r:id="rId6" tooltip="Демілітаризована зона"/>
              </a:rPr>
              <a:t>демілітаризований</a:t>
            </a:r>
            <a:r>
              <a:rPr lang="uk-UA" sz="1800" dirty="0"/>
              <a:t> та </a:t>
            </a:r>
            <a:r>
              <a:rPr lang="uk-UA" sz="1800" dirty="0" err="1"/>
              <a:t>мономовний</a:t>
            </a:r>
            <a:r>
              <a:rPr lang="uk-UA" sz="1800" dirty="0"/>
              <a:t> статус. Чисельність населення  біля 30 000 осіб. Єдине місто та столиця автономної провінції —</a:t>
            </a:r>
            <a:r>
              <a:rPr lang="uk-UA" sz="1800" dirty="0" err="1">
                <a:hlinkClick r:id="rId7" tooltip="Марієгамн"/>
              </a:rPr>
              <a:t>Марієгамн</a:t>
            </a:r>
            <a:r>
              <a:rPr lang="uk-UA" sz="1800" dirty="0"/>
              <a:t> (14 тис. осіб). Єдина офіційна мова </a:t>
            </a:r>
            <a:r>
              <a:rPr lang="uk-UA" sz="1800" dirty="0">
                <a:hlinkClick r:id="rId8" tooltip="Шведська мова"/>
              </a:rPr>
              <a:t>шведська</a:t>
            </a:r>
            <a:r>
              <a:rPr lang="uk-UA" sz="1800" dirty="0"/>
              <a:t>: для 91,2 % населення — це рідна мова. Більшість віруючих — </a:t>
            </a:r>
            <a:r>
              <a:rPr lang="uk-UA" sz="1800" dirty="0">
                <a:hlinkClick r:id="rId9" tooltip="Лютеранство"/>
              </a:rPr>
              <a:t>лютерани</a:t>
            </a:r>
            <a:r>
              <a:rPr lang="uk-UA" sz="1800" dirty="0"/>
              <a:t>.</a:t>
            </a:r>
            <a:endParaRPr lang="uk-UA" sz="1800" dirty="0"/>
          </a:p>
          <a:p>
            <a:pPr marL="0" indent="0" algn="just">
              <a:buNone/>
            </a:pPr>
            <a:r>
              <a:rPr lang="uk-UA" sz="1800" b="1" u="sng" dirty="0"/>
              <a:t>3. Гернсі</a:t>
            </a:r>
            <a:r>
              <a:rPr lang="en-US" sz="1800" dirty="0"/>
              <a:t> - </a:t>
            </a:r>
            <a:r>
              <a:rPr lang="ru-RU" sz="1800" dirty="0" err="1"/>
              <a:t>острів</a:t>
            </a:r>
            <a:r>
              <a:rPr lang="ru-RU" sz="1800" dirty="0"/>
              <a:t> в </a:t>
            </a:r>
            <a:r>
              <a:rPr lang="ru-RU" sz="1800" dirty="0" err="1"/>
              <a:t>протоці</a:t>
            </a:r>
            <a:r>
              <a:rPr lang="ru-RU" sz="1800" dirty="0"/>
              <a:t> Ла-Манш, в </a:t>
            </a:r>
            <a:r>
              <a:rPr lang="ru-RU" sz="1800" dirty="0" err="1"/>
              <a:t>складі</a:t>
            </a:r>
            <a:r>
              <a:rPr lang="ru-RU" sz="1800" dirty="0"/>
              <a:t> </a:t>
            </a:r>
            <a:r>
              <a:rPr lang="ru-RU" sz="1800" dirty="0" err="1"/>
              <a:t>Нормандських</a:t>
            </a:r>
            <a:r>
              <a:rPr lang="ru-RU" sz="1800" dirty="0"/>
              <a:t> </a:t>
            </a:r>
            <a:r>
              <a:rPr lang="ru-RU" sz="1800" dirty="0" err="1"/>
              <a:t>островів</a:t>
            </a:r>
            <a:r>
              <a:rPr lang="ru-RU" sz="1800" dirty="0"/>
              <a:t>. </a:t>
            </a:r>
            <a:r>
              <a:rPr lang="ru-RU" sz="1800" dirty="0" err="1"/>
              <a:t>Населення</a:t>
            </a:r>
            <a:r>
              <a:rPr lang="ru-RU" sz="1800" dirty="0"/>
              <a:t> - 65 345 </a:t>
            </a:r>
            <a:r>
              <a:rPr lang="ru-RU" sz="1800" dirty="0" err="1"/>
              <a:t>осіб</a:t>
            </a:r>
            <a:r>
              <a:rPr lang="ru-RU" sz="1800" dirty="0"/>
              <a:t> (2012). </a:t>
            </a:r>
            <a:r>
              <a:rPr lang="ru-RU" sz="1800" dirty="0" err="1"/>
              <a:t>Столиця</a:t>
            </a:r>
            <a:r>
              <a:rPr lang="ru-RU" sz="1800" dirty="0"/>
              <a:t> - </a:t>
            </a:r>
            <a:r>
              <a:rPr lang="ru-RU" sz="1800" u="sng" dirty="0" err="1"/>
              <a:t>Сент</a:t>
            </a:r>
            <a:r>
              <a:rPr lang="ru-RU" sz="1800" u="sng" dirty="0"/>
              <a:t>-</a:t>
            </a:r>
            <a:r>
              <a:rPr lang="ru-RU" sz="1800" u="sng" dirty="0" err="1"/>
              <a:t>Пітер</a:t>
            </a:r>
            <a:r>
              <a:rPr lang="ru-RU" sz="1800" u="sng" dirty="0"/>
              <a:t>-Порт</a:t>
            </a:r>
            <a:r>
              <a:rPr lang="ru-RU" sz="1800" dirty="0"/>
              <a:t>. </a:t>
            </a:r>
            <a:r>
              <a:rPr lang="ru-RU" sz="1800" dirty="0" err="1"/>
              <a:t>Офіційні</a:t>
            </a:r>
            <a:r>
              <a:rPr lang="ru-RU" sz="1800" dirty="0"/>
              <a:t> </a:t>
            </a:r>
            <a:r>
              <a:rPr lang="ru-RU" sz="1800" dirty="0" err="1"/>
              <a:t>мови</a:t>
            </a:r>
            <a:r>
              <a:rPr lang="ru-RU" sz="1800" dirty="0"/>
              <a:t> - </a:t>
            </a:r>
            <a:r>
              <a:rPr lang="ru-RU" sz="1800" dirty="0" err="1"/>
              <a:t>англійська</a:t>
            </a:r>
            <a:r>
              <a:rPr lang="ru-RU" sz="1800" dirty="0"/>
              <a:t>, </a:t>
            </a:r>
            <a:r>
              <a:rPr lang="ru-RU" sz="1800" dirty="0" err="1"/>
              <a:t>французька</a:t>
            </a:r>
            <a:r>
              <a:rPr lang="ru-RU" sz="1800" dirty="0"/>
              <a:t>. </a:t>
            </a:r>
            <a:r>
              <a:rPr lang="ru-RU" sz="1800" dirty="0" err="1"/>
              <a:t>Гернсі</a:t>
            </a:r>
            <a:r>
              <a:rPr lang="ru-RU" sz="1800" dirty="0"/>
              <a:t> - </a:t>
            </a:r>
            <a:r>
              <a:rPr lang="ru-RU" sz="1800" dirty="0" err="1"/>
              <a:t>володіння</a:t>
            </a:r>
            <a:r>
              <a:rPr lang="ru-RU" sz="1800" dirty="0"/>
              <a:t> </a:t>
            </a:r>
            <a:r>
              <a:rPr lang="ru-RU" sz="1800" dirty="0" err="1"/>
              <a:t>британської</a:t>
            </a:r>
            <a:r>
              <a:rPr lang="ru-RU" sz="1800" dirty="0"/>
              <a:t> </a:t>
            </a:r>
            <a:r>
              <a:rPr lang="ru-RU" sz="1800" dirty="0" err="1"/>
              <a:t>корони</a:t>
            </a:r>
            <a:r>
              <a:rPr lang="ru-RU" sz="1800" dirty="0"/>
              <a:t>, але не є </a:t>
            </a:r>
            <a:r>
              <a:rPr lang="ru-RU" sz="1800" dirty="0" err="1"/>
              <a:t>частиною</a:t>
            </a:r>
            <a:r>
              <a:rPr lang="ru-RU" sz="1800" dirty="0"/>
              <a:t> </a:t>
            </a:r>
            <a:r>
              <a:rPr lang="ru-RU" sz="1800" dirty="0" err="1"/>
              <a:t>Великобританії</a:t>
            </a:r>
            <a:r>
              <a:rPr lang="ru-RU" sz="1800" dirty="0"/>
              <a:t>.</a:t>
            </a:r>
            <a:r>
              <a:rPr lang="en-US" sz="1800" dirty="0"/>
              <a:t>-</a:t>
            </a:r>
            <a:endParaRPr lang="uk-UA" sz="1800" dirty="0"/>
          </a:p>
          <a:p>
            <a:pPr marL="0" indent="0" algn="just">
              <a:buNone/>
            </a:pPr>
            <a:r>
              <a:rPr lang="uk-UA" sz="2000" b="1" i="1" u="sng" dirty="0"/>
              <a:t>4. Гібралтар</a:t>
            </a:r>
            <a:r>
              <a:rPr lang="en-US" sz="2000" b="1" u="sng" dirty="0"/>
              <a:t> </a:t>
            </a:r>
            <a:r>
              <a:rPr lang="en-US" sz="2000" dirty="0"/>
              <a:t> </a:t>
            </a:r>
            <a:r>
              <a:rPr lang="ru-RU" sz="2000" dirty="0"/>
              <a:t> </a:t>
            </a:r>
            <a:r>
              <a:rPr lang="ru-RU" sz="2000" dirty="0" err="1"/>
              <a:t>британська</a:t>
            </a:r>
            <a:r>
              <a:rPr lang="ru-RU" sz="2000" dirty="0"/>
              <a:t> </a:t>
            </a:r>
            <a:r>
              <a:rPr lang="ru-RU" sz="2000" dirty="0" err="1"/>
              <a:t>заморська</a:t>
            </a:r>
            <a:r>
              <a:rPr lang="ru-RU" sz="2000" dirty="0"/>
              <a:t> </a:t>
            </a:r>
            <a:r>
              <a:rPr lang="ru-RU" sz="2000" dirty="0" err="1"/>
              <a:t>територія</a:t>
            </a:r>
            <a:r>
              <a:rPr lang="ru-RU" sz="2000" dirty="0"/>
              <a:t>, </a:t>
            </a:r>
            <a:r>
              <a:rPr lang="ru-RU" sz="2000" dirty="0" err="1"/>
              <a:t>розташована</a:t>
            </a:r>
            <a:r>
              <a:rPr lang="ru-RU" sz="2000" dirty="0"/>
              <a:t> на </a:t>
            </a:r>
            <a:r>
              <a:rPr lang="ru-RU" sz="2000" dirty="0" err="1"/>
              <a:t>вузькому</a:t>
            </a:r>
            <a:r>
              <a:rPr lang="ru-RU" sz="2000" dirty="0"/>
              <a:t> гористому </a:t>
            </a:r>
            <a:r>
              <a:rPr lang="ru-RU" sz="2000" dirty="0" err="1"/>
              <a:t>просторі</a:t>
            </a:r>
            <a:r>
              <a:rPr lang="ru-RU" sz="2000" dirty="0"/>
              <a:t> на </a:t>
            </a:r>
            <a:r>
              <a:rPr lang="ru-RU" sz="2000" dirty="0" err="1"/>
              <a:t>півдні</a:t>
            </a:r>
            <a:r>
              <a:rPr lang="ru-RU" sz="2000" dirty="0"/>
              <a:t> </a:t>
            </a:r>
            <a:r>
              <a:rPr lang="ru-RU" sz="2000" dirty="0" err="1"/>
              <a:t>Піренейського</a:t>
            </a:r>
            <a:r>
              <a:rPr lang="ru-RU" sz="2000" dirty="0"/>
              <a:t> </a:t>
            </a:r>
            <a:r>
              <a:rPr lang="ru-RU" sz="2000" dirty="0" err="1"/>
              <a:t>півострова</a:t>
            </a:r>
            <a:r>
              <a:rPr lang="ru-RU" sz="2000" dirty="0"/>
              <a:t>; </a:t>
            </a:r>
            <a:r>
              <a:rPr lang="ru-RU" sz="2000" dirty="0" err="1"/>
              <a:t>площа</a:t>
            </a:r>
            <a:r>
              <a:rPr lang="ru-RU" sz="2000" dirty="0"/>
              <a:t> 6,5 км².  </a:t>
            </a:r>
            <a:r>
              <a:rPr lang="ru-RU" sz="2000" dirty="0" err="1"/>
              <a:t>Населення</a:t>
            </a:r>
            <a:r>
              <a:rPr lang="ru-RU" sz="2000" dirty="0"/>
              <a:t> - 33 200 </a:t>
            </a:r>
            <a:r>
              <a:rPr lang="ru-RU" sz="2000" dirty="0" err="1"/>
              <a:t>осіб</a:t>
            </a:r>
            <a:r>
              <a:rPr lang="ru-RU" sz="2000" dirty="0"/>
              <a:t>. </a:t>
            </a:r>
            <a:r>
              <a:rPr lang="ru-RU" sz="2000" dirty="0" err="1"/>
              <a:t>Внаслідок</a:t>
            </a:r>
            <a:r>
              <a:rPr lang="ru-RU" sz="2000" dirty="0"/>
              <a:t> </a:t>
            </a:r>
            <a:r>
              <a:rPr lang="ru-RU" sz="2000" dirty="0" err="1"/>
              <a:t>географічного</a:t>
            </a:r>
            <a:r>
              <a:rPr lang="ru-RU" sz="2000" dirty="0"/>
              <a:t> </a:t>
            </a:r>
            <a:r>
              <a:rPr lang="ru-RU" sz="2000" dirty="0" err="1"/>
              <a:t>розташування</a:t>
            </a:r>
            <a:r>
              <a:rPr lang="ru-RU" sz="2000" dirty="0"/>
              <a:t>, </a:t>
            </a:r>
            <a:r>
              <a:rPr lang="ru-RU" sz="2000" dirty="0" err="1"/>
              <a:t>Гібралтар</a:t>
            </a:r>
            <a:r>
              <a:rPr lang="ru-RU" sz="2000" dirty="0"/>
              <a:t> — один </a:t>
            </a:r>
            <a:r>
              <a:rPr lang="ru-RU" sz="2000" dirty="0" err="1"/>
              <a:t>із</a:t>
            </a:r>
            <a:r>
              <a:rPr lang="ru-RU" sz="2000" dirty="0"/>
              <a:t> </a:t>
            </a:r>
            <a:r>
              <a:rPr lang="ru-RU" sz="2000" dirty="0" err="1"/>
              <a:t>важливих</a:t>
            </a:r>
            <a:r>
              <a:rPr lang="ru-RU" sz="2000" dirty="0"/>
              <a:t> </a:t>
            </a:r>
            <a:r>
              <a:rPr lang="ru-RU" sz="2000" dirty="0" err="1"/>
              <a:t>стратегічних</a:t>
            </a:r>
            <a:r>
              <a:rPr lang="ru-RU" sz="2000" dirty="0"/>
              <a:t> </a:t>
            </a:r>
            <a:r>
              <a:rPr lang="ru-RU" sz="2000" dirty="0" err="1"/>
              <a:t>пунктів</a:t>
            </a:r>
            <a:r>
              <a:rPr lang="ru-RU" sz="2000" dirty="0"/>
              <a:t>, </a:t>
            </a:r>
            <a:r>
              <a:rPr lang="ru-RU" sz="2000" dirty="0" err="1"/>
              <a:t>що</a:t>
            </a:r>
            <a:r>
              <a:rPr lang="ru-RU" sz="2000" dirty="0"/>
              <a:t> </a:t>
            </a:r>
            <a:r>
              <a:rPr lang="ru-RU" sz="2000" dirty="0" err="1"/>
              <a:t>дозволяє</a:t>
            </a:r>
            <a:r>
              <a:rPr lang="ru-RU" sz="2000" dirty="0"/>
              <a:t> </a:t>
            </a:r>
            <a:r>
              <a:rPr lang="ru-RU" sz="2000" dirty="0" err="1"/>
              <a:t>контролювати</a:t>
            </a:r>
            <a:r>
              <a:rPr lang="ru-RU" sz="2000" dirty="0"/>
              <a:t> </a:t>
            </a:r>
            <a:r>
              <a:rPr lang="ru-RU" sz="2000" dirty="0" err="1"/>
              <a:t>вихід</a:t>
            </a:r>
            <a:r>
              <a:rPr lang="ru-RU" sz="2000" dirty="0"/>
              <a:t> </a:t>
            </a:r>
            <a:r>
              <a:rPr lang="ru-RU" sz="2000" dirty="0" err="1"/>
              <a:t>із</a:t>
            </a:r>
            <a:r>
              <a:rPr lang="ru-RU" sz="2000" dirty="0"/>
              <a:t> </a:t>
            </a:r>
            <a:r>
              <a:rPr lang="ru-RU" sz="2000" dirty="0" err="1"/>
              <a:t>Середземного</a:t>
            </a:r>
            <a:r>
              <a:rPr lang="ru-RU" sz="2000" dirty="0"/>
              <a:t> моря і </a:t>
            </a:r>
            <a:r>
              <a:rPr lang="ru-RU" sz="2000" dirty="0" err="1"/>
              <a:t>підходи</a:t>
            </a:r>
            <a:r>
              <a:rPr lang="ru-RU" sz="2000" dirty="0"/>
              <a:t> до </a:t>
            </a:r>
            <a:r>
              <a:rPr lang="ru-RU" sz="2000" dirty="0" err="1"/>
              <a:t>нього</a:t>
            </a:r>
            <a:r>
              <a:rPr lang="ru-RU" sz="2000" dirty="0"/>
              <a:t> з Атлантики. </a:t>
            </a:r>
            <a:r>
              <a:rPr lang="ru-RU" sz="2000" dirty="0" err="1"/>
              <a:t>Економіка</a:t>
            </a:r>
            <a:r>
              <a:rPr lang="ru-RU" sz="2000" dirty="0"/>
              <a:t> </a:t>
            </a:r>
            <a:r>
              <a:rPr lang="ru-RU" sz="2000" dirty="0" err="1"/>
              <a:t>Гібралтару</a:t>
            </a:r>
            <a:r>
              <a:rPr lang="ru-RU" sz="2000" dirty="0"/>
              <a:t> </a:t>
            </a:r>
            <a:r>
              <a:rPr lang="ru-RU" sz="2000" dirty="0" err="1"/>
              <a:t>пов'язана</a:t>
            </a:r>
            <a:r>
              <a:rPr lang="ru-RU" sz="2000" dirty="0"/>
              <a:t> з </a:t>
            </a:r>
            <a:r>
              <a:rPr lang="ru-RU" sz="2000" dirty="0" err="1"/>
              <a:t>обслуговуванням</a:t>
            </a:r>
            <a:r>
              <a:rPr lang="ru-RU" sz="2000" dirty="0"/>
              <a:t> великого </a:t>
            </a:r>
            <a:r>
              <a:rPr lang="ru-RU" sz="2000" dirty="0" err="1"/>
              <a:t>відкритого</a:t>
            </a:r>
            <a:r>
              <a:rPr lang="ru-RU" sz="2000" dirty="0"/>
              <a:t> порту, </a:t>
            </a:r>
            <a:r>
              <a:rPr lang="ru-RU" sz="2000" dirty="0" err="1"/>
              <a:t>британської</a:t>
            </a:r>
            <a:r>
              <a:rPr lang="ru-RU" sz="2000" dirty="0"/>
              <a:t> </a:t>
            </a:r>
            <a:r>
              <a:rPr lang="ru-RU" sz="2000" dirty="0" err="1"/>
              <a:t>військово-морської</a:t>
            </a:r>
            <a:r>
              <a:rPr lang="ru-RU" sz="2000" dirty="0"/>
              <a:t> і </a:t>
            </a:r>
            <a:r>
              <a:rPr lang="ru-RU" sz="2000" dirty="0" err="1"/>
              <a:t>військово-повітряної</a:t>
            </a:r>
            <a:r>
              <a:rPr lang="ru-RU" sz="2000" dirty="0"/>
              <a:t> </a:t>
            </a:r>
            <a:r>
              <a:rPr lang="ru-RU" sz="2000" dirty="0" err="1"/>
              <a:t>бази</a:t>
            </a:r>
            <a:r>
              <a:rPr lang="ru-RU" sz="2000" dirty="0"/>
              <a:t> та </a:t>
            </a:r>
            <a:r>
              <a:rPr lang="ru-RU" sz="2000" dirty="0" err="1"/>
              <a:t>іноземних</a:t>
            </a:r>
            <a:r>
              <a:rPr lang="ru-RU" sz="2000" dirty="0"/>
              <a:t> </a:t>
            </a:r>
            <a:r>
              <a:rPr lang="ru-RU" sz="2000" dirty="0" err="1"/>
              <a:t>туристів</a:t>
            </a:r>
            <a:r>
              <a:rPr lang="ru-RU" sz="2000" dirty="0"/>
              <a:t>.</a:t>
            </a:r>
            <a:endParaRPr lang="uk-UA" sz="2000" dirty="0"/>
          </a:p>
          <a:p>
            <a:pPr marL="0" indent="0" algn="just">
              <a:buNone/>
            </a:pPr>
            <a:endParaRPr lang="uk-UA"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uk-UA" dirty="0"/>
              <a:t>Гібралтар</a:t>
            </a:r>
            <a:endParaRPr lang="uk-UA" dirty="0"/>
          </a:p>
        </p:txBody>
      </p:sp>
      <p:pic>
        <p:nvPicPr>
          <p:cNvPr id="2050" name="Picture 2"/>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3995936" y="332656"/>
            <a:ext cx="3710905" cy="5774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4624"/>
            <a:ext cx="8301608" cy="1908024"/>
          </a:xfrm>
        </p:spPr>
        <p:txBody>
          <a:bodyPr>
            <a:normAutofit/>
          </a:bodyPr>
          <a:lstStyle/>
          <a:p>
            <a:pPr algn="l"/>
            <a:r>
              <a:rPr lang="uk-UA" sz="1800" b="1" i="1" u="sng" dirty="0"/>
              <a:t>5. Острів Мен - </a:t>
            </a:r>
            <a:r>
              <a:rPr lang="uk-UA" sz="1800" i="1" dirty="0"/>
              <a:t>володіння Британської корони. Розташований в Ірландському морі приблизно на однаковій відстані від Англії, Ірландії, Шотландії та Уельсу. </a:t>
            </a:r>
            <a:r>
              <a:rPr lang="uk-UA" sz="1800" i="1" u="sng" dirty="0"/>
              <a:t>Острів Мен має один із найстаріших парламентів у світі (</a:t>
            </a:r>
            <a:r>
              <a:rPr lang="uk-UA" sz="1800" i="1" u="sng" dirty="0" err="1"/>
              <a:t>Тінвальд</a:t>
            </a:r>
            <a:r>
              <a:rPr lang="uk-UA" sz="1800" i="1" u="sng" dirty="0"/>
              <a:t>) — з 979 </a:t>
            </a:r>
            <a:r>
              <a:rPr lang="uk-UA" sz="1800" i="1" dirty="0"/>
              <a:t>року. Символ острова Мен — </a:t>
            </a:r>
            <a:r>
              <a:rPr lang="uk-UA" sz="1800" i="1" dirty="0" err="1"/>
              <a:t>трискеліон</a:t>
            </a:r>
            <a:r>
              <a:rPr lang="uk-UA" sz="1800" i="1" dirty="0"/>
              <a:t>, три ноги, що біжать і виходять з однієї точки. ВВП на душу населення – 35 000 </a:t>
            </a:r>
            <a:r>
              <a:rPr lang="uk-UA" sz="1800" dirty="0"/>
              <a:t>$.</a:t>
            </a:r>
            <a:endParaRPr lang="uk-UA" sz="1800" dirty="0"/>
          </a:p>
        </p:txBody>
      </p:sp>
      <p:sp>
        <p:nvSpPr>
          <p:cNvPr id="3" name="Объект 2"/>
          <p:cNvSpPr>
            <a:spLocks noGrp="1"/>
          </p:cNvSpPr>
          <p:nvPr>
            <p:ph idx="1"/>
          </p:nvPr>
        </p:nvSpPr>
        <p:spPr>
          <a:xfrm>
            <a:off x="107504" y="1772815"/>
            <a:ext cx="8964000" cy="5040000"/>
          </a:xfrm>
        </p:spPr>
        <p:txBody>
          <a:bodyPr>
            <a:normAutofit fontScale="40000" lnSpcReduction="20000"/>
          </a:bodyPr>
          <a:lstStyle/>
          <a:p>
            <a:pPr marL="0" indent="0">
              <a:buNone/>
            </a:pPr>
            <a:r>
              <a:rPr lang="uk-UA" sz="4200" b="1" i="1" u="sng" dirty="0"/>
              <a:t>6. Фарерські острови</a:t>
            </a:r>
            <a:r>
              <a:rPr lang="uk-UA" sz="4200" b="1" i="1" dirty="0"/>
              <a:t>- (овечі острови</a:t>
            </a:r>
            <a:r>
              <a:rPr lang="en-US" sz="4200" b="1" i="1" dirty="0"/>
              <a:t>) — </a:t>
            </a:r>
            <a:r>
              <a:rPr lang="uk-UA" sz="4200" b="1" i="1" dirty="0"/>
              <a:t>це група островів на півночі Атлантичного океану між Шотландією, Норвегією та Ісландією. Вони є автономним районом Королівства Данії з 1948 та мають контроль над усією владою, окрім оборони (яка залишається прерогативою Данії, організована національна армія відсутня, за винятком малої поліції та берегової охорони) та міжнародних справ. Населення -  49 079 осіб.</a:t>
            </a:r>
            <a:endParaRPr lang="uk-UA" sz="4200" b="1" i="1" dirty="0"/>
          </a:p>
          <a:p>
            <a:pPr marL="0" indent="0">
              <a:buNone/>
            </a:pPr>
            <a:r>
              <a:rPr lang="uk-UA" sz="4200" b="1" u="sng" dirty="0"/>
              <a:t>7. Шпіцберген (</a:t>
            </a:r>
            <a:r>
              <a:rPr lang="ru-RU" sz="4200" b="1" u="sng" dirty="0"/>
              <a:t>«</a:t>
            </a:r>
            <a:r>
              <a:rPr lang="ru-RU" sz="4200" b="1" u="sng" dirty="0" err="1"/>
              <a:t>холодні</a:t>
            </a:r>
            <a:r>
              <a:rPr lang="ru-RU" sz="4200" b="1" u="sng" dirty="0"/>
              <a:t> береги») — </a:t>
            </a:r>
            <a:r>
              <a:rPr lang="ru-RU" sz="4200" dirty="0" err="1"/>
              <a:t>архіпелаг</a:t>
            </a:r>
            <a:r>
              <a:rPr lang="ru-RU" sz="4200" dirty="0"/>
              <a:t>, </a:t>
            </a:r>
            <a:r>
              <a:rPr lang="ru-RU" sz="4200" dirty="0" err="1"/>
              <a:t>розташований</a:t>
            </a:r>
            <a:r>
              <a:rPr lang="ru-RU" sz="4200" dirty="0"/>
              <a:t> у </a:t>
            </a:r>
            <a:r>
              <a:rPr lang="ru-RU" sz="4200" dirty="0" err="1"/>
              <a:t>Північному</a:t>
            </a:r>
            <a:r>
              <a:rPr lang="ru-RU" sz="4200" dirty="0"/>
              <a:t> </a:t>
            </a:r>
            <a:r>
              <a:rPr lang="ru-RU" sz="4200" dirty="0" err="1"/>
              <a:t>Льодовитому</a:t>
            </a:r>
            <a:r>
              <a:rPr lang="ru-RU" sz="4200" dirty="0"/>
              <a:t> </a:t>
            </a:r>
            <a:r>
              <a:rPr lang="ru-RU" sz="4200" dirty="0" err="1"/>
              <a:t>океані</a:t>
            </a:r>
            <a:r>
              <a:rPr lang="ru-RU" sz="4200" dirty="0"/>
              <a:t> на </a:t>
            </a:r>
            <a:r>
              <a:rPr lang="ru-RU" sz="4200" dirty="0" err="1"/>
              <a:t>відстані</a:t>
            </a:r>
            <a:r>
              <a:rPr lang="ru-RU" sz="4200" dirty="0"/>
              <a:t> 1300 км </a:t>
            </a:r>
            <a:r>
              <a:rPr lang="ru-RU" sz="4200" dirty="0" err="1"/>
              <a:t>від</a:t>
            </a:r>
            <a:r>
              <a:rPr lang="ru-RU" sz="4200" dirty="0"/>
              <a:t> </a:t>
            </a:r>
            <a:r>
              <a:rPr lang="ru-RU" sz="4200" dirty="0" err="1"/>
              <a:t>Північного</a:t>
            </a:r>
            <a:r>
              <a:rPr lang="ru-RU" sz="4200" dirty="0"/>
              <a:t> полюса (</a:t>
            </a:r>
            <a:r>
              <a:rPr lang="ru-RU" sz="4200" dirty="0" err="1"/>
              <a:t>поблизу</a:t>
            </a:r>
            <a:r>
              <a:rPr lang="ru-RU" sz="4200" dirty="0"/>
              <a:t> 80-го градуса пн. ш.). </a:t>
            </a:r>
            <a:r>
              <a:rPr lang="ru-RU" sz="4200" dirty="0" err="1"/>
              <a:t>Єдиний</a:t>
            </a:r>
            <a:r>
              <a:rPr lang="ru-RU" sz="4200" dirty="0"/>
              <a:t> населений </a:t>
            </a:r>
            <a:r>
              <a:rPr lang="ru-RU" sz="4200" dirty="0" err="1"/>
              <a:t>острів</a:t>
            </a:r>
            <a:r>
              <a:rPr lang="ru-RU" sz="4200" dirty="0"/>
              <a:t> </a:t>
            </a:r>
            <a:r>
              <a:rPr lang="ru-RU" sz="4200" dirty="0" err="1"/>
              <a:t>архіпелагу</a:t>
            </a:r>
            <a:r>
              <a:rPr lang="ru-RU" sz="4200" dirty="0"/>
              <a:t> — </a:t>
            </a:r>
            <a:r>
              <a:rPr lang="ru-RU" sz="4200" dirty="0" err="1"/>
              <a:t>Західний</a:t>
            </a:r>
            <a:r>
              <a:rPr lang="ru-RU" sz="4200" dirty="0"/>
              <a:t> </a:t>
            </a:r>
            <a:r>
              <a:rPr lang="ru-RU" sz="4200" dirty="0" err="1"/>
              <a:t>Шпіцберген</a:t>
            </a:r>
            <a:r>
              <a:rPr lang="ru-RU" sz="4200" dirty="0"/>
              <a:t>, </a:t>
            </a:r>
            <a:r>
              <a:rPr lang="ru-RU" sz="4200" dirty="0" err="1"/>
              <a:t>який</a:t>
            </a:r>
            <a:r>
              <a:rPr lang="ru-RU" sz="4200" dirty="0"/>
              <a:t> </a:t>
            </a:r>
            <a:r>
              <a:rPr lang="ru-RU" sz="4200" dirty="0" err="1"/>
              <a:t>налічує</a:t>
            </a:r>
            <a:r>
              <a:rPr lang="ru-RU" sz="4200" dirty="0"/>
              <a:t> 3400 </a:t>
            </a:r>
            <a:r>
              <a:rPr lang="ru-RU" sz="4200" dirty="0" err="1"/>
              <a:t>мешканців</a:t>
            </a:r>
            <a:r>
              <a:rPr lang="ru-RU" sz="4200" dirty="0"/>
              <a:t> (</a:t>
            </a:r>
            <a:r>
              <a:rPr lang="ru-RU" sz="4200" dirty="0" err="1"/>
              <a:t>із</a:t>
            </a:r>
            <a:r>
              <a:rPr lang="ru-RU" sz="4200" dirty="0"/>
              <a:t> них 1500 </a:t>
            </a:r>
            <a:r>
              <a:rPr lang="ru-RU" sz="4200" dirty="0" err="1"/>
              <a:t>норвежців</a:t>
            </a:r>
            <a:r>
              <a:rPr lang="ru-RU" sz="4200" dirty="0"/>
              <a:t>), </a:t>
            </a:r>
            <a:r>
              <a:rPr lang="ru-RU" sz="4200" dirty="0" err="1"/>
              <a:t>які</a:t>
            </a:r>
            <a:r>
              <a:rPr lang="ru-RU" sz="4200" dirty="0"/>
              <a:t> </a:t>
            </a:r>
            <a:r>
              <a:rPr lang="ru-RU" sz="4200" dirty="0" err="1"/>
              <a:t>мешкають</a:t>
            </a:r>
            <a:r>
              <a:rPr lang="ru-RU" sz="4200" dirty="0"/>
              <a:t> </a:t>
            </a:r>
            <a:r>
              <a:rPr lang="ru-RU" sz="4200" dirty="0" err="1"/>
              <a:t>переважно</a:t>
            </a:r>
            <a:r>
              <a:rPr lang="ru-RU" sz="4200" dirty="0"/>
              <a:t> у </a:t>
            </a:r>
            <a:r>
              <a:rPr lang="ru-RU" sz="4200" dirty="0" err="1"/>
              <a:t>адміністративному</a:t>
            </a:r>
            <a:r>
              <a:rPr lang="ru-RU" sz="4200" dirty="0"/>
              <a:t> </a:t>
            </a:r>
            <a:r>
              <a:rPr lang="ru-RU" sz="4200" dirty="0" err="1"/>
              <a:t>центрі</a:t>
            </a:r>
            <a:r>
              <a:rPr lang="ru-RU" sz="4200" dirty="0"/>
              <a:t> </a:t>
            </a:r>
            <a:r>
              <a:rPr lang="ru-RU" sz="4200" dirty="0" err="1"/>
              <a:t>норвезької</a:t>
            </a:r>
            <a:r>
              <a:rPr lang="ru-RU" sz="4200" dirty="0"/>
              <a:t> </a:t>
            </a:r>
            <a:r>
              <a:rPr lang="ru-RU" sz="4200" dirty="0" err="1"/>
              <a:t>провінції</a:t>
            </a:r>
            <a:r>
              <a:rPr lang="ru-RU" sz="4200" dirty="0"/>
              <a:t> </a:t>
            </a:r>
            <a:r>
              <a:rPr lang="ru-RU" sz="4200" dirty="0" err="1"/>
              <a:t>Свальбард</a:t>
            </a:r>
            <a:r>
              <a:rPr lang="ru-RU" sz="4200" dirty="0"/>
              <a:t> — </a:t>
            </a:r>
            <a:r>
              <a:rPr lang="ru-RU" sz="4200" dirty="0" err="1"/>
              <a:t>Лонг'їрі</a:t>
            </a:r>
            <a:r>
              <a:rPr lang="ru-RU" sz="4200" dirty="0"/>
              <a:t>. </a:t>
            </a:r>
            <a:r>
              <a:rPr lang="ru-RU" sz="4200" dirty="0" err="1"/>
              <a:t>Більшість</a:t>
            </a:r>
            <a:r>
              <a:rPr lang="ru-RU" sz="4200" dirty="0"/>
              <a:t> </a:t>
            </a:r>
            <a:r>
              <a:rPr lang="ru-RU" sz="4200" dirty="0" err="1"/>
              <a:t>працює</a:t>
            </a:r>
            <a:r>
              <a:rPr lang="ru-RU" sz="4200" dirty="0"/>
              <a:t> в зимовий час на </a:t>
            </a:r>
            <a:r>
              <a:rPr lang="ru-RU" sz="4200" dirty="0" err="1"/>
              <a:t>вугільних</a:t>
            </a:r>
            <a:r>
              <a:rPr lang="ru-RU" sz="4200" dirty="0"/>
              <a:t> шахтах </a:t>
            </a:r>
            <a:r>
              <a:rPr lang="ru-RU" sz="4200" dirty="0" err="1"/>
              <a:t>компанії</a:t>
            </a:r>
            <a:r>
              <a:rPr lang="ru-RU" sz="4200" dirty="0"/>
              <a:t> «</a:t>
            </a:r>
            <a:r>
              <a:rPr lang="en-US" sz="4200" dirty="0" err="1"/>
              <a:t>Det</a:t>
            </a:r>
            <a:r>
              <a:rPr lang="en-US" sz="4200" dirty="0"/>
              <a:t> Store Norske» </a:t>
            </a:r>
            <a:r>
              <a:rPr lang="ru-RU" sz="4200" dirty="0"/>
              <a:t>за </a:t>
            </a:r>
            <a:r>
              <a:rPr lang="ru-RU" sz="4200" dirty="0" err="1"/>
              <a:t>річним</a:t>
            </a:r>
            <a:r>
              <a:rPr lang="ru-RU" sz="4200" dirty="0"/>
              <a:t> контрактом. </a:t>
            </a:r>
            <a:r>
              <a:rPr lang="ru-RU" sz="4200" dirty="0" err="1"/>
              <a:t>Частина</a:t>
            </a:r>
            <a:r>
              <a:rPr lang="ru-RU" sz="4200" dirty="0"/>
              <a:t> </a:t>
            </a:r>
            <a:r>
              <a:rPr lang="ru-RU" sz="4200" dirty="0" err="1"/>
              <a:t>населення</a:t>
            </a:r>
            <a:r>
              <a:rPr lang="ru-RU" sz="4200" dirty="0"/>
              <a:t> </a:t>
            </a:r>
            <a:r>
              <a:rPr lang="ru-RU" sz="4200" dirty="0" err="1"/>
              <a:t>мешкає</a:t>
            </a:r>
            <a:r>
              <a:rPr lang="ru-RU" sz="4200" dirty="0"/>
              <a:t> тут уже </a:t>
            </a:r>
            <a:r>
              <a:rPr lang="ru-RU" sz="4200" dirty="0" err="1"/>
              <a:t>багато</a:t>
            </a:r>
            <a:r>
              <a:rPr lang="ru-RU" sz="4200" dirty="0"/>
              <a:t> </a:t>
            </a:r>
            <a:r>
              <a:rPr lang="ru-RU" sz="4200" dirty="0" err="1"/>
              <a:t>років</a:t>
            </a:r>
            <a:r>
              <a:rPr lang="ru-RU" sz="4200" dirty="0"/>
              <a:t>. Тут </a:t>
            </a:r>
            <a:r>
              <a:rPr lang="ru-RU" sz="4200" dirty="0" err="1"/>
              <a:t>працює</a:t>
            </a:r>
            <a:r>
              <a:rPr lang="ru-RU" sz="4200" dirty="0"/>
              <a:t> </a:t>
            </a:r>
            <a:r>
              <a:rPr lang="ru-RU" sz="4200" dirty="0" err="1"/>
              <a:t>також</a:t>
            </a:r>
            <a:r>
              <a:rPr lang="ru-RU" sz="4200" dirty="0"/>
              <a:t> </a:t>
            </a:r>
            <a:r>
              <a:rPr lang="ru-RU" sz="4200" dirty="0" err="1"/>
              <a:t>група</a:t>
            </a:r>
            <a:r>
              <a:rPr lang="ru-RU" sz="4200" dirty="0"/>
              <a:t> </a:t>
            </a:r>
            <a:r>
              <a:rPr lang="ru-RU" sz="4200" dirty="0" err="1"/>
              <a:t>учених</a:t>
            </a:r>
            <a:r>
              <a:rPr lang="ru-RU" sz="4200" dirty="0"/>
              <a:t>, </a:t>
            </a:r>
            <a:r>
              <a:rPr lang="ru-RU" sz="4200" dirty="0" err="1"/>
              <a:t>що</a:t>
            </a:r>
            <a:r>
              <a:rPr lang="ru-RU" sz="4200" dirty="0"/>
              <a:t> </a:t>
            </a:r>
            <a:r>
              <a:rPr lang="ru-RU" sz="4200" dirty="0" err="1"/>
              <a:t>займається</a:t>
            </a:r>
            <a:r>
              <a:rPr lang="ru-RU" sz="4200" dirty="0"/>
              <a:t> </a:t>
            </a:r>
            <a:r>
              <a:rPr lang="ru-RU" sz="4200" dirty="0" err="1"/>
              <a:t>дослідженням</a:t>
            </a:r>
            <a:r>
              <a:rPr lang="ru-RU" sz="4200" dirty="0"/>
              <a:t> </a:t>
            </a:r>
            <a:r>
              <a:rPr lang="ru-RU" sz="4200" dirty="0" err="1"/>
              <a:t>озонової</a:t>
            </a:r>
            <a:r>
              <a:rPr lang="ru-RU" sz="4200" dirty="0"/>
              <a:t> </a:t>
            </a:r>
            <a:r>
              <a:rPr lang="ru-RU" sz="4200" dirty="0" err="1"/>
              <a:t>діри</a:t>
            </a:r>
            <a:r>
              <a:rPr lang="ru-RU" sz="4200" dirty="0"/>
              <a:t> і </a:t>
            </a:r>
            <a:r>
              <a:rPr lang="ru-RU" sz="4200" dirty="0" err="1"/>
              <a:t>місцевої</a:t>
            </a:r>
            <a:r>
              <a:rPr lang="ru-RU" sz="4200" dirty="0"/>
              <a:t> </a:t>
            </a:r>
            <a:r>
              <a:rPr lang="ru-RU" sz="4200" dirty="0" err="1"/>
              <a:t>флори</a:t>
            </a:r>
            <a:r>
              <a:rPr lang="ru-RU" sz="4200" dirty="0"/>
              <a:t> і </a:t>
            </a:r>
            <a:r>
              <a:rPr lang="ru-RU" sz="4200" dirty="0" err="1"/>
              <a:t>фауни</a:t>
            </a:r>
            <a:r>
              <a:rPr lang="ru-RU" sz="4200" dirty="0"/>
              <a:t>. </a:t>
            </a:r>
            <a:r>
              <a:rPr lang="ru-RU" sz="4200" dirty="0" err="1"/>
              <a:t>Інша</a:t>
            </a:r>
            <a:r>
              <a:rPr lang="ru-RU" sz="4200" dirty="0"/>
              <a:t> </a:t>
            </a:r>
            <a:r>
              <a:rPr lang="ru-RU" sz="4200" dirty="0" err="1"/>
              <a:t>частина</a:t>
            </a:r>
            <a:r>
              <a:rPr lang="ru-RU" sz="4200" dirty="0"/>
              <a:t> </a:t>
            </a:r>
            <a:r>
              <a:rPr lang="ru-RU" sz="4200" dirty="0" err="1"/>
              <a:t>населення</a:t>
            </a:r>
            <a:r>
              <a:rPr lang="ru-RU" sz="4200" dirty="0"/>
              <a:t> – </a:t>
            </a:r>
            <a:r>
              <a:rPr lang="ru-RU" sz="4200" dirty="0" err="1"/>
              <a:t>це</a:t>
            </a:r>
            <a:r>
              <a:rPr lang="ru-RU" sz="4200" dirty="0"/>
              <a:t> </a:t>
            </a:r>
            <a:r>
              <a:rPr lang="ru-RU" sz="4200" dirty="0" err="1"/>
              <a:t>росіяни</a:t>
            </a:r>
            <a:r>
              <a:rPr lang="ru-RU" sz="4200" dirty="0"/>
              <a:t>, </a:t>
            </a:r>
            <a:r>
              <a:rPr lang="ru-RU" sz="4200" dirty="0" err="1"/>
              <a:t>що</a:t>
            </a:r>
            <a:r>
              <a:rPr lang="ru-RU" sz="4200" dirty="0"/>
              <a:t> </a:t>
            </a:r>
            <a:r>
              <a:rPr lang="ru-RU" sz="4200" dirty="0" err="1"/>
              <a:t>також</a:t>
            </a:r>
            <a:r>
              <a:rPr lang="ru-RU" sz="4200" dirty="0"/>
              <a:t>  </a:t>
            </a:r>
            <a:r>
              <a:rPr lang="ru-RU" sz="4200" dirty="0" err="1"/>
              <a:t>добувають</a:t>
            </a:r>
            <a:r>
              <a:rPr lang="ru-RU" sz="4200" dirty="0"/>
              <a:t> </a:t>
            </a:r>
            <a:r>
              <a:rPr lang="ru-RU" sz="4200" dirty="0" err="1"/>
              <a:t>вугілля</a:t>
            </a:r>
            <a:r>
              <a:rPr lang="ru-RU" sz="4200" u="sng" dirty="0"/>
              <a:t>.</a:t>
            </a:r>
            <a:endParaRPr lang="uk-UA" sz="4200" u="sng" dirty="0"/>
          </a:p>
          <a:p>
            <a:pPr marL="0" indent="0">
              <a:buNone/>
            </a:pPr>
            <a:r>
              <a:rPr lang="uk-UA" sz="4200" dirty="0"/>
              <a:t>   8. </a:t>
            </a:r>
            <a:r>
              <a:rPr lang="uk-UA" sz="4200" b="1" u="sng" dirty="0">
                <a:effectLst>
                  <a:outerShdw blurRad="38100" dist="38100" dir="2700000" algn="tl">
                    <a:srgbClr val="000000">
                      <a:alpha val="43137"/>
                    </a:srgbClr>
                  </a:outerShdw>
                </a:effectLst>
              </a:rPr>
              <a:t>Ян-Маєн</a:t>
            </a:r>
            <a:r>
              <a:rPr lang="uk-UA" sz="4200" b="1" dirty="0"/>
              <a:t>- норвезький острів, </a:t>
            </a:r>
            <a:r>
              <a:rPr lang="uk-UA" sz="4200" dirty="0"/>
              <a:t>розташований за 1000 км на захід від Норвегії. Довжина острова — 55 кілометрів (у напрямку північний схід — південний захід). Площа — 373 км²</a:t>
            </a:r>
            <a:r>
              <a:rPr lang="uk-UA" sz="4200" b="1" dirty="0"/>
              <a:t>. Населення  18 осіб. Функції адміністративного та громадського управління безпосередньо на острові делеговані начальнику військової станції </a:t>
            </a:r>
            <a:r>
              <a:rPr lang="en-US" sz="4200" b="1" dirty="0"/>
              <a:t>LORAN-C.</a:t>
            </a:r>
            <a:r>
              <a:rPr lang="uk-UA" sz="4200" b="1" dirty="0"/>
              <a:t> Корінне населення на острові відсутнє. 18 осіб обслуговують військову та </a:t>
            </a:r>
            <a:r>
              <a:rPr lang="uk-UA" sz="4200" b="1" dirty="0" err="1"/>
              <a:t>метео</a:t>
            </a:r>
            <a:r>
              <a:rPr lang="uk-UA" sz="4200" b="1" dirty="0"/>
              <a:t> станції.</a:t>
            </a:r>
            <a:endParaRPr lang="uk-UA" sz="4200" b="1" dirty="0"/>
          </a:p>
          <a:p>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u="sng" dirty="0"/>
              <a:t>Німеччина</a:t>
            </a:r>
            <a:endParaRPr lang="uk-UA" sz="2800" b="1" u="sng" dirty="0"/>
          </a:p>
        </p:txBody>
      </p:sp>
      <p:sp>
        <p:nvSpPr>
          <p:cNvPr id="3" name="Объект 2"/>
          <p:cNvSpPr>
            <a:spLocks noGrp="1"/>
          </p:cNvSpPr>
          <p:nvPr>
            <p:ph idx="1"/>
          </p:nvPr>
        </p:nvSpPr>
        <p:spPr>
          <a:xfrm>
            <a:off x="395536" y="1052735"/>
            <a:ext cx="8676000" cy="5616000"/>
          </a:xfrm>
        </p:spPr>
        <p:txBody>
          <a:bodyPr>
            <a:normAutofit/>
          </a:bodyPr>
          <a:lstStyle/>
          <a:p>
            <a:r>
              <a:rPr lang="uk-UA" sz="1600" b="1" dirty="0"/>
              <a:t>Столиця - Берлін</a:t>
            </a:r>
            <a:endParaRPr lang="uk-UA" sz="1600" b="1" dirty="0"/>
          </a:p>
          <a:p>
            <a:r>
              <a:rPr lang="uk-UA" sz="1600" b="1" dirty="0"/>
              <a:t>Державний устрій </a:t>
            </a:r>
            <a:r>
              <a:rPr lang="uk-UA" sz="1600" dirty="0"/>
              <a:t>– федеративна  парламентська республіка</a:t>
            </a:r>
            <a:endParaRPr lang="uk-UA" sz="1600" dirty="0"/>
          </a:p>
          <a:p>
            <a:r>
              <a:rPr lang="uk-UA" sz="1600" dirty="0"/>
              <a:t> - президент - 	</a:t>
            </a:r>
            <a:r>
              <a:rPr lang="ru-RU" sz="1600" dirty="0">
                <a:hlinkClick r:id="rId1"/>
              </a:rPr>
              <a:t>Франк-Вальтер </a:t>
            </a:r>
            <a:r>
              <a:rPr lang="ru-RU" sz="1600" dirty="0" err="1">
                <a:hlinkClick r:id="rId1"/>
              </a:rPr>
              <a:t>Штайнмаєр</a:t>
            </a:r>
            <a:r>
              <a:rPr lang="en-US" altLang="ru-RU" sz="1600" dirty="0"/>
              <a:t> (</a:t>
            </a:r>
            <a:r>
              <a:rPr lang="uk-UA" altLang="en-US" sz="1600" dirty="0"/>
              <a:t>з </a:t>
            </a:r>
            <a:r>
              <a:rPr lang="en-US" altLang="ru-RU" sz="1600" dirty="0"/>
              <a:t>2017)</a:t>
            </a:r>
            <a:endParaRPr lang="en-US" altLang="ru-RU" sz="1600" dirty="0"/>
          </a:p>
          <a:p>
            <a:r>
              <a:rPr lang="uk-UA" sz="1600" dirty="0"/>
              <a:t> - канцлер - 	 </a:t>
            </a:r>
            <a:r>
              <a:rPr lang="uk-UA" sz="1600" b="1" dirty="0"/>
              <a:t> Олаф ШОЛЬЦ</a:t>
            </a:r>
            <a:r>
              <a:rPr lang="uk-UA" sz="1600" dirty="0"/>
              <a:t> (з 8 дгрудня 2021 р.)</a:t>
            </a:r>
            <a:endParaRPr lang="uk-UA" sz="1600" dirty="0"/>
          </a:p>
          <a:p>
            <a:r>
              <a:rPr lang="uk-UA" sz="1600" b="1" dirty="0"/>
              <a:t>Утворення</a:t>
            </a:r>
            <a:r>
              <a:rPr lang="uk-UA" sz="1600" dirty="0"/>
              <a:t>	 </a:t>
            </a:r>
            <a:endParaRPr lang="uk-UA" sz="1600" dirty="0"/>
          </a:p>
          <a:p>
            <a:r>
              <a:rPr lang="uk-UA" sz="1600" dirty="0"/>
              <a:t> - утворення ФРН	23 травня 1949 </a:t>
            </a:r>
            <a:endParaRPr lang="uk-UA" sz="1600" dirty="0"/>
          </a:p>
          <a:p>
            <a:r>
              <a:rPr lang="uk-UA" sz="1600" dirty="0"/>
              <a:t> - утворення НДР	7 жовтня 1949 </a:t>
            </a:r>
            <a:endParaRPr lang="uk-UA" sz="1600" dirty="0"/>
          </a:p>
          <a:p>
            <a:r>
              <a:rPr lang="uk-UA" sz="1600" dirty="0"/>
              <a:t> - об'єднання ФРН та НДР	3 жовтня 1990 </a:t>
            </a:r>
            <a:endParaRPr lang="uk-UA" sz="1600" dirty="0"/>
          </a:p>
          <a:p>
            <a:r>
              <a:rPr lang="uk-UA" sz="1600" b="1" dirty="0"/>
              <a:t>Площа </a:t>
            </a:r>
            <a:r>
              <a:rPr lang="uk-UA" sz="1600" dirty="0"/>
              <a:t>- 357 </a:t>
            </a:r>
            <a:r>
              <a:rPr lang="en-US" altLang="uk-UA" sz="1600" dirty="0"/>
              <a:t>022 </a:t>
            </a:r>
            <a:r>
              <a:rPr lang="uk-UA" sz="1600" dirty="0"/>
              <a:t>км² (6</a:t>
            </a:r>
            <a:r>
              <a:rPr lang="en-US" altLang="uk-UA" sz="1600" dirty="0"/>
              <a:t>4</a:t>
            </a:r>
            <a:r>
              <a:rPr lang="uk-UA" sz="1600" dirty="0"/>
              <a:t>-тя)</a:t>
            </a:r>
            <a:endParaRPr lang="uk-UA" sz="1600" dirty="0"/>
          </a:p>
          <a:p>
            <a:r>
              <a:rPr lang="uk-UA" sz="1600" b="1" dirty="0"/>
              <a:t>Населення</a:t>
            </a:r>
            <a:r>
              <a:rPr lang="uk-UA" sz="1600" dirty="0"/>
              <a:t>  - 8</a:t>
            </a:r>
            <a:r>
              <a:rPr lang="en-US" altLang="uk-UA" sz="1600" dirty="0"/>
              <a:t>4</a:t>
            </a:r>
            <a:r>
              <a:rPr lang="en-US" sz="1600" dirty="0"/>
              <a:t> 220 184</a:t>
            </a:r>
            <a:r>
              <a:rPr lang="uk-UA" sz="1600" dirty="0"/>
              <a:t> (липень 20</a:t>
            </a:r>
            <a:r>
              <a:rPr lang="en-US" altLang="uk-UA" sz="1600" dirty="0"/>
              <a:t>23</a:t>
            </a:r>
            <a:r>
              <a:rPr lang="uk-UA" sz="1600" dirty="0"/>
              <a:t> р.)  1</a:t>
            </a:r>
            <a:r>
              <a:rPr lang="en-US" altLang="uk-UA" sz="1600" dirty="0"/>
              <a:t>8</a:t>
            </a:r>
            <a:r>
              <a:rPr lang="uk-UA" sz="1600" dirty="0"/>
              <a:t> місце в світі. Німці 86,3%, турки 1,8%, поляки 1%, сирійці 1%, румуни 1%, інші/особи без громадянства/неуточнені 8,9% (оцінка на 2020 рік).</a:t>
            </a:r>
            <a:r>
              <a:rPr lang="uk-UA" sz="1600" b="1" dirty="0"/>
              <a:t>ВВП</a:t>
            </a:r>
            <a:r>
              <a:rPr lang="uk-UA" sz="1600" dirty="0"/>
              <a:t>  - 4</a:t>
            </a:r>
            <a:r>
              <a:rPr lang="en-US" altLang="uk-UA" sz="1600" dirty="0"/>
              <a:t> 424</a:t>
            </a:r>
            <a:r>
              <a:rPr lang="uk-UA" sz="1600" dirty="0"/>
              <a:t> млрд. $ (20</a:t>
            </a:r>
            <a:r>
              <a:rPr lang="en-US" altLang="uk-UA" sz="1600" dirty="0"/>
              <a:t>21</a:t>
            </a:r>
            <a:r>
              <a:rPr lang="uk-UA" sz="1600" dirty="0"/>
              <a:t> р.)  - 5 місце в світі</a:t>
            </a:r>
            <a:endParaRPr lang="uk-UA" sz="1600" dirty="0"/>
          </a:p>
          <a:p>
            <a:pPr fontAlgn="ctr"/>
            <a:r>
              <a:rPr lang="uk-UA" sz="1600" b="1" dirty="0"/>
              <a:t>ВВП  на душу населення - </a:t>
            </a:r>
            <a:r>
              <a:rPr lang="ru-RU" sz="1600" dirty="0"/>
              <a:t>5</a:t>
            </a:r>
            <a:r>
              <a:rPr lang="en-US" altLang="ru-RU" sz="1600" dirty="0"/>
              <a:t>3</a:t>
            </a:r>
            <a:r>
              <a:rPr lang="ru-RU" sz="1600" dirty="0"/>
              <a:t> </a:t>
            </a:r>
            <a:r>
              <a:rPr lang="en-US" altLang="ru-RU" sz="1600" dirty="0"/>
              <a:t>200</a:t>
            </a:r>
            <a:r>
              <a:rPr lang="uk-UA" sz="1600" dirty="0"/>
              <a:t> $</a:t>
            </a:r>
            <a:r>
              <a:rPr lang="ru-RU" sz="1600" dirty="0"/>
              <a:t> (2015 р.) – 2</a:t>
            </a:r>
            <a:r>
              <a:rPr lang="en-US" altLang="ru-RU" sz="1600" dirty="0"/>
              <a:t>6</a:t>
            </a:r>
            <a:r>
              <a:rPr lang="ru-RU" sz="1600" dirty="0"/>
              <a:t> </a:t>
            </a:r>
            <a:r>
              <a:rPr lang="ru-RU" sz="1600" dirty="0" err="1"/>
              <a:t>місце</a:t>
            </a:r>
            <a:r>
              <a:rPr lang="ru-RU" sz="1600" dirty="0"/>
              <a:t> в </a:t>
            </a:r>
            <a:r>
              <a:rPr lang="ru-RU" sz="1600" dirty="0" err="1"/>
              <a:t>світі</a:t>
            </a:r>
            <a:r>
              <a:rPr lang="ru-RU" sz="1600" dirty="0"/>
              <a:t>.</a:t>
            </a:r>
            <a:endParaRPr lang="ru-RU" sz="1600" dirty="0"/>
          </a:p>
          <a:p>
            <a:pPr fontAlgn="ctr"/>
            <a:r>
              <a:rPr lang="ru-RU" sz="1600" dirty="0" err="1"/>
              <a:t>Німецька</a:t>
            </a:r>
            <a:r>
              <a:rPr lang="ru-RU" sz="1600" dirty="0"/>
              <a:t> </a:t>
            </a:r>
            <a:r>
              <a:rPr lang="ru-RU" sz="1600" dirty="0" err="1"/>
              <a:t>економіка</a:t>
            </a:r>
            <a:r>
              <a:rPr lang="ru-RU" sz="1600" dirty="0"/>
              <a:t> - </a:t>
            </a:r>
            <a:r>
              <a:rPr lang="ru-RU" sz="1600" dirty="0" err="1"/>
              <a:t>п'ята</a:t>
            </a:r>
            <a:r>
              <a:rPr lang="ru-RU" sz="1600" dirty="0"/>
              <a:t> за величиною </a:t>
            </a:r>
            <a:r>
              <a:rPr lang="ru-RU" sz="1600" dirty="0" err="1"/>
              <a:t>економіка</a:t>
            </a:r>
            <a:r>
              <a:rPr lang="ru-RU" sz="1600" dirty="0"/>
              <a:t> в </a:t>
            </a:r>
            <a:r>
              <a:rPr lang="ru-RU" sz="1600" dirty="0" err="1"/>
              <a:t>світі</a:t>
            </a:r>
            <a:r>
              <a:rPr lang="ru-RU" sz="1600" dirty="0"/>
              <a:t> і </a:t>
            </a:r>
            <a:r>
              <a:rPr lang="ru-RU" sz="1600" dirty="0" err="1"/>
              <a:t>найбільша</a:t>
            </a:r>
            <a:r>
              <a:rPr lang="ru-RU" sz="1600" dirty="0"/>
              <a:t> в </a:t>
            </a:r>
            <a:r>
              <a:rPr lang="ru-RU" sz="1600" dirty="0" err="1"/>
              <a:t>Європі</a:t>
            </a:r>
            <a:r>
              <a:rPr lang="ru-RU" sz="1600" dirty="0"/>
              <a:t> - є </a:t>
            </a:r>
            <a:r>
              <a:rPr lang="ru-RU" sz="1600" dirty="0" err="1"/>
              <a:t>провідним</a:t>
            </a:r>
            <a:r>
              <a:rPr lang="ru-RU" sz="1600" dirty="0"/>
              <a:t> </a:t>
            </a:r>
            <a:r>
              <a:rPr lang="ru-RU" sz="1600" dirty="0" err="1"/>
              <a:t>експортером</a:t>
            </a:r>
            <a:r>
              <a:rPr lang="ru-RU" sz="1600" dirty="0"/>
              <a:t> машин, </a:t>
            </a:r>
            <a:r>
              <a:rPr lang="ru-RU" sz="1600" dirty="0" err="1"/>
              <a:t>транспортних</a:t>
            </a:r>
            <a:r>
              <a:rPr lang="ru-RU" sz="1600" dirty="0"/>
              <a:t> </a:t>
            </a:r>
            <a:r>
              <a:rPr lang="ru-RU" sz="1600" dirty="0" err="1"/>
              <a:t>засобів</a:t>
            </a:r>
            <a:r>
              <a:rPr lang="ru-RU" sz="1600" dirty="0"/>
              <a:t>, </a:t>
            </a:r>
            <a:r>
              <a:rPr lang="ru-RU" sz="1600" dirty="0" err="1"/>
              <a:t>хімічних</a:t>
            </a:r>
            <a:r>
              <a:rPr lang="ru-RU" sz="1600" dirty="0"/>
              <a:t> </a:t>
            </a:r>
            <a:r>
              <a:rPr lang="ru-RU" sz="1600" dirty="0" err="1"/>
              <a:t>речовин</a:t>
            </a:r>
            <a:r>
              <a:rPr lang="ru-RU" sz="1600" dirty="0"/>
              <a:t>, а </a:t>
            </a:r>
            <a:r>
              <a:rPr lang="ru-RU" sz="1600" dirty="0" err="1"/>
              <a:t>також</a:t>
            </a:r>
            <a:r>
              <a:rPr lang="ru-RU" sz="1600" dirty="0"/>
              <a:t> </a:t>
            </a:r>
            <a:r>
              <a:rPr lang="ru-RU" sz="1600" dirty="0" err="1"/>
              <a:t>побутової</a:t>
            </a:r>
            <a:r>
              <a:rPr lang="ru-RU" sz="1600" dirty="0"/>
              <a:t> </a:t>
            </a:r>
            <a:r>
              <a:rPr lang="ru-RU" sz="1600" dirty="0" err="1"/>
              <a:t>техніки</a:t>
            </a:r>
            <a:r>
              <a:rPr lang="ru-RU" sz="1600" dirty="0"/>
              <a:t> і </a:t>
            </a:r>
            <a:r>
              <a:rPr lang="ru-RU" sz="1600" dirty="0" err="1"/>
              <a:t>має</a:t>
            </a:r>
            <a:r>
              <a:rPr lang="ru-RU" sz="1600" dirty="0"/>
              <a:t> </a:t>
            </a:r>
            <a:r>
              <a:rPr lang="ru-RU" sz="1600" dirty="0" err="1"/>
              <a:t>вигоди</a:t>
            </a:r>
            <a:r>
              <a:rPr lang="ru-RU" sz="1600" dirty="0"/>
              <a:t> </a:t>
            </a:r>
            <a:r>
              <a:rPr lang="ru-RU" sz="1600" dirty="0" err="1"/>
              <a:t>від</a:t>
            </a:r>
            <a:r>
              <a:rPr lang="ru-RU" sz="1600" dirty="0"/>
              <a:t> </a:t>
            </a:r>
            <a:r>
              <a:rPr lang="ru-RU" sz="1600" dirty="0" err="1"/>
              <a:t>висококваліфікованої</a:t>
            </a:r>
            <a:r>
              <a:rPr lang="ru-RU" sz="1600" dirty="0"/>
              <a:t> </a:t>
            </a:r>
            <a:r>
              <a:rPr lang="ru-RU" sz="1600" dirty="0" err="1"/>
              <a:t>робочої</a:t>
            </a:r>
            <a:r>
              <a:rPr lang="ru-RU" sz="1600" dirty="0"/>
              <a:t> </a:t>
            </a:r>
            <a:r>
              <a:rPr lang="ru-RU" sz="1600" dirty="0" err="1"/>
              <a:t>сили</a:t>
            </a:r>
            <a:r>
              <a:rPr lang="ru-RU" sz="1600" dirty="0"/>
              <a:t>.  </a:t>
            </a:r>
            <a:r>
              <a:rPr lang="ru-RU" sz="1600" dirty="0" err="1"/>
              <a:t>Німеччина</a:t>
            </a:r>
            <a:r>
              <a:rPr lang="ru-RU" sz="1600" dirty="0"/>
              <a:t> </a:t>
            </a:r>
            <a:r>
              <a:rPr lang="ru-RU" sz="1600" dirty="0" err="1"/>
              <a:t>стикається</a:t>
            </a:r>
            <a:r>
              <a:rPr lang="ru-RU" sz="1600" dirty="0"/>
              <a:t> з </a:t>
            </a:r>
            <a:r>
              <a:rPr lang="ru-RU" sz="1600" dirty="0" err="1"/>
              <a:t>серйозними</a:t>
            </a:r>
            <a:r>
              <a:rPr lang="ru-RU" sz="1600" dirty="0"/>
              <a:t> </a:t>
            </a:r>
            <a:r>
              <a:rPr lang="ru-RU" sz="1600" dirty="0" err="1"/>
              <a:t>демографічними</a:t>
            </a:r>
            <a:r>
              <a:rPr lang="ru-RU" sz="1600" dirty="0"/>
              <a:t> проблемами на шляху </a:t>
            </a:r>
            <a:r>
              <a:rPr lang="ru-RU" sz="1600" dirty="0" err="1"/>
              <a:t>стійкого</a:t>
            </a:r>
            <a:r>
              <a:rPr lang="ru-RU" sz="1600" dirty="0"/>
              <a:t> </a:t>
            </a:r>
            <a:r>
              <a:rPr lang="ru-RU" sz="1600" dirty="0" err="1"/>
              <a:t>довгострокового</a:t>
            </a:r>
            <a:r>
              <a:rPr lang="ru-RU" sz="1600" dirty="0"/>
              <a:t> </a:t>
            </a:r>
            <a:r>
              <a:rPr lang="ru-RU" sz="1600" dirty="0" err="1"/>
              <a:t>зростання</a:t>
            </a:r>
            <a:r>
              <a:rPr lang="ru-RU" sz="1600" dirty="0"/>
              <a:t>. </a:t>
            </a:r>
            <a:r>
              <a:rPr lang="ru-RU" sz="1600" dirty="0" err="1"/>
              <a:t>Низькі</a:t>
            </a:r>
            <a:r>
              <a:rPr lang="ru-RU" sz="1600" dirty="0"/>
              <a:t> </a:t>
            </a:r>
            <a:r>
              <a:rPr lang="ru-RU" sz="1600" dirty="0" err="1"/>
              <a:t>показники</a:t>
            </a:r>
            <a:r>
              <a:rPr lang="ru-RU" sz="1600" dirty="0"/>
              <a:t> </a:t>
            </a:r>
            <a:r>
              <a:rPr lang="ru-RU" sz="1600" dirty="0" err="1"/>
              <a:t>народжуваності</a:t>
            </a:r>
            <a:r>
              <a:rPr lang="ru-RU" sz="1600" dirty="0"/>
              <a:t> і </a:t>
            </a:r>
            <a:r>
              <a:rPr lang="ru-RU" sz="1600" dirty="0" err="1"/>
              <a:t>значне</a:t>
            </a:r>
            <a:r>
              <a:rPr lang="ru-RU" sz="1600" dirty="0"/>
              <a:t> </a:t>
            </a:r>
            <a:r>
              <a:rPr lang="ru-RU" sz="1600" dirty="0" err="1"/>
              <a:t>збільшення</a:t>
            </a:r>
            <a:r>
              <a:rPr lang="ru-RU" sz="1600" dirty="0"/>
              <a:t> </a:t>
            </a:r>
            <a:r>
              <a:rPr lang="ru-RU" sz="1600" dirty="0" err="1"/>
              <a:t>чистої</a:t>
            </a:r>
            <a:r>
              <a:rPr lang="ru-RU" sz="1600" dirty="0"/>
              <a:t> </a:t>
            </a:r>
            <a:r>
              <a:rPr lang="ru-RU" sz="1600" dirty="0" err="1"/>
              <a:t>імміграції</a:t>
            </a:r>
            <a:r>
              <a:rPr lang="ru-RU" sz="1600" dirty="0"/>
              <a:t> </a:t>
            </a:r>
            <a:r>
              <a:rPr lang="ru-RU" sz="1600" dirty="0" err="1"/>
              <a:t>збільшують</a:t>
            </a:r>
            <a:r>
              <a:rPr lang="ru-RU" sz="1600" dirty="0"/>
              <a:t> </a:t>
            </a:r>
            <a:r>
              <a:rPr lang="ru-RU" sz="1600" dirty="0" err="1"/>
              <a:t>тиск</a:t>
            </a:r>
            <a:r>
              <a:rPr lang="ru-RU" sz="1600" dirty="0"/>
              <a:t> на систему </a:t>
            </a:r>
            <a:r>
              <a:rPr lang="ru-RU" sz="1600" dirty="0" err="1"/>
              <a:t>соціального</a:t>
            </a:r>
            <a:r>
              <a:rPr lang="ru-RU" sz="1600" dirty="0"/>
              <a:t> </a:t>
            </a:r>
            <a:r>
              <a:rPr lang="ru-RU" sz="1600" dirty="0" err="1"/>
              <a:t>забезпечення</a:t>
            </a:r>
            <a:r>
              <a:rPr lang="ru-RU" sz="1600" dirty="0"/>
              <a:t> </a:t>
            </a:r>
            <a:r>
              <a:rPr lang="ru-RU" sz="1600" dirty="0" err="1"/>
              <a:t>країни</a:t>
            </a:r>
            <a:r>
              <a:rPr lang="ru-RU" sz="1600" dirty="0"/>
              <a:t> і </a:t>
            </a:r>
            <a:r>
              <a:rPr lang="ru-RU" sz="1600" dirty="0" err="1"/>
              <a:t>вимагають</a:t>
            </a:r>
            <a:r>
              <a:rPr lang="ru-RU" sz="1600" dirty="0"/>
              <a:t> </a:t>
            </a:r>
            <a:r>
              <a:rPr lang="ru-RU" sz="1600" dirty="0" err="1"/>
              <a:t>структурних</a:t>
            </a:r>
            <a:r>
              <a:rPr lang="ru-RU" sz="1600" dirty="0"/>
              <a:t> реформ.</a:t>
            </a: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vi-VN" dirty="0"/>
              <a:t>Євро́па — частина світу в Північній півкулі</a:t>
            </a:r>
            <a:endParaRPr lang="uk-UA" dirty="0"/>
          </a:p>
        </p:txBody>
      </p:sp>
      <p:sp>
        <p:nvSpPr>
          <p:cNvPr id="3" name="Объект 2"/>
          <p:cNvSpPr>
            <a:spLocks noGrp="1"/>
          </p:cNvSpPr>
          <p:nvPr>
            <p:ph idx="1"/>
          </p:nvPr>
        </p:nvSpPr>
        <p:spPr/>
        <p:txBody>
          <a:bodyPr>
            <a:normAutofit fontScale="70000" lnSpcReduction="20000"/>
          </a:bodyPr>
          <a:lstStyle/>
          <a:p>
            <a:r>
              <a:rPr lang="vi-VN" sz="2800" dirty="0"/>
              <a:t>Європа омивається Північним Льодовитим океаном на півночі, Атлантичним океаном на заході та Середземним морем на півдні. На сході та південному сході від Азії Європу відділяють Уральські та Кавказькі гори, річка Урал, Каспійське та Чорне моря.</a:t>
            </a:r>
            <a:endParaRPr lang="vi-VN" sz="2800" dirty="0"/>
          </a:p>
          <a:p>
            <a:endParaRPr lang="vi-VN" sz="2800" dirty="0"/>
          </a:p>
          <a:p>
            <a:r>
              <a:rPr lang="vi-VN" sz="2800" dirty="0"/>
              <a:t>Європа другий найменший у світі континент за площею, займаючи лише </a:t>
            </a:r>
            <a:r>
              <a:rPr lang="vi-VN" sz="2800" b="1" dirty="0"/>
              <a:t>10</a:t>
            </a:r>
            <a:r>
              <a:rPr lang="uk-UA" sz="2800" b="1" dirty="0"/>
              <a:t>, 2 млн </a:t>
            </a:r>
            <a:r>
              <a:rPr lang="uk-UA" sz="2800" b="1" dirty="0" err="1"/>
              <a:t>кв</a:t>
            </a:r>
            <a:r>
              <a:rPr lang="uk-UA" sz="2800" b="1" dirty="0"/>
              <a:t>.</a:t>
            </a:r>
            <a:r>
              <a:rPr lang="vi-VN" sz="2800" b="1" dirty="0"/>
              <a:t> км</a:t>
            </a:r>
            <a:r>
              <a:rPr lang="vi-VN" sz="2800" dirty="0"/>
              <a:t>, що становить лише 2% площі Землі та 6.8% її суходолу. Україна є найбільшою країною Європи (за територією), Ватикан - найменша. Європа є третім за кількістю </a:t>
            </a:r>
            <a:r>
              <a:rPr lang="vi-VN" sz="2800" b="1" dirty="0"/>
              <a:t>населення</a:t>
            </a:r>
            <a:r>
              <a:rPr lang="vi-VN" sz="2800" dirty="0"/>
              <a:t> континентом світу після Азії та Африки (</a:t>
            </a:r>
            <a:r>
              <a:rPr lang="uk-UA" sz="2800" b="1" dirty="0"/>
              <a:t>750 </a:t>
            </a:r>
            <a:r>
              <a:rPr lang="vi-VN" sz="2800" b="1" dirty="0"/>
              <a:t>млн осіб).</a:t>
            </a:r>
            <a:endParaRPr lang="vi-VN" sz="2800" b="1" dirty="0"/>
          </a:p>
          <a:p>
            <a:endParaRPr lang="vi-VN" sz="2800" dirty="0"/>
          </a:p>
          <a:p>
            <a:r>
              <a:rPr lang="vi-VN" sz="2800" dirty="0"/>
              <a:t>Термін «Європа» в Україні використовують також у значеннях і як «Європейський Союз», і як «Європейська цивілізація» та «Європейська культурна спільнота», а також як «геополітичний вибір».</a:t>
            </a:r>
            <a:endParaRPr lang="uk-UA"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Прапор та герб Німеччини</a:t>
            </a:r>
            <a:endParaRPr lang="uk-UA" dirty="0"/>
          </a:p>
        </p:txBody>
      </p:sp>
      <p:graphicFrame>
        <p:nvGraphicFramePr>
          <p:cNvPr id="4" name="Объект 3"/>
          <p:cNvGraphicFramePr>
            <a:graphicFrameLocks noGrp="1"/>
          </p:cNvGraphicFramePr>
          <p:nvPr>
            <p:ph idx="1"/>
          </p:nvPr>
        </p:nvGraphicFramePr>
        <p:xfrm>
          <a:off x="3081337" y="3573016"/>
          <a:ext cx="2981325" cy="731520"/>
        </p:xfrm>
        <a:graphic>
          <a:graphicData uri="http://schemas.openxmlformats.org/drawingml/2006/table">
            <a:tbl>
              <a:tblPr/>
              <a:tblGrid>
                <a:gridCol w="1695450"/>
                <a:gridCol w="1285875"/>
              </a:tblGrid>
              <a:tr h="365760">
                <a:tc>
                  <a:txBody>
                    <a:bodyPr/>
                    <a:lstStyle/>
                    <a:p>
                      <a:pPr algn="ctr" fontAlgn="ctr"/>
                      <a:endParaRPr lang="uk-UA">
                        <a:effectLst/>
                      </a:endParaRPr>
                    </a:p>
                  </a:txBody>
                  <a:tcPr anchor="ctr">
                    <a:lnL>
                      <a:noFill/>
                    </a:lnL>
                    <a:lnR>
                      <a:noFill/>
                    </a:lnR>
                    <a:lnT>
                      <a:noFill/>
                    </a:lnT>
                    <a:lnB>
                      <a:noFill/>
                    </a:lnB>
                  </a:tcPr>
                </a:tc>
                <a:tc>
                  <a:txBody>
                    <a:bodyPr/>
                    <a:lstStyle/>
                    <a:p>
                      <a:pPr algn="ctr" fontAlgn="ctr"/>
                      <a:endParaRPr lang="uk-UA">
                        <a:effectLst/>
                      </a:endParaRPr>
                    </a:p>
                  </a:txBody>
                  <a:tcPr anchor="ctr">
                    <a:lnL>
                      <a:noFill/>
                    </a:lnL>
                    <a:lnR>
                      <a:noFill/>
                    </a:lnR>
                    <a:lnT>
                      <a:noFill/>
                    </a:lnT>
                    <a:lnB>
                      <a:noFill/>
                    </a:lnB>
                  </a:tcPr>
                </a:tc>
              </a:tr>
              <a:tr h="0">
                <a:tc>
                  <a:txBody>
                    <a:bodyPr/>
                    <a:lstStyle/>
                    <a:p>
                      <a:pPr algn="ctr" fontAlgn="t"/>
                      <a:r>
                        <a:rPr lang="uk-UA" u="none" strike="noStrike">
                          <a:solidFill>
                            <a:srgbClr val="0B0080"/>
                          </a:solidFill>
                          <a:effectLst/>
                          <a:hlinkClick r:id="rId1" tooltip="Прапор Німеччини"/>
                        </a:rPr>
                        <a:t>Прапор</a:t>
                      </a:r>
                      <a:endParaRPr lang="uk-UA">
                        <a:effectLst/>
                      </a:endParaRPr>
                    </a:p>
                  </a:txBody>
                  <a:tcPr>
                    <a:lnL>
                      <a:noFill/>
                    </a:lnL>
                    <a:lnR>
                      <a:noFill/>
                    </a:lnR>
                    <a:lnT>
                      <a:noFill/>
                    </a:lnT>
                    <a:lnB>
                      <a:noFill/>
                    </a:lnB>
                  </a:tcPr>
                </a:tc>
                <a:tc>
                  <a:txBody>
                    <a:bodyPr/>
                    <a:lstStyle/>
                    <a:p>
                      <a:endParaRPr lang="uk-UA" dirty="0"/>
                    </a:p>
                  </a:txBody>
                  <a:tcPr>
                    <a:lnL>
                      <a:noFill/>
                    </a:lnL>
                    <a:lnT>
                      <a:noFill/>
                    </a:lnT>
                  </a:tcPr>
                </a:tc>
              </a:tr>
            </a:tbl>
          </a:graphicData>
        </a:graphic>
      </p:graphicFrame>
      <p:pic>
        <p:nvPicPr>
          <p:cNvPr id="4098" name="Picture 2" descr="https://upload.wikimedia.org/wikipedia/commons/thumb/b/ba/Flag_of_Germany.svg/125px-Flag_of_Germany.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00808"/>
            <a:ext cx="4727668" cy="2836602"/>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https://upload.wikimedia.org/wikipedia/commons/thumb/d/da/Coat_of_arms_of_Germany.svg/85px-Coat_of_arms_of_Germany.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1691680"/>
            <a:ext cx="2635245" cy="34413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Економіка Франції</a:t>
            </a:r>
            <a:endParaRPr lang="uk-UA" dirty="0"/>
          </a:p>
        </p:txBody>
      </p:sp>
      <p:sp>
        <p:nvSpPr>
          <p:cNvPr id="3" name="Объект 2"/>
          <p:cNvSpPr>
            <a:spLocks noGrp="1"/>
          </p:cNvSpPr>
          <p:nvPr>
            <p:ph idx="1"/>
          </p:nvPr>
        </p:nvSpPr>
        <p:spPr/>
        <p:txBody>
          <a:bodyPr>
            <a:normAutofit fontScale="77500" lnSpcReduction="20000"/>
          </a:bodyPr>
          <a:lstStyle/>
          <a:p>
            <a:pPr marL="0" indent="0">
              <a:buNone/>
            </a:pPr>
            <a:r>
              <a:rPr lang="uk-UA" dirty="0"/>
              <a:t>   Французька економіка диверсифікована у всіх секторах. Урядом частково або повністю приватизовані багато великих компаній, в тому числі </a:t>
            </a:r>
            <a:r>
              <a:rPr lang="en-US" dirty="0"/>
              <a:t>Air France, France Telecom, Renault </a:t>
            </a:r>
            <a:r>
              <a:rPr lang="uk-UA" dirty="0"/>
              <a:t>і </a:t>
            </a:r>
            <a:r>
              <a:rPr lang="en-US" dirty="0"/>
              <a:t>Thales. </a:t>
            </a:r>
            <a:r>
              <a:rPr lang="uk-UA" dirty="0"/>
              <a:t>Уряд підтримує  свою сильну присутність в деяких секторах, зокрема, енергетики, громадського транспорту та оборонної промисловості. Маючи більш ніж 88 мільйонів іноземних туристів на рік, Франція є найбільш відвідуваною країною в світі і отримує третій за величиною дохід у світі від туризму. Лідери Франції як і раніше прихильні до капіталізму, в якому вони підтримують соціальну справедливість за допомогою законів, податкової політики, а також витрат на соціальні потреби, які пом'якшують економічну нерівність.</a:t>
            </a:r>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p:txBody>
          <a:bodyPr/>
          <a:p>
            <a:r>
              <a:rPr lang="en-US">
                <a:sym typeface="+mn-ea"/>
              </a:rPr>
              <a:t>Франція</a:t>
            </a:r>
            <a:endParaRPr lang="en-US"/>
          </a:p>
        </p:txBody>
      </p:sp>
      <p:sp>
        <p:nvSpPr>
          <p:cNvPr id="5" name="Content Placeholder 4"/>
          <p:cNvSpPr>
            <a:spLocks noGrp="1"/>
          </p:cNvSpPr>
          <p:nvPr>
            <p:ph idx="1"/>
          </p:nvPr>
        </p:nvSpPr>
        <p:spPr/>
        <p:txBody>
          <a:bodyPr>
            <a:normAutofit fontScale="60000"/>
          </a:bodyPr>
          <a:p>
            <a:r>
              <a:rPr lang="en-US"/>
              <a:t> сьогодні є однією з найсучасніших країн світу та лідером серед європейських країн. В</a:t>
            </a:r>
            <a:r>
              <a:rPr lang="uk-UA" altLang="en-US"/>
              <a:t>она</a:t>
            </a:r>
            <a:r>
              <a:rPr lang="en-US"/>
              <a:t> відіграє впливову глобальну роль як постійний член Ради Безпеки ООН, НАТО, «Великої сімки», «Великої двадцятки», ЄС та інших багатосторонніх організацій. Франція знову приєдналася до інтегрованої структури військового командування НАТО в 2009 році, скасувавши рішення де Голля 1966 про виведення французьких військ з НАТО. З 1958 року в</a:t>
            </a:r>
            <a:r>
              <a:rPr lang="uk-UA" altLang="en-US"/>
              <a:t>о</a:t>
            </a:r>
            <a:r>
              <a:rPr lang="en-US"/>
              <a:t>н</a:t>
            </a:r>
            <a:r>
              <a:rPr lang="uk-UA" altLang="en-US"/>
              <a:t>а</a:t>
            </a:r>
            <a:r>
              <a:rPr lang="en-US"/>
              <a:t> побудував гібридну президентсько-парламентську систему управління, стійку до нестабільності, з якою стикалися попередні, суто парламентські адміністрації. В останні десятиліття її примирення та співробітництво з Німеччиною виявилися центральними для економічної інтеграції Європи, включаючи запровадження загальної валюти євро у січні 1999 року.</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ФРАНЦІЯ</a:t>
            </a:r>
            <a:endParaRPr lang="uk-UA" dirty="0"/>
          </a:p>
        </p:txBody>
      </p:sp>
      <p:sp>
        <p:nvSpPr>
          <p:cNvPr id="3" name="Объект 2"/>
          <p:cNvSpPr>
            <a:spLocks noGrp="1"/>
          </p:cNvSpPr>
          <p:nvPr>
            <p:ph idx="1"/>
          </p:nvPr>
        </p:nvSpPr>
        <p:spPr>
          <a:xfrm>
            <a:off x="251520" y="1124743"/>
            <a:ext cx="8856000" cy="5472000"/>
          </a:xfrm>
        </p:spPr>
        <p:txBody>
          <a:bodyPr>
            <a:normAutofit fontScale="90000" lnSpcReduction="10000"/>
          </a:bodyPr>
          <a:lstStyle/>
          <a:p>
            <a:r>
              <a:rPr lang="uk-UA" dirty="0"/>
              <a:t>Столиця - Париж</a:t>
            </a:r>
            <a:endParaRPr lang="uk-UA" dirty="0"/>
          </a:p>
          <a:p>
            <a:r>
              <a:rPr lang="uk-UA" dirty="0"/>
              <a:t>Державний устрій - Президентсько-парламентська республіка</a:t>
            </a:r>
            <a:endParaRPr lang="uk-UA" dirty="0"/>
          </a:p>
          <a:p>
            <a:r>
              <a:rPr lang="uk-UA" dirty="0"/>
              <a:t>Президент - </a:t>
            </a:r>
            <a:r>
              <a:rPr lang="ru-RU" u="sng" dirty="0" err="1">
                <a:hlinkClick r:id="rId1"/>
              </a:rPr>
              <a:t>Емманюель</a:t>
            </a:r>
            <a:r>
              <a:rPr lang="ru-RU" u="sng" dirty="0">
                <a:hlinkClick r:id="rId1"/>
              </a:rPr>
              <a:t> </a:t>
            </a:r>
            <a:r>
              <a:rPr lang="ru-RU" u="sng" dirty="0" err="1">
                <a:hlinkClick r:id="rId1"/>
              </a:rPr>
              <a:t>Макрон</a:t>
            </a:r>
            <a:endParaRPr lang="ru-RU" u="sng" dirty="0"/>
          </a:p>
          <a:p>
            <a:r>
              <a:rPr lang="uk-UA" dirty="0"/>
              <a:t>Прем'єр-міністр - </a:t>
            </a:r>
            <a:r>
              <a:rPr lang="ru-RU">
                <a:hlinkClick r:id="rId2" tooltip="Жан Кастекс"/>
              </a:rPr>
              <a:t>прем'єр-міністр Єлізабет БОРН (з 16 травня 2022р.</a:t>
            </a:r>
            <a:r>
              <a:rPr lang="uk-UA" altLang="ru-RU">
                <a:hlinkClick r:id="rId2" tooltip="Жан Кастекс"/>
              </a:rPr>
              <a:t>)</a:t>
            </a:r>
            <a:endParaRPr lang="uk-UA" altLang="ru-RU">
              <a:hlinkClick r:id="rId2" tooltip="Жан Кастекс"/>
            </a:endParaRPr>
          </a:p>
          <a:p>
            <a:r>
              <a:rPr lang="uk-UA" dirty="0"/>
              <a:t>Площа -551 695 км² (</a:t>
            </a:r>
            <a:r>
              <a:rPr lang="en-US" altLang="uk-UA" dirty="0"/>
              <a:t>45</a:t>
            </a:r>
            <a:r>
              <a:rPr lang="uk-UA" dirty="0"/>
              <a:t>-а)</a:t>
            </a:r>
            <a:endParaRPr lang="uk-UA" dirty="0"/>
          </a:p>
          <a:p>
            <a:r>
              <a:rPr lang="uk-UA" dirty="0"/>
              <a:t>Населення – 68,521,974 (2023 est.) ( 2</a:t>
            </a:r>
            <a:r>
              <a:rPr lang="en-US" altLang="uk-UA" dirty="0"/>
              <a:t>1</a:t>
            </a:r>
            <a:r>
              <a:rPr lang="uk-UA" dirty="0"/>
              <a:t> місце в світі)</a:t>
            </a:r>
            <a:endParaRPr lang="uk-UA" dirty="0"/>
          </a:p>
          <a:p>
            <a:r>
              <a:rPr lang="uk-UA" dirty="0"/>
              <a:t> - ВВП - 3 048 млрд $  (2021 ) – 9 місце в світі</a:t>
            </a:r>
            <a:endParaRPr lang="uk-UA" dirty="0"/>
          </a:p>
          <a:p>
            <a:r>
              <a:rPr lang="uk-UA" dirty="0"/>
              <a:t> -ВВП на душу населення -	45 000 $ (2021) (36 місце в  світі)</a:t>
            </a:r>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l"/>
            <a:r>
              <a:rPr lang="uk-UA" dirty="0"/>
              <a:t>Ф</a:t>
            </a:r>
            <a:r>
              <a:rPr lang="uk-UA" u="sng" dirty="0"/>
              <a:t>ЛАГ та ГЕРБ ФРАНЦІЇ</a:t>
            </a:r>
            <a:br>
              <a:rPr lang="uk-UA" dirty="0"/>
            </a:br>
            <a:r>
              <a:rPr lang="uk-UA" dirty="0"/>
              <a:t>Девіз -</a:t>
            </a:r>
            <a:r>
              <a:rPr lang="uk-UA" u="sng" dirty="0"/>
              <a:t>Свобода, Рівність, Братерство </a:t>
            </a:r>
            <a:endParaRPr lang="uk-UA" u="sng" dirty="0"/>
          </a:p>
        </p:txBody>
      </p:sp>
      <p:graphicFrame>
        <p:nvGraphicFramePr>
          <p:cNvPr id="4" name="Объект 3"/>
          <p:cNvGraphicFramePr>
            <a:graphicFrameLocks noGrp="1"/>
          </p:cNvGraphicFramePr>
          <p:nvPr>
            <p:ph idx="1"/>
          </p:nvPr>
        </p:nvGraphicFramePr>
        <p:xfrm>
          <a:off x="3081337" y="3497421"/>
          <a:ext cx="2981325" cy="731520"/>
        </p:xfrm>
        <a:graphic>
          <a:graphicData uri="http://schemas.openxmlformats.org/drawingml/2006/table">
            <a:tbl>
              <a:tblPr/>
              <a:tblGrid>
                <a:gridCol w="1695450"/>
                <a:gridCol w="1285875"/>
              </a:tblGrid>
              <a:tr h="0">
                <a:tc>
                  <a:txBody>
                    <a:bodyPr/>
                    <a:lstStyle/>
                    <a:p>
                      <a:pPr algn="ctr" fontAlgn="ctr"/>
                      <a:endParaRPr lang="uk-UA">
                        <a:effectLst/>
                      </a:endParaRPr>
                    </a:p>
                  </a:txBody>
                  <a:tcPr anchor="ctr">
                    <a:lnL>
                      <a:noFill/>
                    </a:lnL>
                    <a:lnR>
                      <a:noFill/>
                    </a:lnR>
                    <a:lnT>
                      <a:noFill/>
                    </a:lnT>
                    <a:lnB>
                      <a:noFill/>
                    </a:lnB>
                  </a:tcPr>
                </a:tc>
                <a:tc>
                  <a:txBody>
                    <a:bodyPr/>
                    <a:lstStyle/>
                    <a:p>
                      <a:pPr algn="ctr" fontAlgn="ctr"/>
                      <a:endParaRPr lang="uk-UA">
                        <a:effectLst/>
                      </a:endParaRPr>
                    </a:p>
                  </a:txBody>
                  <a:tcPr anchor="ctr">
                    <a:lnL>
                      <a:noFill/>
                    </a:lnL>
                    <a:lnR>
                      <a:noFill/>
                    </a:lnR>
                    <a:lnT>
                      <a:noFill/>
                    </a:lnT>
                    <a:lnB>
                      <a:noFill/>
                    </a:lnB>
                  </a:tcPr>
                </a:tc>
              </a:tr>
              <a:tr h="0">
                <a:tc>
                  <a:txBody>
                    <a:bodyPr/>
                    <a:lstStyle/>
                    <a:p>
                      <a:pPr algn="ctr" fontAlgn="t"/>
                      <a:r>
                        <a:rPr lang="uk-UA" u="none" strike="noStrike">
                          <a:solidFill>
                            <a:srgbClr val="0B0080"/>
                          </a:solidFill>
                          <a:effectLst/>
                          <a:hlinkClick r:id="rId1" tooltip="Прапор Франції"/>
                        </a:rPr>
                        <a:t>Прапор</a:t>
                      </a:r>
                      <a:endParaRPr lang="uk-UA">
                        <a:effectLst/>
                      </a:endParaRPr>
                    </a:p>
                  </a:txBody>
                  <a:tcPr>
                    <a:lnL>
                      <a:noFill/>
                    </a:lnL>
                    <a:lnR>
                      <a:noFill/>
                    </a:lnR>
                    <a:lnT>
                      <a:noFill/>
                    </a:lnT>
                    <a:lnB>
                      <a:noFill/>
                    </a:lnB>
                  </a:tcPr>
                </a:tc>
                <a:tc>
                  <a:txBody>
                    <a:bodyPr/>
                    <a:lstStyle/>
                    <a:p>
                      <a:pPr algn="ctr" fontAlgn="t"/>
                      <a:r>
                        <a:rPr lang="uk-UA" u="none" strike="noStrike" dirty="0">
                          <a:solidFill>
                            <a:srgbClr val="0B0080"/>
                          </a:solidFill>
                          <a:effectLst/>
                          <a:hlinkClick r:id="rId2" tooltip="Герб Франції"/>
                        </a:rPr>
                        <a:t>Герб</a:t>
                      </a:r>
                      <a:endParaRPr lang="uk-UA" dirty="0">
                        <a:effectLst/>
                      </a:endParaRPr>
                    </a:p>
                  </a:txBody>
                  <a:tcPr>
                    <a:lnL>
                      <a:noFill/>
                    </a:lnL>
                    <a:lnR>
                      <a:noFill/>
                    </a:lnR>
                    <a:lnT>
                      <a:noFill/>
                    </a:lnT>
                    <a:lnB>
                      <a:noFill/>
                    </a:lnB>
                  </a:tcPr>
                </a:tc>
              </a:tr>
            </a:tbl>
          </a:graphicData>
        </a:graphic>
      </p:graphicFrame>
      <p:pic>
        <p:nvPicPr>
          <p:cNvPr id="5122" name="Picture 2" descr="https://upload.wikimedia.org/wikipedia/commons/thumb/c/c3/Flag_of_France.svg/125px-Flag_of_France.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4969" y="2276872"/>
            <a:ext cx="4725274" cy="3137583"/>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https://upload.wikimedia.org/wikipedia/commons/thumb/b/b7/Armoiries_r%C3%A9publique_fran%C3%A7aise.svg/85px-Armoiries_r%C3%A9publique_fran%C3%A7aise.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1844824"/>
            <a:ext cx="3240360" cy="369782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uk-UA" altLang="en-US"/>
              <a:t>ЕКОНОМІКА ФРАНЦІЇ</a:t>
            </a:r>
            <a:endParaRPr lang="uk-UA" altLang="en-US"/>
          </a:p>
        </p:txBody>
      </p:sp>
      <p:sp>
        <p:nvSpPr>
          <p:cNvPr id="3" name="Content Placeholder 2"/>
          <p:cNvSpPr>
            <a:spLocks noGrp="1"/>
          </p:cNvSpPr>
          <p:nvPr>
            <p:ph idx="1"/>
          </p:nvPr>
        </p:nvSpPr>
        <p:spPr/>
        <p:txBody>
          <a:bodyPr/>
          <a:p>
            <a:r>
              <a:rPr lang="en-US"/>
              <a:t>високоприбуткова, розвинена та диверсифікована економіка ЄС та користувач євро; </a:t>
            </a:r>
            <a:r>
              <a:rPr lang="en-US" b="1"/>
              <a:t>сильний туризм,</a:t>
            </a:r>
            <a:r>
              <a:rPr lang="en-US"/>
              <a:t> авіабудування, фармацевтика та промисловість; сильний партнер США; протести проти пенсійної реформи та громадянські хвилювання; перехід до зеленої економіки через стратегію "Франція 2030"</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normAutofit fontScale="90000"/>
          </a:bodyPr>
          <a:lstStyle/>
          <a:p>
            <a:r>
              <a:rPr lang="uk-UA" dirty="0"/>
              <a:t>Велика Британія (</a:t>
            </a:r>
            <a:r>
              <a:rPr lang="en-US" dirty="0"/>
              <a:t>UK)</a:t>
            </a:r>
            <a:br>
              <a:rPr lang="uk-UA" dirty="0"/>
            </a:br>
            <a:r>
              <a:rPr lang="uk-UA" sz="1800" b="1" dirty="0"/>
              <a:t>Сполучене Королівство Великої Британії та Північної Ірландії</a:t>
            </a:r>
            <a:br>
              <a:rPr lang="uk-UA" sz="1800" dirty="0"/>
            </a:br>
            <a:r>
              <a:rPr lang="uk-UA" sz="1800" b="1" dirty="0" err="1">
                <a:hlinkClick r:id="rId1" tooltip="Англійська мова"/>
              </a:rPr>
              <a:t>англ</a:t>
            </a:r>
            <a:r>
              <a:rPr lang="uk-UA" sz="1800" b="1" dirty="0">
                <a:hlinkClick r:id="rId1" tooltip="Англійська мова"/>
              </a:rPr>
              <a:t>.</a:t>
            </a:r>
            <a:r>
              <a:rPr lang="uk-UA" sz="1800" b="1" dirty="0"/>
              <a:t> </a:t>
            </a:r>
            <a:r>
              <a:rPr lang="en-US" sz="1800" b="1" i="1" dirty="0"/>
              <a:t>United Kingdom of Great Britain and Northern Ireland</a:t>
            </a:r>
            <a:endParaRPr lang="uk-UA" sz="1800" dirty="0"/>
          </a:p>
        </p:txBody>
      </p:sp>
      <p:sp>
        <p:nvSpPr>
          <p:cNvPr id="3" name="Объект 2"/>
          <p:cNvSpPr>
            <a:spLocks noGrp="1"/>
          </p:cNvSpPr>
          <p:nvPr>
            <p:ph idx="1"/>
          </p:nvPr>
        </p:nvSpPr>
        <p:spPr>
          <a:xfrm>
            <a:off x="107504" y="1196751"/>
            <a:ext cx="9144000" cy="5580000"/>
          </a:xfrm>
        </p:spPr>
        <p:txBody>
          <a:bodyPr>
            <a:normAutofit fontScale="70000"/>
          </a:bodyPr>
          <a:lstStyle/>
          <a:p>
            <a:r>
              <a:rPr lang="uk-UA" sz="2800" dirty="0"/>
              <a:t>Столиця - Лондон</a:t>
            </a:r>
            <a:endParaRPr lang="uk-UA" sz="2800" dirty="0"/>
          </a:p>
          <a:p>
            <a:r>
              <a:rPr lang="uk-UA" sz="2800" dirty="0"/>
              <a:t>Державний устрій	 - Конституційна монархія</a:t>
            </a:r>
            <a:endParaRPr lang="uk-UA" sz="2800" dirty="0"/>
          </a:p>
          <a:p>
            <a:r>
              <a:rPr lang="uk-UA" sz="2800" dirty="0"/>
              <a:t> - Монарх	 Королева - </a:t>
            </a:r>
            <a:r>
              <a:rPr lang="uk-UA" sz="2800" b="1" dirty="0"/>
              <a:t> </a:t>
            </a:r>
            <a:r>
              <a:rPr sz="2800" b="1" dirty="0"/>
              <a:t>король Карл III (з 8 вересня 2022 р.);</a:t>
            </a:r>
            <a:r>
              <a:rPr sz="2800" dirty="0"/>
              <a:t> Спадкоємець принц Вільям (син короля, народився 21 червня 1982 р.); Примітка: Чарльз став наступником своєї матері, королеви ЄЛИЗАВЕТІ II, пропрацювавши на посаді принца Уельського (очевидного спадкоємця) понад 64 роки - найтриваліший термін перебування на посаді в британській історії</a:t>
            </a:r>
            <a:endParaRPr sz="2800" dirty="0"/>
          </a:p>
          <a:p>
            <a:r>
              <a:rPr sz="2800" dirty="0"/>
              <a:t>Глава уряду: </a:t>
            </a:r>
            <a:r>
              <a:rPr sz="2800" b="1" dirty="0"/>
              <a:t>прем'єр-міністр Ріші СУНАК (консерватор) (з 25 жовтня 2022 року</a:t>
            </a:r>
            <a:r>
              <a:rPr sz="2800" dirty="0"/>
              <a:t>)</a:t>
            </a:r>
            <a:endParaRPr sz="2800" dirty="0"/>
          </a:p>
          <a:p>
            <a:r>
              <a:rPr lang="uk-UA" sz="2800" dirty="0"/>
              <a:t>Площа 	</a:t>
            </a:r>
            <a:r>
              <a:rPr lang="uk-UA" sz="2800" b="1" dirty="0"/>
              <a:t>24</a:t>
            </a:r>
            <a:r>
              <a:rPr lang="en-US" altLang="uk-UA" sz="2800" b="1" dirty="0"/>
              <a:t>3</a:t>
            </a:r>
            <a:r>
              <a:rPr lang="uk-UA" sz="2800" dirty="0"/>
              <a:t> </a:t>
            </a:r>
            <a:r>
              <a:rPr lang="en-US" altLang="uk-UA" sz="2800" dirty="0"/>
              <a:t>610</a:t>
            </a:r>
            <a:r>
              <a:rPr lang="uk-UA" sz="2800" dirty="0"/>
              <a:t> км² (</a:t>
            </a:r>
            <a:r>
              <a:rPr lang="en-US" altLang="uk-UA" sz="2800" dirty="0"/>
              <a:t>80</a:t>
            </a:r>
            <a:r>
              <a:rPr lang="uk-UA" sz="2800" dirty="0"/>
              <a:t> місце в світі)</a:t>
            </a:r>
            <a:endParaRPr lang="uk-UA" sz="2800" dirty="0"/>
          </a:p>
          <a:p>
            <a:r>
              <a:rPr lang="uk-UA" sz="2800" dirty="0"/>
              <a:t> Населення - </a:t>
            </a:r>
            <a:r>
              <a:rPr sz="2800" b="1" dirty="0"/>
              <a:t>68</a:t>
            </a:r>
            <a:r>
              <a:rPr sz="2800" dirty="0"/>
              <a:t>,138,484(2023</a:t>
            </a:r>
            <a:r>
              <a:rPr lang="en-US" sz="2800" dirty="0"/>
              <a:t>)</a:t>
            </a:r>
            <a:endParaRPr lang="en-US" sz="2800" dirty="0"/>
          </a:p>
          <a:p>
            <a:r>
              <a:rPr lang="uk-UA" sz="2800" dirty="0"/>
              <a:t> ВВП –</a:t>
            </a:r>
            <a:r>
              <a:rPr lang="en-US" sz="2800" dirty="0"/>
              <a:t>$</a:t>
            </a:r>
            <a:r>
              <a:rPr lang="en-US" sz="2800" b="1" dirty="0"/>
              <a:t>3</a:t>
            </a:r>
            <a:r>
              <a:rPr lang="en-US" sz="2800" b="1" dirty="0"/>
              <a:t>.028 trillion </a:t>
            </a:r>
            <a:r>
              <a:rPr lang="en-US" sz="2800" dirty="0"/>
              <a:t>(2021 est.)</a:t>
            </a:r>
            <a:r>
              <a:rPr lang="uk-UA" sz="2800" dirty="0"/>
              <a:t> (10 місце в світі)</a:t>
            </a:r>
            <a:endParaRPr lang="uk-UA" sz="2800" dirty="0"/>
          </a:p>
          <a:p>
            <a:r>
              <a:rPr lang="uk-UA" sz="2800" dirty="0"/>
              <a:t>ВВП на душу населення – 4</a:t>
            </a:r>
            <a:r>
              <a:rPr lang="en-US" altLang="uk-UA" sz="2800" dirty="0"/>
              <a:t>5 0</a:t>
            </a:r>
            <a:r>
              <a:rPr lang="uk-UA" sz="2800" dirty="0"/>
              <a:t>00 </a:t>
            </a:r>
            <a:r>
              <a:rPr lang="en-US" sz="2800" dirty="0"/>
              <a:t>$ </a:t>
            </a:r>
            <a:r>
              <a:rPr lang="uk-UA" sz="2800" dirty="0"/>
              <a:t>(</a:t>
            </a:r>
            <a:r>
              <a:rPr lang="en-US" altLang="uk-UA" sz="2800" dirty="0"/>
              <a:t>37</a:t>
            </a:r>
            <a:r>
              <a:rPr lang="uk-UA" sz="2800" dirty="0"/>
              <a:t>місце в світі)</a:t>
            </a:r>
            <a:endParaRPr lang="uk-UA" sz="2800" dirty="0"/>
          </a:p>
          <a:p>
            <a:r>
              <a:rPr lang="uk-UA" sz="2800" dirty="0"/>
              <a:t>Валюта	 - Фунт стерлінгів (</a:t>
            </a:r>
            <a:r>
              <a:rPr lang="en-US" sz="2800" dirty="0"/>
              <a:t>GBP)</a:t>
            </a:r>
            <a:endParaRPr lang="uk-UA"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uk-UA" dirty="0"/>
              <a:t>Велика Британія</a:t>
            </a:r>
            <a:endParaRPr lang="uk-UA" dirty="0"/>
          </a:p>
        </p:txBody>
      </p:sp>
      <p:sp>
        <p:nvSpPr>
          <p:cNvPr id="3" name="Объект 2"/>
          <p:cNvSpPr>
            <a:spLocks noGrp="1"/>
          </p:cNvSpPr>
          <p:nvPr>
            <p:ph idx="1"/>
          </p:nvPr>
        </p:nvSpPr>
        <p:spPr/>
        <p:txBody>
          <a:bodyPr/>
          <a:lstStyle/>
          <a:p>
            <a:endParaRPr lang="uk-UA" dirty="0"/>
          </a:p>
        </p:txBody>
      </p:sp>
      <p:pic>
        <p:nvPicPr>
          <p:cNvPr id="614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72905" y="-171400"/>
            <a:ext cx="2974167" cy="644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Велика Британія</a:t>
            </a:r>
            <a:endParaRPr lang="uk-UA" dirty="0"/>
          </a:p>
        </p:txBody>
      </p:sp>
      <p:sp>
        <p:nvSpPr>
          <p:cNvPr id="3" name="Объект 2"/>
          <p:cNvSpPr>
            <a:spLocks noGrp="1"/>
          </p:cNvSpPr>
          <p:nvPr>
            <p:ph idx="1"/>
          </p:nvPr>
        </p:nvSpPr>
        <p:spPr>
          <a:xfrm>
            <a:off x="107504" y="1268759"/>
            <a:ext cx="8964000" cy="5544000"/>
          </a:xfrm>
        </p:spPr>
        <p:txBody>
          <a:bodyPr>
            <a:normAutofit fontScale="92500" lnSpcReduction="10000"/>
          </a:bodyPr>
          <a:lstStyle/>
          <a:p>
            <a:pPr marL="0" indent="0">
              <a:buNone/>
            </a:pPr>
            <a:r>
              <a:rPr lang="uk-UA" dirty="0"/>
              <a:t>Велика Британія є постійним членом Ради Безпеки ООН, членом Співдружності націй, </a:t>
            </a:r>
            <a:r>
              <a:rPr lang="en-US" dirty="0"/>
              <a:t>G7, G20, </a:t>
            </a:r>
            <a:r>
              <a:rPr lang="uk-UA" dirty="0"/>
              <a:t>НАТО, ОЕСР, СОТ, Ради Європи, ОБСЄ. Велика Британія має «Особливі Стосунки» зі США і близьке партнерство з Францією, а також має загальну програму ядерного озброєння з цими двома країнами. Інші близькі союзники це члени ЄС і НАТО та країни Співдружності, а також Японія. Світова присутність і вплив Британії посилюються також завдяки торговельним відносинам, іноземним інвестиціям, офіційній допомозі з метою розвитку та військовим силам.</a:t>
            </a:r>
            <a:endParaRPr lang="uk-U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Велика Британія</a:t>
            </a:r>
            <a:endParaRPr lang="uk-UA" dirty="0"/>
          </a:p>
        </p:txBody>
      </p:sp>
      <p:sp>
        <p:nvSpPr>
          <p:cNvPr id="3" name="Объект 2"/>
          <p:cNvSpPr>
            <a:spLocks noGrp="1"/>
          </p:cNvSpPr>
          <p:nvPr>
            <p:ph idx="1"/>
          </p:nvPr>
        </p:nvSpPr>
        <p:spPr/>
        <p:txBody>
          <a:bodyPr>
            <a:normAutofit fontScale="77500" lnSpcReduction="20000"/>
          </a:bodyPr>
          <a:lstStyle/>
          <a:p>
            <a:pPr marL="0" indent="0">
              <a:buNone/>
            </a:pPr>
            <a:r>
              <a:rPr lang="uk-UA" dirty="0"/>
              <a:t>Велика Британія — одна з найбільш економічно високорозвинених індустріальних країн світу.</a:t>
            </a:r>
            <a:endParaRPr lang="uk-UA" dirty="0"/>
          </a:p>
          <a:p>
            <a:pPr marL="0" indent="0">
              <a:buNone/>
            </a:pPr>
            <a:r>
              <a:rPr lang="uk-UA" b="1" u="sng" dirty="0"/>
              <a:t>Провідна економіка </a:t>
            </a:r>
            <a:r>
              <a:rPr lang="uk-UA" dirty="0"/>
              <a:t>у сфері фінансових послуг, фармакологічної і військової промисловості. Стабільні ТНК. Високоточні технології і </a:t>
            </a:r>
            <a:r>
              <a:rPr lang="uk-UA" dirty="0" err="1"/>
              <a:t>хайтек</a:t>
            </a:r>
            <a:r>
              <a:rPr lang="uk-UA" dirty="0"/>
              <a:t> (телекомунікації і біотехнології). Видобуток нафти і газу з Північного моря. Інновації в розробках програмного забезпечення. Гнучкі умови праці. Успішно уловлює тенденції в зниженні курсів валют. Низьке безробіття (у 2019 р. -5,4 %).</a:t>
            </a:r>
            <a:endParaRPr lang="uk-UA" dirty="0"/>
          </a:p>
          <a:p>
            <a:pPr marL="0" indent="0">
              <a:buNone/>
            </a:pPr>
            <a:r>
              <a:rPr lang="uk-UA" b="1" u="sng" dirty="0"/>
              <a:t>Основні галузі промисловості</a:t>
            </a:r>
            <a:r>
              <a:rPr lang="uk-UA" dirty="0"/>
              <a:t>: машинобудівна, електрообладнання та автоматика, </a:t>
            </a:r>
            <a:r>
              <a:rPr lang="uk-UA" dirty="0" err="1"/>
              <a:t>корабле</a:t>
            </a:r>
            <a:r>
              <a:rPr lang="uk-UA" dirty="0"/>
              <a:t>- та авіабудівна, електроніка, металургія, хімічна, вугільна, нафтова, паперова, харчова, текстильна, легка промисловість. Розвинуті всі види сучасного транспорту. </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2048"/>
            <a:ext cx="8229600" cy="792000"/>
          </a:xfrm>
        </p:spPr>
        <p:txBody>
          <a:bodyPr/>
          <a:lstStyle/>
          <a:p>
            <a:r>
              <a:rPr lang="uk-UA" dirty="0"/>
              <a:t>Поділ материка Євразія</a:t>
            </a:r>
            <a:endParaRPr lang="uk-UA" dirty="0"/>
          </a:p>
        </p:txBody>
      </p:sp>
      <p:sp>
        <p:nvSpPr>
          <p:cNvPr id="3" name="Объект 2"/>
          <p:cNvSpPr>
            <a:spLocks noGrp="1"/>
          </p:cNvSpPr>
          <p:nvPr>
            <p:ph idx="1"/>
          </p:nvPr>
        </p:nvSpPr>
        <p:spPr>
          <a:xfrm>
            <a:off x="251520" y="836711"/>
            <a:ext cx="8748000" cy="5976000"/>
          </a:xfrm>
        </p:spPr>
        <p:txBody>
          <a:bodyPr>
            <a:normAutofit fontScale="92500" lnSpcReduction="10000"/>
          </a:bodyPr>
          <a:lstStyle/>
          <a:p>
            <a:pPr marL="0" indent="0">
              <a:buNone/>
            </a:pPr>
            <a:r>
              <a:rPr lang="uk-UA" dirty="0"/>
              <a:t>на частини світу Європу і Азію склався ще в Стародавній Греції. Античні греки виділяли три частини світу — Європу, Азію і Лівію (Африку). Межею між Європою і Азією вони вважали водні шляхи від Середземного до Азовського моря. Сучасні східні межі Європи (Урал) були встановлені за пропозицією шведського географа Філіпа </a:t>
            </a:r>
            <a:r>
              <a:rPr lang="uk-UA" dirty="0" err="1"/>
              <a:t>Йогана</a:t>
            </a:r>
            <a:r>
              <a:rPr lang="uk-UA" dirty="0"/>
              <a:t> фон </a:t>
            </a:r>
            <a:r>
              <a:rPr lang="uk-UA" dirty="0" err="1"/>
              <a:t>Страленберга</a:t>
            </a:r>
            <a:r>
              <a:rPr lang="uk-UA" dirty="0"/>
              <a:t>.</a:t>
            </a:r>
            <a:endParaRPr lang="uk-UA" dirty="0"/>
          </a:p>
          <a:p>
            <a:pPr marL="0" indent="0">
              <a:buNone/>
            </a:pPr>
            <a:r>
              <a:rPr lang="uk-UA" dirty="0"/>
              <a:t>У буденному вжитку для жителів Східної Європи та острівних держав на заході континенту поняття Європи дещо вужче. Для них має сенс фраза «поїхати до Європи», хоча в суто географічному сенсі вони вже перебувають у Європі.</a:t>
            </a:r>
            <a:endParaRPr lang="uk-U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Прапор та герб Великої Британії</a:t>
            </a:r>
            <a:endParaRPr lang="uk-UA" dirty="0"/>
          </a:p>
        </p:txBody>
      </p:sp>
      <p:graphicFrame>
        <p:nvGraphicFramePr>
          <p:cNvPr id="6" name="Объект 5"/>
          <p:cNvGraphicFramePr>
            <a:graphicFrameLocks noGrp="1"/>
          </p:cNvGraphicFramePr>
          <p:nvPr>
            <p:ph idx="1"/>
          </p:nvPr>
        </p:nvGraphicFramePr>
        <p:xfrm>
          <a:off x="3081337" y="3360261"/>
          <a:ext cx="2981326" cy="1005840"/>
        </p:xfrm>
        <a:graphic>
          <a:graphicData uri="http://schemas.openxmlformats.org/drawingml/2006/table">
            <a:tbl>
              <a:tblPr/>
              <a:tblGrid>
                <a:gridCol w="1490663"/>
                <a:gridCol w="1490663"/>
              </a:tblGrid>
              <a:tr h="0">
                <a:tc>
                  <a:txBody>
                    <a:bodyPr/>
                    <a:lstStyle/>
                    <a:p>
                      <a:pPr algn="ctr" fontAlgn="ctr"/>
                      <a:br>
                        <a:rPr lang="uk-UA" u="none" strike="noStrike">
                          <a:solidFill>
                            <a:srgbClr val="0B0080"/>
                          </a:solidFill>
                          <a:effectLst/>
                          <a:hlinkClick r:id="rId1" tooltip="Герб Великої Британії"/>
                        </a:rPr>
                      </a:br>
                      <a:endParaRPr lang="uk-UA">
                        <a:effectLst/>
                      </a:endParaRPr>
                    </a:p>
                  </a:txBody>
                  <a:tcPr anchor="ctr">
                    <a:lnL>
                      <a:noFill/>
                    </a:lnL>
                    <a:lnR>
                      <a:noFill/>
                    </a:lnR>
                    <a:lnT>
                      <a:noFill/>
                    </a:lnT>
                    <a:lnB>
                      <a:noFill/>
                    </a:lnB>
                  </a:tcPr>
                </a:tc>
                <a:tc>
                  <a:txBody>
                    <a:bodyPr/>
                    <a:lstStyle/>
                    <a:p>
                      <a:endParaRPr lang="uk-UA"/>
                    </a:p>
                  </a:txBody>
                  <a:tcPr>
                    <a:lnL>
                      <a:noFill/>
                    </a:lnL>
                  </a:tcPr>
                </a:tc>
              </a:tr>
              <a:tr h="0">
                <a:tc>
                  <a:txBody>
                    <a:bodyPr/>
                    <a:lstStyle/>
                    <a:p>
                      <a:pPr algn="ctr" fontAlgn="t"/>
                      <a:r>
                        <a:rPr lang="uk-UA" u="none" strike="noStrike">
                          <a:solidFill>
                            <a:srgbClr val="0B0080"/>
                          </a:solidFill>
                          <a:effectLst/>
                          <a:hlinkClick r:id="rId2" tooltip="Прапор Великої Британії"/>
                        </a:rPr>
                        <a:t>Прапор</a:t>
                      </a:r>
                      <a:endParaRPr lang="uk-UA">
                        <a:effectLst/>
                      </a:endParaRPr>
                    </a:p>
                  </a:txBody>
                  <a:tcPr>
                    <a:lnL>
                      <a:noFill/>
                    </a:lnL>
                    <a:lnR>
                      <a:noFill/>
                    </a:lnR>
                    <a:lnT>
                      <a:noFill/>
                    </a:lnT>
                    <a:lnB>
                      <a:noFill/>
                    </a:lnB>
                  </a:tcPr>
                </a:tc>
                <a:tc>
                  <a:txBody>
                    <a:bodyPr/>
                    <a:lstStyle/>
                    <a:p>
                      <a:pPr algn="ctr" fontAlgn="t"/>
                      <a:r>
                        <a:rPr lang="uk-UA" u="none" strike="noStrike" dirty="0">
                          <a:solidFill>
                            <a:srgbClr val="0B0080"/>
                          </a:solidFill>
                          <a:effectLst/>
                          <a:hlinkClick r:id="rId3" tooltip="Герб Великої Британії"/>
                        </a:rPr>
                        <a:t>Герб</a:t>
                      </a:r>
                      <a:endParaRPr lang="uk-UA" dirty="0">
                        <a:effectLst/>
                      </a:endParaRPr>
                    </a:p>
                  </a:txBody>
                  <a:tcPr>
                    <a:lnL>
                      <a:noFill/>
                    </a:lnL>
                    <a:lnR>
                      <a:noFill/>
                    </a:lnR>
                    <a:lnB>
                      <a:noFill/>
                    </a:lnB>
                  </a:tcPr>
                </a:tc>
              </a:tr>
            </a:tbl>
          </a:graphicData>
        </a:graphic>
      </p:graphicFrame>
      <p:pic>
        <p:nvPicPr>
          <p:cNvPr id="8196" name="Picture 4" descr="https://upload.wikimedia.org/wikipedia/commons/thumb/9/98/Royal_Coat_of_Arms_of_the_United_Kingdom.svg/85px-Royal_Coat_of_Arms_of_the_United_Kingdom.sv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3" y="1412776"/>
            <a:ext cx="3246581" cy="3132000"/>
          </a:xfrm>
          <a:prstGeom prst="rect">
            <a:avLst/>
          </a:prstGeom>
          <a:noFill/>
          <a:extLst>
            <a:ext uri="{909E8E84-426E-40DD-AFC4-6F175D3DCCD1}">
              <a14:hiddenFill xmlns:a14="http://schemas.microsoft.com/office/drawing/2010/main">
                <a:solidFill>
                  <a:srgbClr val="FFFFFF"/>
                </a:solidFill>
              </a14:hiddenFill>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2204864"/>
            <a:ext cx="4428000" cy="223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Співдружність націй</a:t>
            </a:r>
            <a:br>
              <a:rPr lang="uk-UA" b="1" dirty="0"/>
            </a:br>
            <a:r>
              <a:rPr lang="uk-UA" dirty="0"/>
              <a:t>(</a:t>
            </a:r>
            <a:r>
              <a:rPr lang="uk-UA" dirty="0" err="1">
                <a:hlinkClick r:id="rId1" tooltip="Англійська мова"/>
              </a:rPr>
              <a:t>англ</a:t>
            </a:r>
            <a:r>
              <a:rPr lang="uk-UA" dirty="0">
                <a:hlinkClick r:id="rId1" tooltip="Англійська мова"/>
              </a:rPr>
              <a:t>.</a:t>
            </a:r>
            <a:r>
              <a:rPr lang="uk-UA" dirty="0"/>
              <a:t> </a:t>
            </a:r>
            <a:r>
              <a:rPr lang="en-US" i="1" dirty="0"/>
              <a:t>Commonwealth of Nations</a:t>
            </a:r>
            <a:r>
              <a:rPr lang="en-US" dirty="0"/>
              <a:t>),</a:t>
            </a:r>
            <a:endParaRPr lang="uk-UA" dirty="0"/>
          </a:p>
        </p:txBody>
      </p:sp>
      <p:sp>
        <p:nvSpPr>
          <p:cNvPr id="3" name="Объект 2"/>
          <p:cNvSpPr>
            <a:spLocks noGrp="1"/>
          </p:cNvSpPr>
          <p:nvPr>
            <p:ph idx="1"/>
          </p:nvPr>
        </p:nvSpPr>
        <p:spPr>
          <a:xfrm>
            <a:off x="0" y="1484784"/>
            <a:ext cx="8686800" cy="4641379"/>
          </a:xfrm>
        </p:spPr>
        <p:txBody>
          <a:bodyPr/>
          <a:lstStyle/>
          <a:p>
            <a:r>
              <a:rPr lang="uk-UA" dirty="0"/>
              <a:t> -асоціація незалежних держав, що раніше входили в Британську імперію, які визнають британського монарха як символ вільного єднання. Співдружність націй не є політичним союзом, а є міжурядовою організацією. Станом на 14 жовтня 2019 року налічує 53 країни </a:t>
            </a:r>
            <a:endParaRPr lang="uk-U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Співдружність націй</a:t>
            </a:r>
            <a:endParaRPr lang="uk-UA" dirty="0"/>
          </a:p>
        </p:txBody>
      </p:sp>
      <p:sp>
        <p:nvSpPr>
          <p:cNvPr id="3" name="Объект 2"/>
          <p:cNvSpPr>
            <a:spLocks noGrp="1"/>
          </p:cNvSpPr>
          <p:nvPr>
            <p:ph idx="1"/>
          </p:nvPr>
        </p:nvSpPr>
        <p:spPr>
          <a:xfrm>
            <a:off x="179512" y="1268759"/>
            <a:ext cx="8229600" cy="5436000"/>
          </a:xfrm>
        </p:spPr>
        <p:txBody>
          <a:bodyPr>
            <a:normAutofit fontScale="92500" lnSpcReduction="20000"/>
          </a:bodyPr>
          <a:lstStyle/>
          <a:p>
            <a:pPr marL="0" indent="0" algn="just">
              <a:buNone/>
            </a:pPr>
            <a:r>
              <a:rPr lang="uk-UA" dirty="0"/>
              <a:t>Велика Британія , Мальта, Канада, Ямайка ,Тринідад і Тобаго,  </a:t>
            </a:r>
            <a:r>
              <a:rPr lang="uk-UA" dirty="0" err="1"/>
              <a:t>Гаяна</a:t>
            </a:r>
            <a:r>
              <a:rPr lang="uk-UA" dirty="0"/>
              <a:t>, Барбадос,  Багамські Острови, Гренада,   Домініка,  Сент-Люсія,  Сент-Вінсент і </a:t>
            </a:r>
            <a:r>
              <a:rPr lang="uk-UA" dirty="0" err="1"/>
              <a:t>Гренадини,Беліз</a:t>
            </a:r>
            <a:r>
              <a:rPr lang="uk-UA" dirty="0"/>
              <a:t>, Антигуа і Барбуда,  Сент-Кіттс і Невіс, Південно-Африканська Республіка, Гана, Нігерія, Сьєрра-Леоне, Танзанія, Уганда, Кенія,  Замбія, Камерун, Мозамбік, Намібія, Малаві, Ботсвана, Лесото, Маврикій, Свазіленд, Сейшельські острови, Руанда, Індія, Пакистан,  Шрі-Ланка, Малайзія, Сінгапур, Кіпр,  Бангладеш, Мальдіви,  Бруней,  Австралія, Нова Зеландія, Науру, Тонга, Самоа, Папуа Нова Гвінея, Соломонові Острови, Тувалу, Кірибаті, Вануату.</a:t>
            </a:r>
            <a:endParaRPr lang="uk-U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lumMod val="20000"/>
              <a:lumOff val="80000"/>
            </a:schemeClr>
          </a:solidFill>
        </p:spPr>
        <p:txBody>
          <a:bodyPr/>
          <a:lstStyle/>
          <a:p>
            <a:r>
              <a:rPr lang="uk-UA" b="1" u="sng" dirty="0"/>
              <a:t>МІЖНАРОДНІ ОРГАНІЗАЦІЇ</a:t>
            </a:r>
            <a:endParaRPr lang="uk-UA" b="1" u="sng" dirty="0"/>
          </a:p>
        </p:txBody>
      </p:sp>
      <p:sp>
        <p:nvSpPr>
          <p:cNvPr id="3" name="Объект 2"/>
          <p:cNvSpPr>
            <a:spLocks noGrp="1"/>
          </p:cNvSpPr>
          <p:nvPr>
            <p:ph idx="1"/>
          </p:nvPr>
        </p:nvSpPr>
        <p:spPr/>
        <p:txBody>
          <a:bodyPr>
            <a:normAutofit fontScale="85000" lnSpcReduction="20000"/>
          </a:bodyPr>
          <a:lstStyle/>
          <a:p>
            <a:pPr marL="0" indent="0">
              <a:buNone/>
            </a:pPr>
            <a:r>
              <a:rPr lang="uk-UA" dirty="0"/>
              <a:t>1. </a:t>
            </a:r>
            <a:r>
              <a:rPr lang="uk-UA" b="1" u="sng" dirty="0"/>
              <a:t>Рада Європи </a:t>
            </a:r>
            <a:r>
              <a:rPr lang="uk-UA" dirty="0"/>
              <a:t>(47 країн)</a:t>
            </a:r>
            <a:endParaRPr lang="uk-UA" dirty="0"/>
          </a:p>
          <a:p>
            <a:pPr marL="0" indent="0">
              <a:buNone/>
            </a:pPr>
            <a:r>
              <a:rPr lang="uk-UA" dirty="0"/>
              <a:t>2. </a:t>
            </a:r>
            <a:r>
              <a:rPr lang="uk-UA" b="1" u="sng" dirty="0"/>
              <a:t>Європейський Союз </a:t>
            </a:r>
            <a:r>
              <a:rPr lang="uk-UA" dirty="0"/>
              <a:t>(ЄС) (28 країн – мінус Велика Британія)</a:t>
            </a:r>
            <a:endParaRPr lang="uk-UA" dirty="0"/>
          </a:p>
          <a:p>
            <a:pPr marL="0" indent="0">
              <a:buNone/>
            </a:pPr>
            <a:r>
              <a:rPr lang="uk-UA" dirty="0"/>
              <a:t>3. </a:t>
            </a:r>
            <a:r>
              <a:rPr lang="uk-UA" b="1" u="sng" dirty="0"/>
              <a:t>НАТО</a:t>
            </a:r>
            <a:r>
              <a:rPr lang="uk-UA" dirty="0"/>
              <a:t>  </a:t>
            </a:r>
            <a:r>
              <a:rPr lang="en-US" dirty="0"/>
              <a:t>(</a:t>
            </a:r>
            <a:r>
              <a:rPr lang="uk-UA" dirty="0"/>
              <a:t>29 країн).</a:t>
            </a:r>
            <a:endParaRPr lang="uk-UA" dirty="0"/>
          </a:p>
          <a:p>
            <a:pPr marL="0" indent="0">
              <a:buNone/>
            </a:pPr>
            <a:r>
              <a:rPr lang="uk-UA" dirty="0"/>
              <a:t>4. </a:t>
            </a:r>
            <a:r>
              <a:rPr lang="uk-UA" b="1" u="sng" dirty="0"/>
              <a:t>Організація з безпеки і співробітництва в Європі </a:t>
            </a:r>
            <a:r>
              <a:rPr lang="uk-UA" dirty="0"/>
              <a:t>-56 країн ( не тільки з Європи). </a:t>
            </a:r>
            <a:endParaRPr lang="uk-UA" dirty="0"/>
          </a:p>
          <a:p>
            <a:pPr marL="0" indent="0">
              <a:buNone/>
            </a:pPr>
            <a:r>
              <a:rPr lang="uk-UA" dirty="0"/>
              <a:t>5. </a:t>
            </a:r>
            <a:r>
              <a:rPr lang="uk-UA" b="1" u="sng" dirty="0"/>
              <a:t>Організація економічного співробітництва та розвитку </a:t>
            </a:r>
            <a:r>
              <a:rPr lang="uk-UA" dirty="0"/>
              <a:t>(ОЕСР) – 34 найбільш розвинуті країни світу (більшість держав Європейського Союзу, США, Австралія, Швейцарія, Норвегія, Південна Корея, Японія та інші. Штаб-квартира розміщена у Парижі (Франція)</a:t>
            </a:r>
            <a:endParaRPr lang="uk-UA" dirty="0"/>
          </a:p>
          <a:p>
            <a:pPr marL="0" indent="0">
              <a:buNone/>
            </a:pPr>
            <a:endParaRPr lang="uk-UA" dirty="0"/>
          </a:p>
          <a:p>
            <a:pPr marL="0" indent="0">
              <a:buNone/>
            </a:pPr>
            <a:endParaRPr lang="uk-U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b="1" u="sng" dirty="0"/>
              <a:t>Проблеми розвитку сучасного європейського простору.</a:t>
            </a:r>
            <a:endParaRPr lang="uk-UA" sz="3200" b="1" u="sng" dirty="0"/>
          </a:p>
        </p:txBody>
      </p:sp>
      <p:sp>
        <p:nvSpPr>
          <p:cNvPr id="3" name="Объект 2"/>
          <p:cNvSpPr>
            <a:spLocks noGrp="1"/>
          </p:cNvSpPr>
          <p:nvPr>
            <p:ph idx="1"/>
          </p:nvPr>
        </p:nvSpPr>
        <p:spPr>
          <a:xfrm>
            <a:off x="107504" y="1484783"/>
            <a:ext cx="9000000" cy="5112000"/>
          </a:xfrm>
        </p:spPr>
        <p:txBody>
          <a:bodyPr>
            <a:normAutofit lnSpcReduction="10000"/>
          </a:bodyPr>
          <a:lstStyle/>
          <a:p>
            <a:pPr marL="514350" indent="-514350">
              <a:buAutoNum type="arabicPeriod"/>
            </a:pPr>
            <a:r>
              <a:rPr lang="uk-UA" dirty="0"/>
              <a:t>Криза у зв'язку з виходом Великої Британії з ЄС. </a:t>
            </a:r>
            <a:r>
              <a:rPr lang="ru-RU" dirty="0"/>
              <a:t>Перспектива  </a:t>
            </a:r>
            <a:r>
              <a:rPr lang="ru-RU" dirty="0" err="1"/>
              <a:t>подальших</a:t>
            </a:r>
            <a:r>
              <a:rPr lang="ru-RU" dirty="0"/>
              <a:t> </a:t>
            </a:r>
            <a:r>
              <a:rPr lang="ru-RU" dirty="0" err="1"/>
              <a:t>поділів</a:t>
            </a:r>
            <a:r>
              <a:rPr lang="ru-RU" dirty="0"/>
              <a:t> у </a:t>
            </a:r>
            <a:r>
              <a:rPr lang="ru-RU" dirty="0" err="1"/>
              <a:t>Європі</a:t>
            </a:r>
            <a:r>
              <a:rPr lang="ru-RU" dirty="0"/>
              <a:t>.</a:t>
            </a:r>
            <a:endParaRPr lang="ru-RU" dirty="0"/>
          </a:p>
          <a:p>
            <a:pPr marL="514350" indent="-514350">
              <a:buAutoNum type="arabicPeriod"/>
            </a:pPr>
            <a:r>
              <a:rPr lang="ru-RU" dirty="0" err="1"/>
              <a:t>Зниження</a:t>
            </a:r>
            <a:r>
              <a:rPr lang="ru-RU" dirty="0"/>
              <a:t> </a:t>
            </a:r>
            <a:r>
              <a:rPr lang="ru-RU" dirty="0" err="1"/>
              <a:t>рівня</a:t>
            </a:r>
            <a:r>
              <a:rPr lang="ru-RU" dirty="0"/>
              <a:t> </a:t>
            </a:r>
            <a:r>
              <a:rPr lang="ru-RU" dirty="0" err="1"/>
              <a:t>народжуваності</a:t>
            </a:r>
            <a:r>
              <a:rPr lang="ru-RU" dirty="0"/>
              <a:t> та </a:t>
            </a:r>
            <a:r>
              <a:rPr lang="ru-RU" dirty="0" err="1"/>
              <a:t>демографічне</a:t>
            </a:r>
            <a:r>
              <a:rPr lang="ru-RU" dirty="0"/>
              <a:t> </a:t>
            </a:r>
            <a:r>
              <a:rPr lang="ru-RU" dirty="0" err="1"/>
              <a:t>старіння</a:t>
            </a:r>
            <a:endParaRPr lang="uk-UA" dirty="0"/>
          </a:p>
          <a:p>
            <a:pPr marL="0" indent="0">
              <a:buNone/>
            </a:pPr>
            <a:r>
              <a:rPr lang="uk-UA" dirty="0"/>
              <a:t>3. Зростання державного боргу у більшості європейських країн.</a:t>
            </a:r>
            <a:endParaRPr lang="uk-UA" dirty="0"/>
          </a:p>
          <a:p>
            <a:pPr marL="0" indent="0">
              <a:buNone/>
            </a:pPr>
            <a:r>
              <a:rPr lang="uk-UA" dirty="0"/>
              <a:t>4.Проблема захисту кордонів.</a:t>
            </a:r>
            <a:endParaRPr lang="uk-UA" dirty="0"/>
          </a:p>
          <a:p>
            <a:pPr marL="0" indent="0">
              <a:buNone/>
            </a:pPr>
            <a:r>
              <a:rPr lang="uk-UA" dirty="0"/>
              <a:t>5. Міграційна криза.</a:t>
            </a:r>
            <a:endParaRPr lang="uk-UA" dirty="0"/>
          </a:p>
          <a:p>
            <a:pPr marL="0" indent="0">
              <a:buNone/>
            </a:pPr>
            <a:r>
              <a:rPr lang="uk-UA" dirty="0"/>
              <a:t>6.Малий приріст економіки.</a:t>
            </a:r>
            <a:endParaRPr lang="uk-UA" dirty="0"/>
          </a:p>
          <a:p>
            <a:pPr marL="0" indent="0">
              <a:buNone/>
            </a:pPr>
            <a:r>
              <a:rPr lang="uk-UA" dirty="0"/>
              <a:t>7. Зростання безробіття.</a:t>
            </a:r>
            <a:endParaRPr lang="uk-UA" dirty="0"/>
          </a:p>
          <a:p>
            <a:pPr marL="0" indent="0">
              <a:buNone/>
            </a:pPr>
            <a:endParaRPr lang="uk-U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uk-UA" b="1"/>
              <a:t>Туризм в Європ</a:t>
            </a:r>
            <a:r>
              <a:rPr lang="uk-UA"/>
              <a:t>і</a:t>
            </a:r>
            <a:endParaRPr lang="uk-UA"/>
          </a:p>
        </p:txBody>
      </p:sp>
      <p:sp>
        <p:nvSpPr>
          <p:cNvPr id="3" name="Content Placeholder 2"/>
          <p:cNvSpPr>
            <a:spLocks noGrp="1"/>
          </p:cNvSpPr>
          <p:nvPr>
            <p:ph idx="1"/>
          </p:nvPr>
        </p:nvSpPr>
        <p:spPr/>
        <p:txBody>
          <a:bodyPr/>
          <a:p>
            <a:pPr marL="0" indent="0">
              <a:buNone/>
            </a:pPr>
            <a:r>
              <a:rPr lang="en-US"/>
              <a:t>Оскільки світ зіткнувся з безпрецедентною глобальною надзвичайною ситуацією в галузі охорони здоров'я, соціальної та економічної ситуації, пов'язаної з пандемією COVID-19, подорожі та туризм є одними з найбільш постраждалих секторів: </a:t>
            </a:r>
            <a:r>
              <a:rPr lang="en-US" b="1"/>
              <a:t>літаки на землі, готелі закриті, а обмеження на поїздки введені практично у всіх країнах світу.</a:t>
            </a:r>
            <a:endParaRPr lang="en-US" b="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Міжнародні туристичні прибуття:</a:t>
            </a:r>
            <a:br>
              <a:rPr lang="en-US"/>
            </a:br>
            <a:r>
              <a:rPr lang="en-US"/>
              <a:t>відсоток відновлення рівня 2019 року у січні-липні 2023 року</a:t>
            </a:r>
            <a:endParaRPr lang="en-US"/>
          </a:p>
        </p:txBody>
      </p:sp>
      <p:sp>
        <p:nvSpPr>
          <p:cNvPr id="3" name="Content Placeholder 2"/>
          <p:cNvSpPr>
            <a:spLocks noGrp="1"/>
          </p:cNvSpPr>
          <p:nvPr>
            <p:ph idx="1"/>
          </p:nvPr>
        </p:nvSpPr>
        <p:spPr/>
        <p:txBody>
          <a:bodyPr>
            <a:normAutofit fontScale="90000" lnSpcReduction="20000"/>
          </a:bodyPr>
          <a:p>
            <a:r>
              <a:rPr lang="en-US" sz="2000"/>
              <a:t>відсоток відновлення рівня 2019 року у січні-липні 2023 року (%)*</a:t>
            </a:r>
            <a:endParaRPr lang="en-US" sz="2000"/>
          </a:p>
          <a:p>
            <a:r>
              <a:rPr lang="uk-UA" altLang="en-US" sz="5400"/>
              <a:t>Європа - 91%</a:t>
            </a:r>
            <a:endParaRPr lang="uk-UA" altLang="en-US" sz="5400"/>
          </a:p>
          <a:p>
            <a:r>
              <a:rPr lang="uk-UA" altLang="en-US" sz="5400"/>
              <a:t>Європейський туризм перебуває на шляху до того, щоб повернутися до допандемічного рівня до кінця 2023 року.</a:t>
            </a:r>
            <a:endParaRPr lang="uk-UA" altLang="en-US" sz="5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0"/>
            <a:ext cx="8003232" cy="850638"/>
          </a:xfrm>
        </p:spPr>
        <p:txBody>
          <a:bodyPr>
            <a:normAutofit/>
          </a:bodyPr>
          <a:lstStyle/>
          <a:p>
            <a:r>
              <a:rPr lang="uk-UA" dirty="0"/>
              <a:t>Європа</a:t>
            </a:r>
            <a:endParaRPr lang="uk-UA" dirty="0"/>
          </a:p>
        </p:txBody>
      </p:sp>
      <p:sp>
        <p:nvSpPr>
          <p:cNvPr id="3" name="Объект 2"/>
          <p:cNvSpPr>
            <a:spLocks noGrp="1"/>
          </p:cNvSpPr>
          <p:nvPr>
            <p:ph idx="1"/>
          </p:nvPr>
        </p:nvSpPr>
        <p:spPr>
          <a:xfrm>
            <a:off x="251520" y="764703"/>
            <a:ext cx="8820000" cy="5976000"/>
          </a:xfrm>
        </p:spPr>
        <p:txBody>
          <a:bodyPr>
            <a:normAutofit fontScale="92500"/>
          </a:bodyPr>
          <a:lstStyle/>
          <a:p>
            <a:pPr marL="0" indent="0">
              <a:buNone/>
            </a:pPr>
            <a:r>
              <a:rPr lang="uk-UA" dirty="0"/>
              <a:t>	Європа  названа за ім'ям героїні давньогрецької міфології Європи, фінікійської царівни, викраденої Зевсом і відвезеної на Крит.</a:t>
            </a:r>
            <a:endParaRPr lang="uk-UA" dirty="0"/>
          </a:p>
          <a:p>
            <a:pPr marL="0" indent="0">
              <a:buNone/>
            </a:pPr>
            <a:r>
              <a:rPr lang="uk-UA" dirty="0"/>
              <a:t> Найпопулярніші в сучасній літературі етимологічні гіпотези запропоновані ще в античності (поряд з багатьма іншими), але є спірними:</a:t>
            </a:r>
            <a:endParaRPr lang="uk-UA" dirty="0"/>
          </a:p>
          <a:p>
            <a:pPr marL="0" indent="0">
              <a:buNone/>
            </a:pPr>
            <a:r>
              <a:rPr lang="uk-UA" dirty="0"/>
              <a:t>	Одна з етимологічних гіпотез тлумачить його походження від грецьких коренів </a:t>
            </a:r>
            <a:r>
              <a:rPr lang="uk-UA" dirty="0" err="1"/>
              <a:t>еври</a:t>
            </a:r>
            <a:r>
              <a:rPr lang="uk-UA" dirty="0"/>
              <a:t>- та </a:t>
            </a:r>
            <a:r>
              <a:rPr lang="uk-UA" dirty="0" err="1"/>
              <a:t>опс</a:t>
            </a:r>
            <a:r>
              <a:rPr lang="uk-UA" dirty="0"/>
              <a:t>- як «</a:t>
            </a:r>
            <a:r>
              <a:rPr lang="uk-UA" dirty="0" err="1"/>
              <a:t>широкоока</a:t>
            </a:r>
            <a:r>
              <a:rPr lang="uk-UA" dirty="0"/>
              <a:t>».</a:t>
            </a:r>
            <a:endParaRPr lang="uk-UA" dirty="0"/>
          </a:p>
          <a:p>
            <a:pPr marL="0" indent="0">
              <a:buNone/>
            </a:pPr>
            <a:r>
              <a:rPr lang="uk-UA" dirty="0"/>
              <a:t>	Згідно з лексикографом </a:t>
            </a:r>
            <a:r>
              <a:rPr lang="uk-UA" dirty="0" err="1"/>
              <a:t>Гезихієм</a:t>
            </a:r>
            <a:r>
              <a:rPr lang="uk-UA" dirty="0"/>
              <a:t>, назва Європа означає «країна заходу, або темна», що пізніші лінгвісти тлумачили як </a:t>
            </a:r>
            <a:r>
              <a:rPr lang="en-US" dirty="0"/>
              <a:t>«</a:t>
            </a:r>
            <a:r>
              <a:rPr lang="uk-UA" dirty="0"/>
              <a:t>захід сонця».</a:t>
            </a:r>
            <a:endParaRPr lang="uk-UA" dirty="0"/>
          </a:p>
          <a:p>
            <a:pPr marL="0" indent="0">
              <a:buNone/>
            </a:pP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0277"/>
            <a:ext cx="8229600" cy="1143000"/>
          </a:xfrm>
        </p:spPr>
        <p:txBody>
          <a:bodyPr>
            <a:normAutofit/>
          </a:bodyPr>
          <a:lstStyle/>
          <a:p>
            <a:r>
              <a:rPr lang="uk-UA" sz="2800" b="1" dirty="0"/>
              <a:t>Останні три століття умовну межу між Європою і Азією</a:t>
            </a:r>
            <a:endParaRPr lang="uk-UA" sz="2800" b="1" dirty="0"/>
          </a:p>
        </p:txBody>
      </p:sp>
      <p:sp>
        <p:nvSpPr>
          <p:cNvPr id="3" name="Объект 2"/>
          <p:cNvSpPr>
            <a:spLocks noGrp="1"/>
          </p:cNvSpPr>
          <p:nvPr>
            <p:ph idx="1"/>
          </p:nvPr>
        </p:nvSpPr>
        <p:spPr>
          <a:xfrm>
            <a:off x="-33199" y="1196751"/>
            <a:ext cx="8964000" cy="5616000"/>
          </a:xfrm>
        </p:spPr>
        <p:txBody>
          <a:bodyPr>
            <a:normAutofit fontScale="92500" lnSpcReduction="10000"/>
          </a:bodyPr>
          <a:lstStyle/>
          <a:p>
            <a:r>
              <a:rPr lang="uk-UA" sz="2400" dirty="0"/>
              <a:t>на суходолі проводять вздовж східного підніжжя Уралу, ріки </a:t>
            </a:r>
            <a:r>
              <a:rPr lang="uk-UA" sz="2400" dirty="0" err="1"/>
              <a:t>Емби</a:t>
            </a:r>
            <a:r>
              <a:rPr lang="uk-UA" sz="2400" dirty="0"/>
              <a:t>, Кумо-</a:t>
            </a:r>
            <a:r>
              <a:rPr lang="uk-UA" sz="2400" dirty="0" err="1"/>
              <a:t>Маницької</a:t>
            </a:r>
            <a:r>
              <a:rPr lang="uk-UA" sz="2400" dirty="0"/>
              <a:t> западини; далі через Чорне море, протоку Босфор, Мармурове море, протоку Дарданелли (часто до Європи зараховують Кавказ); Гібралтарська протока та Середземне море відокремлюють Європу від Африки.</a:t>
            </a:r>
            <a:endParaRPr lang="uk-UA" sz="2400" dirty="0"/>
          </a:p>
          <a:p>
            <a:endParaRPr lang="uk-UA" sz="2400" dirty="0"/>
          </a:p>
          <a:p>
            <a:r>
              <a:rPr lang="uk-UA" sz="2400" dirty="0"/>
              <a:t>Протяжність Європи в меридіональному напрямку — 4300 км, у широтному — 5000 км.</a:t>
            </a:r>
            <a:endParaRPr lang="uk-UA" sz="2400" dirty="0"/>
          </a:p>
          <a:p>
            <a:endParaRPr lang="uk-UA" sz="2400" dirty="0"/>
          </a:p>
          <a:p>
            <a:r>
              <a:rPr lang="uk-UA" sz="2400" dirty="0"/>
              <a:t>Найбільш розчленована частина світу (півострови становлять 1/4 території Європи; острови займають близько 730 тис. км²).</a:t>
            </a:r>
            <a:endParaRPr lang="uk-UA" sz="2400" dirty="0"/>
          </a:p>
          <a:p>
            <a:endParaRPr lang="uk-UA" sz="2400" dirty="0"/>
          </a:p>
          <a:p>
            <a:r>
              <a:rPr lang="uk-UA" sz="2400" dirty="0"/>
              <a:t>Середня висота — 292 м; пік Монблан (4807 м) — найвища гора в Альпах і водночас в Європі, якщо не враховувати Ельбрус (5642 м) на Кавказі; найнижча точка — на узбережжі Каспійського моря (28 м нижче рівня моря).</a:t>
            </a:r>
            <a:endParaRPr lang="uk-UA"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229600" cy="684000"/>
          </a:xfrm>
        </p:spPr>
        <p:txBody>
          <a:bodyPr>
            <a:normAutofit fontScale="90000"/>
          </a:bodyPr>
          <a:lstStyle/>
          <a:p>
            <a:r>
              <a:rPr lang="uk-UA" dirty="0"/>
              <a:t>ПРИРОДА ЄВРОПИ</a:t>
            </a:r>
            <a:endParaRPr lang="uk-UA" dirty="0"/>
          </a:p>
        </p:txBody>
      </p:sp>
      <p:sp>
        <p:nvSpPr>
          <p:cNvPr id="3" name="Объект 2"/>
          <p:cNvSpPr>
            <a:spLocks noGrp="1"/>
          </p:cNvSpPr>
          <p:nvPr>
            <p:ph idx="1"/>
          </p:nvPr>
        </p:nvSpPr>
        <p:spPr>
          <a:xfrm>
            <a:off x="0" y="764703"/>
            <a:ext cx="9180000" cy="5976000"/>
          </a:xfrm>
        </p:spPr>
        <p:txBody>
          <a:bodyPr>
            <a:normAutofit fontScale="85000" lnSpcReduction="20000"/>
          </a:bodyPr>
          <a:lstStyle/>
          <a:p>
            <a:pPr marL="0" indent="0">
              <a:buNone/>
            </a:pPr>
            <a:r>
              <a:rPr lang="uk-UA" sz="2800" i="1" u="sng" dirty="0"/>
              <a:t>Найбільші рівнини</a:t>
            </a:r>
            <a:r>
              <a:rPr lang="uk-UA" sz="2800" dirty="0"/>
              <a:t>: Східно-Європейська рівнина, Причорноморська низовина, </a:t>
            </a:r>
            <a:r>
              <a:rPr lang="uk-UA" sz="2800" dirty="0" err="1"/>
              <a:t>Паданська</a:t>
            </a:r>
            <a:r>
              <a:rPr lang="uk-UA" sz="2800" dirty="0"/>
              <a:t> рівнина, Паризький басейн.</a:t>
            </a:r>
            <a:endParaRPr lang="uk-UA" sz="2800" dirty="0"/>
          </a:p>
          <a:p>
            <a:pPr marL="0" indent="0">
              <a:buNone/>
            </a:pPr>
            <a:r>
              <a:rPr lang="uk-UA" sz="2800" i="1" u="sng" dirty="0"/>
              <a:t>Діючі вулкани</a:t>
            </a:r>
            <a:r>
              <a:rPr lang="uk-UA" sz="2800" dirty="0"/>
              <a:t>: Гекла, Везувій, Етна, Стромболі</a:t>
            </a:r>
            <a:r>
              <a:rPr lang="uk-UA" dirty="0"/>
              <a:t>.</a:t>
            </a:r>
            <a:endParaRPr lang="uk-UA" dirty="0"/>
          </a:p>
          <a:p>
            <a:pPr marL="0" indent="0">
              <a:buNone/>
            </a:pPr>
            <a:r>
              <a:rPr lang="uk-UA" i="1" u="sng" dirty="0"/>
              <a:t>Озера</a:t>
            </a:r>
            <a:r>
              <a:rPr lang="uk-UA" dirty="0"/>
              <a:t> найбільш поширені у північній частині Європи; найглибші — біля підніжжя Альп (Комо, Ґарда, Женевське, Боденське).</a:t>
            </a:r>
            <a:endParaRPr lang="uk-UA" dirty="0"/>
          </a:p>
          <a:p>
            <a:pPr marL="0" indent="0">
              <a:buNone/>
            </a:pPr>
            <a:r>
              <a:rPr lang="uk-UA" dirty="0"/>
              <a:t> </a:t>
            </a:r>
            <a:r>
              <a:rPr lang="uk-UA" i="1" u="sng" dirty="0"/>
              <a:t>Озера</a:t>
            </a:r>
            <a:r>
              <a:rPr lang="uk-UA" dirty="0"/>
              <a:t> (площею понад 5100 км²) розташовані у Східній Європі: </a:t>
            </a:r>
            <a:r>
              <a:rPr lang="uk-UA" dirty="0" err="1"/>
              <a:t>Ладозське</a:t>
            </a:r>
            <a:r>
              <a:rPr lang="uk-UA" dirty="0"/>
              <a:t>, Онезьке, Чудське.</a:t>
            </a:r>
            <a:endParaRPr lang="uk-UA" dirty="0"/>
          </a:p>
          <a:p>
            <a:pPr marL="0" indent="0">
              <a:buNone/>
            </a:pPr>
            <a:r>
              <a:rPr lang="uk-UA" u="sng" dirty="0"/>
              <a:t>Основні ріки </a:t>
            </a:r>
            <a:r>
              <a:rPr lang="uk-UA" dirty="0"/>
              <a:t>(довжиною понад 800 км): Волга, Дунай, Дніпро, Урал, Дон, Печора, Дністер, Рейн, Луара, Ельба, Вісла, Одер, Прут, Рона.</a:t>
            </a:r>
            <a:endParaRPr lang="uk-UA" dirty="0"/>
          </a:p>
          <a:p>
            <a:pPr marL="0" indent="0">
              <a:buNone/>
            </a:pPr>
            <a:r>
              <a:rPr lang="uk-UA" i="1" u="sng" dirty="0"/>
              <a:t>Льодовики</a:t>
            </a:r>
            <a:r>
              <a:rPr lang="uk-UA" dirty="0"/>
              <a:t> — на Шпіцберґені, Новій Землі, в Ісландії, в Альпах, Скандинавських горах (разом 120 тис. км²).</a:t>
            </a:r>
            <a:endParaRPr lang="uk-UA" dirty="0"/>
          </a:p>
          <a:p>
            <a:pPr marL="0" indent="0">
              <a:buNone/>
            </a:pPr>
            <a:r>
              <a:rPr lang="uk-UA" i="1" u="sng" dirty="0"/>
              <a:t>Натуральна рослинність </a:t>
            </a:r>
            <a:r>
              <a:rPr lang="uk-UA" dirty="0"/>
              <a:t>дуже змінена або знищена людиною; стан лісів постійно погіршується.</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0277"/>
            <a:ext cx="8229600" cy="1143000"/>
          </a:xfrm>
        </p:spPr>
        <p:txBody>
          <a:bodyPr/>
          <a:lstStyle/>
          <a:p>
            <a:r>
              <a:rPr lang="uk-UA" dirty="0"/>
              <a:t>Історія Європи</a:t>
            </a:r>
            <a:endParaRPr lang="uk-UA" dirty="0"/>
          </a:p>
        </p:txBody>
      </p:sp>
      <p:sp>
        <p:nvSpPr>
          <p:cNvPr id="3" name="Объект 2"/>
          <p:cNvSpPr>
            <a:spLocks noGrp="1"/>
          </p:cNvSpPr>
          <p:nvPr>
            <p:ph idx="1"/>
          </p:nvPr>
        </p:nvSpPr>
        <p:spPr>
          <a:xfrm>
            <a:off x="0" y="1052736"/>
            <a:ext cx="9108000" cy="5688000"/>
          </a:xfrm>
        </p:spPr>
        <p:txBody>
          <a:bodyPr>
            <a:normAutofit fontScale="85000" lnSpcReduction="10000"/>
          </a:bodyPr>
          <a:lstStyle/>
          <a:p>
            <a:r>
              <a:rPr lang="uk-UA" dirty="0"/>
              <a:t>Звідки прийшла людина в Європу — спірне питання. Відомо тільки, що Європа не була місцем зародження людства. Існують версії про те, що перші </a:t>
            </a:r>
            <a:r>
              <a:rPr lang="uk-UA" dirty="0" err="1"/>
              <a:t>гомініди</a:t>
            </a:r>
            <a:r>
              <a:rPr lang="uk-UA" dirty="0"/>
              <a:t> прийшли в Європу з Індії. Однак </a:t>
            </a:r>
            <a:r>
              <a:rPr lang="uk-UA" dirty="0" err="1"/>
              <a:t>найвірогіднішою</a:t>
            </a:r>
            <a:r>
              <a:rPr lang="uk-UA" dirty="0"/>
              <a:t> є гіпотеза про прихід </a:t>
            </a:r>
            <a:r>
              <a:rPr lang="uk-UA" dirty="0" err="1"/>
              <a:t>гомінідів</a:t>
            </a:r>
            <a:r>
              <a:rPr lang="uk-UA" dirty="0"/>
              <a:t> до Європи з Африки через Передню Азію. Є припущення, що це сталося в середині </a:t>
            </a:r>
            <a:r>
              <a:rPr lang="uk-UA" dirty="0" err="1"/>
              <a:t>віллафранкського</a:t>
            </a:r>
            <a:r>
              <a:rPr lang="uk-UA" dirty="0"/>
              <a:t> часу.</a:t>
            </a:r>
            <a:endParaRPr lang="uk-UA" dirty="0"/>
          </a:p>
          <a:p>
            <a:r>
              <a:rPr lang="uk-UA" dirty="0"/>
              <a:t>«По-справжньому» заселила Європу гейдельберзька людина і її ймовірний нащадок неандерталець, причому останній був спеціалізованою формою, адаптованою до європейського клімату.</a:t>
            </a:r>
            <a:endParaRPr lang="uk-UA" dirty="0"/>
          </a:p>
          <a:p>
            <a:r>
              <a:rPr lang="uk-UA" dirty="0"/>
              <a:t>Найпершу появу людей сучасного фізичного типу (</a:t>
            </a:r>
            <a:r>
              <a:rPr lang="en-US" dirty="0"/>
              <a:t>Homo sapiens) </a:t>
            </a:r>
            <a:r>
              <a:rPr lang="uk-UA" dirty="0"/>
              <a:t>в Європі датують 35 тис. років тому.</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Демографія Європи</a:t>
            </a:r>
            <a:endParaRPr lang="uk-UA" dirty="0"/>
          </a:p>
        </p:txBody>
      </p:sp>
      <p:sp>
        <p:nvSpPr>
          <p:cNvPr id="3" name="Объект 2"/>
          <p:cNvSpPr>
            <a:spLocks noGrp="1"/>
          </p:cNvSpPr>
          <p:nvPr>
            <p:ph idx="1"/>
          </p:nvPr>
        </p:nvSpPr>
        <p:spPr/>
        <p:txBody>
          <a:bodyPr>
            <a:normAutofit fontScale="70000" lnSpcReduction="20000"/>
          </a:bodyPr>
          <a:lstStyle/>
          <a:p>
            <a:pPr marL="0" indent="0">
              <a:buNone/>
            </a:pPr>
            <a:r>
              <a:rPr lang="uk-UA" b="1" u="sng" dirty="0"/>
              <a:t>Європу населяє 827,3 млн людей (11% світового населення, станом на 1 липня 2016 року</a:t>
            </a:r>
            <a:r>
              <a:rPr lang="uk-UA" dirty="0"/>
              <a:t>); густота населення ( без Росії )— 97 осіб на км² (у 2 рази перевищує середньосвітову), найбільша (200–370 осіб на км²) — у Нідерландах, Бельгії, Великій Британії та Німеччині, найменша (3–15) — в Ісландії, Норвегії та Фінляндії; природний приріст у 12 країнах від'ємний (в Латвії, Естонії та Росії — нижче 5%). </a:t>
            </a:r>
            <a:r>
              <a:rPr lang="uk-UA" b="1" u="sng" dirty="0"/>
              <a:t>Загалом для Європи характерна депопуляція </a:t>
            </a:r>
            <a:r>
              <a:rPr lang="uk-UA" dirty="0"/>
              <a:t>на рівні 0,04%; близько 20% від усього населення — у віці 15 та менше років; у віці 65 та старші — 15%.</a:t>
            </a:r>
            <a:endParaRPr lang="uk-UA" dirty="0"/>
          </a:p>
          <a:p>
            <a:pPr marL="0" indent="0">
              <a:buNone/>
            </a:pPr>
            <a:r>
              <a:rPr lang="uk-UA" dirty="0"/>
              <a:t>	</a:t>
            </a:r>
            <a:r>
              <a:rPr lang="uk-UA" b="1" u="sng" dirty="0"/>
              <a:t>У містах мешкає понад 70 % населення</a:t>
            </a:r>
            <a:r>
              <a:rPr lang="uk-UA" dirty="0"/>
              <a:t>; найбільші міські агломерації: Лондон, Москва, Париж, Санкт-Петербург, Стамбул. Найбільші міста (з населенням понад 1,5 млн): Афіни, Барселона, Берлін, Бухарест, Будапешт, Відень, Варшава, Гамбурґ, Київ, Лондон, Мадрид, Манчестер, Мілан, Мінськ, Москва, Париж, Рим, Санкт-Петербург, Стамбул.</a:t>
            </a:r>
            <a:endParaRPr lang="uk-UA" dirty="0"/>
          </a:p>
          <a:p>
            <a:endParaRPr lang="uk-UA" dirty="0"/>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424000" cy="612000"/>
          </a:xfrm>
        </p:spPr>
        <p:txBody>
          <a:bodyPr>
            <a:normAutofit fontScale="90000"/>
          </a:bodyPr>
          <a:lstStyle/>
          <a:p>
            <a:r>
              <a:rPr lang="uk-UA" b="1" dirty="0"/>
              <a:t>Релігія</a:t>
            </a:r>
            <a:endParaRPr lang="uk-UA" b="1" dirty="0"/>
          </a:p>
        </p:txBody>
      </p:sp>
      <p:sp>
        <p:nvSpPr>
          <p:cNvPr id="3" name="Объект 2"/>
          <p:cNvSpPr>
            <a:spLocks noGrp="1"/>
          </p:cNvSpPr>
          <p:nvPr>
            <p:ph idx="1"/>
          </p:nvPr>
        </p:nvSpPr>
        <p:spPr>
          <a:xfrm>
            <a:off x="107504" y="836711"/>
            <a:ext cx="9036000" cy="5940000"/>
          </a:xfrm>
        </p:spPr>
        <p:txBody>
          <a:bodyPr/>
          <a:lstStyle/>
          <a:p>
            <a:pPr marL="0" indent="0">
              <a:buNone/>
            </a:pPr>
            <a:r>
              <a:rPr lang="uk-UA" dirty="0"/>
              <a:t>	</a:t>
            </a:r>
            <a:r>
              <a:rPr lang="uk-UA" sz="4400" dirty="0"/>
              <a:t>В Європі переважає </a:t>
            </a:r>
            <a:r>
              <a:rPr lang="uk-UA" sz="4400" b="1" dirty="0"/>
              <a:t>християнська релігія</a:t>
            </a:r>
            <a:r>
              <a:rPr lang="uk-UA" sz="4400" dirty="0"/>
              <a:t>. Багато людей належать до </a:t>
            </a:r>
            <a:r>
              <a:rPr lang="uk-UA" sz="4400" b="1" dirty="0"/>
              <a:t>римо-католицької церкви</a:t>
            </a:r>
            <a:r>
              <a:rPr lang="uk-UA" sz="4400" dirty="0"/>
              <a:t>, центр якої у Ватикані. </a:t>
            </a:r>
            <a:endParaRPr lang="uk-UA" sz="4400" dirty="0"/>
          </a:p>
          <a:p>
            <a:pPr marL="0" indent="0">
              <a:buNone/>
            </a:pPr>
            <a:r>
              <a:rPr lang="uk-UA" sz="4400" dirty="0"/>
              <a:t>	У Північній Європі поширене </a:t>
            </a:r>
            <a:r>
              <a:rPr lang="uk-UA" sz="4400" b="1" dirty="0" err="1"/>
              <a:t>протестанство</a:t>
            </a:r>
            <a:r>
              <a:rPr lang="uk-UA" sz="4400" dirty="0"/>
              <a:t>, а в Східній і Південно-Східній — </a:t>
            </a:r>
            <a:r>
              <a:rPr lang="uk-UA" sz="4400" b="1" dirty="0"/>
              <a:t>православ'я</a:t>
            </a:r>
            <a:r>
              <a:rPr lang="uk-UA" dirty="0"/>
              <a:t>.</a:t>
            </a:r>
            <a:endParaRPr lang="uk-UA"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17538</Words>
  <Application>WPS Presentation</Application>
  <PresentationFormat>Экран (4:3)</PresentationFormat>
  <Paragraphs>269</Paragraphs>
  <Slides>36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36</vt:i4>
      </vt:variant>
    </vt:vector>
  </HeadingPairs>
  <TitlesOfParts>
    <vt:vector size="44" baseType="lpstr">
      <vt:lpstr>Arial</vt:lpstr>
      <vt:lpstr>SimSun</vt:lpstr>
      <vt:lpstr>Wingdings</vt:lpstr>
      <vt:lpstr>Calibri</vt:lpstr>
      <vt:lpstr>Microsoft YaHei</vt:lpstr>
      <vt:lpstr>Arial Unicode MS</vt:lpstr>
      <vt:lpstr>Times New Roman</vt:lpstr>
      <vt:lpstr>Тема Office</vt:lpstr>
      <vt:lpstr> Лекція 6. Європейський ареал: вектори та проблеми розвитку туристичного потенціалу</vt:lpstr>
      <vt:lpstr>Євро́па — частина світу в Північній півкулі</vt:lpstr>
      <vt:lpstr>Поділ материка Євразія</vt:lpstr>
      <vt:lpstr>Європа</vt:lpstr>
      <vt:lpstr>Останні три століття умовну межу між Європою і Азією</vt:lpstr>
      <vt:lpstr>ПРИРОДА ЄВРОПИ</vt:lpstr>
      <vt:lpstr>Історія Європи</vt:lpstr>
      <vt:lpstr>Демографія Європи</vt:lpstr>
      <vt:lpstr>Релігія</vt:lpstr>
      <vt:lpstr>Західна Європа- найбільш розвинута в промисловому та соціальному аспектах.</vt:lpstr>
      <vt:lpstr>Східна Європа</vt:lpstr>
      <vt:lpstr>ПІВНІЧНА ЄВРОПА</vt:lpstr>
      <vt:lpstr>ПІВДЕННЯ ЄВРОПА</vt:lpstr>
      <vt:lpstr>Частково в Європі</vt:lpstr>
      <vt:lpstr>Невизнані або частково визнані</vt:lpstr>
      <vt:lpstr>Залежні території, які розташовані  в Європі</vt:lpstr>
      <vt:lpstr>Гібралтар</vt:lpstr>
      <vt:lpstr>5. Острів Мен - володіння Британської корони. Розташований в Ірландському морі приблизно на однаковій відстані від Англії, Ірландії, Шотландії та Уельсу. Острів Мен має один із найстаріших парламентів у світі (Тінвальд) — з 979 року. Символ острова Мен — трискеліон, три ноги, що біжать і виходять з однієї точки. ВВП на душу населення – 35 000 $.</vt:lpstr>
      <vt:lpstr>Німеччина</vt:lpstr>
      <vt:lpstr>Прапор та герб Німеччини</vt:lpstr>
      <vt:lpstr>Економіка Франції</vt:lpstr>
      <vt:lpstr>PowerPoint 演示文稿</vt:lpstr>
      <vt:lpstr>ФРАНЦІЯ</vt:lpstr>
      <vt:lpstr>ФЛАГ та ГЕРБ ФРАНЦІЇ Девіз -Свобода, Рівність, Братерство </vt:lpstr>
      <vt:lpstr>PowerPoint 演示文稿</vt:lpstr>
      <vt:lpstr>Велика Британія (UK) Сполучене Королівство Великої Британії та Північної Ірландії англ. United Kingdom of Great Britain and Northern Ireland</vt:lpstr>
      <vt:lpstr>Велика Британія</vt:lpstr>
      <vt:lpstr>Велика Британія</vt:lpstr>
      <vt:lpstr>Велика Британія</vt:lpstr>
      <vt:lpstr>Прапор та герб Великої Британії</vt:lpstr>
      <vt:lpstr>Співдружність націй (англ. Commonwealth of Nations),</vt:lpstr>
      <vt:lpstr>Співдружність націй</vt:lpstr>
      <vt:lpstr>МІЖНАРОДНІ ОРГАНІЗАЦІЇ</vt:lpstr>
      <vt:lpstr>Проблеми розвитку сучасного європейського простору.</vt:lpstr>
      <vt:lpstr>PowerPoint 演示文稿</vt:lpstr>
      <vt:lpstr>PowerPoint 演示文稿</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4. Європейський ареал: вектори та проблеми розвитку</dc:title>
  <dc:creator>Админ</dc:creator>
  <cp:lastModifiedBy>Mila</cp:lastModifiedBy>
  <cp:revision>79</cp:revision>
  <dcterms:created xsi:type="dcterms:W3CDTF">2016-10-08T23:05:00Z</dcterms:created>
  <dcterms:modified xsi:type="dcterms:W3CDTF">2023-10-03T17:50:23Z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CC63E1CC2AF74EC3879656F568685394_13</vt:lpwstr>
  </property>
  <property fmtid="{D5CDD505-2E9C-101B-9397-08002B2CF9AE}" pid="3" name="KSOProductBuildVer">
    <vt:lpwstr>1033-12.2.0.13215</vt:lpwstr>
  </property>
</Properties>
</file>