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9850"/>
  <p:notesSz cx="9144000" cy="5149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65F9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65F9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65F9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65F9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1188" y="51257"/>
            <a:ext cx="6603365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365F91"/>
                </a:solidFill>
                <a:latin typeface="Arial Narrow"/>
                <a:cs typeface="Arial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8540" y="825830"/>
            <a:ext cx="8035925" cy="2145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65F9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jpg"/><Relationship Id="rId7" Type="http://schemas.openxmlformats.org/officeDocument/2006/relationships/image" Target="../media/image8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Relationship Id="rId3" Type="http://schemas.openxmlformats.org/officeDocument/2006/relationships/image" Target="../media/image1.jp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jpg"/><Relationship Id="rId12" Type="http://schemas.openxmlformats.org/officeDocument/2006/relationships/image" Target="../media/image18.jp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8" Type="http://schemas.openxmlformats.org/officeDocument/2006/relationships/image" Target="../media/image2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4439" y="1185747"/>
            <a:ext cx="5535930" cy="14592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8750">
              <a:lnSpc>
                <a:spcPts val="5645"/>
              </a:lnSpc>
              <a:spcBef>
                <a:spcPts val="100"/>
              </a:spcBef>
            </a:pPr>
            <a:r>
              <a:rPr dirty="0" sz="4800" spc="-5" b="0">
                <a:latin typeface="Arial Narrow"/>
                <a:cs typeface="Arial Narrow"/>
              </a:rPr>
              <a:t>навчальна</a:t>
            </a:r>
            <a:r>
              <a:rPr dirty="0" sz="4800" spc="-25" b="0">
                <a:latin typeface="Arial Narrow"/>
                <a:cs typeface="Arial Narrow"/>
              </a:rPr>
              <a:t> </a:t>
            </a:r>
            <a:r>
              <a:rPr dirty="0" sz="4800" spc="-5" b="0">
                <a:latin typeface="Arial Narrow"/>
                <a:cs typeface="Arial Narrow"/>
              </a:rPr>
              <a:t>дисципліна</a:t>
            </a:r>
            <a:endParaRPr sz="4800">
              <a:latin typeface="Arial Narrow"/>
              <a:cs typeface="Arial Narrow"/>
            </a:endParaRPr>
          </a:p>
          <a:p>
            <a:pPr marL="12700">
              <a:lnSpc>
                <a:spcPts val="5645"/>
              </a:lnSpc>
            </a:pPr>
            <a:r>
              <a:rPr dirty="0" sz="4800" spc="-5"/>
              <a:t>«МЕДІАПСИХОЛОГІЯ»</a:t>
            </a:r>
            <a:endParaRPr sz="4800"/>
          </a:p>
        </p:txBody>
      </p:sp>
      <p:sp>
        <p:nvSpPr>
          <p:cNvPr id="3" name="object 3"/>
          <p:cNvSpPr/>
          <p:nvPr/>
        </p:nvSpPr>
        <p:spPr>
          <a:xfrm>
            <a:off x="107313" y="3497008"/>
            <a:ext cx="1044994" cy="1049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845425" y="3665283"/>
            <a:ext cx="1003185" cy="7035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956" y="481406"/>
            <a:ext cx="1725930" cy="36258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200" spc="-5" b="0">
                <a:latin typeface="Arial Narrow"/>
                <a:cs typeface="Arial Narrow"/>
              </a:rPr>
              <a:t>Викладач</a:t>
            </a:r>
            <a:r>
              <a:rPr dirty="0" sz="2200" spc="-170" b="0">
                <a:latin typeface="Arial Narrow"/>
                <a:cs typeface="Arial Narrow"/>
              </a:rPr>
              <a:t> </a:t>
            </a:r>
            <a:r>
              <a:rPr dirty="0" sz="2200" spc="-5" b="0">
                <a:latin typeface="Arial Narrow"/>
                <a:cs typeface="Arial Narrow"/>
              </a:rPr>
              <a:t>курсу</a:t>
            </a:r>
            <a:r>
              <a:rPr dirty="0" sz="2200" spc="-5" b="0">
                <a:latin typeface="Impact"/>
                <a:cs typeface="Impact"/>
              </a:rPr>
              <a:t>:</a:t>
            </a:r>
            <a:endParaRPr sz="2200">
              <a:latin typeface="Impact"/>
              <a:cs typeface="Impac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4645" y="4062439"/>
            <a:ext cx="120720" cy="1323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76085" y="4050027"/>
            <a:ext cx="3145031" cy="1985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69491" y="4050027"/>
            <a:ext cx="4222363" cy="1985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45429" y="4236910"/>
            <a:ext cx="3377564" cy="3079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688069" y="3937825"/>
            <a:ext cx="0" cy="648335"/>
          </a:xfrm>
          <a:custGeom>
            <a:avLst/>
            <a:gdLst/>
            <a:ahLst/>
            <a:cxnLst/>
            <a:rect l="l" t="t" r="r" b="b"/>
            <a:pathLst>
              <a:path w="0" h="648335">
                <a:moveTo>
                  <a:pt x="0" y="0"/>
                </a:moveTo>
                <a:lnTo>
                  <a:pt x="0" y="648335"/>
                </a:lnTo>
              </a:path>
            </a:pathLst>
          </a:custGeom>
          <a:ln w="19050">
            <a:solidFill>
              <a:srgbClr val="487CB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809615" y="895603"/>
            <a:ext cx="2815590" cy="25142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3875" y="898524"/>
            <a:ext cx="1917700" cy="26954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8372" y="1045540"/>
            <a:ext cx="8157209" cy="214249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 marR="5080">
              <a:lnSpc>
                <a:spcPts val="2760"/>
              </a:lnSpc>
              <a:spcBef>
                <a:spcPts val="295"/>
              </a:spcBef>
              <a:buFont typeface="Wingdings"/>
              <a:buChar char=""/>
              <a:tabLst>
                <a:tab pos="573405" algn="l"/>
                <a:tab pos="574040" algn="l"/>
              </a:tabLst>
            </a:pP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розуміння механізмів мас-медійного впливу 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на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психіку людини, 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а 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також психологічних закономірностей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медіавиробництва;</a:t>
            </a:r>
            <a:endParaRPr sz="2400">
              <a:latin typeface="Arial Narrow"/>
              <a:cs typeface="Arial Narrow"/>
            </a:endParaRPr>
          </a:p>
          <a:p>
            <a:pPr marL="573405" indent="-561340">
              <a:lnSpc>
                <a:spcPts val="2630"/>
              </a:lnSpc>
              <a:buFont typeface="Wingdings"/>
              <a:buChar char=""/>
              <a:tabLst>
                <a:tab pos="573405" algn="l"/>
                <a:tab pos="574040" algn="l"/>
              </a:tabLst>
            </a:pP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орієнтування 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у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психічних масовидних</a:t>
            </a:r>
            <a:r>
              <a:rPr dirty="0" sz="2400" spc="-15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феноменах;</a:t>
            </a:r>
            <a:endParaRPr sz="2400">
              <a:latin typeface="Arial Narrow"/>
              <a:cs typeface="Arial Narrow"/>
            </a:endParaRPr>
          </a:p>
          <a:p>
            <a:pPr marL="12700" marR="751840">
              <a:lnSpc>
                <a:spcPct val="95500"/>
              </a:lnSpc>
              <a:spcBef>
                <a:spcPts val="70"/>
              </a:spcBef>
              <a:buFont typeface="Wingdings"/>
              <a:buChar char=""/>
              <a:tabLst>
                <a:tab pos="573405" algn="l"/>
                <a:tab pos="574040" algn="l"/>
              </a:tabLst>
            </a:pP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усвідомлення 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та 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розуміння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механізмів утворення </a:t>
            </a:r>
            <a:r>
              <a:rPr dirty="0" sz="2400" spc="5">
                <a:solidFill>
                  <a:srgbClr val="365F91"/>
                </a:solidFill>
                <a:latin typeface="Arial Narrow"/>
                <a:cs typeface="Arial Narrow"/>
              </a:rPr>
              <a:t>та 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нейтралізації патогенних текстів </a:t>
            </a:r>
            <a:r>
              <a:rPr dirty="0" sz="2400">
                <a:solidFill>
                  <a:srgbClr val="365F91"/>
                </a:solidFill>
                <a:latin typeface="Arial Narrow"/>
                <a:cs typeface="Arial Narrow"/>
              </a:rPr>
              <a:t>у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медіасередовищі, моральної  паніки, 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яка </a:t>
            </a:r>
            <a:r>
              <a:rPr dirty="0" sz="2400" spc="-5">
                <a:solidFill>
                  <a:srgbClr val="365F91"/>
                </a:solidFill>
                <a:latin typeface="Arial Narrow"/>
                <a:cs typeface="Arial Narrow"/>
              </a:rPr>
              <a:t>інспірується</a:t>
            </a:r>
            <a:r>
              <a:rPr dirty="0" sz="2400" spc="15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dirty="0" sz="2400" spc="-10">
                <a:solidFill>
                  <a:srgbClr val="365F91"/>
                </a:solidFill>
                <a:latin typeface="Arial Narrow"/>
                <a:cs typeface="Arial Narrow"/>
              </a:rPr>
              <a:t>медіа</a:t>
            </a:r>
            <a:endParaRPr sz="24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8800" y="330199"/>
            <a:ext cx="2611501" cy="7537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693025" y="3282746"/>
            <a:ext cx="981075" cy="687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У </a:t>
            </a:r>
            <a:r>
              <a:rPr dirty="0" spc="-5"/>
              <a:t>результаті вивчення курсу студент повинен</a:t>
            </a:r>
            <a:r>
              <a:rPr dirty="0" spc="90"/>
              <a:t> </a:t>
            </a:r>
            <a:r>
              <a:rPr dirty="0" spc="-10"/>
              <a:t>знати: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6963" y="404825"/>
            <a:ext cx="8298815" cy="3837304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8255" indent="539750">
              <a:lnSpc>
                <a:spcPts val="2310"/>
              </a:lnSpc>
              <a:spcBef>
                <a:spcPts val="245"/>
              </a:spcBef>
              <a:buAutoNum type="arabicPeriod"/>
              <a:tabLst>
                <a:tab pos="844550" algn="l"/>
              </a:tabLst>
            </a:pP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Особливості 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розвитку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медіапсихології, 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та психології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мас як галузі  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психології.</a:t>
            </a:r>
            <a:endParaRPr sz="2000">
              <a:latin typeface="Times New Roman"/>
              <a:cs typeface="Times New Roman"/>
            </a:endParaRPr>
          </a:p>
          <a:p>
            <a:pPr marL="807720" indent="-255904">
              <a:lnSpc>
                <a:spcPts val="2190"/>
              </a:lnSpc>
              <a:buAutoNum type="arabicPeriod"/>
              <a:tabLst>
                <a:tab pos="808355" algn="l"/>
              </a:tabLst>
            </a:pP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Основні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положення теоретичних засад</a:t>
            </a:r>
            <a:r>
              <a:rPr dirty="0" sz="2000" spc="-25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курсу: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295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механізми мас-медійного впливу 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на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психіку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людини;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295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психологічні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закономірності медіа 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виробництва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та</a:t>
            </a:r>
            <a:r>
              <a:rPr dirty="0" sz="2000" spc="7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медіаспоживання;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305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принципи</a:t>
            </a:r>
            <a:r>
              <a:rPr dirty="0" sz="2000" spc="-2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медіазахисту;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305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критерії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медіаграмотності;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305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роль і місце мас у системі масової 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комунікації;</a:t>
            </a:r>
            <a:endParaRPr sz="2000">
              <a:latin typeface="Times New Roman"/>
              <a:cs typeface="Times New Roman"/>
            </a:endParaRPr>
          </a:p>
          <a:p>
            <a:pPr marL="12700" marR="5080" indent="130810">
              <a:lnSpc>
                <a:spcPts val="2300"/>
              </a:lnSpc>
              <a:spcBef>
                <a:spcPts val="115"/>
              </a:spcBef>
              <a:buSzPct val="50000"/>
              <a:buFont typeface="Wingdings"/>
              <a:buChar char=""/>
              <a:tabLst>
                <a:tab pos="567055" algn="l"/>
                <a:tab pos="568325" algn="l"/>
                <a:tab pos="2019935" algn="l"/>
                <a:tab pos="3328670" algn="l"/>
                <a:tab pos="4400550" algn="l"/>
                <a:tab pos="4625975" algn="l"/>
                <a:tab pos="5444490" algn="l"/>
                <a:tab pos="5989320" algn="l"/>
                <a:tab pos="6269990" algn="l"/>
                <a:tab pos="7454265" algn="l"/>
              </a:tabLst>
            </a:pP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о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с</a:t>
            </a:r>
            <a:r>
              <a:rPr dirty="0" sz="2000" spc="5">
                <a:solidFill>
                  <a:srgbClr val="365F91"/>
                </a:solidFill>
                <a:latin typeface="Times New Roman"/>
                <a:cs typeface="Times New Roman"/>
              </a:rPr>
              <a:t>о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б</a:t>
            </a:r>
            <a:r>
              <a:rPr dirty="0" sz="2000" spc="-20">
                <a:solidFill>
                  <a:srgbClr val="365F91"/>
                </a:solidFill>
                <a:latin typeface="Times New Roman"/>
                <a:cs typeface="Times New Roman"/>
              </a:rPr>
              <a:t>ли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во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с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т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і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 spc="-20">
                <a:solidFill>
                  <a:srgbClr val="365F91"/>
                </a:solidFill>
                <a:latin typeface="Times New Roman"/>
                <a:cs typeface="Times New Roman"/>
              </a:rPr>
              <a:t>п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о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ве</a:t>
            </a:r>
            <a:r>
              <a:rPr dirty="0" sz="2000" spc="5">
                <a:solidFill>
                  <a:srgbClr val="365F91"/>
                </a:solidFill>
                <a:latin typeface="Times New Roman"/>
                <a:cs typeface="Times New Roman"/>
              </a:rPr>
              <a:t>д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і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н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к</a:t>
            </a:r>
            <a:r>
              <a:rPr dirty="0" sz="2000" spc="-20">
                <a:solidFill>
                  <a:srgbClr val="365F91"/>
                </a:solidFill>
                <a:latin typeface="Times New Roman"/>
                <a:cs typeface="Times New Roman"/>
              </a:rPr>
              <a:t>и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,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 spc="-20">
                <a:solidFill>
                  <a:srgbClr val="365F91"/>
                </a:solidFill>
                <a:latin typeface="Times New Roman"/>
                <a:cs typeface="Times New Roman"/>
              </a:rPr>
              <a:t>н</a:t>
            </a:r>
            <a:r>
              <a:rPr dirty="0" sz="2000" spc="15">
                <a:solidFill>
                  <a:srgbClr val="365F91"/>
                </a:solidFill>
                <a:latin typeface="Times New Roman"/>
                <a:cs typeface="Times New Roman"/>
              </a:rPr>
              <a:t>а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стр</a:t>
            </a:r>
            <a:r>
              <a:rPr dirty="0" sz="2000" spc="5">
                <a:solidFill>
                  <a:srgbClr val="365F91"/>
                </a:solidFill>
                <a:latin typeface="Times New Roman"/>
                <a:cs typeface="Times New Roman"/>
              </a:rPr>
              <a:t>о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ю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і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 spc="5">
                <a:solidFill>
                  <a:srgbClr val="365F91"/>
                </a:solidFill>
                <a:latin typeface="Times New Roman"/>
                <a:cs typeface="Times New Roman"/>
              </a:rPr>
              <a:t>д</a:t>
            </a:r>
            <a:r>
              <a:rPr dirty="0" sz="2000" spc="-45">
                <a:solidFill>
                  <a:srgbClr val="365F91"/>
                </a:solidFill>
                <a:latin typeface="Times New Roman"/>
                <a:cs typeface="Times New Roman"/>
              </a:rPr>
              <a:t>у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мо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к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м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ас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у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к</a:t>
            </a:r>
            <a:r>
              <a:rPr dirty="0" sz="2000" spc="25">
                <a:solidFill>
                  <a:srgbClr val="365F91"/>
                </a:solidFill>
                <a:latin typeface="Times New Roman"/>
                <a:cs typeface="Times New Roman"/>
              </a:rPr>
              <a:t>о</a:t>
            </a:r>
            <a:r>
              <a:rPr dirty="0" sz="2000" spc="5">
                <a:solidFill>
                  <a:srgbClr val="365F91"/>
                </a:solidFill>
                <a:latin typeface="Times New Roman"/>
                <a:cs typeface="Times New Roman"/>
              </a:rPr>
              <a:t>н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т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е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к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сті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	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м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ас</a:t>
            </a:r>
            <a:r>
              <a:rPr dirty="0" sz="2000" spc="5">
                <a:solidFill>
                  <a:srgbClr val="365F91"/>
                </a:solidFill>
                <a:latin typeface="Times New Roman"/>
                <a:cs typeface="Times New Roman"/>
              </a:rPr>
              <a:t>о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вої 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комунікації;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180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специфіку комунікаційного 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впливу </a:t>
            </a:r>
            <a:r>
              <a:rPr dirty="0" sz="2000" spc="-15">
                <a:solidFill>
                  <a:srgbClr val="365F91"/>
                </a:solidFill>
                <a:latin typeface="Times New Roman"/>
                <a:cs typeface="Times New Roman"/>
              </a:rPr>
              <a:t>на</a:t>
            </a:r>
            <a:r>
              <a:rPr dirty="0" sz="2000" spc="4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маси;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305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методи впливу </a:t>
            </a:r>
            <a:r>
              <a:rPr dirty="0" sz="2000" spc="-10">
                <a:solidFill>
                  <a:srgbClr val="365F91"/>
                </a:solidFill>
                <a:latin typeface="Times New Roman"/>
                <a:cs typeface="Times New Roman"/>
              </a:rPr>
              <a:t>на 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масову</a:t>
            </a:r>
            <a:r>
              <a:rPr dirty="0" sz="2000" spc="-6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свідомість;</a:t>
            </a:r>
            <a:endParaRPr sz="2000">
              <a:latin typeface="Times New Roman"/>
              <a:cs typeface="Times New Roman"/>
            </a:endParaRPr>
          </a:p>
          <a:p>
            <a:pPr marL="567690" indent="-424815">
              <a:lnSpc>
                <a:spcPts val="2355"/>
              </a:lnSpc>
              <a:buSzPct val="50000"/>
              <a:buFont typeface="Wingdings"/>
              <a:buChar char=""/>
              <a:tabLst>
                <a:tab pos="567055" algn="l"/>
                <a:tab pos="568325" algn="l"/>
              </a:tabLst>
            </a:pP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маніпулятивні технології, що використовуються різними</a:t>
            </a:r>
            <a:r>
              <a:rPr dirty="0" sz="200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365F91"/>
                </a:solidFill>
                <a:latin typeface="Times New Roman"/>
                <a:cs typeface="Times New Roman"/>
              </a:rPr>
              <a:t>ЗМІ.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02525" y="4275023"/>
            <a:ext cx="981075" cy="687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6764" y="252425"/>
            <a:ext cx="3225800" cy="42100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600" spc="-10"/>
              <a:t>Студент </a:t>
            </a:r>
            <a:r>
              <a:rPr dirty="0" sz="2600" spc="-5"/>
              <a:t>повинен</a:t>
            </a:r>
            <a:r>
              <a:rPr dirty="0" sz="2600" spc="-20"/>
              <a:t> </a:t>
            </a:r>
            <a:r>
              <a:rPr dirty="0" sz="2600" spc="-5"/>
              <a:t>уміти:</a:t>
            </a:r>
            <a:endParaRPr sz="2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753110" indent="-473075">
              <a:lnSpc>
                <a:spcPts val="2820"/>
              </a:lnSpc>
              <a:spcBef>
                <a:spcPts val="100"/>
              </a:spcBef>
              <a:buFont typeface="Wingdings"/>
              <a:buChar char=""/>
              <a:tabLst>
                <a:tab pos="753745" algn="l"/>
              </a:tabLst>
            </a:pPr>
            <a:r>
              <a:rPr dirty="0"/>
              <a:t>практично </a:t>
            </a:r>
            <a:r>
              <a:rPr dirty="0" spc="-10"/>
              <a:t>застосовувати набуті </a:t>
            </a:r>
            <a:r>
              <a:rPr dirty="0" spc="-5"/>
              <a:t>теоретичні</a:t>
            </a:r>
            <a:r>
              <a:rPr dirty="0" spc="-130"/>
              <a:t> </a:t>
            </a:r>
            <a:r>
              <a:rPr dirty="0"/>
              <a:t>знання;</a:t>
            </a:r>
          </a:p>
          <a:p>
            <a:pPr algn="just" marL="12700" marR="6350" indent="267970">
              <a:lnSpc>
                <a:spcPts val="2760"/>
              </a:lnSpc>
              <a:spcBef>
                <a:spcPts val="135"/>
              </a:spcBef>
              <a:buFont typeface="Wingdings"/>
              <a:buChar char=""/>
              <a:tabLst>
                <a:tab pos="753745" algn="l"/>
                <a:tab pos="3048000" algn="l"/>
                <a:tab pos="6563995" algn="l"/>
              </a:tabLst>
            </a:pPr>
            <a:r>
              <a:rPr dirty="0" spc="-5"/>
              <a:t>в</a:t>
            </a:r>
            <a:r>
              <a:rPr dirty="0"/>
              <a:t>пр</a:t>
            </a:r>
            <a:r>
              <a:rPr dirty="0" spc="5"/>
              <a:t>а</a:t>
            </a:r>
            <a:r>
              <a:rPr dirty="0" spc="-5"/>
              <a:t>в</a:t>
            </a:r>
            <a:r>
              <a:rPr dirty="0" spc="-15"/>
              <a:t>н</a:t>
            </a:r>
            <a:r>
              <a:rPr dirty="0"/>
              <a:t>о</a:t>
            </a:r>
            <a:r>
              <a:rPr dirty="0"/>
              <a:t>	</a:t>
            </a:r>
            <a:r>
              <a:rPr dirty="0" spc="-5"/>
              <a:t>ви</a:t>
            </a:r>
            <a:r>
              <a:rPr dirty="0" spc="-25"/>
              <a:t>к</a:t>
            </a:r>
            <a:r>
              <a:rPr dirty="0"/>
              <a:t>о</a:t>
            </a:r>
            <a:r>
              <a:rPr dirty="0" spc="-20"/>
              <a:t>р</a:t>
            </a:r>
            <a:r>
              <a:rPr dirty="0"/>
              <a:t>ист</a:t>
            </a:r>
            <a:r>
              <a:rPr dirty="0" spc="10"/>
              <a:t>о</a:t>
            </a:r>
            <a:r>
              <a:rPr dirty="0" spc="-5"/>
              <a:t>в</a:t>
            </a:r>
            <a:r>
              <a:rPr dirty="0" spc="-30"/>
              <a:t>у</a:t>
            </a:r>
            <a:r>
              <a:rPr dirty="0" spc="-5"/>
              <a:t>ва</a:t>
            </a:r>
            <a:r>
              <a:rPr dirty="0"/>
              <a:t>ти</a:t>
            </a:r>
            <a:r>
              <a:rPr dirty="0"/>
              <a:t>	</a:t>
            </a:r>
            <a:r>
              <a:rPr dirty="0" spc="-5"/>
              <a:t>з</a:t>
            </a:r>
            <a:r>
              <a:rPr dirty="0" spc="-15"/>
              <a:t>а</a:t>
            </a:r>
            <a:r>
              <a:rPr dirty="0"/>
              <a:t>своєний  </a:t>
            </a:r>
            <a:r>
              <a:rPr dirty="0" spc="-5"/>
              <a:t>термінологічний</a:t>
            </a:r>
            <a:r>
              <a:rPr dirty="0" spc="-10"/>
              <a:t> </a:t>
            </a:r>
            <a:r>
              <a:rPr dirty="0" spc="-5"/>
              <a:t>апарат;</a:t>
            </a:r>
          </a:p>
          <a:p>
            <a:pPr algn="just" marL="12700" marR="5080" indent="267970">
              <a:lnSpc>
                <a:spcPts val="2760"/>
              </a:lnSpc>
              <a:buFont typeface="Wingdings"/>
              <a:buChar char=""/>
              <a:tabLst>
                <a:tab pos="753745" algn="l"/>
              </a:tabLst>
            </a:pPr>
            <a:r>
              <a:rPr dirty="0"/>
              <a:t>визначати </a:t>
            </a:r>
            <a:r>
              <a:rPr dirty="0" spc="-5"/>
              <a:t>методи </a:t>
            </a:r>
            <a:r>
              <a:rPr dirty="0" spc="-10"/>
              <a:t>впливу </a:t>
            </a:r>
            <a:r>
              <a:rPr dirty="0" spc="-5"/>
              <a:t>на </a:t>
            </a:r>
            <a:r>
              <a:rPr dirty="0"/>
              <a:t>масову </a:t>
            </a:r>
            <a:r>
              <a:rPr dirty="0" spc="-5"/>
              <a:t>свідомість </a:t>
            </a:r>
            <a:r>
              <a:rPr dirty="0"/>
              <a:t>у  </a:t>
            </a:r>
            <a:r>
              <a:rPr dirty="0" spc="-5"/>
              <a:t>сфері соціальних комунікацій, виявляти маніпуляційні  технології, що використовуються різними</a:t>
            </a:r>
            <a:r>
              <a:rPr dirty="0" spc="20"/>
              <a:t> </a:t>
            </a:r>
            <a:r>
              <a:rPr dirty="0" spc="5"/>
              <a:t>ЗМІ;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8540" y="3280994"/>
            <a:ext cx="620331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14245" algn="l"/>
              </a:tabLst>
            </a:pP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організації	інформаційно-психологічної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6764" y="2930093"/>
            <a:ext cx="7769225" cy="742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472440" marR="10795" indent="-472440">
              <a:lnSpc>
                <a:spcPts val="2820"/>
              </a:lnSpc>
              <a:spcBef>
                <a:spcPts val="100"/>
              </a:spcBef>
              <a:buFont typeface="Wingdings"/>
              <a:buChar char=""/>
              <a:tabLst>
                <a:tab pos="472440" algn="l"/>
                <a:tab pos="473075" algn="l"/>
                <a:tab pos="2765425" algn="l"/>
                <a:tab pos="4736465" algn="l"/>
                <a:tab pos="5960745" algn="l"/>
                <a:tab pos="6545580" algn="l"/>
              </a:tabLst>
            </a:pP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заст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о</a:t>
            </a:r>
            <a:r>
              <a:rPr dirty="0" sz="2400" spc="-25">
                <a:solidFill>
                  <a:srgbClr val="365F91"/>
                </a:solidFill>
                <a:latin typeface="Arial"/>
                <a:cs typeface="Arial"/>
              </a:rPr>
              <a:t>с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в</a:t>
            </a:r>
            <a:r>
              <a:rPr dirty="0" sz="2400" spc="-30">
                <a:solidFill>
                  <a:srgbClr val="365F91"/>
                </a:solidFill>
                <a:latin typeface="Arial"/>
                <a:cs typeface="Arial"/>
              </a:rPr>
              <a:t>у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ва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ти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п</a:t>
            </a: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с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и</a:t>
            </a:r>
            <a:r>
              <a:rPr dirty="0" sz="2400" spc="-25">
                <a:solidFill>
                  <a:srgbClr val="365F91"/>
                </a:solidFill>
                <a:latin typeface="Arial"/>
                <a:cs typeface="Arial"/>
              </a:rPr>
              <a:t>х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</a:t>
            </a:r>
            <a:r>
              <a:rPr dirty="0" sz="2400" spc="-15">
                <a:solidFill>
                  <a:srgbClr val="365F91"/>
                </a:solidFill>
                <a:latin typeface="Arial"/>
                <a:cs typeface="Arial"/>
              </a:rPr>
              <a:t>л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о</a:t>
            </a:r>
            <a:r>
              <a:rPr dirty="0" sz="2400" spc="-15">
                <a:solidFill>
                  <a:srgbClr val="365F91"/>
                </a:solidFill>
                <a:latin typeface="Arial"/>
                <a:cs typeface="Arial"/>
              </a:rPr>
              <a:t>г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і</a:t>
            </a: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ч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і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знанн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я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н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пр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а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к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т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и</a:t>
            </a: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ц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і</a:t>
            </a:r>
            <a:endParaRPr sz="2400">
              <a:latin typeface="Arial"/>
              <a:cs typeface="Arial"/>
            </a:endParaRPr>
          </a:p>
          <a:p>
            <a:pPr algn="r" marR="5080">
              <a:lnSpc>
                <a:spcPts val="2820"/>
              </a:lnSpc>
            </a:pPr>
            <a:r>
              <a:rPr dirty="0" sz="2400" spc="-10">
                <a:solidFill>
                  <a:srgbClr val="365F91"/>
                </a:solidFill>
                <a:latin typeface="Arial"/>
                <a:cs typeface="Arial"/>
              </a:rPr>
              <a:t>б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е</a:t>
            </a: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зпе</a:t>
            </a:r>
            <a:r>
              <a:rPr dirty="0" sz="2400" spc="5">
                <a:solidFill>
                  <a:srgbClr val="365F91"/>
                </a:solidFill>
                <a:latin typeface="Arial"/>
                <a:cs typeface="Arial"/>
              </a:rPr>
              <a:t>к</a:t>
            </a:r>
            <a:r>
              <a:rPr dirty="0" sz="2400">
                <a:solidFill>
                  <a:srgbClr val="365F91"/>
                </a:solidFill>
                <a:latin typeface="Arial"/>
                <a:cs typeface="Arial"/>
              </a:rPr>
              <a:t>и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3631793"/>
            <a:ext cx="1767839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365F91"/>
                </a:solidFill>
                <a:latin typeface="Arial"/>
                <a:cs typeface="Arial"/>
              </a:rPr>
              <a:t>особистості.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40625" y="4214329"/>
            <a:ext cx="980554" cy="6877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716" y="295173"/>
            <a:ext cx="3354070" cy="11239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7200" spc="-5" b="0">
                <a:latin typeface="Arial Narrow"/>
                <a:cs typeface="Arial Narrow"/>
              </a:rPr>
              <a:t>Контакти:</a:t>
            </a:r>
            <a:endParaRPr sz="72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4970" y="2102459"/>
            <a:ext cx="1917700" cy="2695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955915" y="4008754"/>
            <a:ext cx="981075" cy="985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6930" y="1513916"/>
            <a:ext cx="889170" cy="2107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42520" y="1499670"/>
            <a:ext cx="1381771" cy="2266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80739" y="1501520"/>
            <a:ext cx="878783" cy="1694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53790" y="1439544"/>
            <a:ext cx="106679" cy="3098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8620" y="1713864"/>
            <a:ext cx="552449" cy="3098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48994" y="1713864"/>
            <a:ext cx="270509" cy="3098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51560" y="1713864"/>
            <a:ext cx="3089910" cy="3098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11954" y="1616709"/>
            <a:ext cx="4478020" cy="110108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83709" y="1677034"/>
            <a:ext cx="1351914" cy="9988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322705" y="3137970"/>
            <a:ext cx="3559565" cy="2266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313554" y="3352164"/>
            <a:ext cx="2787014" cy="3098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308188" y="3803465"/>
            <a:ext cx="1713170" cy="2687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47251" y="3939882"/>
            <a:ext cx="74954" cy="2066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72366" y="3824135"/>
            <a:ext cx="253044" cy="19842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51111" y="3939882"/>
            <a:ext cx="74954" cy="2066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576226" y="3824135"/>
            <a:ext cx="257192" cy="19842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кот</dc:creator>
  <dc:title>Презентация PowerPoint</dc:title>
  <dcterms:created xsi:type="dcterms:W3CDTF">2020-09-03T13:35:04Z</dcterms:created>
  <dcterms:modified xsi:type="dcterms:W3CDTF">2020-09-03T13:35:04Z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2020-09-03T00:00:00Z</vt:filetime>
  </property>
</Properties>
</file>