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7B4"/>
    <a:srgbClr val="008000"/>
    <a:srgbClr val="0000CC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401" y="3485214"/>
            <a:ext cx="2886075" cy="2247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103" y="155313"/>
            <a:ext cx="2171700" cy="2124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161" y="3187873"/>
            <a:ext cx="2652792" cy="3511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99" y="155313"/>
            <a:ext cx="3546648" cy="25987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06439" y="519490"/>
            <a:ext cx="682613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Формування</a:t>
            </a:r>
            <a:r>
              <a:rPr lang="ru-RU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 здорового способу </a:t>
            </a:r>
            <a:r>
              <a:rPr lang="ru-RU" sz="5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життя</a:t>
            </a:r>
            <a:r>
              <a:rPr lang="ru-RU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молоді</a:t>
            </a:r>
            <a:endParaRPr lang="en-US" sz="5400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977" y="6004951"/>
            <a:ext cx="7493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Викладач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доц. </a:t>
            </a:r>
            <a:r>
              <a:rPr lang="ru-RU" sz="2800" b="1" dirty="0" err="1">
                <a:solidFill>
                  <a:srgbClr val="A913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Новосад</a:t>
            </a:r>
            <a:r>
              <a:rPr lang="ru-RU" sz="2800" b="1" dirty="0">
                <a:solidFill>
                  <a:srgbClr val="A913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solidFill>
                  <a:srgbClr val="A913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Наталія</a:t>
            </a:r>
            <a:r>
              <a:rPr lang="ru-RU" sz="2800" b="1" dirty="0">
                <a:solidFill>
                  <a:srgbClr val="A913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solidFill>
                  <a:srgbClr val="A913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Василівна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21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697" y="415104"/>
            <a:ext cx="8911687" cy="157045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Шановні студенти, </a:t>
            </a:r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вітаю </a:t>
            </a:r>
            <a:r>
              <a:rPr lang="uk-UA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вас на </a:t>
            </a:r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курсі </a:t>
            </a:r>
            <a:r>
              <a:rPr lang="uk-UA" b="1" dirty="0" smtClean="0">
                <a:solidFill>
                  <a:srgbClr val="008000"/>
                </a:solidFill>
                <a:latin typeface="Century" panose="02040604050505020304" pitchFamily="18" charset="0"/>
              </a:rPr>
              <a:t>«</a:t>
            </a:r>
            <a:r>
              <a:rPr lang="ru-RU" b="1" dirty="0" err="1">
                <a:solidFill>
                  <a:srgbClr val="008000"/>
                </a:solidFill>
                <a:latin typeface="Century" panose="02040604050505020304" pitchFamily="18" charset="0"/>
              </a:rPr>
              <a:t>Формування</a:t>
            </a:r>
            <a:r>
              <a:rPr lang="ru-RU" b="1" dirty="0">
                <a:solidFill>
                  <a:srgbClr val="008000"/>
                </a:solidFill>
                <a:latin typeface="Century" panose="02040604050505020304" pitchFamily="18" charset="0"/>
              </a:rPr>
              <a:t> здорового способу </a:t>
            </a:r>
            <a:r>
              <a:rPr lang="ru-RU" b="1" dirty="0" err="1">
                <a:solidFill>
                  <a:srgbClr val="008000"/>
                </a:solidFill>
                <a:latin typeface="Century" panose="02040604050505020304" pitchFamily="18" charset="0"/>
              </a:rPr>
              <a:t>життя</a:t>
            </a:r>
            <a:r>
              <a:rPr lang="ru-RU" b="1" dirty="0">
                <a:solidFill>
                  <a:srgbClr val="008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  <a:latin typeface="Century" panose="02040604050505020304" pitchFamily="18" charset="0"/>
              </a:rPr>
              <a:t>молоді</a:t>
            </a:r>
            <a:r>
              <a:rPr lang="ru-RU" b="1" dirty="0" smtClean="0">
                <a:solidFill>
                  <a:srgbClr val="008000"/>
                </a:solidFill>
                <a:latin typeface="Century" panose="02040604050505020304" pitchFamily="18" charset="0"/>
              </a:rPr>
              <a:t>»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1749" y="2133600"/>
            <a:ext cx="10032863" cy="3777622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  <a:r>
              <a:rPr lang="uk-UA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uk-UA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Важливий факт 1: </a:t>
            </a:r>
          </a:p>
          <a:p>
            <a:pPr marL="0" indent="0"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Останнім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часом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світова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наука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зарахувала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проблему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здоров’я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кола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глобальних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проблем,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оскільки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погіршуються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кількісні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якісні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характеристики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майбутнього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розвитку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людства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навіть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вплинути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подальше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його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існування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як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біологічного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виду. </a:t>
            </a:r>
          </a:p>
          <a:p>
            <a:pPr marL="0" indent="0"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Виражене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погіршення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фізичного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психічного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розумового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розвитку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працездатності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найбільш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виражено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відзначається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підлітків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юнаків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При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цьому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спостерігається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стійка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тенденція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подальшого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погіршення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здоров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  <a:r>
              <a:rPr lang="uk-UA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6988" y="281940"/>
            <a:ext cx="10895012" cy="637286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  <a:r>
              <a:rPr lang="uk-UA" sz="2000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uk-UA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Важливий факт </a:t>
            </a:r>
            <a:r>
              <a:rPr lang="uk-UA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 (з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 </a:t>
            </a:r>
            <a:r>
              <a:rPr lang="ru-RU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даними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Міністерства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охорони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здоров’я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України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uk-UA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uk-UA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400" b="1" i="1" dirty="0" err="1" smtClean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серед</a:t>
            </a:r>
            <a:r>
              <a:rPr lang="ru-RU" sz="2400" b="1" i="1" dirty="0" smtClean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школярів</a:t>
            </a:r>
            <a:r>
              <a:rPr lang="ru-RU" sz="2400" b="1" i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 err="1" smtClean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спостерігаються</a:t>
            </a:r>
            <a:r>
              <a:rPr lang="ru-RU" sz="2400" b="1" i="1" dirty="0" smtClean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  </a:t>
            </a: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функціональні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відхилення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діяльності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різних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систем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організму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(50%), </a:t>
            </a:r>
            <a:endParaRPr lang="ru-RU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функціональні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відхилення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серцево-судинної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системи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(26,6%), </a:t>
            </a:r>
            <a:endParaRPr lang="ru-RU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нервово-психічні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розлади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(33%), </a:t>
            </a:r>
            <a:endParaRPr lang="ru-RU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захворювання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органів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травлення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(17%), </a:t>
            </a:r>
            <a:endParaRPr lang="ru-RU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захворювання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ендокринної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системи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(10,2%). </a:t>
            </a:r>
            <a:endParaRPr lang="ru-RU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учнів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загальноосвітніх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шкіл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низький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рівень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фізичного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здоров’я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ru-RU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 –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нижче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середній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ru-RU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 –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середній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ru-RU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 –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вище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середнього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ru-RU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лише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1% – </a:t>
            </a:r>
            <a:r>
              <a:rPr lang="ru-RU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високий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836" y="97604"/>
            <a:ext cx="8911687" cy="67346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Про що цей курс?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4649" y="820605"/>
            <a:ext cx="10032863" cy="23241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Курс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спрямований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висвітлення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здорового способу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як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наукової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проблеми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розкриває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модель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популяризації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здорового способу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серед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учнівської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молоді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розглядає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напрямки,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методи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організації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збереження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зміцнення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здоров’я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учнів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914" y="3194239"/>
            <a:ext cx="4191185" cy="337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097" y="0"/>
            <a:ext cx="8911687" cy="67346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Про що цей курс?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249" y="584200"/>
            <a:ext cx="10032863" cy="27178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курсі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надаються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приклади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діагностики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учнівської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молоді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щодо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ставлення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 здорового способу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анкети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підлітків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старшокласників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батьків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допоможе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виявленні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схильності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школярів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вживання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шкідливих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речовин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визначенні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рівня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сформованості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цінностей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здорового способу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учнівської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молоді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40" y="3509962"/>
            <a:ext cx="71628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097" y="0"/>
            <a:ext cx="8911687" cy="67346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Про що цей курс?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1449" y="673466"/>
            <a:ext cx="10032863" cy="2336433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познайомитесь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зі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збірками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тренінгів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сценаріїв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соціально-виховних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заходів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застосування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яких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навчально-виховній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роботі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закладів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загальної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середньої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дозволить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оптимізувати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процес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популяризації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здорового способу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серед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учнівської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молоді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75" y="3106871"/>
            <a:ext cx="5661025" cy="35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097" y="0"/>
            <a:ext cx="8911687" cy="67346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Отже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0649" y="584566"/>
            <a:ext cx="10301151" cy="6184534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Метою </a:t>
            </a:r>
            <a:r>
              <a:rPr lang="ru-RU" sz="2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вивчення</a:t>
            </a:r>
            <a:r>
              <a:rPr lang="ru-RU" sz="2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курсу є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формування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здобувачів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відповідального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відношення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особистого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здоров’я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шляхом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засвоєння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знань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здоров’я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здоровий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спосіб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формування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навичок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здоров’язбережувальної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поведінки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а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також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уміння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застосовувати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ці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знання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своїй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подальшій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професійній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діяльності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8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Основні</a:t>
            </a:r>
            <a:r>
              <a:rPr lang="ru-RU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завдання</a:t>
            </a:r>
            <a:r>
              <a:rPr lang="ru-RU" sz="2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курсу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вивчити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основи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здорового способу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способи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збереження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зміцнення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здоров’я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сформувати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мотивацію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збереження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особистого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здоров’я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вміти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формувати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її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школярів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ознайомитись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 прикладами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діагностики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учнівської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молоді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щодо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ставлення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 здорового способу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прикладами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соціально-виховних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заходів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щодо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популяризації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здорового способу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897" y="177800"/>
            <a:ext cx="8911687" cy="1016000"/>
          </a:xfrm>
          <a:ln>
            <a:solidFill>
              <a:srgbClr val="008000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Дякую!</a:t>
            </a:r>
            <a:endParaRPr lang="en-US" sz="5400" dirty="0">
              <a:solidFill>
                <a:srgbClr val="008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412" y="1460500"/>
            <a:ext cx="6990528" cy="48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</TotalTime>
  <Words>412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Century</vt:lpstr>
      <vt:lpstr>Century Gothic</vt:lpstr>
      <vt:lpstr>Wingdings 3</vt:lpstr>
      <vt:lpstr>Легкий дым</vt:lpstr>
      <vt:lpstr>Презентация PowerPoint</vt:lpstr>
      <vt:lpstr>Шановні студенти, вітаю вас на курсі «Формування здорового способу життя молоді»</vt:lpstr>
      <vt:lpstr>Презентация PowerPoint</vt:lpstr>
      <vt:lpstr>Про що цей курс?</vt:lpstr>
      <vt:lpstr>Про що цей курс?</vt:lpstr>
      <vt:lpstr>Про що цей курс?</vt:lpstr>
      <vt:lpstr>Отже</vt:lpstr>
      <vt:lpstr>Дякую!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17</cp:revision>
  <dcterms:created xsi:type="dcterms:W3CDTF">2024-11-28T19:36:13Z</dcterms:created>
  <dcterms:modified xsi:type="dcterms:W3CDTF">2024-11-28T21:36:54Z</dcterms:modified>
</cp:coreProperties>
</file>