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312" r:id="rId4"/>
    <p:sldId id="297" r:id="rId5"/>
    <p:sldId id="259" r:id="rId6"/>
    <p:sldId id="298" r:id="rId7"/>
    <p:sldId id="260" r:id="rId8"/>
    <p:sldId id="279" r:id="rId9"/>
    <p:sldId id="280" r:id="rId10"/>
    <p:sldId id="299" r:id="rId11"/>
    <p:sldId id="313" r:id="rId12"/>
    <p:sldId id="285" r:id="rId13"/>
    <p:sldId id="314" r:id="rId14"/>
    <p:sldId id="262" r:id="rId15"/>
    <p:sldId id="263" r:id="rId16"/>
    <p:sldId id="300" r:id="rId17"/>
    <p:sldId id="301" r:id="rId18"/>
    <p:sldId id="302" r:id="rId19"/>
    <p:sldId id="281" r:id="rId20"/>
    <p:sldId id="303" r:id="rId21"/>
    <p:sldId id="278" r:id="rId22"/>
    <p:sldId id="265" r:id="rId23"/>
    <p:sldId id="315" r:id="rId24"/>
    <p:sldId id="317" r:id="rId25"/>
    <p:sldId id="320" r:id="rId26"/>
    <p:sldId id="319" r:id="rId27"/>
    <p:sldId id="318" r:id="rId28"/>
    <p:sldId id="316" r:id="rId29"/>
    <p:sldId id="321" r:id="rId30"/>
    <p:sldId id="322" r:id="rId31"/>
    <p:sldId id="323" r:id="rId32"/>
    <p:sldId id="324" r:id="rId33"/>
    <p:sldId id="277" r:id="rId34"/>
  </p:sldIdLst>
  <p:sldSz cx="9144000" cy="5143500" type="screen16x9"/>
  <p:notesSz cx="6858000" cy="9144000"/>
  <p:embeddedFontLst>
    <p:embeddedFont>
      <p:font typeface="Nunito" charset="-52"/>
      <p:regular r:id="rId36"/>
      <p:bold r:id="rId37"/>
      <p:italic r:id="rId38"/>
      <p:boldItalic r:id="rId39"/>
    </p:embeddedFont>
    <p:embeddedFont>
      <p:font typeface="Calibri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c862e174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c862e174a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c862e174a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ec862e174a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c862e174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c862e174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c862e174a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ec862e174a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c862e174a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c862e174a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c862e174a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c862e174a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c862e174a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ec862e174a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91350" y="847622"/>
            <a:ext cx="5361300" cy="20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/>
              <a:t>Промислова екологія</a:t>
            </a:r>
            <a:endParaRPr sz="4800" b="1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912371" y="2368706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44500" algn="ctr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endParaRPr sz="158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lnSpc>
                <a:spcPct val="80000"/>
              </a:lnSpc>
              <a:buSzPts val="770"/>
            </a:pPr>
            <a:r>
              <a:rPr lang="ru" sz="2520" dirty="0"/>
              <a:t>Лекція № </a:t>
            </a:r>
            <a:r>
              <a:rPr lang="ru" sz="2520" dirty="0" smtClean="0"/>
              <a:t>10</a:t>
            </a:r>
            <a:endParaRPr lang="ru" sz="2520" dirty="0" smtClean="0"/>
          </a:p>
          <a:p>
            <a:pPr marL="0" lvl="0" indent="0">
              <a:lnSpc>
                <a:spcPct val="80000"/>
              </a:lnSpc>
              <a:buSzPts val="770"/>
            </a:pPr>
            <a:r>
              <a:rPr lang="ru-RU" sz="2800" b="1" dirty="0" err="1" smtClean="0"/>
              <a:t>Біологічне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термічне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очищення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стічних</a:t>
            </a:r>
            <a:r>
              <a:rPr lang="ru-RU" sz="2800" b="1" dirty="0" smtClean="0"/>
              <a:t> вод</a:t>
            </a:r>
            <a:endParaRPr sz="25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697" y="215154"/>
            <a:ext cx="8734096" cy="4388378"/>
          </a:xfrm>
        </p:spPr>
        <p:txBody>
          <a:bodyPr>
            <a:noAutofit/>
          </a:bodyPr>
          <a:lstStyle/>
          <a:p>
            <a:r>
              <a:rPr lang="ru-RU" sz="1800" dirty="0" smtClean="0"/>
              <a:t>На рис. 10.1. </a:t>
            </a:r>
            <a:r>
              <a:rPr lang="ru-RU" sz="1800" dirty="0" err="1" smtClean="0"/>
              <a:t>наведені</a:t>
            </a:r>
            <a:r>
              <a:rPr lang="ru-RU" sz="1800" dirty="0" smtClean="0"/>
              <a:t> </a:t>
            </a:r>
            <a:r>
              <a:rPr lang="ru-RU" sz="1800" dirty="0" err="1" smtClean="0"/>
              <a:t>види</a:t>
            </a:r>
            <a:r>
              <a:rPr lang="ru-RU" sz="1800" dirty="0" smtClean="0"/>
              <a:t> </a:t>
            </a:r>
            <a:r>
              <a:rPr lang="ru-RU" sz="1800" dirty="0" err="1" smtClean="0"/>
              <a:t>завантажувальних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елементів</a:t>
            </a:r>
            <a:r>
              <a:rPr lang="ru-RU" sz="1800" dirty="0" smtClean="0"/>
              <a:t> </a:t>
            </a:r>
            <a:r>
              <a:rPr lang="ru-RU" sz="1800" dirty="0" err="1" smtClean="0"/>
              <a:t>біофільтрів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забезпечують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необхідну</a:t>
            </a:r>
            <a:r>
              <a:rPr lang="ru-RU" sz="1800" dirty="0" smtClean="0"/>
              <a:t> </a:t>
            </a:r>
            <a:r>
              <a:rPr lang="ru-RU" sz="1800" dirty="0" err="1" smtClean="0"/>
              <a:t>поверхню</a:t>
            </a:r>
            <a:r>
              <a:rPr lang="ru-RU" sz="1800" dirty="0" smtClean="0"/>
              <a:t> контакту </a:t>
            </a:r>
            <a:r>
              <a:rPr lang="ru-RU" sz="1800" dirty="0" err="1" smtClean="0"/>
              <a:t>забруднюючих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речовин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активним</a:t>
            </a:r>
            <a:r>
              <a:rPr lang="ru-RU" sz="1800" dirty="0" smtClean="0"/>
              <a:t> мулом.</a:t>
            </a:r>
          </a:p>
          <a:p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207" y="1647061"/>
            <a:ext cx="8444405" cy="275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2729" y="251012"/>
            <a:ext cx="8358815" cy="4892488"/>
          </a:xfrm>
        </p:spPr>
        <p:txBody>
          <a:bodyPr>
            <a:noAutofit/>
          </a:bodyPr>
          <a:lstStyle/>
          <a:p>
            <a:r>
              <a:rPr lang="ru-RU" sz="1800" dirty="0" smtClean="0"/>
              <a:t>У табл. 10.1 наведена характеристика </a:t>
            </a:r>
            <a:r>
              <a:rPr lang="ru-RU" sz="1800" dirty="0" err="1" smtClean="0"/>
              <a:t>біофільтрів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різних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виробництв</a:t>
            </a:r>
            <a:r>
              <a:rPr lang="ru-RU" sz="1800" dirty="0" smtClean="0"/>
              <a:t>, яка </a:t>
            </a:r>
            <a:r>
              <a:rPr lang="ru-RU" sz="1800" dirty="0" err="1" smtClean="0"/>
              <a:t>свідчить</a:t>
            </a:r>
            <a:endParaRPr lang="ru-RU" sz="1800" dirty="0" smtClean="0"/>
          </a:p>
          <a:p>
            <a:r>
              <a:rPr lang="ru-RU" sz="1800" dirty="0" smtClean="0"/>
              <a:t>Таблиця10.1 </a:t>
            </a:r>
            <a:r>
              <a:rPr lang="ru-RU" sz="1800" dirty="0" smtClean="0"/>
              <a:t>– Характеристика </a:t>
            </a:r>
            <a:r>
              <a:rPr lang="ru-RU" sz="1800" dirty="0" err="1" smtClean="0"/>
              <a:t>біофільтрів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різних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виробництв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пропускна</a:t>
            </a:r>
            <a:r>
              <a:rPr lang="ru-RU" sz="1800" dirty="0" smtClean="0"/>
              <a:t>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здатність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дуже</a:t>
            </a:r>
            <a:r>
              <a:rPr lang="ru-RU" sz="1800" dirty="0" smtClean="0"/>
              <a:t> </a:t>
            </a:r>
            <a:r>
              <a:rPr lang="ru-RU" sz="1800" dirty="0" err="1" smtClean="0"/>
              <a:t>залежить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складу </a:t>
            </a:r>
            <a:r>
              <a:rPr lang="ru-RU" sz="1800" dirty="0" err="1" smtClean="0"/>
              <a:t>стічних</a:t>
            </a:r>
            <a:r>
              <a:rPr lang="ru-RU" sz="1800" dirty="0" smtClean="0"/>
              <a:t> вод</a:t>
            </a:r>
            <a:r>
              <a:rPr lang="ru-RU" sz="1800" dirty="0" smtClean="0"/>
              <a:t>. </a:t>
            </a:r>
          </a:p>
          <a:p>
            <a:endParaRPr lang="ru-RU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0634" y="1555999"/>
            <a:ext cx="5120017" cy="335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7654"/>
            <a:ext cx="8912771" cy="4782207"/>
          </a:xfrm>
        </p:spPr>
        <p:txBody>
          <a:bodyPr>
            <a:noAutofit/>
          </a:bodyPr>
          <a:lstStyle/>
          <a:p>
            <a:r>
              <a:rPr lang="ru-RU" sz="2000" b="1" i="1" dirty="0" err="1" smtClean="0"/>
              <a:t>Крапельні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біологічні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фільтри</a:t>
            </a:r>
            <a:r>
              <a:rPr lang="ru-RU" sz="2000" b="1" i="1" dirty="0" smtClean="0"/>
              <a:t> </a:t>
            </a:r>
            <a:r>
              <a:rPr lang="ru-RU" sz="2000" dirty="0" err="1" smtClean="0"/>
              <a:t>застосовуються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станціях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стічних</a:t>
            </a:r>
            <a:r>
              <a:rPr lang="ru-RU" sz="2000" dirty="0" smtClean="0"/>
              <a:t> </a:t>
            </a:r>
            <a:r>
              <a:rPr lang="ru-RU" sz="2000" dirty="0" smtClean="0"/>
              <a:t>вод </a:t>
            </a:r>
            <a:r>
              <a:rPr lang="ru-RU" sz="2000" dirty="0" err="1" smtClean="0"/>
              <a:t>продуктивністю</a:t>
            </a:r>
            <a:r>
              <a:rPr lang="ru-RU" sz="2000" dirty="0" smtClean="0"/>
              <a:t> не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1000 </a:t>
            </a:r>
            <a:r>
              <a:rPr lang="ru-RU" sz="2000" i="1" dirty="0" smtClean="0"/>
              <a:t>м3/</a:t>
            </a:r>
            <a:r>
              <a:rPr lang="ru-RU" sz="2000" i="1" dirty="0" err="1" smtClean="0"/>
              <a:t>добу</a:t>
            </a:r>
            <a:r>
              <a:rPr lang="ru-RU" sz="2000" i="1" dirty="0" smtClean="0"/>
              <a:t>, а </a:t>
            </a:r>
            <a:r>
              <a:rPr lang="ru-RU" sz="2000" b="1" i="1" dirty="0" err="1" smtClean="0"/>
              <a:t>високонапірні</a:t>
            </a:r>
            <a:r>
              <a:rPr lang="ru-RU" sz="2000" b="1" i="1" dirty="0" smtClean="0"/>
              <a:t> </a:t>
            </a:r>
            <a:r>
              <a:rPr lang="ru-RU" sz="2000" b="1" i="1" dirty="0" smtClean="0"/>
              <a:t>– </a:t>
            </a:r>
            <a:r>
              <a:rPr lang="ru-RU" sz="2000" dirty="0" smtClean="0"/>
              <a:t>до </a:t>
            </a:r>
            <a:r>
              <a:rPr lang="ru-RU" sz="2000" dirty="0" smtClean="0"/>
              <a:t>50000 </a:t>
            </a:r>
            <a:r>
              <a:rPr lang="ru-RU" sz="2000" i="1" dirty="0" smtClean="0"/>
              <a:t>м3/</a:t>
            </a:r>
            <a:r>
              <a:rPr lang="ru-RU" sz="2000" i="1" dirty="0" err="1" smtClean="0"/>
              <a:t>добу</a:t>
            </a:r>
            <a:r>
              <a:rPr lang="ru-RU" sz="2000" i="1" dirty="0" smtClean="0"/>
              <a:t>.</a:t>
            </a:r>
          </a:p>
          <a:p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Крапельні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біологічні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фільтри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встановлюються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None/>
            </a:pPr>
            <a:r>
              <a:rPr lang="ru-RU" sz="2000" dirty="0" smtClean="0"/>
              <a:t>– в </a:t>
            </a:r>
            <a:r>
              <a:rPr lang="ru-RU" sz="2000" dirty="0" err="1" smtClean="0"/>
              <a:t>опалювальних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приміщеннях</a:t>
            </a:r>
            <a:r>
              <a:rPr lang="ru-RU" sz="2000" dirty="0" smtClean="0"/>
              <a:t> за </a:t>
            </a:r>
            <a:r>
              <a:rPr lang="ru-RU" sz="2000" dirty="0" err="1" smtClean="0"/>
              <a:t>середньорічної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температури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 до </a:t>
            </a:r>
            <a:r>
              <a:rPr lang="ru-RU" sz="2000" dirty="0" smtClean="0"/>
              <a:t>3 0С </a:t>
            </a:r>
            <a:r>
              <a:rPr lang="ru-RU" sz="2000" dirty="0" err="1" smtClean="0"/>
              <a:t>будь-якої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продуктивності</a:t>
            </a:r>
            <a:r>
              <a:rPr lang="ru-RU" sz="2000" dirty="0" smtClean="0"/>
              <a:t>, а за </a:t>
            </a:r>
            <a:r>
              <a:rPr lang="ru-RU" sz="2000" dirty="0" err="1" smtClean="0"/>
              <a:t>температури</a:t>
            </a:r>
            <a:r>
              <a:rPr lang="ru-RU" sz="2000" dirty="0" smtClean="0"/>
              <a:t> 3-6°С – </a:t>
            </a:r>
            <a:r>
              <a:rPr lang="ru-RU" sz="2000" dirty="0" err="1" smtClean="0"/>
              <a:t>продуктивністю</a:t>
            </a:r>
            <a:r>
              <a:rPr lang="ru-RU" sz="2000" dirty="0" smtClean="0"/>
              <a:t> до </a:t>
            </a:r>
            <a:r>
              <a:rPr lang="ru-RU" sz="2000" dirty="0" smtClean="0"/>
              <a:t>500 </a:t>
            </a:r>
            <a:r>
              <a:rPr lang="ru-RU" sz="2000" i="1" dirty="0" smtClean="0"/>
              <a:t>м3/</a:t>
            </a:r>
            <a:r>
              <a:rPr lang="ru-RU" sz="2000" i="1" dirty="0" err="1" smtClean="0"/>
              <a:t>добу</a:t>
            </a:r>
            <a:r>
              <a:rPr lang="ru-RU" sz="2000" i="1" dirty="0" smtClean="0"/>
              <a:t>;</a:t>
            </a:r>
          </a:p>
          <a:p>
            <a:pPr>
              <a:buNone/>
            </a:pPr>
            <a:r>
              <a:rPr lang="ru-RU" sz="2000" dirty="0" smtClean="0"/>
              <a:t>– у </a:t>
            </a:r>
            <a:r>
              <a:rPr lang="ru-RU" sz="2000" dirty="0" err="1" smtClean="0"/>
              <a:t>неопалювальних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приміщеннях</a:t>
            </a:r>
            <a:r>
              <a:rPr lang="ru-RU" sz="2000" dirty="0" smtClean="0"/>
              <a:t> за </a:t>
            </a:r>
            <a:r>
              <a:rPr lang="ru-RU" sz="2000" dirty="0" err="1" smtClean="0"/>
              <a:t>середньорічної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температури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 </a:t>
            </a:r>
            <a:r>
              <a:rPr lang="ru-RU" sz="2000" dirty="0" smtClean="0"/>
              <a:t>3-6°С – </a:t>
            </a:r>
            <a:r>
              <a:rPr lang="ru-RU" sz="2000" dirty="0" err="1" smtClean="0"/>
              <a:t>продуктивністю</a:t>
            </a:r>
            <a:r>
              <a:rPr lang="ru-RU" sz="2000" dirty="0" smtClean="0"/>
              <a:t> до 500 м3/</a:t>
            </a:r>
            <a:r>
              <a:rPr lang="ru-RU" sz="2000" dirty="0" err="1" smtClean="0"/>
              <a:t>добу</a:t>
            </a:r>
            <a:r>
              <a:rPr lang="ru-RU" sz="2000" dirty="0" smtClean="0"/>
              <a:t>;</a:t>
            </a:r>
          </a:p>
          <a:p>
            <a:pPr>
              <a:buNone/>
            </a:pPr>
            <a:r>
              <a:rPr lang="ru-RU" sz="2000" dirty="0" smtClean="0"/>
              <a:t>– БСК </a:t>
            </a:r>
            <a:r>
              <a:rPr lang="ru-RU" sz="2000" dirty="0" err="1" smtClean="0"/>
              <a:t>стічних</a:t>
            </a:r>
            <a:r>
              <a:rPr lang="ru-RU" sz="2000" dirty="0" smtClean="0"/>
              <a:t> вод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бути не </a:t>
            </a:r>
            <a:r>
              <a:rPr lang="ru-RU" sz="2000" dirty="0" err="1" smtClean="0"/>
              <a:t>більшим</a:t>
            </a:r>
            <a:r>
              <a:rPr lang="ru-RU" sz="2000" dirty="0" smtClean="0"/>
              <a:t> за 220 мг/л; для </a:t>
            </a:r>
            <a:r>
              <a:rPr lang="ru-RU" sz="2000" dirty="0" err="1" smtClean="0"/>
              <a:t>вихідної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стічної</a:t>
            </a:r>
            <a:r>
              <a:rPr lang="ru-RU" sz="2000" dirty="0" smtClean="0"/>
              <a:t> </a:t>
            </a:r>
            <a:r>
              <a:rPr lang="ru-RU" sz="2000" dirty="0" smtClean="0"/>
              <a:t> води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smtClean="0"/>
              <a:t>БСК </a:t>
            </a:r>
            <a:r>
              <a:rPr lang="ru-RU" sz="2000" dirty="0" err="1" smtClean="0"/>
              <a:t>більшим</a:t>
            </a:r>
            <a:r>
              <a:rPr lang="ru-RU" sz="2000" dirty="0" smtClean="0"/>
              <a:t> за 220 </a:t>
            </a:r>
            <a:r>
              <a:rPr lang="ru-RU" sz="2000" i="1" dirty="0" smtClean="0"/>
              <a:t>мг/л </a:t>
            </a:r>
            <a:r>
              <a:rPr lang="ru-RU" sz="2000" i="1" dirty="0" err="1" smtClean="0"/>
              <a:t>необхідно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передбачати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рециркуляцію</a:t>
            </a:r>
            <a:r>
              <a:rPr lang="ru-RU" sz="2000" i="1" dirty="0" smtClean="0"/>
              <a:t>; </a:t>
            </a:r>
            <a:r>
              <a:rPr lang="ru-RU" sz="2000" i="1" dirty="0" smtClean="0"/>
              <a:t>за </a:t>
            </a:r>
            <a:r>
              <a:rPr lang="ru-RU" sz="2000" dirty="0" smtClean="0"/>
              <a:t>БСК=220 </a:t>
            </a:r>
            <a:r>
              <a:rPr lang="ru-RU" sz="2000" i="1" dirty="0" smtClean="0"/>
              <a:t>мг/л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менше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необхідність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рециркуляції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встановлюється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розрахунком</a:t>
            </a:r>
            <a:r>
              <a:rPr lang="ru-RU" sz="2000" i="1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717" y="315310"/>
            <a:ext cx="8671035" cy="4123415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крапельних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біофільтрів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приймають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None/>
            </a:pPr>
            <a:r>
              <a:rPr lang="ru-RU" sz="2000" dirty="0" smtClean="0"/>
              <a:t>– </a:t>
            </a:r>
            <a:r>
              <a:rPr lang="ru-RU" sz="2000" dirty="0" err="1" smtClean="0"/>
              <a:t>робочу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висоту</a:t>
            </a:r>
            <a:r>
              <a:rPr lang="ru-RU" sz="2000" dirty="0" smtClean="0"/>
              <a:t> Н=1,5–2 м;</a:t>
            </a:r>
          </a:p>
          <a:p>
            <a:pPr>
              <a:buNone/>
            </a:pPr>
            <a:r>
              <a:rPr lang="ru-RU" sz="2000" dirty="0" smtClean="0"/>
              <a:t>– </a:t>
            </a:r>
            <a:r>
              <a:rPr lang="ru-RU" sz="2000" dirty="0" err="1" smtClean="0"/>
              <a:t>гідравлічне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навантаження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q=l</a:t>
            </a:r>
            <a:r>
              <a:rPr lang="ru-RU" sz="2000" dirty="0" smtClean="0"/>
              <a:t>–3 м3/(м2 </a:t>
            </a:r>
            <a:r>
              <a:rPr lang="ru-RU" sz="2000" dirty="0" err="1" smtClean="0"/>
              <a:t>добу</a:t>
            </a:r>
            <a:r>
              <a:rPr lang="ru-RU" sz="2000" dirty="0" smtClean="0"/>
              <a:t>);</a:t>
            </a:r>
          </a:p>
          <a:p>
            <a:pPr>
              <a:buNone/>
            </a:pPr>
            <a:r>
              <a:rPr lang="ru-RU" sz="2000" dirty="0" smtClean="0"/>
              <a:t>– БСК </a:t>
            </a:r>
            <a:r>
              <a:rPr lang="ru-RU" sz="2000" dirty="0" err="1" smtClean="0"/>
              <a:t>очищеної</a:t>
            </a:r>
            <a:r>
              <a:rPr lang="ru-RU" sz="2000" dirty="0" smtClean="0"/>
              <a:t> води Lt=15 мг/л;</a:t>
            </a:r>
          </a:p>
          <a:p>
            <a:pPr>
              <a:buNone/>
            </a:pPr>
            <a:r>
              <a:rPr lang="ru-RU" sz="2000" dirty="0" smtClean="0"/>
              <a:t>– </a:t>
            </a:r>
            <a:r>
              <a:rPr lang="ru-RU" sz="2000" dirty="0" err="1" smtClean="0"/>
              <a:t>коефіцієнт</a:t>
            </a:r>
            <a:r>
              <a:rPr lang="ru-RU" sz="2000" dirty="0" smtClean="0"/>
              <a:t> </a:t>
            </a:r>
            <a:r>
              <a:rPr lang="ru-RU" sz="2000" i="1" dirty="0" smtClean="0"/>
              <a:t>К </a:t>
            </a:r>
            <a:r>
              <a:rPr lang="ru-RU" sz="2000" i="1" dirty="0" err="1" smtClean="0"/>
              <a:t>визначається</a:t>
            </a:r>
            <a:r>
              <a:rPr lang="ru-RU" sz="2000" i="1" dirty="0" smtClean="0"/>
              <a:t> за формулою:</a:t>
            </a:r>
          </a:p>
          <a:p>
            <a:pPr algn="ctr">
              <a:buNone/>
            </a:pPr>
            <a:r>
              <a:rPr lang="ru-RU" sz="2000" dirty="0" smtClean="0"/>
              <a:t>К , </a:t>
            </a:r>
            <a:r>
              <a:rPr lang="en-US" sz="2000" dirty="0" smtClean="0"/>
              <a:t>L0 / Lt</a:t>
            </a:r>
          </a:p>
          <a:p>
            <a:pPr algn="ctr">
              <a:buNone/>
            </a:pPr>
            <a:r>
              <a:rPr lang="ru-RU" sz="2000" i="1" dirty="0" smtClean="0"/>
              <a:t>де </a:t>
            </a:r>
            <a:r>
              <a:rPr lang="en-US" sz="2000" i="1" dirty="0" smtClean="0"/>
              <a:t>L0– </a:t>
            </a:r>
            <a:r>
              <a:rPr lang="ru-RU" sz="2000" i="1" dirty="0" smtClean="0"/>
              <a:t>БСК </a:t>
            </a:r>
            <a:r>
              <a:rPr lang="ru-RU" sz="2000" i="1" dirty="0" err="1" smtClean="0"/>
              <a:t>вихідної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стічної</a:t>
            </a:r>
            <a:r>
              <a:rPr lang="ru-RU" sz="2000" i="1" dirty="0" smtClean="0"/>
              <a:t> води;</a:t>
            </a:r>
          </a:p>
          <a:p>
            <a:pPr algn="ctr">
              <a:buNone/>
            </a:pPr>
            <a:r>
              <a:rPr lang="en-US" sz="2000" i="1" dirty="0" smtClean="0"/>
              <a:t>Lt – </a:t>
            </a:r>
            <a:r>
              <a:rPr lang="ru-RU" sz="2000" i="1" dirty="0" smtClean="0"/>
              <a:t>БСК </a:t>
            </a:r>
            <a:r>
              <a:rPr lang="ru-RU" sz="2000" i="1" dirty="0" err="1" smtClean="0"/>
              <a:t>очищеної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стічної</a:t>
            </a:r>
            <a:r>
              <a:rPr lang="ru-RU" sz="2000" i="1" dirty="0" smtClean="0"/>
              <a:t> води, </a:t>
            </a:r>
            <a:r>
              <a:rPr lang="ru-RU" sz="2000" i="1" dirty="0" err="1" smtClean="0"/>
              <a:t>приймається</a:t>
            </a:r>
            <a:r>
              <a:rPr lang="ru-RU" sz="2000" i="1" dirty="0" smtClean="0"/>
              <a:t> 15 мг/л;</a:t>
            </a:r>
          </a:p>
          <a:p>
            <a:pPr>
              <a:buNone/>
            </a:pPr>
            <a:r>
              <a:rPr lang="ru-RU" sz="2000" dirty="0" smtClean="0"/>
              <a:t>— </a:t>
            </a:r>
            <a:r>
              <a:rPr lang="ru-RU" sz="2000" dirty="0" err="1" smtClean="0"/>
              <a:t>параметри</a:t>
            </a:r>
            <a:r>
              <a:rPr lang="ru-RU" sz="2000" dirty="0" smtClean="0"/>
              <a:t> </a:t>
            </a:r>
            <a:r>
              <a:rPr lang="ru-RU" sz="2000" dirty="0" err="1" smtClean="0"/>
              <a:t>крапельних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біофільтрів</a:t>
            </a:r>
            <a:r>
              <a:rPr lang="ru-RU" sz="2000" dirty="0" smtClean="0"/>
              <a:t>: </a:t>
            </a:r>
            <a:r>
              <a:rPr lang="ru-RU" sz="2000" dirty="0" err="1" smtClean="0"/>
              <a:t>навантаження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q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приймається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табл</a:t>
            </a:r>
            <a:r>
              <a:rPr lang="ru-RU" sz="2000" dirty="0" smtClean="0"/>
              <a:t>. 10.2 </a:t>
            </a:r>
            <a:r>
              <a:rPr lang="ru-RU" sz="2000" dirty="0" err="1" smtClean="0"/>
              <a:t>залежно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заданої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температури</a:t>
            </a:r>
            <a:r>
              <a:rPr lang="ru-RU" sz="2000" dirty="0" smtClean="0"/>
              <a:t> </a:t>
            </a:r>
            <a:r>
              <a:rPr lang="ru-RU" sz="2000" dirty="0" err="1" smtClean="0"/>
              <a:t>стічної</a:t>
            </a:r>
            <a:r>
              <a:rPr lang="ru-RU" sz="2000" dirty="0" smtClean="0"/>
              <a:t> води </a:t>
            </a:r>
            <a:r>
              <a:rPr lang="ru-RU" sz="2000" i="1" dirty="0" err="1" smtClean="0"/>
              <a:t>t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озрахованого</a:t>
            </a:r>
            <a:r>
              <a:rPr lang="ru-RU" sz="2000" i="1" dirty="0" smtClean="0"/>
              <a:t> </a:t>
            </a:r>
            <a:r>
              <a:rPr lang="ru-RU" sz="2000" dirty="0" err="1" smtClean="0"/>
              <a:t>значення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коефіцієнта</a:t>
            </a:r>
            <a:r>
              <a:rPr lang="ru-RU" sz="2000" dirty="0" smtClean="0"/>
              <a:t> </a:t>
            </a:r>
            <a:r>
              <a:rPr lang="ru-RU" sz="2000" i="1" dirty="0" smtClean="0"/>
              <a:t>К;</a:t>
            </a:r>
          </a:p>
          <a:p>
            <a:pPr>
              <a:buNone/>
            </a:pPr>
            <a:r>
              <a:rPr lang="ru-RU" sz="2000" dirty="0" smtClean="0"/>
              <a:t>— </a:t>
            </a:r>
            <a:r>
              <a:rPr lang="ru-RU" sz="2000" dirty="0" err="1" smtClean="0"/>
              <a:t>загальну</a:t>
            </a:r>
            <a:r>
              <a:rPr lang="ru-RU" sz="2000" dirty="0" smtClean="0"/>
              <a:t> </a:t>
            </a:r>
            <a:r>
              <a:rPr lang="ru-RU" sz="2000" dirty="0" err="1" smtClean="0"/>
              <a:t>площу</a:t>
            </a:r>
            <a:r>
              <a:rPr lang="ru-RU" sz="2000" dirty="0" smtClean="0"/>
              <a:t> </a:t>
            </a:r>
            <a:r>
              <a:rPr lang="ru-RU" sz="2000" dirty="0" err="1" smtClean="0"/>
              <a:t>біофільтрів</a:t>
            </a:r>
            <a:r>
              <a:rPr lang="ru-RU" sz="2000" dirty="0" smtClean="0"/>
              <a:t> – за </a:t>
            </a:r>
            <a:r>
              <a:rPr lang="ru-RU" sz="2000" dirty="0" err="1" smtClean="0"/>
              <a:t>добовою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стічних</a:t>
            </a:r>
            <a:r>
              <a:rPr lang="ru-RU" sz="2000" dirty="0" smtClean="0"/>
              <a:t> вод,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очищаються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гідравлічним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навантаженням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body" idx="1"/>
          </p:nvPr>
        </p:nvSpPr>
        <p:spPr>
          <a:xfrm>
            <a:off x="210207" y="325820"/>
            <a:ext cx="8713076" cy="4540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000" b="1" dirty="0" err="1" smtClean="0"/>
              <a:t>Таблиця</a:t>
            </a:r>
            <a:r>
              <a:rPr lang="ru-RU" sz="2000" b="1" dirty="0" smtClean="0"/>
              <a:t> 10.2 – </a:t>
            </a:r>
            <a:r>
              <a:rPr lang="ru-RU" sz="2000" b="1" dirty="0" err="1" smtClean="0"/>
              <a:t>Параметри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крапельних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біофільтрів</a:t>
            </a:r>
            <a:endParaRPr lang="ru-RU" sz="2000" b="1" dirty="0" smtClean="0"/>
          </a:p>
          <a:p>
            <a:endParaRPr sz="20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923925"/>
            <a:ext cx="82391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body" idx="1"/>
          </p:nvPr>
        </p:nvSpPr>
        <p:spPr>
          <a:xfrm>
            <a:off x="220717" y="241738"/>
            <a:ext cx="8681545" cy="4700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Аеробні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методи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очищення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здійснюються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аеротенках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біологічних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фільтрах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біологічних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ставках.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В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аеротенках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активний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мул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перебуває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у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зваженому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стані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в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усьому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об’ємі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стічної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води, яка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очищається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sz="2000" dirty="0" smtClean="0">
                <a:latin typeface="Calibri" pitchFamily="34" charset="0"/>
                <a:cs typeface="Calibri" pitchFamily="34" charset="0"/>
              </a:rPr>
              <a:t>На рис. 10.2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наведені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принципові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схеми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аеротенків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sz="2000" i="1" dirty="0" smtClean="0">
                <a:latin typeface="Calibri" pitchFamily="34" charset="0"/>
                <a:cs typeface="Calibri" pitchFamily="34" charset="0"/>
              </a:rPr>
              <a:t>Принцип </a:t>
            </a:r>
            <a:r>
              <a:rPr lang="ru-RU" sz="2000" i="1" dirty="0" err="1" smtClean="0">
                <a:latin typeface="Calibri" pitchFamily="34" charset="0"/>
                <a:cs typeface="Calibri" pitchFamily="34" charset="0"/>
              </a:rPr>
              <a:t>побудови</a:t>
            </a:r>
            <a:r>
              <a:rPr lang="ru-RU" sz="2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i="1" dirty="0" err="1" smtClean="0">
                <a:latin typeface="Calibri" pitchFamily="34" charset="0"/>
                <a:cs typeface="Calibri" pitchFamily="34" charset="0"/>
              </a:rPr>
              <a:t>аеротенків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суміш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води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й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активного мулу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повільно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рухається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по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прямокутних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резервуарах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аеротенка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і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безупинно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насичується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повітрям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dirty="0" smtClean="0"/>
              <a:t>яке </a:t>
            </a:r>
            <a:r>
              <a:rPr lang="ru-RU" sz="2000" dirty="0" err="1" smtClean="0"/>
              <a:t>подається</a:t>
            </a:r>
            <a:r>
              <a:rPr lang="ru-RU" sz="2000" dirty="0" smtClean="0"/>
              <a:t> у воду через </a:t>
            </a:r>
            <a:r>
              <a:rPr lang="ru-RU" sz="2000" dirty="0" err="1" smtClean="0"/>
              <a:t>фільтроси</a:t>
            </a:r>
            <a:r>
              <a:rPr lang="ru-RU" sz="2000" dirty="0" smtClean="0"/>
              <a:t>, </a:t>
            </a:r>
            <a:r>
              <a:rPr lang="ru-RU" sz="2000" dirty="0" err="1" smtClean="0"/>
              <a:t>укладені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дні</a:t>
            </a:r>
            <a:r>
              <a:rPr lang="ru-RU" sz="2000" dirty="0" smtClean="0"/>
              <a:t> резервуара </a:t>
            </a:r>
            <a:r>
              <a:rPr lang="ru-RU" sz="2000" dirty="0" err="1" smtClean="0"/>
              <a:t>уздовж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довгої</a:t>
            </a:r>
            <a:r>
              <a:rPr lang="ru-RU" sz="2000" dirty="0" smtClean="0"/>
              <a:t> </a:t>
            </a:r>
            <a:r>
              <a:rPr lang="ru-RU" sz="2000" dirty="0" err="1" smtClean="0"/>
              <a:t>сторони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іншим</a:t>
            </a:r>
            <a:r>
              <a:rPr lang="ru-RU" sz="2000" dirty="0" smtClean="0"/>
              <a:t> способом.</a:t>
            </a:r>
          </a:p>
          <a:p>
            <a:r>
              <a:rPr lang="ru-RU" sz="2000" dirty="0" err="1" smtClean="0"/>
              <a:t>Пухирці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, </a:t>
            </a:r>
            <a:r>
              <a:rPr lang="ru-RU" sz="2000" dirty="0" err="1" smtClean="0"/>
              <a:t>піднімаючись</a:t>
            </a:r>
            <a:r>
              <a:rPr lang="ru-RU" sz="2000" dirty="0" smtClean="0"/>
              <a:t>, </a:t>
            </a:r>
            <a:r>
              <a:rPr lang="ru-RU" sz="2000" dirty="0" err="1" smtClean="0"/>
              <a:t>перемішують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активний</a:t>
            </a:r>
            <a:r>
              <a:rPr lang="ru-RU" sz="2000" dirty="0" smtClean="0"/>
              <a:t> мул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стічними</a:t>
            </a:r>
            <a:r>
              <a:rPr lang="ru-RU" sz="2000" dirty="0" smtClean="0"/>
              <a:t> </a:t>
            </a:r>
            <a:r>
              <a:rPr lang="ru-RU" sz="2000" dirty="0" smtClean="0"/>
              <a:t>водами </a:t>
            </a:r>
            <a:r>
              <a:rPr lang="ru-RU" sz="2000" dirty="0" err="1" smtClean="0"/>
              <a:t>і</a:t>
            </a:r>
            <a:r>
              <a:rPr lang="ru-RU" sz="2000" dirty="0" smtClean="0"/>
              <a:t> не </a:t>
            </a:r>
            <a:r>
              <a:rPr lang="ru-RU" sz="2000" dirty="0" err="1" smtClean="0"/>
              <a:t>дають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пластівцям</a:t>
            </a:r>
            <a:r>
              <a:rPr lang="ru-RU" sz="2000" dirty="0" smtClean="0"/>
              <a:t> мулу </a:t>
            </a:r>
            <a:r>
              <a:rPr lang="ru-RU" sz="2000" dirty="0" err="1" smtClean="0"/>
              <a:t>осідати</a:t>
            </a:r>
            <a:r>
              <a:rPr lang="ru-RU" sz="2000" dirty="0" smtClean="0"/>
              <a:t> на дно </a:t>
            </a:r>
            <a:r>
              <a:rPr lang="ru-RU" sz="2000" dirty="0" err="1" smtClean="0"/>
              <a:t>аеротенка</a:t>
            </a:r>
            <a:r>
              <a:rPr lang="ru-RU" sz="2000" dirty="0" smtClean="0"/>
              <a:t>; </a:t>
            </a:r>
            <a:r>
              <a:rPr lang="ru-RU" sz="2000" dirty="0" err="1" smtClean="0"/>
              <a:t>зовні</a:t>
            </a:r>
            <a:r>
              <a:rPr lang="ru-RU" sz="2000" dirty="0" smtClean="0"/>
              <a:t>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виглядає</a:t>
            </a:r>
            <a:r>
              <a:rPr lang="ru-RU" sz="2000" dirty="0" smtClean="0"/>
              <a:t> так, </a:t>
            </a:r>
            <a:r>
              <a:rPr lang="ru-RU" sz="2000" dirty="0" err="1" smtClean="0"/>
              <a:t>начебто</a:t>
            </a:r>
            <a:r>
              <a:rPr lang="ru-RU" sz="2000" dirty="0" smtClean="0"/>
              <a:t> </a:t>
            </a:r>
            <a:r>
              <a:rPr lang="ru-RU" sz="2000" dirty="0" smtClean="0"/>
              <a:t>вода </a:t>
            </a:r>
            <a:r>
              <a:rPr lang="ru-RU" sz="2000" dirty="0" err="1" smtClean="0"/>
              <a:t>кипить</a:t>
            </a:r>
            <a:r>
              <a:rPr lang="ru-RU" sz="2000" dirty="0" smtClean="0"/>
              <a:t>.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353" y="309069"/>
            <a:ext cx="8397764" cy="4599262"/>
          </a:xfrm>
        </p:spPr>
        <p:txBody>
          <a:bodyPr>
            <a:noAutofit/>
          </a:bodyPr>
          <a:lstStyle/>
          <a:p>
            <a:r>
              <a:rPr lang="ru-RU" sz="1800" b="1" i="1" dirty="0" err="1" smtClean="0"/>
              <a:t>Очищення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відновленням</a:t>
            </a:r>
            <a:r>
              <a:rPr lang="ru-RU" sz="1800" b="1" i="1" dirty="0" smtClean="0"/>
              <a:t> </a:t>
            </a:r>
            <a:r>
              <a:rPr lang="ru-RU" sz="1800" dirty="0" err="1" smtClean="0"/>
              <a:t>застосовується</a:t>
            </a:r>
            <a:r>
              <a:rPr lang="ru-RU" sz="1800" dirty="0" smtClean="0"/>
              <a:t> за </a:t>
            </a:r>
            <a:r>
              <a:rPr lang="ru-RU" sz="1800" dirty="0" err="1" smtClean="0"/>
              <a:t>необхідності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видалення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зі</a:t>
            </a:r>
            <a:r>
              <a:rPr lang="ru-RU" sz="1800" dirty="0" smtClean="0"/>
              <a:t> </a:t>
            </a:r>
            <a:r>
              <a:rPr lang="ru-RU" sz="1800" dirty="0" err="1" smtClean="0"/>
              <a:t>стічних</a:t>
            </a:r>
            <a:r>
              <a:rPr lang="ru-RU" sz="1800" dirty="0" smtClean="0"/>
              <a:t> вод </a:t>
            </a:r>
            <a:r>
              <a:rPr lang="ru-RU" sz="1800" dirty="0" err="1" smtClean="0"/>
              <a:t>речовин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легко </a:t>
            </a:r>
            <a:r>
              <a:rPr lang="ru-RU" sz="1800" dirty="0" err="1" smtClean="0"/>
              <a:t>розчиняються</a:t>
            </a:r>
            <a:r>
              <a:rPr lang="ru-RU" sz="1800" dirty="0" smtClean="0"/>
              <a:t> (</a:t>
            </a:r>
            <a:r>
              <a:rPr lang="ru-RU" sz="1800" dirty="0" err="1" smtClean="0"/>
              <a:t>сполуки</a:t>
            </a:r>
            <a:r>
              <a:rPr lang="ru-RU" sz="1800" dirty="0" smtClean="0"/>
              <a:t> </a:t>
            </a:r>
            <a:r>
              <a:rPr lang="ru-RU" sz="1800" dirty="0" err="1" smtClean="0"/>
              <a:t>ртуті</a:t>
            </a:r>
            <a:r>
              <a:rPr lang="ru-RU" sz="1800" dirty="0" smtClean="0"/>
              <a:t>, </a:t>
            </a:r>
            <a:r>
              <a:rPr lang="ru-RU" sz="1800" dirty="0" err="1" smtClean="0"/>
              <a:t>миш’яку</a:t>
            </a:r>
            <a:r>
              <a:rPr lang="ru-RU" sz="1800" dirty="0" smtClean="0"/>
              <a:t>, хрому </a:t>
            </a:r>
            <a:r>
              <a:rPr lang="ru-RU" sz="1800" dirty="0" err="1" smtClean="0"/>
              <a:t>тощо</a:t>
            </a:r>
            <a:r>
              <a:rPr lang="ru-RU" sz="1800" dirty="0" smtClean="0"/>
              <a:t>). Для </a:t>
            </a:r>
            <a:r>
              <a:rPr lang="ru-RU" sz="1800" dirty="0" err="1" smtClean="0"/>
              <a:t>відновлення</a:t>
            </a:r>
            <a:r>
              <a:rPr lang="ru-RU" sz="1800" dirty="0" smtClean="0"/>
              <a:t> </a:t>
            </a:r>
            <a:r>
              <a:rPr lang="ru-RU" sz="1800" i="1" dirty="0" err="1" smtClean="0"/>
              <a:t>сполук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ртуті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застосовується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сульфід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заліза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гідросульфід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Na</a:t>
            </a:r>
            <a:r>
              <a:rPr lang="ru-RU" sz="1800" i="1" dirty="0" smtClean="0"/>
              <a:t>, </a:t>
            </a:r>
            <a:r>
              <a:rPr lang="ru-RU" sz="1800" dirty="0" err="1" smtClean="0"/>
              <a:t>залізний</a:t>
            </a:r>
            <a:r>
              <a:rPr lang="ru-RU" sz="1800" dirty="0" smtClean="0"/>
              <a:t> порошок, </a:t>
            </a:r>
            <a:r>
              <a:rPr lang="ru-RU" sz="1800" dirty="0" err="1" smtClean="0"/>
              <a:t>сірководень</a:t>
            </a:r>
            <a:r>
              <a:rPr lang="ru-RU" sz="1800" dirty="0" smtClean="0"/>
              <a:t>, </a:t>
            </a:r>
            <a:r>
              <a:rPr lang="ru-RU" sz="1800" dirty="0" err="1" smtClean="0"/>
              <a:t>гідросульфід</a:t>
            </a:r>
            <a:r>
              <a:rPr lang="ru-RU" sz="1800" dirty="0" smtClean="0"/>
              <a:t> </a:t>
            </a:r>
            <a:r>
              <a:rPr lang="ru-RU" sz="1800" dirty="0" err="1" smtClean="0"/>
              <a:t>тощо</a:t>
            </a:r>
            <a:r>
              <a:rPr lang="ru-RU" sz="1800" dirty="0" smtClean="0"/>
              <a:t>. Для </a:t>
            </a:r>
            <a:r>
              <a:rPr lang="ru-RU" sz="1800" dirty="0" err="1" smtClean="0"/>
              <a:t>відновлення</a:t>
            </a:r>
            <a:r>
              <a:rPr lang="ru-RU" sz="1800" dirty="0" smtClean="0"/>
              <a:t> </a:t>
            </a:r>
            <a:r>
              <a:rPr lang="ru-RU" sz="1800" i="1" dirty="0" smtClean="0"/>
              <a:t>хрому </a:t>
            </a:r>
            <a:r>
              <a:rPr lang="ru-RU" sz="1800" i="1" dirty="0" err="1" smtClean="0"/>
              <a:t>вико</a:t>
            </a:r>
            <a:r>
              <a:rPr lang="ru-RU" sz="1800" dirty="0" err="1" smtClean="0"/>
              <a:t>ристовується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активоване</a:t>
            </a:r>
            <a:r>
              <a:rPr lang="ru-RU" sz="1800" dirty="0" smtClean="0"/>
              <a:t> </a:t>
            </a:r>
            <a:r>
              <a:rPr lang="ru-RU" sz="1800" dirty="0" err="1" smtClean="0"/>
              <a:t>вугілля</a:t>
            </a:r>
            <a:r>
              <a:rPr lang="ru-RU" sz="1800" dirty="0" smtClean="0"/>
              <a:t>, </a:t>
            </a:r>
            <a:r>
              <a:rPr lang="ru-RU" sz="1800" dirty="0" err="1" smtClean="0"/>
              <a:t>бісульфат</a:t>
            </a:r>
            <a:r>
              <a:rPr lang="ru-RU" sz="1800" dirty="0" smtClean="0"/>
              <a:t> </a:t>
            </a:r>
            <a:r>
              <a:rPr lang="ru-RU" sz="1800" dirty="0" err="1" smtClean="0"/>
              <a:t>натрію</a:t>
            </a:r>
            <a:r>
              <a:rPr lang="ru-RU" sz="1800" dirty="0" smtClean="0"/>
              <a:t>, </a:t>
            </a:r>
            <a:r>
              <a:rPr lang="ru-RU" sz="1800" dirty="0" err="1" smtClean="0"/>
              <a:t>діоксид</a:t>
            </a:r>
            <a:r>
              <a:rPr lang="ru-RU" sz="1800" dirty="0" smtClean="0"/>
              <a:t> </a:t>
            </a:r>
            <a:r>
              <a:rPr lang="ru-RU" sz="1800" dirty="0" err="1" smtClean="0"/>
              <a:t>сірки</a:t>
            </a:r>
            <a:r>
              <a:rPr lang="ru-RU" sz="1800" dirty="0" smtClean="0"/>
              <a:t>, сульфат </a:t>
            </a:r>
            <a:r>
              <a:rPr lang="ru-RU" sz="1800" dirty="0" err="1" smtClean="0"/>
              <a:t>заліза</a:t>
            </a:r>
            <a:r>
              <a:rPr lang="ru-RU" sz="1800" dirty="0" smtClean="0"/>
              <a:t> </a:t>
            </a:r>
            <a:r>
              <a:rPr lang="ru-RU" sz="1800" dirty="0" err="1" smtClean="0"/>
              <a:t>тощо</a:t>
            </a:r>
            <a:r>
              <a:rPr lang="ru-RU" sz="1800" dirty="0" smtClean="0"/>
              <a:t>. Як </a:t>
            </a:r>
            <a:r>
              <a:rPr lang="ru-RU" sz="1800" dirty="0" err="1" smtClean="0"/>
              <a:t>відновник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використовується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гідросульфіт</a:t>
            </a:r>
            <a:r>
              <a:rPr lang="ru-RU" sz="1800" dirty="0" smtClean="0"/>
              <a:t> цинку, </a:t>
            </a:r>
            <a:r>
              <a:rPr lang="ru-RU" sz="1800" dirty="0" err="1" smtClean="0"/>
              <a:t>сполуки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містять</a:t>
            </a:r>
            <a:r>
              <a:rPr lang="ru-RU" sz="1800" dirty="0" smtClean="0"/>
              <a:t>  фосфор, </a:t>
            </a:r>
            <a:r>
              <a:rPr lang="ru-RU" sz="1800" dirty="0" err="1" smtClean="0"/>
              <a:t>природний</a:t>
            </a:r>
            <a:r>
              <a:rPr lang="ru-RU" sz="1800" dirty="0" smtClean="0"/>
              <a:t> газ, </a:t>
            </a:r>
            <a:r>
              <a:rPr lang="ru-RU" sz="1800" dirty="0" err="1" smtClean="0"/>
              <a:t>аміак</a:t>
            </a:r>
            <a:r>
              <a:rPr lang="ru-RU" sz="1800" dirty="0" smtClean="0"/>
              <a:t>, деревне </a:t>
            </a:r>
            <a:r>
              <a:rPr lang="ru-RU" sz="1800" dirty="0" err="1" smtClean="0"/>
              <a:t>вугілля</a:t>
            </a:r>
            <a:r>
              <a:rPr lang="ru-RU" sz="1800" dirty="0" smtClean="0"/>
              <a:t>, </a:t>
            </a:r>
            <a:r>
              <a:rPr lang="ru-RU" sz="1800" dirty="0" err="1" smtClean="0"/>
              <a:t>водень</a:t>
            </a:r>
            <a:r>
              <a:rPr lang="ru-RU" sz="1800" dirty="0" smtClean="0"/>
              <a:t> </a:t>
            </a:r>
            <a:r>
              <a:rPr lang="ru-RU" sz="1800" dirty="0" err="1" smtClean="0"/>
              <a:t>тощо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Для </a:t>
            </a:r>
            <a:r>
              <a:rPr lang="ru-RU" sz="1800" dirty="0" err="1" smtClean="0"/>
              <a:t>видалення</a:t>
            </a:r>
            <a:r>
              <a:rPr lang="ru-RU" sz="1800" dirty="0" smtClean="0"/>
              <a:t> </a:t>
            </a:r>
            <a:r>
              <a:rPr lang="ru-RU" sz="1800" i="1" dirty="0" err="1" smtClean="0"/>
              <a:t>іонів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важких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металів</a:t>
            </a:r>
            <a:r>
              <a:rPr lang="ru-RU" sz="1800" i="1" dirty="0" smtClean="0"/>
              <a:t> </a:t>
            </a:r>
            <a:r>
              <a:rPr lang="ru-RU" sz="1800" dirty="0" err="1" smtClean="0"/>
              <a:t>застосовують</a:t>
            </a:r>
            <a:r>
              <a:rPr lang="ru-RU" sz="1800" i="1" dirty="0" smtClean="0"/>
              <a:t> </a:t>
            </a:r>
            <a:r>
              <a:rPr lang="ru-RU" sz="1800" b="1" i="1" dirty="0" err="1" smtClean="0"/>
              <a:t>реагентні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методи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очищення</a:t>
            </a:r>
            <a:r>
              <a:rPr lang="ru-RU" sz="1800" b="1" i="1" dirty="0" smtClean="0"/>
              <a:t>, </a:t>
            </a:r>
            <a:r>
              <a:rPr lang="ru-RU" sz="1800" dirty="0" smtClean="0"/>
              <a:t>суть </a:t>
            </a:r>
            <a:r>
              <a:rPr lang="ru-RU" sz="1800" dirty="0" err="1" smtClean="0"/>
              <a:t>яких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полягає</a:t>
            </a:r>
            <a:r>
              <a:rPr lang="ru-RU" sz="1800" dirty="0" smtClean="0"/>
              <a:t> в </a:t>
            </a:r>
            <a:r>
              <a:rPr lang="ru-RU" sz="1800" dirty="0" err="1" smtClean="0"/>
              <a:t>переведенні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розчинених</a:t>
            </a:r>
            <a:r>
              <a:rPr lang="ru-RU" sz="1800" dirty="0" smtClean="0"/>
              <a:t> у </a:t>
            </a:r>
            <a:r>
              <a:rPr lang="ru-RU" sz="1800" dirty="0" err="1" smtClean="0"/>
              <a:t>воді</a:t>
            </a:r>
            <a:r>
              <a:rPr lang="ru-RU" sz="1800" dirty="0" smtClean="0"/>
              <a:t> </a:t>
            </a:r>
            <a:r>
              <a:rPr lang="ru-RU" sz="1800" dirty="0" err="1" smtClean="0"/>
              <a:t>речовин</a:t>
            </a:r>
            <a:r>
              <a:rPr lang="ru-RU" sz="1800" dirty="0" smtClean="0"/>
              <a:t> </a:t>
            </a:r>
            <a:r>
              <a:rPr lang="ru-RU" sz="1800" dirty="0" err="1" smtClean="0"/>
              <a:t>у</a:t>
            </a:r>
            <a:r>
              <a:rPr lang="ru-RU" sz="1800" dirty="0" smtClean="0"/>
              <a:t> </a:t>
            </a:r>
            <a:r>
              <a:rPr lang="ru-RU" sz="1800" dirty="0" err="1" smtClean="0"/>
              <a:t>нерозчинні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наступним</a:t>
            </a:r>
            <a:r>
              <a:rPr lang="ru-RU" sz="1800" dirty="0" smtClean="0"/>
              <a:t> </a:t>
            </a:r>
            <a:r>
              <a:rPr lang="ru-RU" sz="1800" dirty="0" err="1" smtClean="0"/>
              <a:t>виділенням</a:t>
            </a:r>
            <a:r>
              <a:rPr lang="ru-RU" sz="1800" dirty="0" smtClean="0"/>
              <a:t>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води у </a:t>
            </a:r>
            <a:r>
              <a:rPr lang="ru-RU" sz="1800" dirty="0" err="1" smtClean="0"/>
              <a:t>вигляді</a:t>
            </a:r>
            <a:r>
              <a:rPr lang="ru-RU" sz="1800" dirty="0" smtClean="0"/>
              <a:t> осаду. У </a:t>
            </a:r>
            <a:r>
              <a:rPr lang="ru-RU" sz="1800" dirty="0" err="1" smtClean="0"/>
              <a:t>ролі</a:t>
            </a:r>
            <a:r>
              <a:rPr lang="ru-RU" sz="1800" dirty="0" smtClean="0"/>
              <a:t> </a:t>
            </a:r>
            <a:r>
              <a:rPr lang="ru-RU" sz="1800" dirty="0" err="1" smtClean="0"/>
              <a:t>реагентів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використовуються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гідроксиди</a:t>
            </a:r>
            <a:r>
              <a:rPr lang="ru-RU" sz="1800" dirty="0" smtClean="0"/>
              <a:t> </a:t>
            </a:r>
            <a:r>
              <a:rPr lang="ru-RU" sz="1800" dirty="0" err="1" smtClean="0"/>
              <a:t>натрію</a:t>
            </a:r>
            <a:r>
              <a:rPr lang="ru-RU" sz="1800" dirty="0" smtClean="0"/>
              <a:t> та </a:t>
            </a:r>
            <a:r>
              <a:rPr lang="ru-RU" sz="1800" dirty="0" err="1" smtClean="0"/>
              <a:t>кальцію</a:t>
            </a:r>
            <a:r>
              <a:rPr lang="ru-RU" sz="1800" dirty="0" smtClean="0"/>
              <a:t>, </a:t>
            </a:r>
            <a:r>
              <a:rPr lang="ru-RU" sz="1800" dirty="0" err="1" smtClean="0"/>
              <a:t>сульфіди</a:t>
            </a:r>
            <a:r>
              <a:rPr lang="ru-RU" sz="1800" dirty="0" smtClean="0"/>
              <a:t> </a:t>
            </a:r>
            <a:r>
              <a:rPr lang="ru-RU" sz="1800" dirty="0" err="1" smtClean="0"/>
              <a:t>натрію</a:t>
            </a:r>
            <a:r>
              <a:rPr lang="ru-RU" sz="1800" dirty="0" smtClean="0"/>
              <a:t>, </a:t>
            </a:r>
            <a:r>
              <a:rPr lang="ru-RU" sz="1800" dirty="0" err="1" smtClean="0"/>
              <a:t>різні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відходи</a:t>
            </a:r>
            <a:r>
              <a:rPr lang="ru-RU" sz="1800" dirty="0" smtClean="0"/>
              <a:t> </a:t>
            </a:r>
            <a:r>
              <a:rPr lang="ru-RU" sz="1800" dirty="0" err="1" smtClean="0"/>
              <a:t>тощо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42863"/>
            <a:ext cx="87249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0149" y="215152"/>
            <a:ext cx="8513379" cy="4428565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На рис. 10.3 наведена 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установки для </a:t>
            </a:r>
            <a:r>
              <a:rPr lang="ru-RU" sz="1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біологічного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очищення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стічних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1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якій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використовуються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аеротенки</a:t>
            </a:r>
            <a:r>
              <a:rPr lang="ru-RU" sz="1800" dirty="0" smtClean="0"/>
              <a:t>. Принцип </a:t>
            </a:r>
            <a:r>
              <a:rPr lang="ru-RU" sz="1800" dirty="0" err="1" smtClean="0"/>
              <a:t>роботи</a:t>
            </a:r>
            <a:r>
              <a:rPr lang="ru-RU" sz="1800" dirty="0" smtClean="0"/>
              <a:t> установки </a:t>
            </a:r>
            <a:r>
              <a:rPr lang="ru-RU" sz="1800" dirty="0" err="1" smtClean="0"/>
              <a:t>полягає</a:t>
            </a:r>
            <a:r>
              <a:rPr lang="ru-RU" sz="1800" dirty="0" smtClean="0"/>
              <a:t> </a:t>
            </a:r>
            <a:r>
              <a:rPr lang="ru-RU" sz="1800" dirty="0" smtClean="0"/>
              <a:t>в </a:t>
            </a:r>
            <a:r>
              <a:rPr lang="ru-RU" sz="1800" dirty="0" err="1" smtClean="0"/>
              <a:t>наступному</a:t>
            </a:r>
            <a:r>
              <a:rPr lang="ru-RU" sz="1800" dirty="0" smtClean="0"/>
              <a:t>. </a:t>
            </a:r>
            <a:r>
              <a:rPr lang="ru-RU" sz="1800" dirty="0" err="1" smtClean="0"/>
              <a:t>Стічну</a:t>
            </a:r>
            <a:r>
              <a:rPr lang="ru-RU" sz="1800" dirty="0" smtClean="0"/>
              <a:t> воду </a:t>
            </a:r>
            <a:r>
              <a:rPr lang="ru-RU" sz="1800" dirty="0" err="1" smtClean="0"/>
              <a:t>подають</a:t>
            </a:r>
            <a:r>
              <a:rPr lang="ru-RU" sz="1800" dirty="0" smtClean="0"/>
              <a:t> у </a:t>
            </a:r>
            <a:r>
              <a:rPr lang="ru-RU" sz="1800" dirty="0" err="1" smtClean="0"/>
              <a:t>первинний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відстійник</a:t>
            </a:r>
            <a:r>
              <a:rPr lang="ru-RU" sz="1800" dirty="0" smtClean="0"/>
              <a:t> води, де </a:t>
            </a:r>
            <a:r>
              <a:rPr lang="ru-RU" sz="1800" dirty="0" err="1" smtClean="0"/>
              <a:t>виводяться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збурені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частинки</a:t>
            </a:r>
            <a:r>
              <a:rPr lang="ru-RU" sz="1800" dirty="0" smtClean="0"/>
              <a:t> </a:t>
            </a:r>
            <a:r>
              <a:rPr lang="ru-RU" sz="1800" dirty="0" err="1" smtClean="0"/>
              <a:t>забруднюючої</a:t>
            </a:r>
            <a:r>
              <a:rPr lang="ru-RU" sz="1800" dirty="0" smtClean="0"/>
              <a:t> </a:t>
            </a:r>
            <a:r>
              <a:rPr lang="ru-RU" sz="1800" dirty="0" err="1" smtClean="0"/>
              <a:t>речовини</a:t>
            </a:r>
            <a:r>
              <a:rPr lang="ru-RU" sz="1800" dirty="0" smtClean="0"/>
              <a:t>. Для </a:t>
            </a:r>
            <a:r>
              <a:rPr lang="ru-RU" sz="1800" dirty="0" err="1" smtClean="0"/>
              <a:t>покращення</a:t>
            </a:r>
            <a:r>
              <a:rPr lang="ru-RU" sz="1800" dirty="0" smtClean="0"/>
              <a:t> осаду </a:t>
            </a:r>
            <a:r>
              <a:rPr lang="ru-RU" sz="1800" dirty="0" err="1" smtClean="0"/>
              <a:t>сюди</a:t>
            </a:r>
            <a:r>
              <a:rPr lang="ru-RU" sz="1800" dirty="0" smtClean="0"/>
              <a:t> </a:t>
            </a:r>
            <a:r>
              <a:rPr lang="ru-RU" sz="1800" dirty="0" err="1" smtClean="0"/>
              <a:t>подається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частина</a:t>
            </a:r>
            <a:r>
              <a:rPr lang="ru-RU" sz="1800" dirty="0" smtClean="0"/>
              <a:t> </a:t>
            </a:r>
            <a:r>
              <a:rPr lang="ru-RU" sz="1800" dirty="0" err="1" smtClean="0"/>
              <a:t>надлишкового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намулу</a:t>
            </a:r>
            <a:r>
              <a:rPr lang="ru-RU" sz="1800" dirty="0" smtClean="0"/>
              <a:t>. </a:t>
            </a:r>
            <a:r>
              <a:rPr lang="ru-RU" sz="1800" dirty="0" err="1" smtClean="0"/>
              <a:t>Після</a:t>
            </a:r>
            <a:r>
              <a:rPr lang="ru-RU" sz="1800" dirty="0" smtClean="0"/>
              <a:t> </a:t>
            </a:r>
            <a:r>
              <a:rPr lang="ru-RU" sz="1800" dirty="0" err="1" smtClean="0"/>
              <a:t>освітлення</a:t>
            </a:r>
            <a:r>
              <a:rPr lang="ru-RU" sz="1800" dirty="0" smtClean="0"/>
              <a:t> вода </a:t>
            </a:r>
            <a:r>
              <a:rPr lang="ru-RU" sz="1800" dirty="0" err="1" smtClean="0"/>
              <a:t>поступає</a:t>
            </a:r>
            <a:r>
              <a:rPr lang="ru-RU" sz="1800" dirty="0" smtClean="0"/>
              <a:t> в </a:t>
            </a:r>
            <a:r>
              <a:rPr lang="ru-RU" sz="1800" dirty="0" err="1" smtClean="0"/>
              <a:t>передаератор</a:t>
            </a:r>
            <a:r>
              <a:rPr lang="ru-RU" sz="1800" dirty="0" smtClean="0"/>
              <a:t> 2</a:t>
            </a:r>
            <a:r>
              <a:rPr lang="ru-RU" sz="1800" dirty="0" smtClean="0"/>
              <a:t>. </a:t>
            </a:r>
            <a:r>
              <a:rPr lang="ru-RU" sz="1800" dirty="0" err="1" smtClean="0"/>
              <a:t>Туди</a:t>
            </a:r>
            <a:r>
              <a:rPr lang="ru-RU" sz="1800" dirty="0" smtClean="0"/>
              <a:t> </a:t>
            </a:r>
            <a:r>
              <a:rPr lang="ru-RU" sz="1800" dirty="0" smtClean="0"/>
              <a:t>ж </a:t>
            </a:r>
            <a:r>
              <a:rPr lang="ru-RU" sz="1800" dirty="0" err="1" smtClean="0"/>
              <a:t>спрямовують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частину</a:t>
            </a:r>
            <a:r>
              <a:rPr lang="ru-RU" sz="1800" dirty="0" smtClean="0"/>
              <a:t> </a:t>
            </a:r>
            <a:r>
              <a:rPr lang="ru-RU" sz="1800" dirty="0" err="1" smtClean="0"/>
              <a:t>надлишкового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намулу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вторинного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відстійника</a:t>
            </a:r>
            <a:r>
              <a:rPr lang="ru-RU" sz="1800" dirty="0" smtClean="0"/>
              <a:t>, </a:t>
            </a:r>
            <a:r>
              <a:rPr lang="ru-RU" sz="1800" dirty="0" smtClean="0"/>
              <a:t>де </a:t>
            </a:r>
            <a:r>
              <a:rPr lang="ru-RU" sz="1800" dirty="0" err="1" smtClean="0"/>
              <a:t>стічні</a:t>
            </a:r>
            <a:r>
              <a:rPr lang="ru-RU" sz="1800" dirty="0" smtClean="0"/>
              <a:t> </a:t>
            </a:r>
            <a:r>
              <a:rPr lang="ru-RU" sz="1800" dirty="0" smtClean="0"/>
              <a:t>води </a:t>
            </a:r>
            <a:r>
              <a:rPr lang="ru-RU" sz="1800" dirty="0" err="1" smtClean="0"/>
              <a:t>попередньо</a:t>
            </a:r>
            <a:r>
              <a:rPr lang="ru-RU" sz="1800" dirty="0" smtClean="0"/>
              <a:t> </a:t>
            </a:r>
            <a:r>
              <a:rPr lang="ru-RU" sz="1800" dirty="0" err="1" smtClean="0"/>
              <a:t>аеруються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повітрям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протягом</a:t>
            </a:r>
            <a:r>
              <a:rPr lang="ru-RU" sz="1800" dirty="0" smtClean="0"/>
              <a:t> 15–20 </a:t>
            </a:r>
            <a:r>
              <a:rPr lang="ru-RU" sz="1800" dirty="0" err="1" smtClean="0"/>
              <a:t>хв</a:t>
            </a:r>
            <a:r>
              <a:rPr lang="ru-RU" sz="1800" dirty="0" smtClean="0"/>
              <a:t>. За </a:t>
            </a:r>
            <a:r>
              <a:rPr lang="ru-RU" sz="1800" dirty="0" err="1" smtClean="0"/>
              <a:t>необхідності</a:t>
            </a:r>
            <a:r>
              <a:rPr lang="ru-RU" sz="1800" dirty="0" smtClean="0"/>
              <a:t> </a:t>
            </a:r>
            <a:r>
              <a:rPr lang="ru-RU" sz="1800" dirty="0" smtClean="0"/>
              <a:t>у </a:t>
            </a:r>
            <a:r>
              <a:rPr lang="ru-RU" sz="1800" dirty="0" err="1" smtClean="0"/>
              <a:t>передаератор</a:t>
            </a:r>
            <a:r>
              <a:rPr lang="ru-RU" sz="1800" dirty="0" smtClean="0"/>
              <a:t> </a:t>
            </a:r>
            <a:r>
              <a:rPr lang="ru-RU" sz="1800" dirty="0" err="1" smtClean="0"/>
              <a:t>можуть</a:t>
            </a:r>
            <a:r>
              <a:rPr lang="ru-RU" sz="1800" dirty="0" smtClean="0"/>
              <a:t> </a:t>
            </a:r>
            <a:r>
              <a:rPr lang="ru-RU" sz="1800" dirty="0" err="1" smtClean="0"/>
              <a:t>уводитись</a:t>
            </a:r>
            <a:r>
              <a:rPr lang="ru-RU" sz="1800" dirty="0" smtClean="0"/>
              <a:t> </a:t>
            </a:r>
            <a:r>
              <a:rPr lang="ru-RU" sz="1800" dirty="0" err="1" smtClean="0"/>
              <a:t>нейтралізуючі</a:t>
            </a:r>
            <a:r>
              <a:rPr lang="ru-RU" sz="1800" dirty="0" smtClean="0"/>
              <a:t> добавки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живильні</a:t>
            </a:r>
            <a:r>
              <a:rPr lang="ru-RU" sz="1800" dirty="0" smtClean="0"/>
              <a:t> </a:t>
            </a:r>
            <a:r>
              <a:rPr lang="ru-RU" sz="1800" dirty="0" err="1" smtClean="0"/>
              <a:t>речовини</a:t>
            </a:r>
            <a:r>
              <a:rPr lang="ru-RU" sz="1800" dirty="0" smtClean="0"/>
              <a:t>.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передаератора</a:t>
            </a:r>
            <a:r>
              <a:rPr lang="ru-RU" sz="1800" dirty="0" smtClean="0"/>
              <a:t> </a:t>
            </a:r>
            <a:r>
              <a:rPr lang="ru-RU" sz="1800" dirty="0" err="1" smtClean="0"/>
              <a:t>стічна</a:t>
            </a:r>
            <a:r>
              <a:rPr lang="ru-RU" sz="1800" dirty="0" smtClean="0"/>
              <a:t> вода </a:t>
            </a:r>
            <a:r>
              <a:rPr lang="ru-RU" sz="1800" dirty="0" err="1" smtClean="0"/>
              <a:t>подається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аеротенк</a:t>
            </a:r>
            <a:r>
              <a:rPr lang="ru-RU" sz="1800" dirty="0" smtClean="0"/>
              <a:t>, через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</a:t>
            </a:r>
            <a:r>
              <a:rPr lang="ru-RU" sz="1800" dirty="0" err="1" smtClean="0"/>
              <a:t>циркулює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активний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намул</a:t>
            </a:r>
            <a:r>
              <a:rPr lang="ru-RU" sz="1800" dirty="0" smtClean="0"/>
              <a:t>. </a:t>
            </a:r>
            <a:r>
              <a:rPr lang="ru-RU" sz="1800" dirty="0" err="1" smtClean="0"/>
              <a:t>Після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контактування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стічна</a:t>
            </a:r>
            <a:r>
              <a:rPr lang="ru-RU" sz="1800" dirty="0" smtClean="0"/>
              <a:t> вода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намулом</a:t>
            </a:r>
            <a:r>
              <a:rPr lang="ru-RU" sz="1800" dirty="0" smtClean="0"/>
              <a:t> </a:t>
            </a:r>
            <a:r>
              <a:rPr lang="ru-RU" sz="1800" dirty="0" err="1" smtClean="0"/>
              <a:t>потрапляє</a:t>
            </a:r>
            <a:r>
              <a:rPr lang="ru-RU" sz="1800" dirty="0" smtClean="0"/>
              <a:t> у </a:t>
            </a:r>
            <a:r>
              <a:rPr lang="ru-RU" sz="1800" dirty="0" err="1" smtClean="0"/>
              <a:t>вторинний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відстійник</a:t>
            </a:r>
            <a:r>
              <a:rPr lang="ru-RU" sz="1800" dirty="0" smtClean="0"/>
              <a:t>, де </a:t>
            </a:r>
            <a:r>
              <a:rPr lang="ru-RU" sz="1800" dirty="0" err="1" smtClean="0"/>
              <a:t>відбувається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відокремлення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намулу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води. </a:t>
            </a:r>
            <a:r>
              <a:rPr lang="ru-RU" sz="1800" dirty="0" err="1" smtClean="0"/>
              <a:t>Більша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частина</a:t>
            </a:r>
            <a:r>
              <a:rPr lang="ru-RU" sz="1800" dirty="0" smtClean="0"/>
              <a:t> </a:t>
            </a:r>
            <a:r>
              <a:rPr lang="ru-RU" sz="1800" dirty="0" err="1" smtClean="0"/>
              <a:t>намулу</a:t>
            </a:r>
            <a:r>
              <a:rPr lang="ru-RU" sz="1800" dirty="0" smtClean="0"/>
              <a:t> </a:t>
            </a:r>
            <a:r>
              <a:rPr lang="ru-RU" sz="1800" dirty="0" err="1" smtClean="0"/>
              <a:t>повертається</a:t>
            </a:r>
            <a:r>
              <a:rPr lang="ru-RU" sz="1800" dirty="0" smtClean="0"/>
              <a:t> </a:t>
            </a:r>
            <a:r>
              <a:rPr lang="ru-RU" sz="1800" dirty="0" smtClean="0"/>
              <a:t>в </a:t>
            </a:r>
            <a:r>
              <a:rPr lang="ru-RU" sz="1800" dirty="0" err="1" smtClean="0"/>
              <a:t>аеротенк</a:t>
            </a:r>
            <a:r>
              <a:rPr lang="ru-RU" sz="1800" dirty="0" smtClean="0"/>
              <a:t>, а </a:t>
            </a:r>
            <a:r>
              <a:rPr lang="ru-RU" sz="1800" dirty="0" err="1" smtClean="0"/>
              <a:t>надлишок</a:t>
            </a:r>
            <a:r>
              <a:rPr lang="ru-RU" sz="1800" dirty="0" smtClean="0"/>
              <a:t>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спрямовується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передаератор</a:t>
            </a:r>
            <a:r>
              <a:rPr lang="ru-RU" sz="1800" dirty="0" smtClean="0"/>
              <a:t>.</a:t>
            </a:r>
            <a:endParaRPr lang="ru-RU" sz="1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924" y="1201435"/>
            <a:ext cx="8409261" cy="265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696" y="252248"/>
            <a:ext cx="8387255" cy="3871166"/>
          </a:xfrm>
        </p:spPr>
        <p:txBody>
          <a:bodyPr>
            <a:noAutofit/>
          </a:bodyPr>
          <a:lstStyle/>
          <a:p>
            <a:r>
              <a:rPr lang="ru-RU" sz="2000" dirty="0" smtClean="0"/>
              <a:t>Установлено,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b="1" i="1" dirty="0" err="1" smtClean="0"/>
              <a:t>біохімічне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окислювання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органічних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речовин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відбувається</a:t>
            </a:r>
            <a:r>
              <a:rPr lang="ru-RU" sz="2000" b="1" i="1" dirty="0" smtClean="0"/>
              <a:t> </a:t>
            </a:r>
            <a:r>
              <a:rPr lang="ru-RU" sz="2000" b="1" i="1" dirty="0" smtClean="0"/>
              <a:t>у </a:t>
            </a:r>
            <a:r>
              <a:rPr lang="ru-RU" sz="2000" b="1" i="1" dirty="0" err="1" smtClean="0"/>
              <a:t>дві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стадії</a:t>
            </a:r>
            <a:r>
              <a:rPr lang="ru-RU" sz="2000" b="1" i="1" dirty="0" smtClean="0"/>
              <a:t>: </a:t>
            </a:r>
            <a:r>
              <a:rPr lang="ru-RU" sz="2000" dirty="0" smtClean="0"/>
              <a:t>на </a:t>
            </a:r>
            <a:r>
              <a:rPr lang="ru-RU" sz="2000" dirty="0" err="1" smtClean="0"/>
              <a:t>першій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стадії</a:t>
            </a:r>
            <a:r>
              <a:rPr lang="ru-RU" sz="2000" dirty="0" smtClean="0"/>
              <a:t> </a:t>
            </a:r>
            <a:r>
              <a:rPr lang="ru-RU" sz="2000" dirty="0" err="1" smtClean="0"/>
              <a:t>мікроорганізми</a:t>
            </a:r>
            <a:r>
              <a:rPr lang="ru-RU" sz="2000" dirty="0" smtClean="0"/>
              <a:t> </a:t>
            </a:r>
            <a:r>
              <a:rPr lang="ru-RU" sz="2000" dirty="0" err="1" smtClean="0"/>
              <a:t>адсорбують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забруднюючі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речовини</a:t>
            </a:r>
            <a:r>
              <a:rPr lang="ru-RU" sz="2000" dirty="0" smtClean="0"/>
              <a:t>; на </a:t>
            </a:r>
            <a:r>
              <a:rPr lang="ru-RU" sz="2000" dirty="0" err="1" smtClean="0"/>
              <a:t>другій</a:t>
            </a:r>
            <a:r>
              <a:rPr lang="ru-RU" sz="2000" dirty="0" smtClean="0"/>
              <a:t> – </a:t>
            </a:r>
            <a:r>
              <a:rPr lang="ru-RU" sz="2000" dirty="0" err="1" smtClean="0"/>
              <a:t>завершують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окислювання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відновлюють</a:t>
            </a:r>
            <a:r>
              <a:rPr lang="ru-RU" sz="2000" dirty="0" smtClean="0"/>
              <a:t> свою </a:t>
            </a:r>
            <a:r>
              <a:rPr lang="ru-RU" sz="2000" dirty="0" err="1" smtClean="0"/>
              <a:t>початкову</a:t>
            </a:r>
            <a:r>
              <a:rPr lang="ru-RU" sz="2000" dirty="0" smtClean="0"/>
              <a:t> </a:t>
            </a:r>
            <a:r>
              <a:rPr lang="ru-RU" sz="2000" dirty="0" err="1" smtClean="0"/>
              <a:t>здатність</a:t>
            </a:r>
            <a:r>
              <a:rPr lang="ru-RU" sz="2000" dirty="0" smtClean="0"/>
              <a:t> </a:t>
            </a:r>
            <a:r>
              <a:rPr lang="ru-RU" sz="2000" dirty="0" smtClean="0"/>
              <a:t>до </a:t>
            </a:r>
            <a:r>
              <a:rPr lang="ru-RU" sz="2000" dirty="0" err="1" smtClean="0"/>
              <a:t>окислювання</a:t>
            </a:r>
            <a:r>
              <a:rPr lang="ru-RU" sz="2000" dirty="0" smtClean="0"/>
              <a:t>; </a:t>
            </a:r>
            <a:r>
              <a:rPr lang="ru-RU" sz="2000" dirty="0" err="1" smtClean="0"/>
              <a:t>обидві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стадії</a:t>
            </a:r>
            <a:r>
              <a:rPr lang="ru-RU" sz="2000" dirty="0" smtClean="0"/>
              <a:t> </a:t>
            </a:r>
            <a:r>
              <a:rPr lang="ru-RU" sz="2000" dirty="0" err="1" smtClean="0"/>
              <a:t>починаються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одночасно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друга </a:t>
            </a:r>
            <a:r>
              <a:rPr lang="ru-RU" sz="2000" dirty="0" err="1" smtClean="0"/>
              <a:t>триває</a:t>
            </a:r>
            <a:r>
              <a:rPr lang="ru-RU" sz="2000" dirty="0" smtClean="0"/>
              <a:t> </a:t>
            </a:r>
            <a:r>
              <a:rPr lang="ru-RU" sz="2000" dirty="0" err="1" smtClean="0"/>
              <a:t>довше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За </a:t>
            </a:r>
            <a:r>
              <a:rPr lang="ru-RU" sz="2000" dirty="0" err="1" smtClean="0"/>
              <a:t>високої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вихідної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концентрації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забруднень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за </a:t>
            </a:r>
            <a:r>
              <a:rPr lang="ru-RU" sz="2000" dirty="0" err="1" smtClean="0"/>
              <a:t>наявності</a:t>
            </a:r>
            <a:r>
              <a:rPr lang="ru-RU" sz="2000" dirty="0" smtClean="0"/>
              <a:t> в </a:t>
            </a:r>
            <a:r>
              <a:rPr lang="ru-RU" sz="2000" dirty="0" err="1" smtClean="0"/>
              <a:t>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, </a:t>
            </a:r>
            <a:r>
              <a:rPr lang="ru-RU" sz="2000" dirty="0" err="1" smtClean="0"/>
              <a:t>здатність</a:t>
            </a:r>
            <a:r>
              <a:rPr lang="ru-RU" sz="2000" dirty="0" smtClean="0"/>
              <a:t> до </a:t>
            </a:r>
            <a:r>
              <a:rPr lang="ru-RU" sz="2000" dirty="0" err="1" smtClean="0"/>
              <a:t>окислювання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різко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відрізняється</a:t>
            </a:r>
            <a:r>
              <a:rPr lang="ru-RU" sz="2000" dirty="0" smtClean="0"/>
              <a:t>, </a:t>
            </a:r>
            <a:r>
              <a:rPr lang="ru-RU" sz="2000" dirty="0" err="1" smtClean="0"/>
              <a:t>застосовують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двоступінчасте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, за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стоки,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очищаються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проходять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послідовно</a:t>
            </a:r>
            <a:r>
              <a:rPr lang="ru-RU" sz="2000" dirty="0" smtClean="0"/>
              <a:t> </a:t>
            </a:r>
            <a:r>
              <a:rPr lang="ru-RU" sz="2000" dirty="0" smtClean="0"/>
              <a:t>через два </a:t>
            </a:r>
            <a:r>
              <a:rPr lang="ru-RU" sz="2000" dirty="0" err="1" smtClean="0"/>
              <a:t>аеротенки</a:t>
            </a:r>
            <a:r>
              <a:rPr lang="ru-RU" sz="2000" dirty="0" smtClean="0"/>
              <a:t>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Перший </a:t>
            </a:r>
            <a:r>
              <a:rPr lang="ru-RU" sz="2000" dirty="0" err="1" smtClean="0">
                <a:solidFill>
                  <a:srgbClr val="FF0000"/>
                </a:solidFill>
              </a:rPr>
              <a:t>ступінь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– </a:t>
            </a:r>
            <a:r>
              <a:rPr lang="ru-RU" sz="2000" dirty="0" err="1" smtClean="0"/>
              <a:t>анаеробне</a:t>
            </a:r>
            <a:r>
              <a:rPr lang="ru-RU" sz="2000" dirty="0" smtClean="0"/>
              <a:t> </a:t>
            </a:r>
            <a:r>
              <a:rPr lang="ru-RU" sz="2000" dirty="0" err="1" smtClean="0"/>
              <a:t>бродіння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метантенках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аеробне</a:t>
            </a:r>
            <a:r>
              <a:rPr lang="ru-RU" sz="2000" dirty="0" smtClean="0"/>
              <a:t> </a:t>
            </a:r>
            <a:r>
              <a:rPr lang="ru-RU" sz="2000" dirty="0" err="1" smtClean="0"/>
              <a:t>окислення</a:t>
            </a:r>
            <a:r>
              <a:rPr lang="ru-RU" sz="2000" dirty="0" smtClean="0"/>
              <a:t> </a:t>
            </a:r>
            <a:r>
              <a:rPr lang="ru-RU" sz="2000" dirty="0" smtClean="0"/>
              <a:t>в </a:t>
            </a:r>
            <a:r>
              <a:rPr lang="ru-RU" sz="2000" dirty="0" err="1" smtClean="0"/>
              <a:t>аеротенках</a:t>
            </a:r>
            <a:r>
              <a:rPr lang="ru-RU" sz="2000" dirty="0" smtClean="0"/>
              <a:t>; </a:t>
            </a:r>
            <a:r>
              <a:rPr lang="ru-RU" sz="2000" dirty="0" err="1" smtClean="0">
                <a:solidFill>
                  <a:srgbClr val="FF0000"/>
                </a:solidFill>
              </a:rPr>
              <a:t>другий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ступінь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– </a:t>
            </a:r>
            <a:r>
              <a:rPr lang="ru-RU" sz="2000" dirty="0" err="1" smtClean="0"/>
              <a:t>біологічне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.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5020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План</a:t>
            </a:r>
            <a:endParaRPr dirty="0"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687375"/>
            <a:ext cx="7505700" cy="27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ru-RU" sz="2000" dirty="0" smtClean="0"/>
              <a:t>10.1 </a:t>
            </a:r>
            <a:r>
              <a:rPr lang="ru-RU" sz="2000" dirty="0" err="1" smtClean="0"/>
              <a:t>Біологічне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стічних</a:t>
            </a:r>
            <a:r>
              <a:rPr lang="ru-RU" sz="2000" dirty="0" smtClean="0"/>
              <a:t> </a:t>
            </a:r>
            <a:r>
              <a:rPr lang="ru-RU" sz="2000" dirty="0" smtClean="0"/>
              <a:t>вод</a:t>
            </a:r>
          </a:p>
          <a:p>
            <a:endParaRPr lang="ru-RU" sz="2000" dirty="0" smtClean="0"/>
          </a:p>
          <a:p>
            <a:r>
              <a:rPr lang="ru-RU" sz="2000" dirty="0" smtClean="0"/>
              <a:t>10.2 </a:t>
            </a:r>
            <a:r>
              <a:rPr lang="ru-RU" sz="2000" dirty="0" err="1" smtClean="0"/>
              <a:t>Термічне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стічних</a:t>
            </a:r>
            <a:r>
              <a:rPr lang="ru-RU" sz="2000" dirty="0" smtClean="0"/>
              <a:t> вод</a:t>
            </a:r>
            <a:endParaRPr sz="1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4290" y="286871"/>
            <a:ext cx="8618483" cy="4232577"/>
          </a:xfrm>
        </p:spPr>
        <p:txBody>
          <a:bodyPr>
            <a:noAutofit/>
          </a:bodyPr>
          <a:lstStyle/>
          <a:p>
            <a:r>
              <a:rPr lang="ru-RU" sz="1600" i="1" dirty="0" err="1" smtClean="0"/>
              <a:t>Анаеробне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бродіння</a:t>
            </a:r>
            <a:r>
              <a:rPr lang="ru-RU" sz="1600" i="1" dirty="0" smtClean="0"/>
              <a:t> </a:t>
            </a:r>
            <a:r>
              <a:rPr lang="ru-RU" sz="1600" dirty="0" err="1" smtClean="0"/>
              <a:t>застосовується</a:t>
            </a:r>
            <a:r>
              <a:rPr lang="ru-RU" sz="1600" dirty="0" smtClean="0"/>
              <a:t> за БСК </a:t>
            </a:r>
            <a:r>
              <a:rPr lang="ru-RU" sz="1600" dirty="0" err="1" smtClean="0"/>
              <a:t>стічної</a:t>
            </a:r>
            <a:r>
              <a:rPr lang="ru-RU" sz="1600" dirty="0" smtClean="0"/>
              <a:t> води,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поступає</a:t>
            </a:r>
            <a:r>
              <a:rPr lang="ru-RU" sz="1600" dirty="0" smtClean="0"/>
              <a:t>,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6000 </a:t>
            </a:r>
            <a:r>
              <a:rPr lang="ru-RU" sz="1600" dirty="0" smtClean="0"/>
              <a:t>до 20000 мг/л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концентрації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мінеральних</a:t>
            </a:r>
            <a:r>
              <a:rPr lang="ru-RU" sz="1600" dirty="0" smtClean="0"/>
              <a:t> солей не </a:t>
            </a:r>
            <a:r>
              <a:rPr lang="ru-RU" sz="1600" dirty="0" err="1" smtClean="0"/>
              <a:t>більше</a:t>
            </a:r>
            <a:r>
              <a:rPr lang="ru-RU" sz="1600" dirty="0" smtClean="0"/>
              <a:t> 30000 мг/л.</a:t>
            </a:r>
          </a:p>
          <a:p>
            <a:r>
              <a:rPr lang="ru-RU" sz="1600" i="1" dirty="0" err="1" smtClean="0"/>
              <a:t>Анаеробне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окислення</a:t>
            </a:r>
            <a:r>
              <a:rPr lang="ru-RU" sz="1600" i="1" dirty="0" smtClean="0"/>
              <a:t> </a:t>
            </a:r>
            <a:r>
              <a:rPr lang="ru-RU" sz="1600" dirty="0" err="1" smtClean="0"/>
              <a:t>застосовується</a:t>
            </a:r>
            <a:r>
              <a:rPr lang="ru-RU" sz="1600" dirty="0" smtClean="0"/>
              <a:t> за БСК </a:t>
            </a:r>
            <a:r>
              <a:rPr lang="ru-RU" sz="1600" dirty="0" err="1" smtClean="0"/>
              <a:t>стічної</a:t>
            </a:r>
            <a:r>
              <a:rPr lang="ru-RU" sz="1600" dirty="0" smtClean="0"/>
              <a:t> води,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поступає</a:t>
            </a:r>
            <a:r>
              <a:rPr lang="ru-RU" sz="1600" dirty="0" smtClean="0"/>
              <a:t>,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1000 </a:t>
            </a:r>
            <a:r>
              <a:rPr lang="ru-RU" sz="1600" dirty="0" smtClean="0"/>
              <a:t>до 6000 мг/л.</a:t>
            </a:r>
          </a:p>
          <a:p>
            <a:r>
              <a:rPr lang="ru-RU" sz="1600" i="1" dirty="0" smtClean="0"/>
              <a:t>Для </a:t>
            </a:r>
            <a:r>
              <a:rPr lang="ru-RU" sz="1600" i="1" dirty="0" err="1" smtClean="0"/>
              <a:t>першого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ступеня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необхідно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передбачити</a:t>
            </a:r>
            <a:r>
              <a:rPr lang="ru-RU" sz="1600" i="1" dirty="0" smtClean="0"/>
              <a:t>:</a:t>
            </a:r>
          </a:p>
          <a:p>
            <a:pPr>
              <a:buNone/>
            </a:pPr>
            <a:r>
              <a:rPr lang="ru-RU" sz="1600" dirty="0" smtClean="0"/>
              <a:t>– </a:t>
            </a:r>
            <a:r>
              <a:rPr lang="ru-RU" sz="1600" dirty="0" err="1" smtClean="0"/>
              <a:t>рівномірну</a:t>
            </a:r>
            <a:r>
              <a:rPr lang="ru-RU" sz="1600" dirty="0" smtClean="0"/>
              <a:t>, на </a:t>
            </a:r>
            <a:r>
              <a:rPr lang="ru-RU" sz="1600" dirty="0" err="1" smtClean="0"/>
              <a:t>протязі</a:t>
            </a:r>
            <a:r>
              <a:rPr lang="ru-RU" sz="1600" dirty="0" smtClean="0"/>
              <a:t> </a:t>
            </a:r>
            <a:r>
              <a:rPr lang="ru-RU" sz="1600" dirty="0" err="1" smtClean="0"/>
              <a:t>доби</a:t>
            </a:r>
            <a:r>
              <a:rPr lang="ru-RU" sz="1600" dirty="0" smtClean="0"/>
              <a:t>, подачу </a:t>
            </a:r>
            <a:r>
              <a:rPr lang="ru-RU" sz="1600" dirty="0" err="1" smtClean="0"/>
              <a:t>стічних</a:t>
            </a:r>
            <a:r>
              <a:rPr lang="ru-RU" sz="1600" dirty="0" smtClean="0"/>
              <a:t> вод в </a:t>
            </a:r>
            <a:r>
              <a:rPr lang="ru-RU" sz="1600" dirty="0" err="1" smtClean="0"/>
              <a:t>обидва</a:t>
            </a:r>
            <a:r>
              <a:rPr lang="ru-RU" sz="1600" dirty="0" smtClean="0"/>
              <a:t> </a:t>
            </a:r>
            <a:r>
              <a:rPr lang="ru-RU" sz="1600" dirty="0" err="1" smtClean="0"/>
              <a:t>ступені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метантенків</a:t>
            </a:r>
            <a:r>
              <a:rPr lang="ru-RU" sz="1600" dirty="0" smtClean="0"/>
              <a:t>;</a:t>
            </a:r>
          </a:p>
          <a:p>
            <a:pPr>
              <a:buNone/>
            </a:pPr>
            <a:r>
              <a:rPr lang="ru-RU" sz="1600" dirty="0" smtClean="0"/>
              <a:t>– </a:t>
            </a:r>
            <a:r>
              <a:rPr lang="ru-RU" sz="1600" dirty="0" err="1" smtClean="0"/>
              <a:t>рівень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стічних</a:t>
            </a:r>
            <a:r>
              <a:rPr lang="ru-RU" sz="1600" dirty="0" smtClean="0"/>
              <a:t> вод у </a:t>
            </a:r>
            <a:r>
              <a:rPr lang="ru-RU" sz="1600" dirty="0" err="1" smtClean="0"/>
              <a:t>метантенках</a:t>
            </a:r>
            <a:r>
              <a:rPr lang="ru-RU" sz="1600" dirty="0" smtClean="0"/>
              <a:t> </a:t>
            </a:r>
            <a:r>
              <a:rPr lang="ru-RU" sz="1600" dirty="0" err="1" smtClean="0"/>
              <a:t>нижче</a:t>
            </a:r>
            <a:r>
              <a:rPr lang="ru-RU" sz="1600" dirty="0" smtClean="0"/>
              <a:t> </a:t>
            </a:r>
            <a:r>
              <a:rPr lang="ru-RU" sz="1600" dirty="0" err="1" smtClean="0"/>
              <a:t>горловини</a:t>
            </a:r>
            <a:r>
              <a:rPr lang="ru-RU" sz="1600" dirty="0" smtClean="0"/>
              <a:t> на 0,5 м;</a:t>
            </a:r>
          </a:p>
          <a:p>
            <a:pPr>
              <a:buNone/>
            </a:pPr>
            <a:r>
              <a:rPr lang="ru-RU" sz="1600" dirty="0" smtClean="0"/>
              <a:t>– </a:t>
            </a:r>
            <a:r>
              <a:rPr lang="ru-RU" sz="1600" dirty="0" err="1" smtClean="0"/>
              <a:t>повернення</a:t>
            </a:r>
            <a:r>
              <a:rPr lang="ru-RU" sz="1600" dirty="0" smtClean="0"/>
              <a:t> активного </a:t>
            </a:r>
            <a:r>
              <a:rPr lang="ru-RU" sz="1600" dirty="0" err="1" smtClean="0"/>
              <a:t>анаеробного</a:t>
            </a:r>
            <a:r>
              <a:rPr lang="ru-RU" sz="1600" dirty="0" smtClean="0"/>
              <a:t> мулу </a:t>
            </a:r>
            <a:r>
              <a:rPr lang="ru-RU" sz="1600" dirty="0" err="1" smtClean="0"/>
              <a:t>з</a:t>
            </a:r>
            <a:r>
              <a:rPr lang="ru-RU" sz="1600" dirty="0" smtClean="0"/>
              <a:t> другого </a:t>
            </a:r>
            <a:r>
              <a:rPr lang="ru-RU" sz="1600" dirty="0" err="1" smtClean="0"/>
              <a:t>ступеня</a:t>
            </a:r>
            <a:r>
              <a:rPr lang="ru-RU" sz="1600" dirty="0" smtClean="0"/>
              <a:t> </a:t>
            </a:r>
            <a:r>
              <a:rPr lang="ru-RU" sz="1600" dirty="0" err="1" smtClean="0"/>
              <a:t>метантенків</a:t>
            </a:r>
            <a:r>
              <a:rPr lang="ru-RU" sz="1600" dirty="0" smtClean="0"/>
              <a:t> </a:t>
            </a:r>
            <a:r>
              <a:rPr lang="ru-RU" sz="1600" dirty="0" smtClean="0"/>
              <a:t>у перший </a:t>
            </a:r>
            <a:r>
              <a:rPr lang="ru-RU" sz="1600" dirty="0" smtClean="0"/>
              <a:t>в </a:t>
            </a:r>
            <a:r>
              <a:rPr lang="ru-RU" sz="1600" dirty="0" err="1" smtClean="0"/>
              <a:t>кількості</a:t>
            </a:r>
            <a:r>
              <a:rPr lang="ru-RU" sz="1600" dirty="0" smtClean="0"/>
              <a:t> 30%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кількості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стічних</a:t>
            </a:r>
            <a:r>
              <a:rPr lang="ru-RU" sz="1600" dirty="0" smtClean="0"/>
              <a:t> вод,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подаються</a:t>
            </a:r>
            <a:r>
              <a:rPr lang="ru-RU" sz="1600" dirty="0" smtClean="0"/>
              <a:t>;</a:t>
            </a:r>
          </a:p>
          <a:p>
            <a:pPr>
              <a:buNone/>
            </a:pPr>
            <a:r>
              <a:rPr lang="ru-RU" sz="1600" dirty="0" smtClean="0"/>
              <a:t>– </a:t>
            </a:r>
            <a:r>
              <a:rPr lang="ru-RU" sz="1600" dirty="0" err="1" smtClean="0"/>
              <a:t>об’єм</a:t>
            </a:r>
            <a:r>
              <a:rPr lang="ru-RU" sz="1600" dirty="0" smtClean="0"/>
              <a:t> </a:t>
            </a:r>
            <a:r>
              <a:rPr lang="ru-RU" sz="1600" dirty="0" err="1" smtClean="0"/>
              <a:t>метантенків</a:t>
            </a:r>
            <a:r>
              <a:rPr lang="ru-RU" sz="1600" dirty="0" smtClean="0"/>
              <a:t> другого </a:t>
            </a:r>
            <a:r>
              <a:rPr lang="ru-RU" sz="1600" dirty="0" err="1" smtClean="0"/>
              <a:t>ступеня</a:t>
            </a:r>
            <a:r>
              <a:rPr lang="ru-RU" sz="1600" dirty="0" smtClean="0"/>
              <a:t> таким,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дорівнює</a:t>
            </a:r>
            <a:r>
              <a:rPr lang="ru-RU" sz="1600" dirty="0" smtClean="0"/>
              <a:t> 50% </a:t>
            </a:r>
            <a:r>
              <a:rPr lang="ru-RU" sz="1600" dirty="0" err="1" smtClean="0"/>
              <a:t>об’єму</a:t>
            </a:r>
            <a:r>
              <a:rPr lang="ru-RU" sz="1600" dirty="0" smtClean="0"/>
              <a:t> </a:t>
            </a:r>
            <a:r>
              <a:rPr lang="ru-RU" sz="1600" dirty="0" err="1" smtClean="0"/>
              <a:t>першого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ступеня</a:t>
            </a:r>
            <a:r>
              <a:rPr lang="ru-RU" sz="1600" dirty="0" smtClean="0"/>
              <a:t>;</a:t>
            </a:r>
          </a:p>
          <a:p>
            <a:pPr>
              <a:buNone/>
            </a:pPr>
            <a:r>
              <a:rPr lang="ru-RU" sz="1600" dirty="0" smtClean="0"/>
              <a:t>– подачу </a:t>
            </a:r>
            <a:r>
              <a:rPr lang="ru-RU" sz="1600" dirty="0" err="1" smtClean="0"/>
              <a:t>стічних</a:t>
            </a:r>
            <a:r>
              <a:rPr lang="ru-RU" sz="1600" dirty="0" smtClean="0"/>
              <a:t> вод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зворотного</a:t>
            </a:r>
            <a:r>
              <a:rPr lang="ru-RU" sz="1600" dirty="0" smtClean="0"/>
              <a:t> мулу: у перший </a:t>
            </a:r>
            <a:r>
              <a:rPr lang="ru-RU" sz="1600" dirty="0" err="1" smtClean="0"/>
              <a:t>ступінь</a:t>
            </a:r>
            <a:r>
              <a:rPr lang="ru-RU" sz="1600" dirty="0" smtClean="0"/>
              <a:t> – у </a:t>
            </a:r>
            <a:r>
              <a:rPr lang="ru-RU" sz="1600" dirty="0" err="1" smtClean="0"/>
              <a:t>верхню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частину</a:t>
            </a:r>
            <a:r>
              <a:rPr lang="ru-RU" sz="1600" dirty="0" smtClean="0"/>
              <a:t>, у </a:t>
            </a:r>
            <a:r>
              <a:rPr lang="ru-RU" sz="1600" dirty="0" err="1" smtClean="0"/>
              <a:t>другий</a:t>
            </a:r>
            <a:r>
              <a:rPr lang="ru-RU" sz="1600" dirty="0" smtClean="0"/>
              <a:t> </a:t>
            </a:r>
            <a:r>
              <a:rPr lang="ru-RU" sz="1600" dirty="0" err="1" smtClean="0"/>
              <a:t>ступінь</a:t>
            </a:r>
            <a:r>
              <a:rPr lang="ru-RU" sz="1600" dirty="0" smtClean="0"/>
              <a:t> – </a:t>
            </a:r>
            <a:r>
              <a:rPr lang="ru-RU" sz="1600" dirty="0" err="1" smtClean="0"/>
              <a:t>у</a:t>
            </a:r>
            <a:r>
              <a:rPr lang="ru-RU" sz="1600" dirty="0" smtClean="0"/>
              <a:t> </a:t>
            </a:r>
            <a:r>
              <a:rPr lang="ru-RU" sz="1600" dirty="0" err="1" smtClean="0"/>
              <a:t>нижню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частину</a:t>
            </a:r>
            <a:r>
              <a:rPr lang="ru-RU" sz="1600" dirty="0" smtClean="0"/>
              <a:t>;</a:t>
            </a:r>
          </a:p>
          <a:p>
            <a:pPr>
              <a:buNone/>
            </a:pPr>
            <a:r>
              <a:rPr lang="ru-RU" sz="1600" dirty="0" smtClean="0"/>
              <a:t>– </a:t>
            </a:r>
            <a:r>
              <a:rPr lang="ru-RU" sz="1600" dirty="0" err="1" smtClean="0"/>
              <a:t>перемішування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стічної</a:t>
            </a:r>
            <a:r>
              <a:rPr lang="ru-RU" sz="1600" dirty="0" smtClean="0"/>
              <a:t> води </a:t>
            </a:r>
            <a:r>
              <a:rPr lang="ru-RU" sz="1600" dirty="0" err="1" smtClean="0"/>
              <a:t>внаслідок</a:t>
            </a:r>
            <a:r>
              <a:rPr lang="ru-RU" sz="1600" dirty="0" smtClean="0"/>
              <a:t> </a:t>
            </a:r>
            <a:r>
              <a:rPr lang="ru-RU" sz="1600" dirty="0" err="1" smtClean="0"/>
              <a:t>рециркуляції</a:t>
            </a:r>
            <a:r>
              <a:rPr lang="ru-RU" sz="1600" dirty="0" smtClean="0"/>
              <a:t> газу,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утворюється</a:t>
            </a:r>
            <a:r>
              <a:rPr lang="ru-RU" sz="1600" dirty="0" smtClean="0"/>
              <a:t>,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інтенсивністю</a:t>
            </a:r>
            <a:r>
              <a:rPr lang="ru-RU" sz="1600" dirty="0" smtClean="0"/>
              <a:t> </a:t>
            </a:r>
            <a:r>
              <a:rPr lang="ru-RU" sz="1600" dirty="0" smtClean="0"/>
              <a:t>6 м3/м2 г</a:t>
            </a:r>
            <a:r>
              <a:rPr lang="en-US" sz="1600" dirty="0" smtClean="0"/>
              <a:t>o</a:t>
            </a:r>
            <a:r>
              <a:rPr lang="ru-RU" sz="1600" dirty="0" smtClean="0"/>
              <a:t>д.;</a:t>
            </a:r>
          </a:p>
          <a:p>
            <a:pPr>
              <a:buNone/>
            </a:pPr>
            <a:r>
              <a:rPr lang="ru-RU" sz="1600" dirty="0" smtClean="0"/>
              <a:t>– </a:t>
            </a:r>
            <a:r>
              <a:rPr lang="ru-RU" sz="1600" dirty="0" err="1" smtClean="0"/>
              <a:t>аеротенки-змішувачі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регенераторами </a:t>
            </a:r>
            <a:r>
              <a:rPr lang="ru-RU" sz="1600" dirty="0" err="1" smtClean="0"/>
              <a:t>об’ємом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дорівнює</a:t>
            </a:r>
            <a:r>
              <a:rPr lang="ru-RU" sz="1600" dirty="0" smtClean="0"/>
              <a:t> 30%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об’єму</a:t>
            </a:r>
            <a:r>
              <a:rPr lang="ru-RU" sz="1600" dirty="0" smtClean="0"/>
              <a:t> </a:t>
            </a:r>
            <a:r>
              <a:rPr lang="ru-RU" sz="1600" dirty="0" err="1" smtClean="0"/>
              <a:t>аеротенків</a:t>
            </a:r>
            <a:r>
              <a:rPr lang="ru-RU" sz="1600" dirty="0" smtClean="0"/>
              <a:t>;</a:t>
            </a:r>
          </a:p>
          <a:p>
            <a:pPr>
              <a:buNone/>
            </a:pPr>
            <a:r>
              <a:rPr lang="ru-RU" sz="1600" dirty="0" smtClean="0"/>
              <a:t>– </a:t>
            </a:r>
            <a:r>
              <a:rPr lang="ru-RU" sz="1600" dirty="0" err="1" smtClean="0"/>
              <a:t>відстійники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тривалістю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відстоювання</a:t>
            </a:r>
            <a:r>
              <a:rPr lang="ru-RU" sz="1600" dirty="0" smtClean="0"/>
              <a:t> 1,5 </a:t>
            </a:r>
            <a:r>
              <a:rPr lang="ru-RU" sz="1600" dirty="0" err="1" smtClean="0"/>
              <a:t>години</a:t>
            </a:r>
            <a:r>
              <a:rPr lang="ru-RU" sz="1600" dirty="0" smtClean="0"/>
              <a:t>.</a:t>
            </a:r>
            <a:endParaRPr lang="ru-RU" sz="1600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41738" y="304801"/>
            <a:ext cx="8597462" cy="1147481"/>
          </a:xfrm>
        </p:spPr>
        <p:txBody>
          <a:bodyPr>
            <a:noAutofit/>
          </a:bodyPr>
          <a:lstStyle/>
          <a:p>
            <a:pPr algn="just"/>
            <a:r>
              <a:rPr lang="ru-RU" sz="2800" i="1" dirty="0" smtClean="0"/>
              <a:t>Для другого </a:t>
            </a:r>
            <a:r>
              <a:rPr lang="ru-RU" sz="2800" i="1" dirty="0" err="1" smtClean="0"/>
              <a:t>ступеня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очищення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необхідно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передбачати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аеротенки</a:t>
            </a:r>
            <a:r>
              <a:rPr lang="ru-RU" sz="2800" dirty="0" err="1" smtClean="0"/>
              <a:t>-витиснювачі</a:t>
            </a:r>
            <a:r>
              <a:rPr lang="ru-RU" sz="2800" dirty="0" smtClean="0"/>
              <a:t>, </a:t>
            </a:r>
            <a:r>
              <a:rPr lang="ru-RU" sz="2800" dirty="0" err="1" smtClean="0"/>
              <a:t>відстійники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тривалістю</a:t>
            </a:r>
            <a:r>
              <a:rPr lang="ru-RU" sz="2800" dirty="0" smtClean="0"/>
              <a:t> </a:t>
            </a:r>
            <a:r>
              <a:rPr lang="ru-RU" sz="2800" dirty="0" err="1" smtClean="0"/>
              <a:t>відстоювання</a:t>
            </a:r>
            <a:r>
              <a:rPr lang="ru-RU" sz="2800" dirty="0" smtClean="0"/>
              <a:t> 2 </a:t>
            </a:r>
            <a:r>
              <a:rPr lang="ru-RU" sz="2800" dirty="0" err="1" smtClean="0"/>
              <a:t>години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 err="1" smtClean="0"/>
              <a:t>Ефект</a:t>
            </a:r>
            <a:r>
              <a:rPr lang="ru-RU" sz="2800" dirty="0" smtClean="0"/>
              <a:t> </a:t>
            </a:r>
            <a:r>
              <a:rPr lang="ru-RU" sz="2800" dirty="0" err="1" smtClean="0"/>
              <a:t>очищення</a:t>
            </a:r>
            <a:r>
              <a:rPr lang="ru-RU" sz="2800" dirty="0" smtClean="0"/>
              <a:t> за </a:t>
            </a:r>
            <a:r>
              <a:rPr lang="ru-RU" sz="2800" dirty="0" err="1" smtClean="0"/>
              <a:t>анаеробного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збродження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приймається</a:t>
            </a:r>
            <a:r>
              <a:rPr lang="ru-RU" sz="2800" dirty="0" smtClean="0"/>
              <a:t> 90%; </a:t>
            </a:r>
            <a:r>
              <a:rPr lang="ru-RU" sz="2800" dirty="0" err="1" smtClean="0"/>
              <a:t>вихід</a:t>
            </a:r>
            <a:r>
              <a:rPr lang="ru-RU" sz="2800" dirty="0" smtClean="0"/>
              <a:t> газу </a:t>
            </a:r>
            <a:r>
              <a:rPr lang="ru-RU" sz="2800" dirty="0" smtClean="0"/>
              <a:t>– 0,5–0,6 м3 на 1 кг </a:t>
            </a:r>
            <a:r>
              <a:rPr lang="ru-RU" sz="2800" dirty="0" err="1" smtClean="0"/>
              <a:t>зниження</a:t>
            </a:r>
            <a:r>
              <a:rPr lang="ru-RU" sz="2800" dirty="0" smtClean="0"/>
              <a:t> БСК; склад: метану – 65–73%, </a:t>
            </a:r>
            <a:r>
              <a:rPr lang="ru-RU" sz="2800" dirty="0" err="1" smtClean="0"/>
              <a:t>вуглекислого</a:t>
            </a:r>
            <a:r>
              <a:rPr lang="ru-RU" sz="2800" dirty="0" smtClean="0"/>
              <a:t> газу </a:t>
            </a:r>
            <a:r>
              <a:rPr lang="ru-RU" sz="2800" dirty="0" smtClean="0"/>
              <a:t>– 20–23%.</a:t>
            </a:r>
          </a:p>
          <a:p>
            <a:pPr algn="just"/>
            <a:r>
              <a:rPr lang="ru-RU" sz="2800" dirty="0" err="1" smtClean="0"/>
              <a:t>Ефект</a:t>
            </a:r>
            <a:r>
              <a:rPr lang="ru-RU" sz="2800" dirty="0" smtClean="0"/>
              <a:t> </a:t>
            </a:r>
            <a:r>
              <a:rPr lang="ru-RU" sz="2800" dirty="0" err="1" smtClean="0"/>
              <a:t>очищення</a:t>
            </a:r>
            <a:r>
              <a:rPr lang="ru-RU" sz="2800" dirty="0" smtClean="0"/>
              <a:t> при </a:t>
            </a:r>
            <a:r>
              <a:rPr lang="ru-RU" sz="2800" dirty="0" err="1" smtClean="0"/>
              <a:t>аеробному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окисленні</a:t>
            </a:r>
            <a:r>
              <a:rPr lang="ru-RU" sz="2800" dirty="0" smtClean="0"/>
              <a:t> – 95–98%.</a:t>
            </a:r>
            <a:endParaRPr lang="ru-RU" sz="2800" i="1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body" idx="1"/>
          </p:nvPr>
        </p:nvSpPr>
        <p:spPr>
          <a:xfrm>
            <a:off x="283778" y="199696"/>
            <a:ext cx="8565931" cy="4614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b="1" i="1" dirty="0" err="1" smtClean="0"/>
              <a:t>Метантенки</a:t>
            </a:r>
            <a:r>
              <a:rPr lang="ru-RU" sz="1800" b="1" i="1" dirty="0" smtClean="0"/>
              <a:t>. </a:t>
            </a:r>
            <a:r>
              <a:rPr lang="ru-RU" sz="1800" dirty="0" smtClean="0"/>
              <a:t>У </a:t>
            </a:r>
            <a:r>
              <a:rPr lang="ru-RU" sz="1800" dirty="0" err="1" smtClean="0"/>
              <a:t>результаті</a:t>
            </a:r>
            <a:r>
              <a:rPr lang="ru-RU" sz="1800" dirty="0" smtClean="0"/>
              <a:t> </a:t>
            </a:r>
            <a:r>
              <a:rPr lang="ru-RU" sz="1800" dirty="0" err="1" smtClean="0"/>
              <a:t>обробки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промислових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стічних</a:t>
            </a:r>
            <a:r>
              <a:rPr lang="ru-RU" sz="1800" dirty="0" smtClean="0"/>
              <a:t> вод </a:t>
            </a:r>
            <a:r>
              <a:rPr lang="ru-RU" sz="1800" dirty="0" err="1" smtClean="0"/>
              <a:t>утворюються</a:t>
            </a:r>
            <a:r>
              <a:rPr lang="ru-RU" sz="1800" dirty="0" smtClean="0"/>
              <a:t> </a:t>
            </a:r>
            <a:r>
              <a:rPr lang="ru-RU" sz="1800" dirty="0" smtClean="0"/>
              <a:t>осади – </a:t>
            </a:r>
            <a:r>
              <a:rPr lang="ru-RU" sz="1800" dirty="0" err="1" smtClean="0"/>
              <a:t>водні</a:t>
            </a:r>
            <a:r>
              <a:rPr lang="ru-RU" sz="1800" dirty="0" smtClean="0"/>
              <a:t> </a:t>
            </a:r>
            <a:r>
              <a:rPr lang="ru-RU" sz="1800" dirty="0" err="1" smtClean="0"/>
              <a:t>суспензії</a:t>
            </a:r>
            <a:r>
              <a:rPr lang="ru-RU" sz="1800" dirty="0" smtClean="0"/>
              <a:t> </a:t>
            </a:r>
            <a:r>
              <a:rPr lang="ru-RU" sz="1800" dirty="0" err="1" smtClean="0"/>
              <a:t>мінеральних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речовин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відрізняються</a:t>
            </a:r>
            <a:r>
              <a:rPr lang="ru-RU" sz="1800" dirty="0" smtClean="0"/>
              <a:t> за </a:t>
            </a:r>
            <a:r>
              <a:rPr lang="ru-RU" sz="1800" dirty="0" err="1" smtClean="0"/>
              <a:t>фізичними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хімічними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якостями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Сучасна</a:t>
            </a:r>
            <a:r>
              <a:rPr lang="ru-RU" sz="1800" dirty="0" smtClean="0"/>
              <a:t> </a:t>
            </a:r>
            <a:r>
              <a:rPr lang="ru-RU" sz="1800" dirty="0" err="1" smtClean="0"/>
              <a:t>техніка</a:t>
            </a:r>
            <a:r>
              <a:rPr lang="ru-RU" sz="1800" dirty="0" smtClean="0"/>
              <a:t> </a:t>
            </a:r>
            <a:r>
              <a:rPr lang="ru-RU" sz="1800" dirty="0" err="1" smtClean="0"/>
              <a:t>обробки</a:t>
            </a:r>
            <a:r>
              <a:rPr lang="ru-RU" sz="1800" dirty="0" smtClean="0"/>
              <a:t> </a:t>
            </a:r>
            <a:r>
              <a:rPr lang="ru-RU" sz="1800" dirty="0" err="1" smtClean="0"/>
              <a:t>осадів</a:t>
            </a:r>
            <a:r>
              <a:rPr lang="ru-RU" sz="1800" dirty="0" smtClean="0"/>
              <a:t> </a:t>
            </a:r>
            <a:r>
              <a:rPr lang="ru-RU" sz="1800" dirty="0" err="1" smtClean="0"/>
              <a:t>спрямована</a:t>
            </a:r>
            <a:r>
              <a:rPr lang="ru-RU" sz="1800" dirty="0" smtClean="0"/>
              <a:t> на </a:t>
            </a:r>
            <a:r>
              <a:rPr lang="ru-RU" sz="1800" dirty="0" err="1" smtClean="0"/>
              <a:t>доведення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їх</a:t>
            </a:r>
            <a:r>
              <a:rPr lang="ru-RU" sz="1800" dirty="0" smtClean="0"/>
              <a:t> до стану, </a:t>
            </a:r>
            <a:r>
              <a:rPr lang="ru-RU" sz="1800" dirty="0" smtClean="0"/>
              <a:t>за </a:t>
            </a:r>
            <a:r>
              <a:rPr lang="ru-RU" sz="1800" dirty="0" err="1" smtClean="0"/>
              <a:t>якого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виключається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забруднення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навколишнього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середовища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можлива</a:t>
            </a:r>
            <a:r>
              <a:rPr lang="ru-RU" sz="1800" dirty="0" smtClean="0"/>
              <a:t> </a:t>
            </a:r>
            <a:r>
              <a:rPr lang="ru-RU" sz="1800" dirty="0" err="1" smtClean="0"/>
              <a:t>утилізація</a:t>
            </a:r>
            <a:r>
              <a:rPr lang="ru-RU" sz="1800" dirty="0" smtClean="0"/>
              <a:t> </a:t>
            </a:r>
            <a:r>
              <a:rPr lang="ru-RU" sz="1800" dirty="0" err="1" smtClean="0"/>
              <a:t>корисних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компонентів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в них </a:t>
            </a:r>
            <a:r>
              <a:rPr lang="ru-RU" sz="1800" dirty="0" err="1" smtClean="0"/>
              <a:t>є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Надлишковий</a:t>
            </a:r>
            <a:r>
              <a:rPr lang="ru-RU" sz="1800" dirty="0" smtClean="0"/>
              <a:t> </a:t>
            </a:r>
            <a:r>
              <a:rPr lang="ru-RU" sz="1800" dirty="0" err="1" smtClean="0"/>
              <a:t>активний</a:t>
            </a:r>
            <a:r>
              <a:rPr lang="ru-RU" sz="1800" dirty="0" smtClean="0"/>
              <a:t> мул, </a:t>
            </a:r>
            <a:r>
              <a:rPr lang="ru-RU" sz="1800" dirty="0" err="1" smtClean="0"/>
              <a:t>частинки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відмираючої</a:t>
            </a:r>
            <a:r>
              <a:rPr lang="ru-RU" sz="1800" dirty="0" smtClean="0"/>
              <a:t> </a:t>
            </a:r>
            <a:r>
              <a:rPr lang="ru-RU" sz="1800" dirty="0" err="1" smtClean="0"/>
              <a:t>біоплівки</a:t>
            </a:r>
            <a:r>
              <a:rPr lang="ru-RU" sz="1800" dirty="0" smtClean="0"/>
              <a:t>, а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деякі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органічні</a:t>
            </a:r>
            <a:r>
              <a:rPr lang="ru-RU" sz="1800" dirty="0" smtClean="0"/>
              <a:t> осади погано </a:t>
            </a:r>
            <a:r>
              <a:rPr lang="ru-RU" sz="1800" dirty="0" err="1" smtClean="0"/>
              <a:t>віддають</a:t>
            </a:r>
            <a:r>
              <a:rPr lang="ru-RU" sz="1800" dirty="0" smtClean="0"/>
              <a:t> воду, </a:t>
            </a:r>
            <a:r>
              <a:rPr lang="ru-RU" sz="1800" dirty="0" err="1" smtClean="0"/>
              <a:t>мають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неприємний</a:t>
            </a:r>
            <a:r>
              <a:rPr lang="ru-RU" sz="1800" dirty="0" smtClean="0"/>
              <a:t> запах, легко </a:t>
            </a:r>
            <a:r>
              <a:rPr lang="ru-RU" sz="1800" dirty="0" err="1" smtClean="0"/>
              <a:t>загнивають</a:t>
            </a:r>
            <a:r>
              <a:rPr lang="ru-RU" sz="1800" dirty="0" smtClean="0"/>
              <a:t>. Тому </a:t>
            </a:r>
            <a:r>
              <a:rPr lang="ru-RU" sz="1800" dirty="0" err="1" smtClean="0"/>
              <a:t>їх</a:t>
            </a:r>
            <a:r>
              <a:rPr lang="ru-RU" sz="1800" dirty="0" smtClean="0"/>
              <a:t> </a:t>
            </a:r>
            <a:r>
              <a:rPr lang="ru-RU" sz="1800" dirty="0" err="1" smtClean="0"/>
              <a:t>стабілізують</a:t>
            </a:r>
            <a:r>
              <a:rPr lang="ru-RU" sz="1800" dirty="0" smtClean="0"/>
              <a:t>, </a:t>
            </a:r>
            <a:r>
              <a:rPr lang="ru-RU" sz="1800" dirty="0" err="1" smtClean="0"/>
              <a:t>зброджуючи</a:t>
            </a:r>
            <a:r>
              <a:rPr lang="ru-RU" sz="1800" dirty="0" smtClean="0"/>
              <a:t> без доступу </a:t>
            </a:r>
            <a:r>
              <a:rPr lang="ru-RU" sz="1800" dirty="0" err="1" smtClean="0"/>
              <a:t>кисню</a:t>
            </a:r>
            <a:r>
              <a:rPr lang="ru-RU" sz="1800" dirty="0" smtClean="0"/>
              <a:t> </a:t>
            </a:r>
            <a:r>
              <a:rPr lang="ru-RU" sz="1800" dirty="0" err="1" smtClean="0"/>
              <a:t>анаеробними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бактеріями</a:t>
            </a:r>
            <a:r>
              <a:rPr lang="ru-RU" sz="1800" dirty="0" smtClean="0"/>
              <a:t> </a:t>
            </a:r>
            <a:r>
              <a:rPr lang="ru-RU" sz="1800" dirty="0" smtClean="0"/>
              <a:t>в </a:t>
            </a:r>
            <a:r>
              <a:rPr lang="ru-RU" sz="1800" dirty="0" err="1" smtClean="0"/>
              <a:t>спеціальних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апаратах</a:t>
            </a:r>
            <a:r>
              <a:rPr lang="ru-RU" sz="1800" dirty="0" smtClean="0"/>
              <a:t> – </a:t>
            </a:r>
            <a:r>
              <a:rPr lang="ru-RU" sz="1800" dirty="0" err="1" smtClean="0"/>
              <a:t>метантенках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Метантенки</a:t>
            </a:r>
            <a:r>
              <a:rPr lang="ru-RU" sz="1800" dirty="0" smtClean="0"/>
              <a:t> </a:t>
            </a:r>
            <a:r>
              <a:rPr lang="ru-RU" sz="1800" dirty="0" err="1" smtClean="0"/>
              <a:t>уявляють</a:t>
            </a:r>
            <a:r>
              <a:rPr lang="ru-RU" sz="1800" dirty="0" smtClean="0"/>
              <a:t> собою </a:t>
            </a:r>
            <a:r>
              <a:rPr lang="ru-RU" sz="1800" dirty="0" err="1" smtClean="0"/>
              <a:t>залізобетонні</a:t>
            </a:r>
            <a:r>
              <a:rPr lang="ru-RU" sz="1800" dirty="0" smtClean="0"/>
              <a:t> герметично </a:t>
            </a:r>
            <a:r>
              <a:rPr lang="ru-RU" sz="1800" dirty="0" err="1" smtClean="0"/>
              <a:t>закриті</a:t>
            </a:r>
            <a:r>
              <a:rPr lang="ru-RU" sz="1800" dirty="0" smtClean="0"/>
              <a:t> </a:t>
            </a:r>
            <a:r>
              <a:rPr lang="ru-RU" sz="1800" dirty="0" err="1" smtClean="0"/>
              <a:t>резервуари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конічним</a:t>
            </a:r>
            <a:r>
              <a:rPr lang="ru-RU" sz="1800" dirty="0" smtClean="0"/>
              <a:t> </a:t>
            </a:r>
            <a:r>
              <a:rPr lang="ru-RU" sz="1800" dirty="0" smtClean="0"/>
              <a:t>дном (рис. 10. 4).</a:t>
            </a:r>
            <a:endParaRPr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0659" y="233643"/>
            <a:ext cx="8803341" cy="26567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Осад,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підлягає</a:t>
            </a:r>
            <a:r>
              <a:rPr lang="ru-RU" sz="1600" dirty="0" smtClean="0"/>
              <a:t> </a:t>
            </a:r>
            <a:r>
              <a:rPr lang="ru-RU" sz="1600" dirty="0" err="1" smtClean="0"/>
              <a:t>збродженню</a:t>
            </a:r>
            <a:r>
              <a:rPr lang="ru-RU" sz="1600" dirty="0" smtClean="0"/>
              <a:t>, </a:t>
            </a:r>
            <a:r>
              <a:rPr lang="ru-RU" sz="1600" dirty="0" err="1" smtClean="0"/>
              <a:t>подають</a:t>
            </a:r>
            <a:r>
              <a:rPr lang="ru-RU" sz="1600" dirty="0" smtClean="0"/>
              <a:t> у </a:t>
            </a:r>
            <a:r>
              <a:rPr lang="ru-RU" sz="1600" dirty="0" err="1" smtClean="0"/>
              <a:t>верхню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частину</a:t>
            </a:r>
            <a:r>
              <a:rPr lang="ru-RU" sz="1600" dirty="0" smtClean="0"/>
              <a:t> </a:t>
            </a:r>
            <a:r>
              <a:rPr lang="ru-RU" sz="1600" dirty="0" err="1" smtClean="0"/>
              <a:t>метантенка</a:t>
            </a:r>
            <a:r>
              <a:rPr lang="ru-RU" sz="1600" dirty="0" smtClean="0"/>
              <a:t> </a:t>
            </a:r>
            <a:r>
              <a:rPr lang="ru-RU" sz="1600" dirty="0" smtClean="0"/>
              <a:t>по </a:t>
            </a:r>
            <a:r>
              <a:rPr lang="ru-RU" sz="1600" dirty="0" err="1" smtClean="0"/>
              <a:t>трубі</a:t>
            </a:r>
            <a:r>
              <a:rPr lang="ru-RU" sz="1600" dirty="0" smtClean="0"/>
              <a:t> </a:t>
            </a:r>
            <a:r>
              <a:rPr lang="ru-RU" sz="1600" i="1" dirty="0" smtClean="0"/>
              <a:t>8, </a:t>
            </a:r>
            <a:r>
              <a:rPr lang="ru-RU" sz="1600" i="1" dirty="0" err="1" smtClean="0"/>
              <a:t>зброджений</a:t>
            </a:r>
            <a:r>
              <a:rPr lang="ru-RU" sz="1600" i="1" dirty="0" smtClean="0"/>
              <a:t> осад </a:t>
            </a:r>
            <a:r>
              <a:rPr lang="ru-RU" sz="1600" i="1" dirty="0" err="1" smtClean="0"/>
              <a:t>видаляють</a:t>
            </a:r>
            <a:r>
              <a:rPr lang="ru-RU" sz="1600" i="1" dirty="0" smtClean="0"/>
              <a:t> по </a:t>
            </a:r>
            <a:r>
              <a:rPr lang="ru-RU" sz="1600" i="1" dirty="0" err="1" smtClean="0"/>
              <a:t>трубі</a:t>
            </a:r>
            <a:r>
              <a:rPr lang="ru-RU" sz="1600" i="1" dirty="0" smtClean="0"/>
              <a:t> 9; </a:t>
            </a:r>
            <a:r>
              <a:rPr lang="ru-RU" sz="1600" i="1" dirty="0" err="1" smtClean="0"/>
              <a:t>максимальне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віддалення</a:t>
            </a:r>
            <a:r>
              <a:rPr lang="ru-RU" sz="1600" i="1" dirty="0" smtClean="0"/>
              <a:t> один </a:t>
            </a:r>
            <a:r>
              <a:rPr lang="ru-RU" sz="1600" i="1" dirty="0" err="1" smtClean="0"/>
              <a:t>від</a:t>
            </a:r>
            <a:r>
              <a:rPr lang="ru-RU" sz="1600" i="1" dirty="0" smtClean="0"/>
              <a:t> </a:t>
            </a:r>
            <a:r>
              <a:rPr lang="ru-RU" sz="1600" dirty="0" smtClean="0"/>
              <a:t>одного </a:t>
            </a:r>
            <a:r>
              <a:rPr lang="ru-RU" sz="1600" dirty="0" err="1" smtClean="0"/>
              <a:t>трубопроводів</a:t>
            </a:r>
            <a:r>
              <a:rPr lang="ru-RU" sz="1600" dirty="0" smtClean="0"/>
              <a:t> </a:t>
            </a:r>
            <a:r>
              <a:rPr lang="ru-RU" sz="1600" dirty="0" err="1" smtClean="0"/>
              <a:t>завантаження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вивантаження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запобігає</a:t>
            </a:r>
            <a:r>
              <a:rPr lang="ru-RU" sz="1600" dirty="0" smtClean="0"/>
              <a:t> </a:t>
            </a:r>
            <a:r>
              <a:rPr lang="ru-RU" sz="1600" dirty="0" err="1" smtClean="0"/>
              <a:t>потраплянню</a:t>
            </a:r>
            <a:r>
              <a:rPr lang="ru-RU" sz="1600" dirty="0" smtClean="0"/>
              <a:t> </a:t>
            </a:r>
            <a:r>
              <a:rPr lang="ru-RU" sz="1600" dirty="0" err="1" smtClean="0"/>
              <a:t>незбродженого</a:t>
            </a:r>
            <a:r>
              <a:rPr lang="ru-RU" sz="1600" dirty="0" smtClean="0"/>
              <a:t> </a:t>
            </a:r>
            <a:r>
              <a:rPr lang="ru-RU" sz="1600" dirty="0" smtClean="0"/>
              <a:t>осаду у </a:t>
            </a:r>
            <a:r>
              <a:rPr lang="ru-RU" sz="1600" dirty="0" err="1" smtClean="0"/>
              <a:t>масу</a:t>
            </a:r>
            <a:r>
              <a:rPr lang="ru-RU" sz="1600" dirty="0" smtClean="0"/>
              <a:t>, яка </a:t>
            </a:r>
            <a:r>
              <a:rPr lang="ru-RU" sz="1600" dirty="0" err="1" smtClean="0"/>
              <a:t>вивантажується</a:t>
            </a:r>
            <a:r>
              <a:rPr lang="ru-RU" sz="1600" dirty="0" smtClean="0"/>
              <a:t>. </a:t>
            </a:r>
            <a:r>
              <a:rPr lang="ru-RU" sz="1600" dirty="0" err="1" smtClean="0"/>
              <a:t>Рідина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зброджується</a:t>
            </a:r>
            <a:r>
              <a:rPr lang="ru-RU" sz="1600" dirty="0" smtClean="0"/>
              <a:t>, </a:t>
            </a:r>
            <a:r>
              <a:rPr lang="ru-RU" sz="1600" dirty="0" err="1" smtClean="0"/>
              <a:t>перемішується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мішалкою</a:t>
            </a:r>
            <a:r>
              <a:rPr lang="ru-RU" sz="1600" dirty="0" smtClean="0"/>
              <a:t> 6, яка приводиться у </a:t>
            </a:r>
            <a:r>
              <a:rPr lang="ru-RU" sz="1600" dirty="0" err="1" smtClean="0"/>
              <a:t>дію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електродвигуном</a:t>
            </a:r>
            <a:r>
              <a:rPr lang="ru-RU" sz="1600" dirty="0" smtClean="0"/>
              <a:t>. Газ,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виділяється</a:t>
            </a:r>
            <a:r>
              <a:rPr lang="ru-RU" sz="1600" dirty="0" smtClean="0"/>
              <a:t>, </a:t>
            </a:r>
            <a:r>
              <a:rPr lang="ru-RU" sz="1600" dirty="0" err="1" smtClean="0"/>
              <a:t>пробивається</a:t>
            </a:r>
            <a:r>
              <a:rPr lang="ru-RU" sz="1600" dirty="0" smtClean="0"/>
              <a:t> через </a:t>
            </a:r>
            <a:r>
              <a:rPr lang="ru-RU" sz="1600" dirty="0" err="1" smtClean="0"/>
              <a:t>поверхню</a:t>
            </a:r>
            <a:r>
              <a:rPr lang="ru-RU" sz="1600" dirty="0" smtClean="0"/>
              <a:t> </a:t>
            </a:r>
            <a:r>
              <a:rPr lang="ru-RU" sz="1600" dirty="0" err="1" smtClean="0"/>
              <a:t>рідини</a:t>
            </a:r>
            <a:r>
              <a:rPr lang="ru-RU" sz="1600" dirty="0" smtClean="0"/>
              <a:t> в </a:t>
            </a:r>
            <a:r>
              <a:rPr lang="ru-RU" sz="1600" dirty="0" err="1" smtClean="0"/>
              <a:t>горловині</a:t>
            </a:r>
            <a:r>
              <a:rPr lang="ru-RU" sz="1600" dirty="0" smtClean="0"/>
              <a:t> 2, </a:t>
            </a:r>
            <a:r>
              <a:rPr lang="ru-RU" sz="1600" dirty="0" err="1" smtClean="0"/>
              <a:t>розбиваючи</a:t>
            </a:r>
            <a:r>
              <a:rPr lang="ru-RU" sz="1600" dirty="0" smtClean="0"/>
              <a:t> корок,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на </a:t>
            </a:r>
            <a:r>
              <a:rPr lang="ru-RU" sz="1600" dirty="0" err="1" smtClean="0"/>
              <a:t>ній</a:t>
            </a:r>
            <a:r>
              <a:rPr lang="ru-RU" sz="1600" dirty="0" smtClean="0"/>
              <a:t> </a:t>
            </a:r>
            <a:r>
              <a:rPr lang="ru-RU" sz="1600" dirty="0" err="1" smtClean="0"/>
              <a:t>утворився</a:t>
            </a:r>
            <a:r>
              <a:rPr lang="ru-RU" sz="1600" dirty="0" smtClean="0"/>
              <a:t>,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збирається</a:t>
            </a:r>
            <a:r>
              <a:rPr lang="ru-RU" sz="1600" dirty="0" smtClean="0"/>
              <a:t> у </a:t>
            </a:r>
            <a:r>
              <a:rPr lang="ru-RU" sz="1600" dirty="0" err="1" smtClean="0"/>
              <a:t>збірниках</a:t>
            </a:r>
            <a:r>
              <a:rPr lang="ru-RU" sz="1600" dirty="0" smtClean="0"/>
              <a:t> газу </a:t>
            </a:r>
            <a:r>
              <a:rPr lang="ru-RU" sz="1600" i="1" dirty="0" smtClean="0"/>
              <a:t>3, </a:t>
            </a:r>
            <a:r>
              <a:rPr lang="ru-RU" sz="1600" i="1" dirty="0" err="1" smtClean="0"/>
              <a:t>звідки</a:t>
            </a:r>
            <a:r>
              <a:rPr lang="ru-RU" sz="1600" i="1" dirty="0" smtClean="0"/>
              <a:t> по </a:t>
            </a:r>
            <a:r>
              <a:rPr lang="ru-RU" sz="1600" i="1" dirty="0" err="1" smtClean="0"/>
              <a:t>виводах</a:t>
            </a:r>
            <a:r>
              <a:rPr lang="ru-RU" sz="1600" i="1" dirty="0" smtClean="0"/>
              <a:t> 4 </a:t>
            </a:r>
            <a:r>
              <a:rPr lang="ru-RU" sz="1600" i="1" dirty="0" err="1" smtClean="0"/>
              <a:t>поступає</a:t>
            </a:r>
            <a:r>
              <a:rPr lang="ru-RU" sz="1600" i="1" dirty="0" smtClean="0"/>
              <a:t> </a:t>
            </a:r>
            <a:r>
              <a:rPr lang="ru-RU" sz="1600" i="1" dirty="0" smtClean="0"/>
              <a:t>у </a:t>
            </a:r>
            <a:r>
              <a:rPr lang="ru-RU" sz="1600" dirty="0" smtClean="0"/>
              <a:t>газгольдер</a:t>
            </a:r>
            <a:r>
              <a:rPr lang="ru-RU" sz="1600" dirty="0" smtClean="0"/>
              <a:t>. Для </a:t>
            </a:r>
            <a:r>
              <a:rPr lang="ru-RU" sz="1600" dirty="0" err="1" smtClean="0"/>
              <a:t>нагрівання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маси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зброджується</a:t>
            </a:r>
            <a:r>
              <a:rPr lang="ru-RU" sz="1600" dirty="0" smtClean="0"/>
              <a:t>, </a:t>
            </a:r>
            <a:r>
              <a:rPr lang="ru-RU" sz="1600" dirty="0" err="1" smtClean="0"/>
              <a:t>існує</a:t>
            </a:r>
            <a:r>
              <a:rPr lang="ru-RU" sz="1600" dirty="0" smtClean="0"/>
              <a:t> </a:t>
            </a:r>
            <a:r>
              <a:rPr lang="ru-RU" sz="1600" dirty="0" err="1" smtClean="0"/>
              <a:t>паровий</a:t>
            </a:r>
            <a:r>
              <a:rPr lang="ru-RU" sz="1600" dirty="0" smtClean="0"/>
              <a:t> </a:t>
            </a:r>
            <a:r>
              <a:rPr lang="ru-RU" sz="1600" dirty="0" err="1" smtClean="0"/>
              <a:t>ежектор</a:t>
            </a:r>
            <a:r>
              <a:rPr lang="ru-RU" sz="1600" dirty="0" smtClean="0"/>
              <a:t> </a:t>
            </a:r>
            <a:r>
              <a:rPr lang="ru-RU" sz="1600" i="1" dirty="0" smtClean="0"/>
              <a:t>10. </a:t>
            </a:r>
            <a:r>
              <a:rPr lang="ru-RU" sz="1600" i="1" dirty="0" err="1" smtClean="0"/>
              <a:t>За</a:t>
            </a:r>
            <a:r>
              <a:rPr lang="ru-RU" sz="1600" dirty="0" err="1" smtClean="0"/>
              <a:t>бираючи</a:t>
            </a:r>
            <a:r>
              <a:rPr lang="ru-RU" sz="1600" dirty="0" smtClean="0"/>
              <a:t> </a:t>
            </a:r>
            <a:r>
              <a:rPr lang="ru-RU" sz="1600" dirty="0" smtClean="0"/>
              <a:t>в </a:t>
            </a:r>
            <a:r>
              <a:rPr lang="ru-RU" sz="1600" dirty="0" err="1" smtClean="0"/>
              <a:t>якості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робочої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речовини</a:t>
            </a:r>
            <a:r>
              <a:rPr lang="ru-RU" sz="1600" dirty="0" smtClean="0"/>
              <a:t> осад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метантенка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подаючи</a:t>
            </a:r>
            <a:r>
              <a:rPr lang="ru-RU" sz="1600" dirty="0" smtClean="0"/>
              <a:t> </a:t>
            </a:r>
            <a:r>
              <a:rPr lang="ru-RU" sz="1600" dirty="0" err="1" smtClean="0"/>
              <a:t>суміш</a:t>
            </a:r>
            <a:r>
              <a:rPr lang="ru-RU" sz="1600" dirty="0" smtClean="0"/>
              <a:t> </a:t>
            </a:r>
            <a:r>
              <a:rPr lang="ru-RU" sz="1600" dirty="0" err="1" smtClean="0"/>
              <a:t>цієї</a:t>
            </a:r>
            <a:r>
              <a:rPr lang="ru-RU" sz="1600" dirty="0" smtClean="0"/>
              <a:t> </a:t>
            </a:r>
            <a:r>
              <a:rPr lang="ru-RU" sz="1600" dirty="0" err="1" smtClean="0"/>
              <a:t>рідини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пару </a:t>
            </a:r>
            <a:r>
              <a:rPr lang="ru-RU" sz="1600" dirty="0" err="1" smtClean="0"/>
              <a:t>знову</a:t>
            </a:r>
            <a:r>
              <a:rPr lang="ru-RU" sz="1600" dirty="0" smtClean="0"/>
              <a:t> в </a:t>
            </a:r>
            <a:r>
              <a:rPr lang="ru-RU" sz="1600" dirty="0" err="1" smtClean="0"/>
              <a:t>нього</a:t>
            </a:r>
            <a:r>
              <a:rPr lang="ru-RU" sz="1600" dirty="0" smtClean="0"/>
              <a:t>, </a:t>
            </a:r>
            <a:r>
              <a:rPr lang="ru-RU" sz="1600" dirty="0" err="1" smtClean="0"/>
              <a:t>паровий</a:t>
            </a:r>
            <a:r>
              <a:rPr lang="ru-RU" sz="1600" dirty="0" smtClean="0"/>
              <a:t> </a:t>
            </a:r>
            <a:r>
              <a:rPr lang="ru-RU" sz="1600" dirty="0" err="1" smtClean="0"/>
              <a:t>ежектор</a:t>
            </a:r>
            <a:r>
              <a:rPr lang="ru-RU" sz="1600" dirty="0" smtClean="0"/>
              <a:t> </a:t>
            </a:r>
            <a:r>
              <a:rPr lang="ru-RU" sz="1600" dirty="0" err="1" smtClean="0"/>
              <a:t>забезпечує</a:t>
            </a:r>
            <a:r>
              <a:rPr lang="ru-RU" sz="1600" dirty="0" smtClean="0"/>
              <a:t> не </a:t>
            </a:r>
            <a:r>
              <a:rPr lang="ru-RU" sz="1600" dirty="0" err="1" smtClean="0"/>
              <a:t>лише</a:t>
            </a:r>
            <a:r>
              <a:rPr lang="ru-RU" sz="1600" dirty="0" smtClean="0"/>
              <a:t> </a:t>
            </a:r>
            <a:r>
              <a:rPr lang="ru-RU" sz="1600" dirty="0" err="1" smtClean="0"/>
              <a:t>нагрівання</a:t>
            </a:r>
            <a:r>
              <a:rPr lang="ru-RU" sz="1600" dirty="0" smtClean="0"/>
              <a:t> осаду</a:t>
            </a:r>
            <a:r>
              <a:rPr lang="ru-RU" sz="1600" dirty="0" smtClean="0"/>
              <a:t>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часткове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переміщення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маси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бродить.</a:t>
            </a: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5577" y="2869324"/>
            <a:ext cx="4105575" cy="197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9150" y="798786"/>
            <a:ext cx="7505700" cy="3639939"/>
          </a:xfrm>
        </p:spPr>
        <p:txBody>
          <a:bodyPr>
            <a:noAutofit/>
          </a:bodyPr>
          <a:lstStyle/>
          <a:p>
            <a:r>
              <a:rPr lang="ru-RU" sz="2000" dirty="0" smtClean="0"/>
              <a:t>У </a:t>
            </a:r>
            <a:r>
              <a:rPr lang="ru-RU" sz="2000" dirty="0" err="1" smtClean="0"/>
              <a:t>процесі</a:t>
            </a:r>
            <a:r>
              <a:rPr lang="ru-RU" sz="2000" dirty="0" smtClean="0"/>
              <a:t> </a:t>
            </a:r>
            <a:r>
              <a:rPr lang="ru-RU" sz="2000" dirty="0" err="1" smtClean="0"/>
              <a:t>зброджування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утворюється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суміш</a:t>
            </a:r>
            <a:r>
              <a:rPr lang="ru-RU" sz="2000" dirty="0" smtClean="0"/>
              <a:t> </a:t>
            </a:r>
            <a:r>
              <a:rPr lang="ru-RU" sz="2000" dirty="0" err="1" smtClean="0"/>
              <a:t>газів</a:t>
            </a:r>
            <a:r>
              <a:rPr lang="ru-RU" sz="2000" dirty="0" smtClean="0"/>
              <a:t>, яка </a:t>
            </a:r>
            <a:r>
              <a:rPr lang="ru-RU" sz="2000" dirty="0" err="1" smtClean="0"/>
              <a:t>складається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smtClean="0"/>
              <a:t>метану (</a:t>
            </a:r>
            <a:r>
              <a:rPr lang="ru-RU" sz="2000" dirty="0" smtClean="0"/>
              <a:t>до 65–70%)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двоокису</a:t>
            </a:r>
            <a:r>
              <a:rPr lang="ru-RU" sz="2000" dirty="0" smtClean="0"/>
              <a:t> </a:t>
            </a:r>
            <a:r>
              <a:rPr lang="ru-RU" sz="2000" dirty="0" err="1" smtClean="0"/>
              <a:t>вуглецю</a:t>
            </a:r>
            <a:r>
              <a:rPr lang="ru-RU" sz="2000" dirty="0" smtClean="0"/>
              <a:t> (до 30%). Газ </a:t>
            </a:r>
            <a:r>
              <a:rPr lang="ru-RU" sz="2000" dirty="0" err="1" smtClean="0"/>
              <a:t>подається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газгольдери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накопичувачами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регуляторами </a:t>
            </a:r>
            <a:r>
              <a:rPr lang="ru-RU" sz="2000" dirty="0" err="1" smtClean="0"/>
              <a:t>рівномірної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подачі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опалювання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отримання</a:t>
            </a:r>
            <a:r>
              <a:rPr lang="ru-RU" sz="2000" dirty="0" smtClean="0"/>
              <a:t> </a:t>
            </a:r>
            <a:r>
              <a:rPr lang="ru-RU" sz="2000" dirty="0" smtClean="0"/>
              <a:t>пари,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йде</a:t>
            </a:r>
            <a:r>
              <a:rPr lang="ru-RU" sz="2000" dirty="0" smtClean="0"/>
              <a:t> на </a:t>
            </a:r>
            <a:r>
              <a:rPr lang="ru-RU" sz="2000" dirty="0" err="1" smtClean="0"/>
              <a:t>нагрівання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процесу</a:t>
            </a:r>
            <a:r>
              <a:rPr lang="ru-RU" sz="2000" dirty="0" smtClean="0"/>
              <a:t> </a:t>
            </a:r>
            <a:r>
              <a:rPr lang="ru-RU" sz="2000" dirty="0" err="1" smtClean="0"/>
              <a:t>бродіння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Для </a:t>
            </a:r>
            <a:r>
              <a:rPr lang="ru-RU" sz="2000" dirty="0" err="1" smtClean="0"/>
              <a:t>бродіння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осадів</a:t>
            </a:r>
            <a:r>
              <a:rPr lang="ru-RU" sz="2000" dirty="0" smtClean="0"/>
              <a:t> у </a:t>
            </a:r>
            <a:r>
              <a:rPr lang="ru-RU" sz="2000" dirty="0" err="1" smtClean="0"/>
              <a:t>метантенках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приймають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мезофільний</a:t>
            </a:r>
            <a:r>
              <a:rPr lang="ru-RU" sz="2000" dirty="0" smtClean="0"/>
              <a:t> (</a:t>
            </a:r>
            <a:r>
              <a:rPr lang="ru-RU" sz="2000" dirty="0" smtClean="0"/>
              <a:t>температура </a:t>
            </a:r>
            <a:r>
              <a:rPr lang="ru-RU" sz="2000" dirty="0" err="1" smtClean="0"/>
              <a:t>бродіння</a:t>
            </a:r>
            <a:r>
              <a:rPr lang="ru-RU" sz="2000" dirty="0" smtClean="0"/>
              <a:t> </a:t>
            </a:r>
            <a:r>
              <a:rPr lang="ru-RU" sz="2000" dirty="0" smtClean="0"/>
              <a:t>становить 33°С)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термофільний</a:t>
            </a:r>
            <a:r>
              <a:rPr lang="ru-RU" sz="2000" dirty="0" smtClean="0"/>
              <a:t> (температура </a:t>
            </a:r>
            <a:r>
              <a:rPr lang="ru-RU" sz="2000" dirty="0" err="1" smtClean="0"/>
              <a:t>бродіння</a:t>
            </a:r>
            <a:r>
              <a:rPr lang="ru-RU" sz="2000" dirty="0" smtClean="0"/>
              <a:t> 53°С) </a:t>
            </a:r>
            <a:r>
              <a:rPr lang="ru-RU" sz="2000" dirty="0" err="1" smtClean="0"/>
              <a:t>процеси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Визначення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ємності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метантенків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здійснюється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залежності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фактичної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вологості</a:t>
            </a:r>
            <a:r>
              <a:rPr lang="ru-RU" sz="2000" dirty="0" smtClean="0"/>
              <a:t> </a:t>
            </a:r>
            <a:r>
              <a:rPr lang="ru-RU" sz="2000" dirty="0" smtClean="0"/>
              <a:t>осаду при </a:t>
            </a:r>
            <a:r>
              <a:rPr lang="ru-RU" sz="2000" dirty="0" err="1" smtClean="0"/>
              <a:t>добовій</a:t>
            </a:r>
            <a:r>
              <a:rPr lang="ru-RU" sz="2000" dirty="0" smtClean="0"/>
              <a:t> </a:t>
            </a:r>
            <a:r>
              <a:rPr lang="ru-RU" sz="2000" dirty="0" err="1" smtClean="0"/>
              <a:t>дозі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завантаження</a:t>
            </a:r>
            <a:r>
              <a:rPr lang="ru-RU" sz="2000" dirty="0" smtClean="0"/>
              <a:t> по табл. 10.3.</a:t>
            </a:r>
            <a:endParaRPr lang="ru-RU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6331" y="319580"/>
            <a:ext cx="8324193" cy="416144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/>
              <a:t>Таблиця</a:t>
            </a:r>
            <a:r>
              <a:rPr lang="ru-RU" sz="2400" dirty="0" smtClean="0"/>
              <a:t> 10.3 – </a:t>
            </a:r>
            <a:r>
              <a:rPr lang="ru-RU" sz="2400" dirty="0" err="1" smtClean="0"/>
              <a:t>Добова</a:t>
            </a:r>
            <a:r>
              <a:rPr lang="ru-RU" sz="2400" dirty="0" smtClean="0"/>
              <a:t> доза осаду, %, в </a:t>
            </a:r>
            <a:r>
              <a:rPr lang="ru-RU" sz="2400" dirty="0" err="1" smtClean="0"/>
              <a:t>залежності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фактичної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вологості</a:t>
            </a:r>
            <a:r>
              <a:rPr lang="ru-RU" sz="2400" dirty="0" smtClean="0"/>
              <a:t> осаду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504" y="1186354"/>
            <a:ext cx="83629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67558" y="2696404"/>
            <a:ext cx="79878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На </a:t>
            </a:r>
            <a:r>
              <a:rPr lang="ru-RU" sz="1800" dirty="0" err="1" smtClean="0"/>
              <a:t>даний</a:t>
            </a:r>
            <a:r>
              <a:rPr lang="ru-RU" sz="1800" dirty="0" smtClean="0"/>
              <a:t> час </a:t>
            </a:r>
            <a:r>
              <a:rPr lang="ru-RU" sz="1800" dirty="0" err="1" smtClean="0"/>
              <a:t>здійснюється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стічних</a:t>
            </a:r>
            <a:r>
              <a:rPr lang="ru-RU" sz="1800" dirty="0" smtClean="0"/>
              <a:t> вод в </a:t>
            </a:r>
            <a:r>
              <a:rPr lang="ru-RU" sz="1800" b="1" i="1" dirty="0" err="1" smtClean="0"/>
              <a:t>окситенках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з</a:t>
            </a:r>
            <a:r>
              <a:rPr lang="ru-RU" sz="1800" b="1" i="1" dirty="0" smtClean="0"/>
              <a:t> </a:t>
            </a:r>
            <a:r>
              <a:rPr lang="ru-RU" sz="1800" dirty="0" err="1" smtClean="0"/>
              <a:t>використанням</a:t>
            </a:r>
            <a:r>
              <a:rPr lang="ru-RU" sz="1800" dirty="0" smtClean="0"/>
              <a:t> </a:t>
            </a:r>
            <a:r>
              <a:rPr lang="ru-RU" sz="1800" dirty="0" err="1" smtClean="0"/>
              <a:t>замість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повітря</a:t>
            </a:r>
            <a:r>
              <a:rPr lang="ru-RU" sz="1800" dirty="0" smtClean="0"/>
              <a:t> чистого </a:t>
            </a:r>
            <a:r>
              <a:rPr lang="ru-RU" sz="1800" dirty="0" err="1" smtClean="0"/>
              <a:t>кисню</a:t>
            </a:r>
            <a:r>
              <a:rPr lang="ru-RU" sz="1800" dirty="0" smtClean="0"/>
              <a:t>.</a:t>
            </a:r>
          </a:p>
          <a:p>
            <a:r>
              <a:rPr lang="ru-RU" sz="1800" b="1" i="1" dirty="0" err="1" smtClean="0"/>
              <a:t>Біологічні</a:t>
            </a:r>
            <a:r>
              <a:rPr lang="ru-RU" sz="1800" b="1" i="1" dirty="0" smtClean="0"/>
              <a:t> ставки – система </a:t>
            </a:r>
            <a:r>
              <a:rPr lang="ru-RU" sz="1800" b="1" i="1" dirty="0" err="1" smtClean="0"/>
              <a:t>земляних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резервуарів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глибиною</a:t>
            </a:r>
            <a:r>
              <a:rPr lang="ru-RU" sz="1800" b="1" i="1" dirty="0" smtClean="0"/>
              <a:t> 1,0–1,5 м, по</a:t>
            </a:r>
          </a:p>
          <a:p>
            <a:r>
              <a:rPr lang="ru-RU" sz="1800" dirty="0" err="1" smtClean="0"/>
              <a:t>яких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протікає</a:t>
            </a:r>
            <a:r>
              <a:rPr lang="ru-RU" sz="1800" dirty="0" smtClean="0"/>
              <a:t> вода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відбувається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забруднень</a:t>
            </a:r>
            <a:r>
              <a:rPr lang="ru-RU" sz="1800" dirty="0" smtClean="0"/>
              <a:t> в </a:t>
            </a:r>
            <a:r>
              <a:rPr lang="ru-RU" sz="1800" dirty="0" err="1" smtClean="0"/>
              <a:t>умовах</a:t>
            </a:r>
            <a:r>
              <a:rPr lang="ru-RU" sz="1800" dirty="0" smtClean="0"/>
              <a:t>, </a:t>
            </a:r>
            <a:r>
              <a:rPr lang="ru-RU" sz="1800" dirty="0" err="1" smtClean="0"/>
              <a:t>близьких</a:t>
            </a:r>
            <a:endParaRPr lang="ru-RU" sz="1800" dirty="0" smtClean="0"/>
          </a:p>
          <a:p>
            <a:r>
              <a:rPr lang="ru-RU" sz="1800" dirty="0" smtClean="0"/>
              <a:t>до </a:t>
            </a:r>
            <a:r>
              <a:rPr lang="ru-RU" sz="1800" dirty="0" err="1" smtClean="0"/>
              <a:t>самоочищення</a:t>
            </a:r>
            <a:r>
              <a:rPr lang="ru-RU" sz="1800" dirty="0" smtClean="0"/>
              <a:t> в </a:t>
            </a:r>
            <a:r>
              <a:rPr lang="ru-RU" sz="1800" dirty="0" err="1" smtClean="0"/>
              <a:t>природних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водоймах</a:t>
            </a:r>
            <a:r>
              <a:rPr lang="ru-RU" sz="1800" dirty="0" smtClean="0"/>
              <a:t>.</a:t>
            </a:r>
            <a:endParaRPr lang="ru-RU" sz="1800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640" y="341103"/>
            <a:ext cx="7505700" cy="6048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10.2 </a:t>
            </a:r>
            <a:r>
              <a:rPr lang="ru-RU" dirty="0" err="1" smtClean="0"/>
              <a:t>Термічне</a:t>
            </a:r>
            <a:r>
              <a:rPr lang="ru-RU" dirty="0" smtClean="0"/>
              <a:t> </a:t>
            </a:r>
            <a:r>
              <a:rPr lang="ru-RU" dirty="0" err="1" smtClean="0"/>
              <a:t>очищення</a:t>
            </a:r>
            <a:r>
              <a:rPr lang="ru-RU" dirty="0" smtClean="0"/>
              <a:t> </a:t>
            </a:r>
            <a:r>
              <a:rPr lang="ru-RU" dirty="0" err="1" smtClean="0"/>
              <a:t>стічних</a:t>
            </a:r>
            <a:r>
              <a:rPr lang="ru-RU" dirty="0" smtClean="0"/>
              <a:t> вод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9393" y="882869"/>
            <a:ext cx="8376745" cy="35558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err="1" smtClean="0"/>
              <a:t>Термічне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полягає</a:t>
            </a:r>
            <a:r>
              <a:rPr lang="ru-RU" sz="1600" dirty="0" smtClean="0"/>
              <a:t> у </a:t>
            </a:r>
            <a:r>
              <a:rPr lang="ru-RU" sz="1600" dirty="0" err="1" smtClean="0"/>
              <a:t>повному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окислюванні</a:t>
            </a:r>
            <a:r>
              <a:rPr lang="ru-RU" sz="1600" dirty="0" smtClean="0"/>
              <a:t> за </a:t>
            </a:r>
            <a:r>
              <a:rPr lang="ru-RU" sz="1600" dirty="0" err="1" smtClean="0"/>
              <a:t>високої</a:t>
            </a:r>
            <a:r>
              <a:rPr lang="ru-RU" sz="1600" dirty="0" smtClean="0"/>
              <a:t> </a:t>
            </a:r>
            <a:r>
              <a:rPr lang="ru-RU" sz="1600" dirty="0" err="1" smtClean="0"/>
              <a:t>температури</a:t>
            </a:r>
            <a:r>
              <a:rPr lang="ru-RU" sz="1600" dirty="0" smtClean="0"/>
              <a:t> (</a:t>
            </a:r>
            <a:r>
              <a:rPr lang="ru-RU" sz="1600" dirty="0" err="1" smtClean="0"/>
              <a:t>згоряння</a:t>
            </a:r>
            <a:r>
              <a:rPr lang="ru-RU" sz="1600" dirty="0" smtClean="0"/>
              <a:t>) </a:t>
            </a:r>
            <a:r>
              <a:rPr lang="ru-RU" sz="1600" dirty="0" err="1" smtClean="0"/>
              <a:t>забруднюючих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одержанням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нетоксичних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продуктів</a:t>
            </a:r>
            <a:r>
              <a:rPr lang="ru-RU" sz="1600" dirty="0" smtClean="0"/>
              <a:t> </a:t>
            </a:r>
            <a:r>
              <a:rPr lang="ru-RU" sz="1600" dirty="0" err="1" smtClean="0"/>
              <a:t>згоряння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твердого </a:t>
            </a:r>
            <a:r>
              <a:rPr lang="ru-RU" sz="1600" dirty="0" err="1" smtClean="0"/>
              <a:t>залишку</a:t>
            </a:r>
            <a:r>
              <a:rPr lang="ru-RU" sz="1600" dirty="0" smtClean="0"/>
              <a:t>. </a:t>
            </a:r>
            <a:r>
              <a:rPr lang="ru-RU" sz="1600" dirty="0" err="1" smtClean="0"/>
              <a:t>Термічний</a:t>
            </a:r>
            <a:r>
              <a:rPr lang="ru-RU" sz="1600" dirty="0" smtClean="0"/>
              <a:t> метод </a:t>
            </a:r>
            <a:r>
              <a:rPr lang="ru-RU" sz="1600" dirty="0" err="1" smtClean="0"/>
              <a:t>економічно</a:t>
            </a:r>
            <a:r>
              <a:rPr lang="ru-RU" sz="1600" dirty="0" smtClean="0"/>
              <a:t> </a:t>
            </a:r>
            <a:r>
              <a:rPr lang="ru-RU" sz="1600" dirty="0" err="1" smtClean="0"/>
              <a:t>недоцільний</a:t>
            </a:r>
            <a:r>
              <a:rPr lang="ru-RU" sz="1600" dirty="0" smtClean="0"/>
              <a:t> за </a:t>
            </a:r>
            <a:r>
              <a:rPr lang="ru-RU" sz="1600" dirty="0" smtClean="0"/>
              <a:t>великих </a:t>
            </a:r>
            <a:r>
              <a:rPr lang="ru-RU" sz="1600" dirty="0" err="1" smtClean="0"/>
              <a:t>об’ємів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стічних</a:t>
            </a:r>
            <a:r>
              <a:rPr lang="ru-RU" sz="1600" dirty="0" smtClean="0"/>
              <a:t> вод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малих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концентрацій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забруднювачів</a:t>
            </a:r>
            <a:r>
              <a:rPr lang="ru-RU" sz="1600" dirty="0" smtClean="0"/>
              <a:t>, тому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вимагає</a:t>
            </a:r>
            <a:r>
              <a:rPr lang="ru-RU" sz="1600" dirty="0" smtClean="0"/>
              <a:t> </a:t>
            </a:r>
            <a:r>
              <a:rPr lang="ru-RU" sz="1600" dirty="0" smtClean="0"/>
              <a:t>великих </a:t>
            </a:r>
            <a:r>
              <a:rPr lang="ru-RU" sz="1600" dirty="0" err="1" smtClean="0"/>
              <a:t>витрат</a:t>
            </a:r>
            <a:r>
              <a:rPr lang="ru-RU" sz="1600" dirty="0" smtClean="0"/>
              <a:t> тепла. </a:t>
            </a:r>
            <a:r>
              <a:rPr lang="ru-RU" sz="1600" dirty="0" err="1" smtClean="0"/>
              <a:t>Проте</a:t>
            </a:r>
            <a:r>
              <a:rPr lang="ru-RU" sz="1600" dirty="0" smtClean="0"/>
              <a:t>, часто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незамінний</a:t>
            </a:r>
            <a:r>
              <a:rPr lang="ru-RU" sz="1600" dirty="0" smtClean="0"/>
              <a:t>, </a:t>
            </a:r>
            <a:r>
              <a:rPr lang="ru-RU" sz="1600" dirty="0" err="1" smtClean="0"/>
              <a:t>наприклад</a:t>
            </a:r>
            <a:r>
              <a:rPr lang="ru-RU" sz="1600" dirty="0" smtClean="0"/>
              <a:t>, за </a:t>
            </a:r>
            <a:r>
              <a:rPr lang="ru-RU" sz="1600" dirty="0" err="1" smtClean="0"/>
              <a:t>наявності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високо</a:t>
            </a:r>
            <a:r>
              <a:rPr lang="ru-RU" sz="1600" dirty="0" smtClean="0"/>
              <a:t> </a:t>
            </a:r>
            <a:r>
              <a:rPr lang="ru-RU" sz="1600" dirty="0" err="1" smtClean="0"/>
              <a:t>мінералізованих</a:t>
            </a:r>
            <a:r>
              <a:rPr lang="ru-RU" sz="1600" dirty="0" smtClean="0"/>
              <a:t> </a:t>
            </a:r>
            <a:r>
              <a:rPr lang="ru-RU" sz="1600" dirty="0" smtClean="0"/>
              <a:t>вод </a:t>
            </a:r>
            <a:r>
              <a:rPr lang="ru-RU" sz="1600" dirty="0" err="1" smtClean="0"/>
              <a:t>і</a:t>
            </a:r>
            <a:r>
              <a:rPr lang="ru-RU" sz="1600" dirty="0" smtClean="0"/>
              <a:t> тих,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містять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органічні</a:t>
            </a:r>
            <a:r>
              <a:rPr lang="ru-RU" sz="1600" dirty="0" smtClean="0"/>
              <a:t> </a:t>
            </a:r>
            <a:r>
              <a:rPr lang="ru-RU" sz="1600" dirty="0" err="1" smtClean="0"/>
              <a:t>токсичні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речовини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err="1" smtClean="0"/>
              <a:t>Можливі</a:t>
            </a:r>
            <a:r>
              <a:rPr lang="ru-RU" sz="1600" dirty="0" smtClean="0"/>
              <a:t> </a:t>
            </a:r>
            <a:r>
              <a:rPr lang="ru-RU" sz="1600" b="1" i="1" dirty="0" smtClean="0"/>
              <a:t>два </a:t>
            </a:r>
            <a:r>
              <a:rPr lang="ru-RU" sz="1600" b="1" i="1" dirty="0" err="1" smtClean="0"/>
              <a:t>напрями</a:t>
            </a:r>
            <a:r>
              <a:rPr lang="ru-RU" sz="1600" b="1" i="1" dirty="0" smtClean="0"/>
              <a:t> в </a:t>
            </a:r>
            <a:r>
              <a:rPr lang="ru-RU" sz="1600" b="1" i="1" dirty="0" err="1" smtClean="0"/>
              <a:t>застосуванні</a:t>
            </a:r>
            <a:r>
              <a:rPr lang="ru-RU" sz="1600" b="1" i="1" dirty="0" smtClean="0"/>
              <a:t> методу </a:t>
            </a:r>
            <a:r>
              <a:rPr lang="ru-RU" sz="1600" b="1" i="1" dirty="0" err="1" smtClean="0"/>
              <a:t>термічного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очищення</a:t>
            </a:r>
            <a:r>
              <a:rPr lang="ru-RU" sz="1600" b="1" i="1" dirty="0" smtClean="0"/>
              <a:t> </a:t>
            </a:r>
            <a:r>
              <a:rPr lang="ru-RU" sz="1600" i="1" dirty="0" err="1" smtClean="0"/>
              <a:t>знач</a:t>
            </a:r>
            <a:r>
              <a:rPr lang="ru-RU" sz="1600" dirty="0" err="1" smtClean="0"/>
              <a:t>но</a:t>
            </a:r>
            <a:r>
              <a:rPr lang="ru-RU" sz="1600" dirty="0" smtClean="0"/>
              <a:t> </a:t>
            </a:r>
            <a:r>
              <a:rPr lang="ru-RU" sz="1600" dirty="0" err="1" smtClean="0"/>
              <a:t>мінералізованих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стічних</a:t>
            </a:r>
            <a:r>
              <a:rPr lang="ru-RU" sz="1600" dirty="0" smtClean="0"/>
              <a:t> вод:</a:t>
            </a:r>
          </a:p>
          <a:p>
            <a:pPr>
              <a:buNone/>
            </a:pPr>
            <a:r>
              <a:rPr lang="ru-RU" sz="1600" dirty="0" smtClean="0"/>
              <a:t>1) </a:t>
            </a:r>
            <a:r>
              <a:rPr lang="ru-RU" sz="1600" dirty="0" err="1" smtClean="0"/>
              <a:t>істотне</a:t>
            </a:r>
            <a:r>
              <a:rPr lang="ru-RU" sz="1600" dirty="0" smtClean="0"/>
              <a:t> </a:t>
            </a:r>
            <a:r>
              <a:rPr lang="ru-RU" sz="1600" dirty="0" err="1" smtClean="0"/>
              <a:t>зменшення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обсягу</a:t>
            </a:r>
            <a:r>
              <a:rPr lang="ru-RU" sz="1600" dirty="0" smtClean="0"/>
              <a:t> </a:t>
            </a:r>
            <a:r>
              <a:rPr lang="ru-RU" sz="1600" dirty="0" err="1" smtClean="0"/>
              <a:t>стоків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випарюванням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доведенням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домішок</a:t>
            </a:r>
            <a:r>
              <a:rPr lang="ru-RU" sz="1600" dirty="0" smtClean="0"/>
              <a:t> </a:t>
            </a:r>
            <a:r>
              <a:rPr lang="ru-RU" sz="1600" dirty="0" smtClean="0"/>
              <a:t>до </a:t>
            </a:r>
            <a:r>
              <a:rPr lang="ru-RU" sz="1600" dirty="0" err="1" smtClean="0"/>
              <a:t>гранично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можливих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концентрацій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збереження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розчинів</a:t>
            </a:r>
            <a:r>
              <a:rPr lang="ru-RU" sz="1600" dirty="0" smtClean="0"/>
              <a:t> у </a:t>
            </a:r>
            <a:r>
              <a:rPr lang="ru-RU" sz="1600" dirty="0" err="1" smtClean="0"/>
              <a:t>природних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штучних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відвалах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err="1" smtClean="0"/>
              <a:t>Таке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можливе</a:t>
            </a:r>
            <a:r>
              <a:rPr lang="ru-RU" sz="1600" dirty="0" smtClean="0"/>
              <a:t> </a:t>
            </a:r>
            <a:r>
              <a:rPr lang="ru-RU" sz="1600" dirty="0" err="1" smtClean="0"/>
              <a:t>лише</a:t>
            </a:r>
            <a:r>
              <a:rPr lang="ru-RU" sz="1600" dirty="0" smtClean="0"/>
              <a:t> за невеликого </a:t>
            </a:r>
            <a:r>
              <a:rPr lang="ru-RU" sz="1600" dirty="0" err="1" smtClean="0"/>
              <a:t>обсягу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стічних</a:t>
            </a:r>
            <a:r>
              <a:rPr lang="ru-RU" sz="1600" dirty="0" smtClean="0"/>
              <a:t> вод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слід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розглядати</a:t>
            </a:r>
            <a:r>
              <a:rPr lang="ru-RU" sz="1600" dirty="0" smtClean="0"/>
              <a:t> </a:t>
            </a:r>
            <a:r>
              <a:rPr lang="ru-RU" sz="1600" dirty="0" smtClean="0"/>
              <a:t>як </a:t>
            </a:r>
            <a:r>
              <a:rPr lang="ru-RU" sz="1600" dirty="0" err="1" smtClean="0"/>
              <a:t>тимчасове</a:t>
            </a:r>
            <a:r>
              <a:rPr lang="ru-RU" sz="1600" dirty="0" smtClean="0"/>
              <a:t> </a:t>
            </a:r>
            <a:r>
              <a:rPr lang="ru-RU" sz="1600" dirty="0" err="1" smtClean="0"/>
              <a:t>вирішення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питання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поки</a:t>
            </a:r>
            <a:r>
              <a:rPr lang="ru-RU" sz="1600" dirty="0" smtClean="0"/>
              <a:t> не буде </a:t>
            </a:r>
            <a:r>
              <a:rPr lang="ru-RU" sz="1600" dirty="0" err="1" smtClean="0"/>
              <a:t>знайдений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спосіб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відходів</a:t>
            </a:r>
            <a:r>
              <a:rPr lang="ru-RU" sz="1600" dirty="0" smtClean="0"/>
              <a:t>;</a:t>
            </a:r>
          </a:p>
          <a:p>
            <a:pPr>
              <a:buNone/>
            </a:pPr>
            <a:r>
              <a:rPr lang="ru-RU" sz="1600" dirty="0" smtClean="0"/>
              <a:t>2) </a:t>
            </a:r>
            <a:r>
              <a:rPr lang="ru-RU" sz="1600" dirty="0" err="1" smtClean="0"/>
              <a:t>виділення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зі</a:t>
            </a:r>
            <a:r>
              <a:rPr lang="ru-RU" sz="1600" dirty="0" smtClean="0"/>
              <a:t> </a:t>
            </a:r>
            <a:r>
              <a:rPr lang="ru-RU" sz="1600" dirty="0" err="1" smtClean="0"/>
              <a:t>стоків</a:t>
            </a:r>
            <a:r>
              <a:rPr lang="ru-RU" sz="1600" dirty="0" smtClean="0"/>
              <a:t> солей та </a:t>
            </a:r>
            <a:r>
              <a:rPr lang="ru-RU" sz="1600" dirty="0" err="1" smtClean="0"/>
              <a:t>інших</a:t>
            </a:r>
            <a:r>
              <a:rPr lang="ru-RU" sz="1600" dirty="0" smtClean="0"/>
              <a:t> </a:t>
            </a:r>
            <a:r>
              <a:rPr lang="ru-RU" sz="1600" dirty="0" err="1" smtClean="0"/>
              <a:t>цінних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наступним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використанням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0924" y="283779"/>
            <a:ext cx="8345214" cy="4435366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Процес</a:t>
            </a:r>
            <a:r>
              <a:rPr lang="ru-RU" sz="1800" dirty="0" smtClean="0"/>
              <a:t> </a:t>
            </a:r>
            <a:r>
              <a:rPr lang="ru-RU" sz="1800" dirty="0" err="1" smtClean="0"/>
              <a:t>упарювання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можна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виконувати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в </a:t>
            </a:r>
            <a:r>
              <a:rPr lang="ru-RU" sz="1800" b="1" i="1" dirty="0" err="1" smtClean="0"/>
              <a:t>апаратах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із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зануреними</a:t>
            </a:r>
            <a:r>
              <a:rPr lang="ru-RU" sz="1800" b="1" i="1" dirty="0" smtClean="0"/>
              <a:t> </a:t>
            </a:r>
            <a:r>
              <a:rPr lang="ru-RU" sz="1800" b="1" i="1" dirty="0" smtClean="0"/>
              <a:t>пальниками</a:t>
            </a:r>
            <a:r>
              <a:rPr lang="ru-RU" sz="1800" b="1" i="1" dirty="0" smtClean="0"/>
              <a:t>, </a:t>
            </a:r>
            <a:r>
              <a:rPr lang="ru-RU" sz="1800" dirty="0" smtClean="0"/>
              <a:t>в </a:t>
            </a:r>
            <a:r>
              <a:rPr lang="ru-RU" sz="1800" dirty="0" err="1" smtClean="0"/>
              <a:t>яких</a:t>
            </a:r>
            <a:r>
              <a:rPr lang="ru-RU" sz="1800" dirty="0" smtClean="0"/>
              <a:t> </a:t>
            </a:r>
            <a:r>
              <a:rPr lang="ru-RU" sz="1800" dirty="0" err="1" smtClean="0"/>
              <a:t>стічні</a:t>
            </a:r>
            <a:r>
              <a:rPr lang="ru-RU" sz="1800" dirty="0" smtClean="0"/>
              <a:t> води </a:t>
            </a:r>
            <a:r>
              <a:rPr lang="ru-RU" sz="1800" dirty="0" err="1" smtClean="0"/>
              <a:t>нагріваються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безпосереднього</a:t>
            </a:r>
            <a:r>
              <a:rPr lang="ru-RU" sz="1800" dirty="0" smtClean="0"/>
              <a:t> контакту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димовими</a:t>
            </a:r>
            <a:r>
              <a:rPr lang="ru-RU" sz="1800" dirty="0" smtClean="0"/>
              <a:t> </a:t>
            </a:r>
            <a:r>
              <a:rPr lang="ru-RU" sz="1800" dirty="0" smtClean="0"/>
              <a:t>газами,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утворюються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спалювання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газоподібного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рідкого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палива</a:t>
            </a:r>
            <a:r>
              <a:rPr lang="ru-RU" sz="1800" dirty="0" smtClean="0"/>
              <a:t> </a:t>
            </a:r>
            <a:r>
              <a:rPr lang="ru-RU" sz="1800" dirty="0" smtClean="0"/>
              <a:t>в пальниках</a:t>
            </a:r>
            <a:r>
              <a:rPr lang="ru-RU" sz="1800" dirty="0" smtClean="0"/>
              <a:t>, </a:t>
            </a:r>
            <a:r>
              <a:rPr lang="ru-RU" sz="1800" dirty="0" err="1" smtClean="0"/>
              <a:t>занурених</a:t>
            </a:r>
            <a:r>
              <a:rPr lang="ru-RU" sz="1800" dirty="0" smtClean="0"/>
              <a:t> у воду. На рис. 10.5 наведена схема </a:t>
            </a:r>
            <a:r>
              <a:rPr lang="ru-RU" sz="1800" dirty="0" err="1" smtClean="0"/>
              <a:t>апарата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зануреними</a:t>
            </a:r>
            <a:r>
              <a:rPr lang="ru-RU" sz="1800" dirty="0" smtClean="0"/>
              <a:t> пальниками</a:t>
            </a:r>
            <a:r>
              <a:rPr lang="ru-RU" sz="1800" dirty="0" smtClean="0"/>
              <a:t>. </a:t>
            </a:r>
            <a:r>
              <a:rPr lang="ru-RU" sz="1800" dirty="0" err="1" smtClean="0"/>
              <a:t>Стічна</a:t>
            </a:r>
            <a:r>
              <a:rPr lang="ru-RU" sz="1800" dirty="0" smtClean="0"/>
              <a:t> вода </a:t>
            </a:r>
            <a:r>
              <a:rPr lang="ru-RU" sz="1800" dirty="0" err="1" smtClean="0"/>
              <a:t>надходить</a:t>
            </a:r>
            <a:r>
              <a:rPr lang="ru-RU" sz="1800" dirty="0" smtClean="0"/>
              <a:t> в </a:t>
            </a:r>
            <a:r>
              <a:rPr lang="ru-RU" sz="1800" dirty="0" err="1" smtClean="0"/>
              <a:t>апарат</a:t>
            </a:r>
            <a:r>
              <a:rPr lang="ru-RU" sz="1800" dirty="0" smtClean="0"/>
              <a:t> 11 через регулятор </a:t>
            </a:r>
            <a:r>
              <a:rPr lang="ru-RU" sz="1800" dirty="0" err="1" smtClean="0"/>
              <a:t>витрати</a:t>
            </a:r>
            <a:r>
              <a:rPr lang="ru-RU" sz="1800" dirty="0" smtClean="0"/>
              <a:t> 2,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підтримує</a:t>
            </a:r>
            <a:r>
              <a:rPr lang="ru-RU" sz="1800" dirty="0" smtClean="0"/>
              <a:t> </a:t>
            </a:r>
            <a:r>
              <a:rPr lang="ru-RU" sz="1800" dirty="0" err="1" smtClean="0"/>
              <a:t>постійний</a:t>
            </a:r>
            <a:r>
              <a:rPr lang="ru-RU" sz="1800" dirty="0" smtClean="0"/>
              <a:t> </a:t>
            </a:r>
            <a:r>
              <a:rPr lang="ru-RU" sz="1800" dirty="0" err="1" smtClean="0"/>
              <a:t>рівень</a:t>
            </a:r>
            <a:r>
              <a:rPr lang="ru-RU" sz="1800" dirty="0" smtClean="0"/>
              <a:t> води в </a:t>
            </a:r>
            <a:r>
              <a:rPr lang="ru-RU" sz="1800" dirty="0" err="1" smtClean="0"/>
              <a:t>апараті</a:t>
            </a:r>
            <a:r>
              <a:rPr lang="ru-RU" sz="1800" dirty="0" smtClean="0"/>
              <a:t>. Горючий газ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повітря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підводяться</a:t>
            </a:r>
            <a:r>
              <a:rPr lang="ru-RU" sz="1800" dirty="0" smtClean="0"/>
              <a:t> у </a:t>
            </a:r>
            <a:r>
              <a:rPr lang="ru-RU" sz="1800" dirty="0" err="1" smtClean="0"/>
              <a:t>занурений</a:t>
            </a:r>
            <a:r>
              <a:rPr lang="ru-RU" sz="1800" dirty="0" smtClean="0"/>
              <a:t> </a:t>
            </a:r>
            <a:r>
              <a:rPr lang="ru-RU" sz="1800" dirty="0" smtClean="0"/>
              <a:t>пальник 4; </a:t>
            </a:r>
            <a:r>
              <a:rPr lang="ru-RU" sz="1800" dirty="0" err="1" smtClean="0"/>
              <a:t>нагріті</a:t>
            </a:r>
            <a:r>
              <a:rPr lang="ru-RU" sz="1800" dirty="0" smtClean="0"/>
              <a:t> до </a:t>
            </a:r>
            <a:r>
              <a:rPr lang="ru-RU" sz="1800" dirty="0" err="1" smtClean="0"/>
              <a:t>високої</a:t>
            </a:r>
            <a:r>
              <a:rPr lang="ru-RU" sz="1800" dirty="0" smtClean="0"/>
              <a:t> </a:t>
            </a:r>
            <a:r>
              <a:rPr lang="ru-RU" sz="1800" dirty="0" err="1" smtClean="0"/>
              <a:t>температури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продукти</a:t>
            </a:r>
            <a:r>
              <a:rPr lang="ru-RU" sz="1800" dirty="0" smtClean="0"/>
              <a:t> </a:t>
            </a:r>
            <a:r>
              <a:rPr lang="ru-RU" sz="1800" dirty="0" err="1" smtClean="0"/>
              <a:t>горіння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утворюються</a:t>
            </a:r>
            <a:r>
              <a:rPr lang="ru-RU" sz="1800" dirty="0" smtClean="0"/>
              <a:t>, </a:t>
            </a:r>
            <a:r>
              <a:rPr lang="ru-RU" sz="1800" dirty="0" err="1" smtClean="0"/>
              <a:t>барботують</a:t>
            </a:r>
            <a:r>
              <a:rPr lang="ru-RU" sz="1800" dirty="0" smtClean="0"/>
              <a:t> через воду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спричиняють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кипіння</a:t>
            </a:r>
            <a:r>
              <a:rPr lang="ru-RU" sz="1800" dirty="0" smtClean="0"/>
              <a:t>. </a:t>
            </a:r>
            <a:r>
              <a:rPr lang="ru-RU" sz="1800" dirty="0" err="1" smtClean="0"/>
              <a:t>Впарений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розчин</a:t>
            </a:r>
            <a:r>
              <a:rPr lang="ru-RU" sz="1800" dirty="0" smtClean="0"/>
              <a:t> </a:t>
            </a:r>
            <a:r>
              <a:rPr lang="ru-RU" sz="1800" dirty="0" err="1" smtClean="0"/>
              <a:t>безупинно</a:t>
            </a:r>
            <a:r>
              <a:rPr lang="ru-RU" sz="1800" dirty="0" smtClean="0"/>
              <a:t> </a:t>
            </a:r>
            <a:r>
              <a:rPr lang="ru-RU" sz="1800" dirty="0" err="1" smtClean="0"/>
              <a:t>подається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завдяки</a:t>
            </a:r>
            <a:r>
              <a:rPr lang="ru-RU" sz="1800" dirty="0" smtClean="0"/>
              <a:t> перепаду </a:t>
            </a:r>
            <a:r>
              <a:rPr lang="ru-RU" sz="1800" dirty="0" err="1" smtClean="0"/>
              <a:t>тиску</a:t>
            </a:r>
            <a:r>
              <a:rPr lang="ru-RU" sz="1800" dirty="0" smtClean="0"/>
              <a:t> за </a:t>
            </a:r>
            <a:r>
              <a:rPr lang="ru-RU" sz="1800" dirty="0" err="1" smtClean="0"/>
              <a:t>допомогою</a:t>
            </a:r>
            <a:r>
              <a:rPr lang="ru-RU" sz="1800" dirty="0" smtClean="0"/>
              <a:t> </a:t>
            </a:r>
            <a:r>
              <a:rPr lang="ru-RU" sz="1800" dirty="0" err="1" smtClean="0"/>
              <a:t>ерліфта</a:t>
            </a:r>
            <a:r>
              <a:rPr lang="ru-RU" sz="1800" dirty="0" smtClean="0"/>
              <a:t> 3 </a:t>
            </a:r>
            <a:r>
              <a:rPr lang="ru-RU" sz="1800" dirty="0" smtClean="0"/>
              <a:t>у </a:t>
            </a:r>
            <a:r>
              <a:rPr lang="ru-RU" sz="1800" dirty="0" err="1" smtClean="0"/>
              <a:t>відстійник</a:t>
            </a:r>
            <a:r>
              <a:rPr lang="ru-RU" sz="1800" dirty="0" smtClean="0"/>
              <a:t> </a:t>
            </a:r>
            <a:r>
              <a:rPr lang="ru-RU" sz="1800" dirty="0" smtClean="0"/>
              <a:t>7, де </a:t>
            </a:r>
            <a:r>
              <a:rPr lang="ru-RU" sz="1800" dirty="0" err="1" smtClean="0"/>
              <a:t>вивільняється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шламу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спрямовується</a:t>
            </a:r>
            <a:r>
              <a:rPr lang="ru-RU" sz="1800" dirty="0" smtClean="0"/>
              <a:t> за </a:t>
            </a:r>
            <a:r>
              <a:rPr lang="ru-RU" sz="1800" dirty="0" err="1" smtClean="0"/>
              <a:t>призначенням</a:t>
            </a:r>
            <a:r>
              <a:rPr lang="ru-RU" sz="1800" dirty="0" smtClean="0"/>
              <a:t>. </a:t>
            </a:r>
            <a:r>
              <a:rPr lang="ru-RU" sz="1800" dirty="0" err="1" smtClean="0"/>
              <a:t>Парогазову</a:t>
            </a:r>
            <a:r>
              <a:rPr lang="ru-RU" sz="1800" dirty="0" smtClean="0"/>
              <a:t> </a:t>
            </a:r>
            <a:r>
              <a:rPr lang="ru-RU" sz="1800" dirty="0" err="1" smtClean="0"/>
              <a:t>суміш</a:t>
            </a:r>
            <a:r>
              <a:rPr lang="ru-RU" sz="1800" dirty="0" smtClean="0"/>
              <a:t> </a:t>
            </a:r>
            <a:r>
              <a:rPr lang="ru-RU" sz="1800" dirty="0" err="1" smtClean="0"/>
              <a:t>після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відділення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неї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продуктів</a:t>
            </a:r>
            <a:r>
              <a:rPr lang="ru-RU" sz="1800" dirty="0" smtClean="0"/>
              <a:t> </a:t>
            </a:r>
            <a:r>
              <a:rPr lang="ru-RU" sz="1800" dirty="0" err="1" smtClean="0"/>
              <a:t>згоряння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конденсації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можна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використовувати</a:t>
            </a:r>
            <a:r>
              <a:rPr lang="ru-RU" sz="1800" dirty="0" smtClean="0"/>
              <a:t> </a:t>
            </a:r>
            <a:r>
              <a:rPr lang="ru-RU" sz="1800" dirty="0" smtClean="0"/>
              <a:t>в </a:t>
            </a:r>
            <a:r>
              <a:rPr lang="ru-RU" sz="1800" dirty="0" err="1" smtClean="0"/>
              <a:t>системі</a:t>
            </a:r>
            <a:r>
              <a:rPr lang="ru-RU" sz="1800" dirty="0" smtClean="0"/>
              <a:t> </a:t>
            </a:r>
            <a:r>
              <a:rPr lang="ru-RU" sz="1800" dirty="0" err="1" smtClean="0"/>
              <a:t>водопостачання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247650"/>
            <a:ext cx="85915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8883" y="294290"/>
            <a:ext cx="8345213" cy="4540469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Випарні</a:t>
            </a:r>
            <a:r>
              <a:rPr lang="ru-RU" sz="1600" dirty="0" smtClean="0"/>
              <a:t> </a:t>
            </a:r>
            <a:r>
              <a:rPr lang="ru-RU" sz="1600" dirty="0" err="1" smtClean="0"/>
              <a:t>апарати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зануреними</a:t>
            </a:r>
            <a:r>
              <a:rPr lang="ru-RU" sz="1600" dirty="0" smtClean="0"/>
              <a:t> пальниками </a:t>
            </a:r>
            <a:r>
              <a:rPr lang="ru-RU" sz="1600" dirty="0" err="1" smtClean="0"/>
              <a:t>використовуються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упарювання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стічних</a:t>
            </a:r>
            <a:r>
              <a:rPr lang="ru-RU" sz="1600" dirty="0" smtClean="0"/>
              <a:t> вод у </a:t>
            </a:r>
            <a:r>
              <a:rPr lang="ru-RU" sz="1600" dirty="0" err="1" smtClean="0"/>
              <a:t>виробництвах</a:t>
            </a:r>
            <a:r>
              <a:rPr lang="ru-RU" sz="1600" dirty="0" smtClean="0"/>
              <a:t> </a:t>
            </a:r>
            <a:r>
              <a:rPr lang="ru-RU" sz="1600" dirty="0" err="1" smtClean="0"/>
              <a:t>синтетичних</a:t>
            </a:r>
            <a:r>
              <a:rPr lang="ru-RU" sz="1600" dirty="0" smtClean="0"/>
              <a:t> смол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лакофарбових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матеріалів</a:t>
            </a:r>
            <a:r>
              <a:rPr lang="ru-RU" sz="1600" dirty="0" smtClean="0"/>
              <a:t>, </a:t>
            </a:r>
            <a:r>
              <a:rPr lang="ru-RU" sz="1600" dirty="0" err="1" smtClean="0"/>
              <a:t>хімічних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реактивів</a:t>
            </a:r>
            <a:r>
              <a:rPr lang="ru-RU" sz="1600" dirty="0" smtClean="0"/>
              <a:t>, </a:t>
            </a:r>
            <a:r>
              <a:rPr lang="ru-RU" sz="1600" dirty="0" err="1" smtClean="0"/>
              <a:t>епоксидних</a:t>
            </a:r>
            <a:r>
              <a:rPr lang="ru-RU" sz="1600" dirty="0" smtClean="0"/>
              <a:t> смол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ін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Результати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експлуатації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доводять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може</a:t>
            </a:r>
            <a:r>
              <a:rPr lang="ru-RU" sz="1600" dirty="0" smtClean="0"/>
              <a:t> бути </a:t>
            </a:r>
            <a:r>
              <a:rPr lang="ru-RU" sz="1600" dirty="0" err="1" smtClean="0"/>
              <a:t>досягнутий</a:t>
            </a:r>
            <a:r>
              <a:rPr lang="ru-RU" sz="1600" dirty="0" smtClean="0"/>
              <a:t> </a:t>
            </a:r>
            <a:r>
              <a:rPr lang="ru-RU" sz="1600" dirty="0" err="1" smtClean="0"/>
              <a:t>тридцятикратний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ступінь</a:t>
            </a:r>
            <a:r>
              <a:rPr lang="ru-RU" sz="1600" dirty="0" smtClean="0"/>
              <a:t> </a:t>
            </a:r>
            <a:r>
              <a:rPr lang="ru-RU" sz="1600" dirty="0" err="1" smtClean="0"/>
              <a:t>впарювання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стоків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відповідає</a:t>
            </a:r>
            <a:r>
              <a:rPr lang="ru-RU" sz="1600" dirty="0" smtClean="0"/>
              <a:t> </a:t>
            </a:r>
            <a:r>
              <a:rPr lang="ru-RU" sz="1600" dirty="0" err="1" smtClean="0"/>
              <a:t>вмісту</a:t>
            </a:r>
            <a:r>
              <a:rPr lang="ru-RU" sz="1600" dirty="0" smtClean="0"/>
              <a:t> </a:t>
            </a:r>
            <a:r>
              <a:rPr lang="ru-RU" sz="1600" dirty="0" err="1" smtClean="0"/>
              <a:t>сухої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речовини</a:t>
            </a:r>
            <a:r>
              <a:rPr lang="ru-RU" sz="1600" dirty="0" smtClean="0"/>
              <a:t> 300–400 г/л.</a:t>
            </a:r>
          </a:p>
          <a:p>
            <a:r>
              <a:rPr lang="ru-RU" sz="1600" dirty="0" smtClean="0"/>
              <a:t>Як уже </a:t>
            </a:r>
            <a:r>
              <a:rPr lang="ru-RU" sz="1600" dirty="0" err="1" smtClean="0"/>
              <a:t>зазначалося</a:t>
            </a:r>
            <a:r>
              <a:rPr lang="ru-RU" sz="1600" dirty="0" smtClean="0"/>
              <a:t>, </a:t>
            </a:r>
            <a:r>
              <a:rPr lang="ru-RU" sz="1600" dirty="0" err="1" smtClean="0"/>
              <a:t>впарена</a:t>
            </a:r>
            <a:r>
              <a:rPr lang="ru-RU" sz="1600" dirty="0" smtClean="0"/>
              <a:t> </a:t>
            </a:r>
            <a:r>
              <a:rPr lang="ru-RU" sz="1600" dirty="0" err="1" smtClean="0"/>
              <a:t>рідина</a:t>
            </a:r>
            <a:r>
              <a:rPr lang="ru-RU" sz="1600" dirty="0" smtClean="0"/>
              <a:t> </a:t>
            </a:r>
            <a:r>
              <a:rPr lang="ru-RU" sz="1600" dirty="0" err="1" smtClean="0"/>
              <a:t>зазвичай</a:t>
            </a:r>
            <a:r>
              <a:rPr lang="ru-RU" sz="1600" dirty="0" smtClean="0"/>
              <a:t> проходить другу </a:t>
            </a:r>
            <a:r>
              <a:rPr lang="ru-RU" sz="1600" dirty="0" err="1" smtClean="0"/>
              <a:t>стадію</a:t>
            </a:r>
            <a:r>
              <a:rPr lang="ru-RU" sz="1600" dirty="0" smtClean="0"/>
              <a:t> – </a:t>
            </a:r>
            <a:r>
              <a:rPr lang="ru-RU" sz="1600" dirty="0" err="1" smtClean="0"/>
              <a:t>стадію</a:t>
            </a:r>
            <a:r>
              <a:rPr lang="ru-RU" sz="1600" dirty="0" smtClean="0"/>
              <a:t> </a:t>
            </a:r>
            <a:r>
              <a:rPr lang="ru-RU" sz="1600" dirty="0" err="1" smtClean="0"/>
              <a:t>утворення</a:t>
            </a:r>
            <a:r>
              <a:rPr lang="ru-RU" sz="1600" dirty="0" smtClean="0"/>
              <a:t> твердого продукту, для </a:t>
            </a:r>
            <a:r>
              <a:rPr lang="ru-RU" sz="1600" dirty="0" err="1" smtClean="0"/>
              <a:t>чого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використовують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розпильні</a:t>
            </a:r>
            <a:r>
              <a:rPr lang="ru-RU" sz="1600" dirty="0" smtClean="0"/>
              <a:t> </a:t>
            </a:r>
            <a:r>
              <a:rPr lang="ru-RU" sz="1600" dirty="0" err="1" smtClean="0"/>
              <a:t>сушарки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апарати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киплячим</a:t>
            </a:r>
            <a:r>
              <a:rPr lang="ru-RU" sz="1600" dirty="0" smtClean="0"/>
              <a:t> шаром.</a:t>
            </a:r>
          </a:p>
          <a:p>
            <a:r>
              <a:rPr lang="ru-RU" sz="1600" dirty="0" smtClean="0"/>
              <a:t>У </a:t>
            </a:r>
            <a:r>
              <a:rPr lang="ru-RU" sz="1600" b="1" dirty="0" err="1" smtClean="0"/>
              <a:t>розпильних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сушарках</a:t>
            </a:r>
            <a:r>
              <a:rPr lang="ru-RU" sz="1600" b="1" dirty="0" smtClean="0"/>
              <a:t> </a:t>
            </a:r>
            <a:r>
              <a:rPr lang="ru-RU" sz="1600" dirty="0" err="1" smtClean="0"/>
              <a:t>впарена</a:t>
            </a:r>
            <a:r>
              <a:rPr lang="ru-RU" sz="1600" dirty="0" smtClean="0"/>
              <a:t> </a:t>
            </a:r>
            <a:r>
              <a:rPr lang="ru-RU" sz="1600" dirty="0" err="1" smtClean="0"/>
              <a:t>рідина</a:t>
            </a:r>
            <a:r>
              <a:rPr lang="ru-RU" sz="1600" dirty="0" smtClean="0"/>
              <a:t> (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стічні</a:t>
            </a:r>
            <a:r>
              <a:rPr lang="ru-RU" sz="1600" dirty="0" smtClean="0"/>
              <a:t> води </a:t>
            </a:r>
            <a:r>
              <a:rPr lang="ru-RU" sz="1600" dirty="0" err="1" smtClean="0"/>
              <a:t>високої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мінералізації</a:t>
            </a:r>
            <a:r>
              <a:rPr lang="ru-RU" sz="1600" dirty="0" smtClean="0"/>
              <a:t>) </a:t>
            </a:r>
            <a:r>
              <a:rPr lang="ru-RU" sz="1600" dirty="0" err="1" smtClean="0"/>
              <a:t>надходить</a:t>
            </a:r>
            <a:r>
              <a:rPr lang="ru-RU" sz="1600" dirty="0" smtClean="0"/>
              <a:t> </a:t>
            </a:r>
            <a:r>
              <a:rPr lang="ru-RU" sz="1600" dirty="0" err="1" smtClean="0"/>
              <a:t>зверху</a:t>
            </a:r>
            <a:r>
              <a:rPr lang="ru-RU" sz="1600" dirty="0" smtClean="0"/>
              <a:t> </a:t>
            </a:r>
            <a:r>
              <a:rPr lang="ru-RU" sz="1600" dirty="0" err="1" smtClean="0"/>
              <a:t>сушильної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камери</a:t>
            </a:r>
            <a:r>
              <a:rPr lang="ru-RU" sz="1600" dirty="0" smtClean="0"/>
              <a:t> через форсунку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зверху</a:t>
            </a:r>
            <a:r>
              <a:rPr lang="ru-RU" sz="1600" dirty="0" smtClean="0"/>
              <a:t>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паралельним</a:t>
            </a:r>
            <a:r>
              <a:rPr lang="ru-RU" sz="1600" dirty="0" smtClean="0"/>
              <a:t> </a:t>
            </a:r>
            <a:r>
              <a:rPr lang="ru-RU" sz="1600" dirty="0" smtClean="0"/>
              <a:t>потоком </a:t>
            </a:r>
            <a:r>
              <a:rPr lang="ru-RU" sz="1600" dirty="0" err="1" smtClean="0"/>
              <a:t>подають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нагріте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повітря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димові</a:t>
            </a:r>
            <a:r>
              <a:rPr lang="ru-RU" sz="1600" dirty="0" smtClean="0"/>
              <a:t> гази. </a:t>
            </a:r>
            <a:r>
              <a:rPr lang="ru-RU" sz="1600" dirty="0" err="1" smtClean="0"/>
              <a:t>Унаслідок</a:t>
            </a:r>
            <a:r>
              <a:rPr lang="ru-RU" sz="1600" dirty="0" smtClean="0"/>
              <a:t> тонкого </a:t>
            </a:r>
            <a:r>
              <a:rPr lang="ru-RU" sz="1600" dirty="0" err="1" smtClean="0"/>
              <a:t>розпилення</a:t>
            </a:r>
            <a:r>
              <a:rPr lang="ru-RU" sz="1600" dirty="0" smtClean="0"/>
              <a:t> </a:t>
            </a:r>
            <a:r>
              <a:rPr lang="ru-RU" sz="1600" dirty="0" smtClean="0"/>
              <a:t>води </a:t>
            </a:r>
            <a:r>
              <a:rPr lang="ru-RU" sz="1600" dirty="0" err="1" smtClean="0"/>
              <a:t>досягається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інтенсивне</a:t>
            </a:r>
            <a:r>
              <a:rPr lang="ru-RU" sz="1600" dirty="0" smtClean="0"/>
              <a:t> </a:t>
            </a:r>
            <a:r>
              <a:rPr lang="ru-RU" sz="1600" dirty="0" err="1" smtClean="0"/>
              <a:t>її</a:t>
            </a:r>
            <a:r>
              <a:rPr lang="ru-RU" sz="1600" dirty="0" smtClean="0"/>
              <a:t> </a:t>
            </a:r>
            <a:r>
              <a:rPr lang="ru-RU" sz="1600" dirty="0" err="1" smtClean="0"/>
              <a:t>випаровування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дрібні</a:t>
            </a:r>
            <a:r>
              <a:rPr lang="ru-RU" sz="1600" dirty="0" smtClean="0"/>
              <a:t> (</a:t>
            </a:r>
            <a:r>
              <a:rPr lang="ru-RU" sz="1600" dirty="0" err="1" smtClean="0"/>
              <a:t>розміром</a:t>
            </a:r>
            <a:r>
              <a:rPr lang="ru-RU" sz="1600" dirty="0" smtClean="0"/>
              <a:t> у </a:t>
            </a:r>
            <a:r>
              <a:rPr lang="ru-RU" sz="1600" dirty="0" err="1" smtClean="0"/>
              <a:t>кілька</a:t>
            </a:r>
            <a:r>
              <a:rPr lang="ru-RU" sz="1600" dirty="0" smtClean="0"/>
              <a:t> </a:t>
            </a:r>
            <a:r>
              <a:rPr lang="ru-RU" sz="1600" dirty="0" err="1" smtClean="0"/>
              <a:t>мікрон</a:t>
            </a:r>
            <a:r>
              <a:rPr lang="ru-RU" sz="1600" dirty="0" smtClean="0"/>
              <a:t>) </a:t>
            </a:r>
            <a:r>
              <a:rPr lang="ru-RU" sz="1600" dirty="0" err="1" smtClean="0"/>
              <a:t>частинки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полютанта</a:t>
            </a:r>
            <a:r>
              <a:rPr lang="ru-RU" sz="1600" dirty="0" smtClean="0"/>
              <a:t> </a:t>
            </a:r>
            <a:r>
              <a:rPr lang="ru-RU" sz="1600" dirty="0" err="1" smtClean="0"/>
              <a:t>опускаються</a:t>
            </a:r>
            <a:r>
              <a:rPr lang="ru-RU" sz="1600" dirty="0" smtClean="0"/>
              <a:t> на дно </a:t>
            </a:r>
            <a:r>
              <a:rPr lang="ru-RU" sz="1600" dirty="0" err="1" smtClean="0"/>
              <a:t>камери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відводяться</a:t>
            </a:r>
            <a:r>
              <a:rPr lang="ru-RU" sz="1600" dirty="0" smtClean="0"/>
              <a:t> шнеком.</a:t>
            </a:r>
          </a:p>
          <a:p>
            <a:r>
              <a:rPr lang="ru-RU" sz="1600" dirty="0" err="1" smtClean="0"/>
              <a:t>Відпрацьований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сушильний</a:t>
            </a:r>
            <a:r>
              <a:rPr lang="ru-RU" sz="1600" dirty="0" smtClean="0"/>
              <a:t> агент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пилу в циклонах </a:t>
            </a:r>
            <a:r>
              <a:rPr lang="ru-RU" sz="1600" dirty="0" err="1" smtClean="0"/>
              <a:t>викидається</a:t>
            </a:r>
            <a:r>
              <a:rPr lang="ru-RU" sz="1600" dirty="0" smtClean="0"/>
              <a:t> </a:t>
            </a:r>
            <a:r>
              <a:rPr lang="ru-RU" sz="1600" dirty="0" smtClean="0"/>
              <a:t>в атмосферу. </a:t>
            </a:r>
            <a:r>
              <a:rPr lang="ru-RU" sz="1600" dirty="0" err="1" smtClean="0"/>
              <a:t>Питома</a:t>
            </a:r>
            <a:r>
              <a:rPr lang="ru-RU" sz="1600" dirty="0" smtClean="0"/>
              <a:t> </a:t>
            </a:r>
            <a:r>
              <a:rPr lang="ru-RU" sz="1600" dirty="0" err="1" smtClean="0"/>
              <a:t>кількість</a:t>
            </a:r>
            <a:r>
              <a:rPr lang="ru-RU" sz="1600" dirty="0" smtClean="0"/>
              <a:t> води,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випаровується</a:t>
            </a:r>
            <a:r>
              <a:rPr lang="ru-RU" sz="1600" dirty="0" smtClean="0"/>
              <a:t> у </a:t>
            </a:r>
            <a:r>
              <a:rPr lang="ru-RU" sz="1600" dirty="0" err="1" smtClean="0"/>
              <a:t>цих</a:t>
            </a:r>
            <a:r>
              <a:rPr lang="ru-RU" sz="1600" dirty="0" smtClean="0"/>
              <a:t> </a:t>
            </a:r>
            <a:r>
              <a:rPr lang="ru-RU" sz="1600" dirty="0" err="1" smtClean="0"/>
              <a:t>сушарках</a:t>
            </a:r>
            <a:r>
              <a:rPr lang="ru-RU" sz="1600" dirty="0" smtClean="0"/>
              <a:t> </a:t>
            </a:r>
            <a:r>
              <a:rPr lang="ru-RU" sz="1600" dirty="0" smtClean="0"/>
              <a:t>невелика </a:t>
            </a:r>
            <a:r>
              <a:rPr lang="ru-RU" sz="1600" dirty="0" smtClean="0"/>
              <a:t>– 10-14 кг/(м3год), тому </a:t>
            </a:r>
            <a:r>
              <a:rPr lang="ru-RU" sz="1600" dirty="0" err="1" smtClean="0"/>
              <a:t>розпилювальні</a:t>
            </a:r>
            <a:r>
              <a:rPr lang="ru-RU" sz="1600" dirty="0" smtClean="0"/>
              <a:t> </a:t>
            </a:r>
            <a:r>
              <a:rPr lang="ru-RU" sz="1600" dirty="0" err="1" smtClean="0"/>
              <a:t>сушарки</a:t>
            </a:r>
            <a:r>
              <a:rPr lang="ru-RU" sz="1600" dirty="0" smtClean="0"/>
              <a:t> </a:t>
            </a:r>
            <a:r>
              <a:rPr lang="ru-RU" sz="1600" dirty="0" err="1" smtClean="0"/>
              <a:t>громіздкі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обмежує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застосування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536" y="267531"/>
            <a:ext cx="7505700" cy="657379"/>
          </a:xfrm>
        </p:spPr>
        <p:txBody>
          <a:bodyPr>
            <a:normAutofit/>
          </a:bodyPr>
          <a:lstStyle/>
          <a:p>
            <a:r>
              <a:rPr lang="ru-RU" dirty="0" smtClean="0"/>
              <a:t>10.1 </a:t>
            </a:r>
            <a:r>
              <a:rPr lang="ru-RU" dirty="0" err="1" smtClean="0"/>
              <a:t>Біологічне</a:t>
            </a:r>
            <a:r>
              <a:rPr lang="ru-RU" dirty="0" smtClean="0"/>
              <a:t> </a:t>
            </a:r>
            <a:r>
              <a:rPr lang="ru-RU" dirty="0" err="1" smtClean="0"/>
              <a:t>очищення</a:t>
            </a:r>
            <a:r>
              <a:rPr lang="ru-RU" dirty="0" smtClean="0"/>
              <a:t> </a:t>
            </a:r>
            <a:r>
              <a:rPr lang="ru-RU" dirty="0" err="1" smtClean="0"/>
              <a:t>стічних</a:t>
            </a:r>
            <a:r>
              <a:rPr lang="ru-RU" dirty="0" smtClean="0"/>
              <a:t> вод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945" y="861848"/>
            <a:ext cx="8366234" cy="3899338"/>
          </a:xfrm>
        </p:spPr>
        <p:txBody>
          <a:bodyPr>
            <a:noAutofit/>
          </a:bodyPr>
          <a:lstStyle/>
          <a:p>
            <a:r>
              <a:rPr lang="ru-RU" sz="1800" b="1" i="1" dirty="0" err="1" smtClean="0"/>
              <a:t>Біологічне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очищення</a:t>
            </a:r>
            <a:r>
              <a:rPr lang="ru-RU" sz="1800" b="1" i="1" dirty="0" smtClean="0"/>
              <a:t> – </a:t>
            </a:r>
            <a:r>
              <a:rPr lang="ru-RU" sz="1800" i="1" dirty="0" smtClean="0"/>
              <a:t>метод </a:t>
            </a:r>
            <a:r>
              <a:rPr lang="ru-RU" sz="1800" i="1" dirty="0" err="1" smtClean="0"/>
              <a:t>очищення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стічних</a:t>
            </a:r>
            <a:r>
              <a:rPr lang="ru-RU" sz="1800" i="1" dirty="0" smtClean="0"/>
              <a:t> вод </a:t>
            </a:r>
            <a:r>
              <a:rPr lang="ru-RU" sz="1800" i="1" dirty="0" err="1" smtClean="0"/>
              <a:t>від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органічних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деяких</a:t>
            </a:r>
            <a:r>
              <a:rPr lang="ru-RU" sz="1800" i="1" dirty="0" smtClean="0"/>
              <a:t> </a:t>
            </a:r>
            <a:r>
              <a:rPr lang="ru-RU" sz="1800" dirty="0" err="1" smtClean="0"/>
              <a:t>неорганічних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домішок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здійснюється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спільнотою</a:t>
            </a:r>
            <a:r>
              <a:rPr lang="ru-RU" sz="1800" dirty="0" smtClean="0"/>
              <a:t> </a:t>
            </a:r>
            <a:r>
              <a:rPr lang="ru-RU" sz="1800" dirty="0" err="1" smtClean="0"/>
              <a:t>мікроорганізмів</a:t>
            </a:r>
            <a:r>
              <a:rPr lang="ru-RU" sz="1800" dirty="0" smtClean="0"/>
              <a:t> (</a:t>
            </a:r>
            <a:r>
              <a:rPr lang="ru-RU" sz="1800" dirty="0" err="1" smtClean="0"/>
              <a:t>біоценозом</a:t>
            </a:r>
            <a:r>
              <a:rPr lang="ru-RU" sz="1800" dirty="0" smtClean="0"/>
              <a:t>), яка </a:t>
            </a:r>
            <a:r>
              <a:rPr lang="ru-RU" sz="1800" dirty="0" err="1" smtClean="0"/>
              <a:t>включає</a:t>
            </a:r>
            <a:r>
              <a:rPr lang="ru-RU" sz="1800" dirty="0" smtClean="0"/>
              <a:t> </a:t>
            </a:r>
            <a:r>
              <a:rPr lang="ru-RU" sz="1800" dirty="0" err="1" smtClean="0"/>
              <a:t>велику</a:t>
            </a:r>
            <a:r>
              <a:rPr lang="ru-RU" sz="1800" dirty="0" smtClean="0"/>
              <a:t> </a:t>
            </a:r>
            <a:r>
              <a:rPr lang="ru-RU" sz="1800" dirty="0" err="1" smtClean="0"/>
              <a:t>кількість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різних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бактерій</a:t>
            </a:r>
            <a:r>
              <a:rPr lang="ru-RU" sz="1800" dirty="0" smtClean="0"/>
              <a:t>, </a:t>
            </a:r>
            <a:r>
              <a:rPr lang="ru-RU" sz="1800" dirty="0" err="1" smtClean="0"/>
              <a:t>простіших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ряд </a:t>
            </a:r>
            <a:r>
              <a:rPr lang="ru-RU" sz="1800" dirty="0" err="1" smtClean="0"/>
              <a:t>більш</a:t>
            </a:r>
            <a:r>
              <a:rPr lang="ru-RU" sz="1800" dirty="0" smtClean="0"/>
              <a:t> </a:t>
            </a:r>
            <a:r>
              <a:rPr lang="ru-RU" sz="1800" dirty="0" err="1" smtClean="0"/>
              <a:t>високоорганізованих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організмів</a:t>
            </a:r>
            <a:r>
              <a:rPr lang="ru-RU" sz="1800" dirty="0" smtClean="0"/>
              <a:t> – </a:t>
            </a:r>
            <a:r>
              <a:rPr lang="ru-RU" sz="1800" dirty="0" err="1" smtClean="0"/>
              <a:t>водоростей</a:t>
            </a:r>
            <a:r>
              <a:rPr lang="ru-RU" sz="1800" dirty="0" smtClean="0"/>
              <a:t>, </a:t>
            </a:r>
            <a:r>
              <a:rPr lang="ru-RU" sz="1800" dirty="0" err="1" smtClean="0"/>
              <a:t>грибків</a:t>
            </a:r>
            <a:r>
              <a:rPr lang="ru-RU" sz="1800" dirty="0" smtClean="0"/>
              <a:t> </a:t>
            </a:r>
            <a:r>
              <a:rPr lang="ru-RU" sz="1800" dirty="0" err="1" smtClean="0"/>
              <a:t>тощо</a:t>
            </a:r>
            <a:r>
              <a:rPr lang="ru-RU" sz="1800" dirty="0" smtClean="0"/>
              <a:t>, </a:t>
            </a:r>
            <a:r>
              <a:rPr lang="ru-RU" sz="1800" dirty="0" err="1" smtClean="0"/>
              <a:t>пов’язаних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між</a:t>
            </a:r>
            <a:r>
              <a:rPr lang="ru-RU" sz="1800" dirty="0" smtClean="0"/>
              <a:t> собою в </a:t>
            </a:r>
            <a:r>
              <a:rPr lang="ru-RU" sz="1800" dirty="0" err="1" smtClean="0"/>
              <a:t>єдиний</a:t>
            </a:r>
            <a:r>
              <a:rPr lang="ru-RU" sz="1800" dirty="0" smtClean="0"/>
              <a:t> </a:t>
            </a:r>
            <a:r>
              <a:rPr lang="ru-RU" sz="1800" dirty="0" smtClean="0"/>
              <a:t>комплекс </a:t>
            </a:r>
            <a:r>
              <a:rPr lang="ru-RU" sz="1800" dirty="0" err="1" smtClean="0"/>
              <a:t>складними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взаємовідносинами</a:t>
            </a:r>
            <a:r>
              <a:rPr lang="ru-RU" sz="1800" dirty="0" smtClean="0"/>
              <a:t> (</a:t>
            </a:r>
            <a:r>
              <a:rPr lang="ru-RU" sz="1800" dirty="0" err="1" smtClean="0"/>
              <a:t>метабіоз</a:t>
            </a:r>
            <a:r>
              <a:rPr lang="ru-RU" sz="1800" dirty="0" smtClean="0"/>
              <a:t>, </a:t>
            </a:r>
            <a:r>
              <a:rPr lang="ru-RU" sz="1800" dirty="0" err="1" smtClean="0"/>
              <a:t>симбіоз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антагонізм</a:t>
            </a:r>
            <a:r>
              <a:rPr lang="ru-RU" sz="1800" dirty="0" smtClean="0"/>
              <a:t>).</a:t>
            </a:r>
          </a:p>
          <a:p>
            <a:r>
              <a:rPr lang="ru-RU" sz="1800" dirty="0" smtClean="0"/>
              <a:t>Головна роль у </a:t>
            </a:r>
            <a:r>
              <a:rPr lang="ru-RU" sz="1800" dirty="0" err="1" smtClean="0"/>
              <a:t>цих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процесах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відводиться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бактеріям</a:t>
            </a:r>
            <a:r>
              <a:rPr lang="ru-RU" sz="1800" dirty="0" smtClean="0"/>
              <a:t>, </a:t>
            </a:r>
            <a:r>
              <a:rPr lang="ru-RU" sz="1800" dirty="0" err="1" smtClean="0"/>
              <a:t>кількість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яких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знаходиться</a:t>
            </a:r>
            <a:r>
              <a:rPr lang="ru-RU" sz="1800" dirty="0" smtClean="0"/>
              <a:t> </a:t>
            </a:r>
            <a:r>
              <a:rPr lang="ru-RU" sz="1800" dirty="0" smtClean="0"/>
              <a:t>у межах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10</a:t>
            </a:r>
            <a:r>
              <a:rPr lang="ru-RU" sz="1100" dirty="0" smtClean="0"/>
              <a:t>6</a:t>
            </a:r>
            <a:r>
              <a:rPr lang="ru-RU" sz="1800" dirty="0" smtClean="0"/>
              <a:t> до 10</a:t>
            </a:r>
            <a:r>
              <a:rPr lang="ru-RU" sz="1050" dirty="0" smtClean="0"/>
              <a:t>14</a:t>
            </a:r>
            <a:r>
              <a:rPr lang="ru-RU" sz="1800" dirty="0" smtClean="0"/>
              <a:t> </a:t>
            </a:r>
            <a:r>
              <a:rPr lang="ru-RU" sz="1800" dirty="0" err="1" smtClean="0"/>
              <a:t>клітин</a:t>
            </a:r>
            <a:r>
              <a:rPr lang="ru-RU" sz="1800" dirty="0" smtClean="0"/>
              <a:t> на один </a:t>
            </a:r>
            <a:r>
              <a:rPr lang="ru-RU" sz="1800" dirty="0" err="1" smtClean="0"/>
              <a:t>грам</a:t>
            </a:r>
            <a:r>
              <a:rPr lang="ru-RU" sz="1800" dirty="0" smtClean="0"/>
              <a:t> </a:t>
            </a:r>
            <a:r>
              <a:rPr lang="ru-RU" sz="1800" dirty="0" err="1" smtClean="0"/>
              <a:t>сухої</a:t>
            </a:r>
            <a:r>
              <a:rPr lang="ru-RU" sz="1800" dirty="0" smtClean="0"/>
              <a:t> </a:t>
            </a:r>
            <a:r>
              <a:rPr lang="ru-RU" sz="1800" dirty="0" err="1" smtClean="0"/>
              <a:t>біологічної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маси</a:t>
            </a:r>
            <a:r>
              <a:rPr lang="ru-RU" sz="1800" dirty="0" smtClean="0"/>
              <a:t> (</a:t>
            </a:r>
            <a:r>
              <a:rPr lang="ru-RU" sz="1800" dirty="0" err="1" smtClean="0"/>
              <a:t>біомаси</a:t>
            </a:r>
            <a:r>
              <a:rPr lang="ru-RU" sz="1800" dirty="0" smtClean="0"/>
              <a:t>). </a:t>
            </a:r>
            <a:r>
              <a:rPr lang="ru-RU" sz="1800" dirty="0" err="1" smtClean="0"/>
              <a:t>Кількість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родів</a:t>
            </a:r>
            <a:r>
              <a:rPr lang="ru-RU" sz="1800" dirty="0" smtClean="0"/>
              <a:t> </a:t>
            </a:r>
            <a:r>
              <a:rPr lang="ru-RU" sz="1800" dirty="0" err="1" smtClean="0"/>
              <a:t>бактерій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може</a:t>
            </a:r>
            <a:r>
              <a:rPr lang="ru-RU" sz="1800" dirty="0" smtClean="0"/>
              <a:t> </a:t>
            </a:r>
            <a:r>
              <a:rPr lang="ru-RU" sz="1800" dirty="0" err="1" smtClean="0"/>
              <a:t>сягти</a:t>
            </a:r>
            <a:r>
              <a:rPr lang="ru-RU" sz="1800" dirty="0" smtClean="0"/>
              <a:t> 5–10, </a:t>
            </a:r>
            <a:r>
              <a:rPr lang="ru-RU" sz="1800" dirty="0" err="1" smtClean="0"/>
              <a:t>кількість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видів</a:t>
            </a:r>
            <a:r>
              <a:rPr lang="ru-RU" sz="1800" dirty="0" smtClean="0"/>
              <a:t> – </a:t>
            </a:r>
            <a:r>
              <a:rPr lang="ru-RU" sz="1800" dirty="0" err="1" smtClean="0"/>
              <a:t>кілька</a:t>
            </a:r>
            <a:r>
              <a:rPr lang="ru-RU" sz="1800" dirty="0" smtClean="0"/>
              <a:t> </a:t>
            </a:r>
            <a:r>
              <a:rPr lang="ru-RU" sz="1800" dirty="0" err="1" smtClean="0"/>
              <a:t>десятків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навіть</a:t>
            </a:r>
            <a:r>
              <a:rPr lang="ru-RU" sz="1800" dirty="0" smtClean="0"/>
              <a:t> </a:t>
            </a:r>
            <a:r>
              <a:rPr lang="ru-RU" sz="1800" dirty="0" err="1" smtClean="0"/>
              <a:t>сотень</a:t>
            </a:r>
            <a:r>
              <a:rPr lang="ru-RU" sz="1800" dirty="0" smtClean="0"/>
              <a:t>. </a:t>
            </a:r>
            <a:r>
              <a:rPr lang="ru-RU" sz="1800" dirty="0" err="1" smtClean="0"/>
              <a:t>Така</a:t>
            </a:r>
            <a:r>
              <a:rPr lang="ru-RU" sz="1800" dirty="0" smtClean="0"/>
              <a:t> велика </a:t>
            </a:r>
            <a:r>
              <a:rPr lang="ru-RU" sz="1800" dirty="0" err="1" smtClean="0"/>
              <a:t>кількість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бактерій</a:t>
            </a:r>
            <a:r>
              <a:rPr lang="ru-RU" sz="1800" dirty="0" smtClean="0"/>
              <a:t> </a:t>
            </a:r>
            <a:r>
              <a:rPr lang="ru-RU" sz="1800" dirty="0" err="1" smtClean="0"/>
              <a:t>обумовлена</a:t>
            </a:r>
            <a:r>
              <a:rPr lang="ru-RU" sz="1800" dirty="0" smtClean="0"/>
              <a:t> </a:t>
            </a:r>
            <a:r>
              <a:rPr lang="ru-RU" sz="1800" dirty="0" err="1" smtClean="0"/>
              <a:t>наявністю</a:t>
            </a:r>
            <a:r>
              <a:rPr lang="ru-RU" sz="1800" dirty="0" smtClean="0"/>
              <a:t> у </a:t>
            </a:r>
            <a:r>
              <a:rPr lang="ru-RU" sz="1800" dirty="0" err="1" smtClean="0"/>
              <a:t>стічній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воді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речовин</a:t>
            </a:r>
            <a:r>
              <a:rPr lang="ru-RU" sz="1800" dirty="0" smtClean="0"/>
              <a:t> </a:t>
            </a:r>
            <a:r>
              <a:rPr lang="ru-RU" sz="1800" dirty="0" err="1" smtClean="0"/>
              <a:t>різних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типів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353" y="304800"/>
            <a:ext cx="8523888" cy="4519448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Більш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компактним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b="1" i="1" dirty="0" err="1" smtClean="0"/>
              <a:t>апарат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з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киплячим</a:t>
            </a:r>
            <a:r>
              <a:rPr lang="ru-RU" sz="1600" b="1" i="1" dirty="0" smtClean="0"/>
              <a:t> (</a:t>
            </a:r>
            <a:r>
              <a:rPr lang="ru-RU" sz="1600" b="1" i="1" dirty="0" err="1" smtClean="0"/>
              <a:t>псевдозрідженим</a:t>
            </a:r>
            <a:r>
              <a:rPr lang="ru-RU" sz="1600" b="1" i="1" dirty="0" smtClean="0"/>
              <a:t>) шаром, </a:t>
            </a:r>
            <a:r>
              <a:rPr lang="ru-RU" sz="1600" dirty="0" smtClean="0"/>
              <a:t>до складу </a:t>
            </a:r>
            <a:r>
              <a:rPr lang="ru-RU" sz="1600" dirty="0" err="1" smtClean="0"/>
              <a:t>якого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входять</a:t>
            </a:r>
            <a:r>
              <a:rPr lang="ru-RU" sz="1600" dirty="0" smtClean="0"/>
              <a:t> </a:t>
            </a:r>
            <a:r>
              <a:rPr lang="ru-RU" sz="1600" dirty="0" err="1" smtClean="0"/>
              <a:t>піч</a:t>
            </a:r>
            <a:r>
              <a:rPr lang="ru-RU" sz="1600" dirty="0" smtClean="0"/>
              <a:t> та циклон для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димових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газів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пилу. </a:t>
            </a:r>
            <a:r>
              <a:rPr lang="ru-RU" sz="1600" dirty="0" err="1" smtClean="0"/>
              <a:t>Вертикальний</a:t>
            </a:r>
            <a:r>
              <a:rPr lang="ru-RU" sz="1600" dirty="0" smtClean="0"/>
              <a:t> </a:t>
            </a:r>
            <a:r>
              <a:rPr lang="ru-RU" sz="1600" dirty="0" smtClean="0"/>
              <a:t>корпус </a:t>
            </a:r>
            <a:r>
              <a:rPr lang="ru-RU" sz="1600" dirty="0" err="1" smtClean="0"/>
              <a:t>печі</a:t>
            </a:r>
            <a:r>
              <a:rPr lang="ru-RU" sz="1600" dirty="0" smtClean="0"/>
              <a:t>, </a:t>
            </a:r>
            <a:r>
              <a:rPr lang="ru-RU" sz="1600" dirty="0" err="1" smtClean="0"/>
              <a:t>футерований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вогнетривкою</a:t>
            </a:r>
            <a:r>
              <a:rPr lang="ru-RU" sz="1600" dirty="0" smtClean="0"/>
              <a:t> </a:t>
            </a:r>
            <a:r>
              <a:rPr lang="ru-RU" sz="1600" dirty="0" err="1" smtClean="0"/>
              <a:t>цеглою</a:t>
            </a:r>
            <a:r>
              <a:rPr lang="ru-RU" sz="1600" dirty="0" smtClean="0"/>
              <a:t>,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в </a:t>
            </a:r>
            <a:r>
              <a:rPr lang="ru-RU" sz="1600" dirty="0" err="1" smtClean="0"/>
              <a:t>нижній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частині</a:t>
            </a:r>
            <a:r>
              <a:rPr lang="ru-RU" sz="1600" dirty="0" smtClean="0"/>
              <a:t> </a:t>
            </a:r>
            <a:r>
              <a:rPr lang="ru-RU" sz="1600" dirty="0" err="1" smtClean="0"/>
              <a:t>газорозподільну</a:t>
            </a:r>
            <a:r>
              <a:rPr lang="ru-RU" sz="1600" dirty="0" smtClean="0"/>
              <a:t> </a:t>
            </a:r>
            <a:r>
              <a:rPr lang="ru-RU" sz="1600" dirty="0" err="1" smtClean="0"/>
              <a:t>решітку</a:t>
            </a:r>
            <a:r>
              <a:rPr lang="ru-RU" sz="1600" dirty="0" smtClean="0"/>
              <a:t>,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яку </a:t>
            </a:r>
            <a:r>
              <a:rPr lang="ru-RU" sz="1600" dirty="0" err="1" smtClean="0"/>
              <a:t>подають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псевдозріджувальний</a:t>
            </a:r>
            <a:r>
              <a:rPr lang="ru-RU" sz="1600" dirty="0" smtClean="0"/>
              <a:t> газ – </a:t>
            </a:r>
            <a:r>
              <a:rPr lang="ru-RU" sz="1600" dirty="0" err="1" smtClean="0"/>
              <a:t>гаряче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повітря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димові</a:t>
            </a:r>
            <a:r>
              <a:rPr lang="ru-RU" sz="1600" dirty="0" smtClean="0"/>
              <a:t> гази.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переводить у </a:t>
            </a:r>
            <a:r>
              <a:rPr lang="ru-RU" sz="1600" dirty="0" err="1" smtClean="0"/>
              <a:t>зважений</a:t>
            </a:r>
            <a:r>
              <a:rPr lang="ru-RU" sz="1600" dirty="0" smtClean="0"/>
              <a:t> стан </a:t>
            </a:r>
            <a:r>
              <a:rPr lang="ru-RU" sz="1600" dirty="0" err="1" smtClean="0"/>
              <a:t>суміш</a:t>
            </a:r>
            <a:r>
              <a:rPr lang="ru-RU" sz="1600" dirty="0" smtClean="0"/>
              <a:t>, яка </a:t>
            </a:r>
            <a:r>
              <a:rPr lang="ru-RU" sz="1600" dirty="0" err="1" smtClean="0"/>
              <a:t>подається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зверху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складається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впареної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рідини</a:t>
            </a:r>
            <a:r>
              <a:rPr lang="ru-RU" sz="1600" dirty="0" smtClean="0"/>
              <a:t> (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стічної</a:t>
            </a:r>
            <a:r>
              <a:rPr lang="ru-RU" sz="1600" dirty="0" smtClean="0"/>
              <a:t> води)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вже</a:t>
            </a:r>
            <a:r>
              <a:rPr lang="ru-RU" sz="1600" dirty="0" smtClean="0"/>
              <a:t> </a:t>
            </a:r>
            <a:r>
              <a:rPr lang="ru-RU" sz="1600" dirty="0" err="1" smtClean="0"/>
              <a:t>зневоднених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частинок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забрудника</a:t>
            </a:r>
            <a:r>
              <a:rPr lang="ru-RU" sz="1600" dirty="0" smtClean="0"/>
              <a:t>. </a:t>
            </a:r>
            <a:r>
              <a:rPr lang="ru-RU" sz="1600" dirty="0" err="1" smtClean="0"/>
              <a:t>Зважений</a:t>
            </a:r>
            <a:r>
              <a:rPr lang="ru-RU" sz="1600" dirty="0" smtClean="0"/>
              <a:t> шар </a:t>
            </a:r>
            <a:r>
              <a:rPr lang="ru-RU" sz="1600" dirty="0" err="1" smtClean="0"/>
              <a:t>складається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декількох</a:t>
            </a:r>
            <a:r>
              <a:rPr lang="ru-RU" sz="1600" dirty="0" smtClean="0"/>
              <a:t> фаз: у </a:t>
            </a:r>
            <a:r>
              <a:rPr lang="ru-RU" sz="1600" dirty="0" err="1" smtClean="0"/>
              <a:t>верхній</a:t>
            </a:r>
            <a:r>
              <a:rPr lang="ru-RU" sz="1600" dirty="0" smtClean="0"/>
              <a:t> </a:t>
            </a:r>
            <a:r>
              <a:rPr lang="ru-RU" sz="1600" dirty="0" err="1" smtClean="0"/>
              <a:t>фазі</a:t>
            </a:r>
            <a:r>
              <a:rPr lang="ru-RU" sz="1600" dirty="0" smtClean="0"/>
              <a:t> </a:t>
            </a:r>
            <a:r>
              <a:rPr lang="ru-RU" sz="1600" dirty="0" err="1" smtClean="0"/>
              <a:t>починається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процес</a:t>
            </a:r>
            <a:r>
              <a:rPr lang="ru-RU" sz="1600" dirty="0" smtClean="0"/>
              <a:t> </a:t>
            </a:r>
            <a:r>
              <a:rPr lang="ru-RU" sz="1600" dirty="0" err="1" smtClean="0"/>
              <a:t>сушіння</a:t>
            </a:r>
            <a:r>
              <a:rPr lang="ru-RU" sz="1600" dirty="0" smtClean="0"/>
              <a:t>, у </a:t>
            </a:r>
            <a:r>
              <a:rPr lang="ru-RU" sz="1600" dirty="0" err="1" smtClean="0"/>
              <a:t>нижній</a:t>
            </a:r>
            <a:r>
              <a:rPr lang="ru-RU" sz="1600" dirty="0" smtClean="0"/>
              <a:t> - </a:t>
            </a:r>
            <a:r>
              <a:rPr lang="ru-RU" sz="1600" dirty="0" err="1" smtClean="0"/>
              <a:t>знаходиться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відносно</a:t>
            </a:r>
            <a:r>
              <a:rPr lang="ru-RU" sz="1600" dirty="0" smtClean="0"/>
              <a:t> </a:t>
            </a:r>
            <a:r>
              <a:rPr lang="ru-RU" sz="1600" dirty="0" err="1" smtClean="0"/>
              <a:t>щільний</a:t>
            </a:r>
            <a:r>
              <a:rPr lang="ru-RU" sz="1600" dirty="0" smtClean="0"/>
              <a:t> шар сухих </a:t>
            </a:r>
            <a:r>
              <a:rPr lang="ru-RU" sz="1600" dirty="0" err="1" smtClean="0"/>
              <a:t>частинок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видаляються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системи</a:t>
            </a:r>
            <a:r>
              <a:rPr lang="ru-RU" sz="1600" dirty="0" smtClean="0"/>
              <a:t> шнеком. </a:t>
            </a:r>
            <a:r>
              <a:rPr lang="ru-RU" sz="1600" dirty="0" err="1" smtClean="0"/>
              <a:t>Можна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виділити</a:t>
            </a:r>
            <a:r>
              <a:rPr lang="ru-RU" sz="1600" dirty="0" smtClean="0"/>
              <a:t> </a:t>
            </a:r>
            <a:r>
              <a:rPr lang="ru-RU" sz="1600" dirty="0" err="1" smtClean="0"/>
              <a:t>середню</a:t>
            </a:r>
            <a:r>
              <a:rPr lang="ru-RU" sz="1600" dirty="0" smtClean="0"/>
              <a:t> фазу</a:t>
            </a:r>
            <a:r>
              <a:rPr lang="ru-RU" sz="1600" dirty="0" smtClean="0"/>
              <a:t>, яка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перехідною</a:t>
            </a:r>
            <a:r>
              <a:rPr lang="ru-RU" sz="1600" dirty="0" smtClean="0"/>
              <a:t>. </a:t>
            </a:r>
            <a:r>
              <a:rPr lang="ru-RU" sz="1600" dirty="0" err="1" smtClean="0"/>
              <a:t>Псевдозріджувальний</a:t>
            </a:r>
            <a:r>
              <a:rPr lang="ru-RU" sz="1600" dirty="0" smtClean="0"/>
              <a:t> газ, </a:t>
            </a:r>
            <a:r>
              <a:rPr lang="ru-RU" sz="1600" dirty="0" err="1" smtClean="0"/>
              <a:t>пройшовши</a:t>
            </a:r>
            <a:r>
              <a:rPr lang="ru-RU" sz="1600" dirty="0" smtClean="0"/>
              <a:t> через </a:t>
            </a:r>
            <a:r>
              <a:rPr lang="ru-RU" sz="1600" dirty="0" err="1" smtClean="0"/>
              <a:t>зважений</a:t>
            </a:r>
            <a:r>
              <a:rPr lang="ru-RU" sz="1600" dirty="0" smtClean="0"/>
              <a:t> шар, </a:t>
            </a:r>
            <a:r>
              <a:rPr lang="ru-RU" sz="1600" dirty="0" err="1" smtClean="0"/>
              <a:t>потрапляє</a:t>
            </a:r>
            <a:r>
              <a:rPr lang="ru-RU" sz="1600" dirty="0" smtClean="0"/>
              <a:t> </a:t>
            </a:r>
            <a:r>
              <a:rPr lang="ru-RU" sz="1600" dirty="0" smtClean="0"/>
              <a:t>в циклон </a:t>
            </a:r>
            <a:r>
              <a:rPr lang="ru-RU" sz="1600" dirty="0" err="1" smtClean="0"/>
              <a:t>і</a:t>
            </a:r>
            <a:r>
              <a:rPr lang="ru-RU" sz="1600" dirty="0" smtClean="0"/>
              <a:t> у </a:t>
            </a:r>
            <a:r>
              <a:rPr lang="ru-RU" sz="1600" dirty="0" err="1" smtClean="0"/>
              <a:t>вигляді</a:t>
            </a:r>
            <a:r>
              <a:rPr lang="ru-RU" sz="1600" dirty="0" smtClean="0"/>
              <a:t> </a:t>
            </a:r>
            <a:r>
              <a:rPr lang="ru-RU" sz="1600" dirty="0" err="1" smtClean="0"/>
              <a:t>димових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газів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викидається</a:t>
            </a:r>
            <a:r>
              <a:rPr lang="ru-RU" sz="1600" dirty="0" smtClean="0"/>
              <a:t> в атмосферу. </a:t>
            </a:r>
            <a:r>
              <a:rPr lang="ru-RU" sz="1600" dirty="0" err="1" smtClean="0"/>
              <a:t>Існують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інші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конструкції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апаратів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сушіння</a:t>
            </a:r>
            <a:r>
              <a:rPr lang="ru-RU" sz="1600" dirty="0" smtClean="0"/>
              <a:t> в </a:t>
            </a:r>
            <a:r>
              <a:rPr lang="ru-RU" sz="1600" dirty="0" err="1" smtClean="0"/>
              <a:t>киплячому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шарі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Метод </a:t>
            </a:r>
            <a:r>
              <a:rPr lang="ru-RU" sz="1600" dirty="0" err="1" smtClean="0"/>
              <a:t>термічного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стічних</a:t>
            </a:r>
            <a:r>
              <a:rPr lang="ru-RU" sz="1600" dirty="0" smtClean="0"/>
              <a:t> вод </a:t>
            </a:r>
            <a:r>
              <a:rPr lang="ru-RU" sz="1600" dirty="0" err="1" smtClean="0"/>
              <a:t>дедалі</a:t>
            </a:r>
            <a:r>
              <a:rPr lang="ru-RU" sz="1600" dirty="0" smtClean="0"/>
              <a:t> </a:t>
            </a:r>
            <a:r>
              <a:rPr lang="ru-RU" sz="1600" dirty="0" err="1" smtClean="0"/>
              <a:t>ширше</a:t>
            </a:r>
            <a:r>
              <a:rPr lang="ru-RU" sz="1600" dirty="0" smtClean="0"/>
              <a:t> </a:t>
            </a:r>
            <a:r>
              <a:rPr lang="ru-RU" sz="1600" dirty="0" err="1" smtClean="0"/>
              <a:t>застосовується</a:t>
            </a:r>
            <a:r>
              <a:rPr lang="ru-RU" sz="1600" dirty="0" smtClean="0"/>
              <a:t> </a:t>
            </a:r>
            <a:r>
              <a:rPr lang="ru-RU" sz="1600" dirty="0" smtClean="0"/>
              <a:t>для 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значно</a:t>
            </a:r>
            <a:r>
              <a:rPr lang="ru-RU" sz="1600" dirty="0" smtClean="0"/>
              <a:t> </a:t>
            </a:r>
            <a:r>
              <a:rPr lang="ru-RU" sz="1600" dirty="0" err="1" smtClean="0"/>
              <a:t>мінералізованих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стоків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нафтопереробних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заводів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5821" y="283779"/>
            <a:ext cx="8513379" cy="4487918"/>
          </a:xfrm>
        </p:spPr>
        <p:txBody>
          <a:bodyPr>
            <a:noAutofit/>
          </a:bodyPr>
          <a:lstStyle/>
          <a:p>
            <a:r>
              <a:rPr lang="ru-RU" sz="1800" dirty="0" smtClean="0"/>
              <a:t>У </a:t>
            </a:r>
            <a:r>
              <a:rPr lang="ru-RU" sz="1800" dirty="0" err="1" smtClean="0"/>
              <a:t>проектуванні</a:t>
            </a:r>
            <a:r>
              <a:rPr lang="ru-RU" sz="1800" dirty="0" smtClean="0"/>
              <a:t> </a:t>
            </a:r>
            <a:r>
              <a:rPr lang="ru-RU" sz="1800" dirty="0" err="1" smtClean="0"/>
              <a:t>нових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нафтопереробних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заводів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повинні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працювати</a:t>
            </a:r>
            <a:r>
              <a:rPr lang="ru-RU" sz="1800" dirty="0" smtClean="0"/>
              <a:t> </a:t>
            </a:r>
            <a:r>
              <a:rPr lang="ru-RU" sz="1800" dirty="0" smtClean="0"/>
              <a:t>без </a:t>
            </a:r>
            <a:r>
              <a:rPr lang="ru-RU" sz="1800" dirty="0" err="1" smtClean="0"/>
              <a:t>скидання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стічних</a:t>
            </a:r>
            <a:r>
              <a:rPr lang="ru-RU" sz="1800" dirty="0" smtClean="0"/>
              <a:t> вод у </a:t>
            </a:r>
            <a:r>
              <a:rPr lang="ru-RU" sz="1800" dirty="0" err="1" smtClean="0"/>
              <a:t>водойми</a:t>
            </a:r>
            <a:r>
              <a:rPr lang="ru-RU" sz="1800" dirty="0" smtClean="0"/>
              <a:t>, </a:t>
            </a:r>
            <a:r>
              <a:rPr lang="ru-RU" sz="1800" dirty="0" err="1" smtClean="0"/>
              <a:t>передбачають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термічне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стоків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спрямовується</a:t>
            </a:r>
            <a:r>
              <a:rPr lang="ru-RU" sz="1800" dirty="0" smtClean="0"/>
              <a:t> </a:t>
            </a:r>
            <a:r>
              <a:rPr lang="ru-RU" sz="1800" dirty="0" smtClean="0"/>
              <a:t>у так </a:t>
            </a:r>
            <a:r>
              <a:rPr lang="ru-RU" sz="1800" dirty="0" err="1" smtClean="0"/>
              <a:t>звану</a:t>
            </a:r>
            <a:r>
              <a:rPr lang="ru-RU" sz="1800" dirty="0" smtClean="0"/>
              <a:t> другу систему </a:t>
            </a:r>
            <a:r>
              <a:rPr lang="ru-RU" sz="1800" dirty="0" err="1" smtClean="0"/>
              <a:t>каналізації</a:t>
            </a:r>
            <a:r>
              <a:rPr lang="ru-RU" sz="1800" dirty="0" smtClean="0"/>
              <a:t>. У </a:t>
            </a:r>
            <a:r>
              <a:rPr lang="ru-RU" sz="1800" dirty="0" err="1" smtClean="0"/>
              <a:t>цю</a:t>
            </a:r>
            <a:r>
              <a:rPr lang="ru-RU" sz="1800" dirty="0" smtClean="0"/>
              <a:t> </a:t>
            </a:r>
            <a:r>
              <a:rPr lang="ru-RU" sz="1800" dirty="0" err="1" smtClean="0"/>
              <a:t>каналізацію</a:t>
            </a:r>
            <a:r>
              <a:rPr lang="ru-RU" sz="1800" dirty="0" smtClean="0"/>
              <a:t> </a:t>
            </a:r>
            <a:r>
              <a:rPr lang="ru-RU" sz="1800" dirty="0" err="1" smtClean="0"/>
              <a:t>скидають</a:t>
            </a:r>
            <a:r>
              <a:rPr lang="ru-RU" sz="1800" dirty="0" smtClean="0"/>
              <a:t> води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продування</a:t>
            </a:r>
            <a:r>
              <a:rPr lang="ru-RU" sz="1800" dirty="0" smtClean="0"/>
              <a:t> систем оборотного </a:t>
            </a:r>
            <a:r>
              <a:rPr lang="ru-RU" sz="1800" dirty="0" err="1" smtClean="0"/>
              <a:t>водопостачання</a:t>
            </a:r>
            <a:r>
              <a:rPr lang="ru-RU" sz="1800" dirty="0" smtClean="0"/>
              <a:t>, води,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виділяються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сирої</a:t>
            </a:r>
            <a:r>
              <a:rPr lang="ru-RU" sz="1800" dirty="0" smtClean="0"/>
              <a:t> </a:t>
            </a:r>
            <a:r>
              <a:rPr lang="ru-RU" sz="1800" dirty="0" err="1" smtClean="0"/>
              <a:t>нафти</a:t>
            </a:r>
            <a:r>
              <a:rPr lang="ru-RU" sz="1800" dirty="0" smtClean="0"/>
              <a:t> (</a:t>
            </a:r>
            <a:r>
              <a:rPr lang="ru-RU" sz="1800" dirty="0" err="1" smtClean="0"/>
              <a:t>із</a:t>
            </a:r>
            <a:r>
              <a:rPr lang="ru-RU" sz="1800" dirty="0" smtClean="0"/>
              <a:t> </a:t>
            </a:r>
            <a:r>
              <a:rPr lang="ru-RU" sz="1800" dirty="0" err="1" smtClean="0"/>
              <a:t>вмістом</a:t>
            </a:r>
            <a:r>
              <a:rPr lang="ru-RU" sz="1800" dirty="0" smtClean="0"/>
              <a:t> солей до 8500 мг/л), </a:t>
            </a:r>
            <a:r>
              <a:rPr lang="ru-RU" sz="1800" dirty="0" err="1" smtClean="0"/>
              <a:t>нейтралізовані</a:t>
            </a:r>
            <a:r>
              <a:rPr lang="ru-RU" sz="1800" dirty="0" smtClean="0"/>
              <a:t> </a:t>
            </a:r>
            <a:r>
              <a:rPr lang="ru-RU" sz="1800" dirty="0" err="1" smtClean="0"/>
              <a:t>сірчанолужні</a:t>
            </a:r>
            <a:r>
              <a:rPr lang="ru-RU" sz="1800" dirty="0" smtClean="0"/>
              <a:t> води</a:t>
            </a:r>
            <a:r>
              <a:rPr lang="ru-RU" sz="1800" dirty="0" smtClean="0"/>
              <a:t>, </a:t>
            </a:r>
            <a:r>
              <a:rPr lang="ru-RU" sz="1800" dirty="0" err="1" smtClean="0"/>
              <a:t>солевмісні</a:t>
            </a:r>
            <a:r>
              <a:rPr lang="ru-RU" sz="1800" dirty="0" smtClean="0"/>
              <a:t> </a:t>
            </a:r>
            <a:r>
              <a:rPr lang="ru-RU" sz="1800" dirty="0" smtClean="0"/>
              <a:t>води </a:t>
            </a:r>
            <a:r>
              <a:rPr lang="ru-RU" sz="1800" dirty="0" err="1" smtClean="0"/>
              <a:t>з</a:t>
            </a:r>
            <a:r>
              <a:rPr lang="ru-RU" sz="1800" dirty="0" smtClean="0"/>
              <a:t> ТЕЦ та </a:t>
            </a:r>
            <a:r>
              <a:rPr lang="ru-RU" sz="1800" dirty="0" err="1" smtClean="0"/>
              <a:t>інші</a:t>
            </a:r>
            <a:r>
              <a:rPr lang="ru-RU" sz="1800" dirty="0" smtClean="0"/>
              <a:t> стоки,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яких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неможливе</a:t>
            </a:r>
            <a:r>
              <a:rPr lang="ru-RU" sz="1800" dirty="0" smtClean="0"/>
              <a:t> </a:t>
            </a:r>
            <a:r>
              <a:rPr lang="ru-RU" sz="1800" dirty="0" err="1" smtClean="0"/>
              <a:t>будь-яким</a:t>
            </a:r>
            <a:r>
              <a:rPr lang="ru-RU" sz="1800" dirty="0" smtClean="0"/>
              <a:t> </a:t>
            </a:r>
            <a:r>
              <a:rPr lang="ru-RU" sz="1800" dirty="0" err="1" smtClean="0"/>
              <a:t>іншим</a:t>
            </a:r>
            <a:r>
              <a:rPr lang="ru-RU" sz="1800" dirty="0" smtClean="0"/>
              <a:t> способом</a:t>
            </a:r>
            <a:r>
              <a:rPr lang="ru-RU" sz="1800" dirty="0" smtClean="0"/>
              <a:t>, </a:t>
            </a:r>
            <a:r>
              <a:rPr lang="ru-RU" sz="1800" dirty="0" err="1" smtClean="0"/>
              <a:t>крім</a:t>
            </a:r>
            <a:r>
              <a:rPr lang="ru-RU" sz="1800" dirty="0" smtClean="0"/>
              <a:t> </a:t>
            </a:r>
            <a:r>
              <a:rPr lang="ru-RU" sz="1800" dirty="0" err="1" smtClean="0"/>
              <a:t>термічного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виконують</a:t>
            </a:r>
            <a:r>
              <a:rPr lang="ru-RU" sz="1800" dirty="0" smtClean="0"/>
              <a:t> на </a:t>
            </a:r>
            <a:r>
              <a:rPr lang="ru-RU" sz="1800" b="1" i="1" dirty="0" smtClean="0"/>
              <a:t>установках </a:t>
            </a:r>
            <a:r>
              <a:rPr lang="ru-RU" sz="1800" b="1" i="1" dirty="0" err="1" smtClean="0"/>
              <a:t>термічного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знешкодження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і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знесолення</a:t>
            </a:r>
            <a:r>
              <a:rPr lang="ru-RU" sz="1800" b="1" i="1" dirty="0" smtClean="0"/>
              <a:t>, </a:t>
            </a:r>
            <a:r>
              <a:rPr lang="ru-RU" sz="1800" b="1" i="1" dirty="0" err="1" smtClean="0"/>
              <a:t>які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складаються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з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трьох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відділень</a:t>
            </a:r>
            <a:r>
              <a:rPr lang="ru-RU" sz="1800" b="1" i="1" dirty="0" smtClean="0"/>
              <a:t>:</a:t>
            </a:r>
          </a:p>
          <a:p>
            <a:pPr>
              <a:buNone/>
            </a:pPr>
            <a:r>
              <a:rPr lang="ru-RU" sz="1800" dirty="0" smtClean="0"/>
              <a:t>- у </a:t>
            </a:r>
            <a:r>
              <a:rPr lang="ru-RU" sz="1800" dirty="0" err="1" smtClean="0"/>
              <a:t>першому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здійснюється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содово-вапняне</a:t>
            </a:r>
            <a:r>
              <a:rPr lang="ru-RU" sz="1800" dirty="0" smtClean="0"/>
              <a:t> </a:t>
            </a:r>
            <a:r>
              <a:rPr lang="ru-RU" sz="1800" dirty="0" err="1" smtClean="0"/>
              <a:t>зм’якшення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стоків</a:t>
            </a:r>
            <a:r>
              <a:rPr lang="ru-RU" sz="1800" dirty="0" smtClean="0"/>
              <a:t>;</a:t>
            </a:r>
          </a:p>
          <a:p>
            <a:pPr>
              <a:buNone/>
            </a:pPr>
            <a:r>
              <a:rPr lang="ru-RU" sz="1800" dirty="0" smtClean="0"/>
              <a:t>- у другому – </a:t>
            </a:r>
            <a:r>
              <a:rPr lang="ru-RU" sz="1800" dirty="0" err="1" smtClean="0"/>
              <a:t>розпарювання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стічних</a:t>
            </a:r>
            <a:r>
              <a:rPr lang="ru-RU" sz="1800" dirty="0" smtClean="0"/>
              <a:t> вод у </a:t>
            </a:r>
            <a:r>
              <a:rPr lang="ru-RU" sz="1800" dirty="0" err="1" smtClean="0"/>
              <a:t>багатокорпусних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випарних</a:t>
            </a:r>
            <a:r>
              <a:rPr lang="ru-RU" sz="1800" dirty="0" smtClean="0"/>
              <a:t> </a:t>
            </a:r>
            <a:r>
              <a:rPr lang="ru-RU" sz="1800" dirty="0" smtClean="0"/>
              <a:t>установках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десятикратним</a:t>
            </a:r>
            <a:r>
              <a:rPr lang="ru-RU" sz="1800" dirty="0" smtClean="0"/>
              <a:t> </a:t>
            </a:r>
            <a:r>
              <a:rPr lang="ru-RU" sz="1800" dirty="0" err="1" smtClean="0"/>
              <a:t>ступенем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розпарювання</a:t>
            </a:r>
            <a:r>
              <a:rPr lang="ru-RU" sz="1800" dirty="0" smtClean="0"/>
              <a:t> (</a:t>
            </a:r>
            <a:r>
              <a:rPr lang="ru-RU" sz="1800" dirty="0" err="1" smtClean="0"/>
              <a:t>водний</a:t>
            </a:r>
            <a:r>
              <a:rPr lang="ru-RU" sz="1800" dirty="0" smtClean="0"/>
              <a:t> конденсат,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</a:t>
            </a:r>
            <a:r>
              <a:rPr lang="ru-RU" sz="1800" dirty="0" err="1" smtClean="0"/>
              <a:t>утворюється</a:t>
            </a:r>
            <a:r>
              <a:rPr lang="ru-RU" sz="1800" dirty="0" smtClean="0"/>
              <a:t>, </a:t>
            </a:r>
            <a:r>
              <a:rPr lang="ru-RU" sz="1800" dirty="0" err="1" smtClean="0"/>
              <a:t>повертається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оборотну</a:t>
            </a:r>
            <a:r>
              <a:rPr lang="ru-RU" sz="1800" dirty="0" smtClean="0"/>
              <a:t> систему </a:t>
            </a:r>
            <a:r>
              <a:rPr lang="ru-RU" sz="1800" dirty="0" err="1" smtClean="0"/>
              <a:t>водопостачання</a:t>
            </a:r>
            <a:r>
              <a:rPr lang="ru-RU" sz="1800" dirty="0" smtClean="0"/>
              <a:t>);</a:t>
            </a:r>
          </a:p>
          <a:p>
            <a:pPr>
              <a:buNone/>
            </a:pPr>
            <a:r>
              <a:rPr lang="ru-RU" sz="1800" dirty="0" smtClean="0"/>
              <a:t>- у </a:t>
            </a:r>
            <a:r>
              <a:rPr lang="ru-RU" sz="1800" dirty="0" err="1" smtClean="0"/>
              <a:t>третьому</a:t>
            </a:r>
            <a:r>
              <a:rPr lang="ru-RU" sz="1800" dirty="0" smtClean="0"/>
              <a:t> – </a:t>
            </a:r>
            <a:r>
              <a:rPr lang="ru-RU" sz="1800" dirty="0" err="1" smtClean="0"/>
              <a:t>одержання</a:t>
            </a:r>
            <a:r>
              <a:rPr lang="ru-RU" sz="1800" dirty="0" smtClean="0"/>
              <a:t> твердого продукту – сухих солей.</a:t>
            </a:r>
            <a:endParaRPr lang="ru-RU" sz="1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0562" y="269501"/>
            <a:ext cx="7505700" cy="2448000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Масштаби</a:t>
            </a:r>
            <a:r>
              <a:rPr lang="ru-RU" sz="2000" dirty="0" smtClean="0"/>
              <a:t> </a:t>
            </a:r>
            <a:r>
              <a:rPr lang="ru-RU" sz="2000" dirty="0" err="1" smtClean="0"/>
              <a:t>цих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процесів</a:t>
            </a:r>
            <a:r>
              <a:rPr lang="ru-RU" sz="2000" dirty="0" smtClean="0"/>
              <a:t>: на </a:t>
            </a:r>
            <a:r>
              <a:rPr lang="ru-RU" sz="2000" dirty="0" err="1" smtClean="0"/>
              <a:t>заводі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переробляє</a:t>
            </a:r>
            <a:r>
              <a:rPr lang="ru-RU" sz="2000" dirty="0" smtClean="0"/>
              <a:t> за </a:t>
            </a:r>
            <a:r>
              <a:rPr lang="ru-RU" sz="2000" dirty="0" err="1" smtClean="0"/>
              <a:t>рік</a:t>
            </a:r>
            <a:r>
              <a:rPr lang="ru-RU" sz="2000" dirty="0" smtClean="0"/>
              <a:t> 12 млн. тонн </a:t>
            </a:r>
            <a:r>
              <a:rPr lang="ru-RU" sz="2000" dirty="0" err="1" smtClean="0"/>
              <a:t>нафти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щодня</a:t>
            </a:r>
            <a:r>
              <a:rPr lang="ru-RU" sz="2000" dirty="0" smtClean="0"/>
              <a:t> </a:t>
            </a:r>
            <a:r>
              <a:rPr lang="ru-RU" sz="2000" dirty="0" smtClean="0"/>
              <a:t>на установках </a:t>
            </a:r>
            <a:r>
              <a:rPr lang="ru-RU" sz="2000" dirty="0" err="1" smtClean="0"/>
              <a:t>термічного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знешкодження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знесолення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понад</a:t>
            </a:r>
            <a:r>
              <a:rPr lang="ru-RU" sz="2000" dirty="0" smtClean="0"/>
              <a:t> </a:t>
            </a:r>
            <a:r>
              <a:rPr lang="ru-RU" sz="2000" dirty="0" smtClean="0"/>
              <a:t>80 т </a:t>
            </a:r>
            <a:r>
              <a:rPr lang="ru-RU" sz="2000" dirty="0" smtClean="0"/>
              <a:t>сухих солей. </a:t>
            </a:r>
            <a:r>
              <a:rPr lang="ru-RU" sz="2000" dirty="0" err="1" smtClean="0"/>
              <a:t>Завдання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полягає</a:t>
            </a:r>
            <a:r>
              <a:rPr lang="ru-RU" sz="2000" dirty="0" smtClean="0"/>
              <a:t> в тому,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</a:t>
            </a:r>
            <a:r>
              <a:rPr lang="ru-RU" sz="2000" dirty="0" err="1" smtClean="0"/>
              <a:t>зменшити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вартість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використовуючи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вихідне</a:t>
            </a:r>
            <a:r>
              <a:rPr lang="ru-RU" sz="2000" dirty="0" smtClean="0"/>
              <a:t> тепло для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знайшовши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спосіб</a:t>
            </a:r>
            <a:r>
              <a:rPr lang="ru-RU" sz="2000" dirty="0" smtClean="0"/>
              <a:t> </a:t>
            </a:r>
            <a:r>
              <a:rPr lang="ru-RU" sz="2000" dirty="0" err="1" smtClean="0"/>
              <a:t>утилізації</a:t>
            </a:r>
            <a:r>
              <a:rPr lang="ru-RU" sz="2000" dirty="0" smtClean="0"/>
              <a:t> </a:t>
            </a:r>
            <a:r>
              <a:rPr lang="ru-RU" sz="2000" dirty="0" smtClean="0"/>
              <a:t>сухих </a:t>
            </a:r>
            <a:r>
              <a:rPr lang="ru-RU" sz="2000" dirty="0" smtClean="0"/>
              <a:t>солей,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утворюються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Методи</a:t>
            </a:r>
            <a:r>
              <a:rPr lang="ru-RU" sz="2000" dirty="0" smtClean="0"/>
              <a:t> </a:t>
            </a:r>
            <a:r>
              <a:rPr lang="ru-RU" sz="2000" dirty="0" err="1" smtClean="0"/>
              <a:t>біохімічного</a:t>
            </a:r>
            <a:r>
              <a:rPr lang="ru-RU" sz="2000" dirty="0" smtClean="0"/>
              <a:t> та </a:t>
            </a:r>
            <a:r>
              <a:rPr lang="ru-RU" sz="2000" dirty="0" err="1" smtClean="0"/>
              <a:t>термічного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ефективними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виступають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невід’ємною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складовою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стічних</a:t>
            </a:r>
            <a:r>
              <a:rPr lang="ru-RU" sz="2000" dirty="0" smtClean="0"/>
              <a:t> вод </a:t>
            </a:r>
            <a:r>
              <a:rPr lang="ru-RU" sz="2000" dirty="0" err="1" smtClean="0"/>
              <a:t>будь-якого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Джерела</a:t>
            </a:r>
            <a:endParaRPr dirty="0"/>
          </a:p>
        </p:txBody>
      </p:sp>
      <p:sp>
        <p:nvSpPr>
          <p:cNvPr id="245" name="Google Shape;245;p34"/>
          <p:cNvSpPr txBox="1">
            <a:spLocks noGrp="1"/>
          </p:cNvSpPr>
          <p:nvPr>
            <p:ph type="body" idx="1"/>
          </p:nvPr>
        </p:nvSpPr>
        <p:spPr>
          <a:xfrm>
            <a:off x="819150" y="1410650"/>
            <a:ext cx="7505700" cy="30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r>
              <a:rPr lang="ru-RU" sz="1400" dirty="0" smtClean="0"/>
              <a:t>1. </a:t>
            </a:r>
            <a:r>
              <a:rPr lang="ru-RU" sz="1400" dirty="0" err="1" smtClean="0"/>
              <a:t>Батлук</a:t>
            </a:r>
            <a:r>
              <a:rPr lang="ru-RU" sz="1400" dirty="0" smtClean="0"/>
              <a:t> В.А. « Основы экологии и охраны окружающей среды. Учебное пособие.» – </a:t>
            </a:r>
            <a:r>
              <a:rPr lang="ru-RU" sz="1400" dirty="0" err="1" smtClean="0"/>
              <a:t>Львів</a:t>
            </a:r>
            <a:r>
              <a:rPr lang="ru-RU" sz="1400" dirty="0" smtClean="0"/>
              <a:t>: </a:t>
            </a:r>
            <a:r>
              <a:rPr lang="ru-RU" sz="1400" dirty="0" err="1" smtClean="0"/>
              <a:t>Афіша</a:t>
            </a:r>
            <a:r>
              <a:rPr lang="ru-RU" sz="1400" dirty="0" smtClean="0"/>
              <a:t>, 2001. – 333 с.</a:t>
            </a:r>
          </a:p>
          <a:p>
            <a:r>
              <a:rPr lang="ru-RU" sz="1400" dirty="0" smtClean="0"/>
              <a:t>2. </a:t>
            </a:r>
            <a:r>
              <a:rPr lang="ru-RU" sz="1400" dirty="0" err="1" smtClean="0"/>
              <a:t>Даценко</a:t>
            </a:r>
            <a:r>
              <a:rPr lang="ru-RU" sz="1400" dirty="0" smtClean="0"/>
              <a:t> І.І. </a:t>
            </a:r>
            <a:r>
              <a:rPr lang="ru-RU" sz="1400" dirty="0" err="1" smtClean="0"/>
              <a:t>Гігієна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 </a:t>
            </a:r>
            <a:r>
              <a:rPr lang="ru-RU" sz="1400" dirty="0" err="1" smtClean="0"/>
              <a:t>людини</a:t>
            </a:r>
            <a:r>
              <a:rPr lang="ru-RU" sz="1400" dirty="0" smtClean="0"/>
              <a:t>. </a:t>
            </a:r>
            <a:r>
              <a:rPr lang="ru-RU" sz="1400" dirty="0" err="1" smtClean="0"/>
              <a:t>Навч</a:t>
            </a:r>
            <a:r>
              <a:rPr lang="ru-RU" sz="1400" dirty="0" smtClean="0"/>
              <a:t>. </a:t>
            </a:r>
            <a:r>
              <a:rPr lang="ru-RU" sz="1400" dirty="0" err="1" smtClean="0"/>
              <a:t>посібник</a:t>
            </a:r>
            <a:r>
              <a:rPr lang="ru-RU" sz="1400" dirty="0" smtClean="0"/>
              <a:t>. – </a:t>
            </a:r>
            <a:r>
              <a:rPr lang="ru-RU" sz="1400" dirty="0" err="1" smtClean="0"/>
              <a:t>Львів</a:t>
            </a:r>
            <a:r>
              <a:rPr lang="ru-RU" sz="1400" dirty="0" smtClean="0"/>
              <a:t>.: </a:t>
            </a:r>
            <a:r>
              <a:rPr lang="ru-RU" sz="1400" dirty="0" err="1" smtClean="0"/>
              <a:t>Афіша</a:t>
            </a:r>
            <a:r>
              <a:rPr lang="ru-RU" sz="1400" dirty="0" smtClean="0"/>
              <a:t>, 2000. – 248 с.</a:t>
            </a:r>
          </a:p>
          <a:p>
            <a:r>
              <a:rPr lang="ru-RU" sz="1400" dirty="0" smtClean="0"/>
              <a:t>3. </a:t>
            </a:r>
            <a:r>
              <a:rPr lang="ru-RU" sz="1400" dirty="0" err="1" smtClean="0"/>
              <a:t>Джигирей</a:t>
            </a:r>
            <a:r>
              <a:rPr lang="ru-RU" sz="1400" dirty="0" smtClean="0"/>
              <a:t> В.С.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 та </a:t>
            </a:r>
            <a:r>
              <a:rPr lang="ru-RU" sz="1400" dirty="0" err="1" smtClean="0"/>
              <a:t>охорона</a:t>
            </a:r>
            <a:r>
              <a:rPr lang="ru-RU" sz="1400" dirty="0" smtClean="0"/>
              <a:t> </a:t>
            </a:r>
            <a:r>
              <a:rPr lang="ru-RU" sz="1400" dirty="0" err="1" smtClean="0"/>
              <a:t>навколишнього</a:t>
            </a:r>
            <a:r>
              <a:rPr lang="ru-RU" sz="1400" dirty="0" smtClean="0"/>
              <a:t> природного </a:t>
            </a:r>
            <a:r>
              <a:rPr lang="ru-RU" sz="1400" dirty="0" err="1" smtClean="0"/>
              <a:t>середовища</a:t>
            </a:r>
            <a:r>
              <a:rPr lang="ru-RU" sz="1400" dirty="0" smtClean="0"/>
              <a:t>: </a:t>
            </a:r>
            <a:r>
              <a:rPr lang="ru-RU" sz="1400" dirty="0" err="1" smtClean="0"/>
              <a:t>Навч</a:t>
            </a:r>
            <a:r>
              <a:rPr lang="ru-RU" sz="1400" dirty="0" smtClean="0"/>
              <a:t>. </a:t>
            </a:r>
            <a:r>
              <a:rPr lang="ru-RU" sz="1400" dirty="0" err="1" smtClean="0"/>
              <a:t>посібник</a:t>
            </a:r>
            <a:r>
              <a:rPr lang="ru-RU" sz="1400" dirty="0" smtClean="0"/>
              <a:t>. – К.: </a:t>
            </a:r>
            <a:r>
              <a:rPr lang="ru-RU" sz="1400" dirty="0" err="1" smtClean="0"/>
              <a:t>Т-во</a:t>
            </a:r>
            <a:r>
              <a:rPr lang="ru-RU" sz="1400" dirty="0" smtClean="0"/>
              <a:t> “</a:t>
            </a:r>
            <a:r>
              <a:rPr lang="ru-RU" sz="1400" dirty="0" err="1" smtClean="0"/>
              <a:t>Знання</a:t>
            </a:r>
            <a:r>
              <a:rPr lang="ru-RU" sz="1400" dirty="0" smtClean="0"/>
              <a:t>”, 2002. – 203 с.</a:t>
            </a:r>
          </a:p>
          <a:p>
            <a:r>
              <a:rPr lang="ru-RU" sz="1400" dirty="0" smtClean="0"/>
              <a:t>4. </a:t>
            </a:r>
            <a:r>
              <a:rPr lang="ru-RU" sz="1400" dirty="0" err="1" smtClean="0"/>
              <a:t>Запольський</a:t>
            </a:r>
            <a:r>
              <a:rPr lang="ru-RU" sz="1400" dirty="0" smtClean="0"/>
              <a:t> А.К., </a:t>
            </a:r>
            <a:r>
              <a:rPr lang="ru-RU" sz="1400" dirty="0" err="1" smtClean="0"/>
              <a:t>Салюк</a:t>
            </a:r>
            <a:r>
              <a:rPr lang="ru-RU" sz="1400" dirty="0" smtClean="0"/>
              <a:t> А.І. </a:t>
            </a:r>
            <a:r>
              <a:rPr lang="ru-RU" sz="1400" dirty="0" err="1" smtClean="0"/>
              <a:t>Основи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екології</a:t>
            </a:r>
            <a:r>
              <a:rPr lang="ru-RU" sz="1400" dirty="0" smtClean="0"/>
              <a:t>: </a:t>
            </a:r>
            <a:r>
              <a:rPr lang="ru-RU" sz="1400" dirty="0" err="1" smtClean="0"/>
              <a:t>Підручник</a:t>
            </a:r>
            <a:r>
              <a:rPr lang="ru-RU" sz="1400" dirty="0" smtClean="0"/>
              <a:t> / За ред.  К.М. Ситника. – 3-тє вид., стер. – К.: </a:t>
            </a:r>
            <a:r>
              <a:rPr lang="ru-RU" sz="1400" dirty="0" err="1" smtClean="0"/>
              <a:t>Вища</a:t>
            </a:r>
            <a:r>
              <a:rPr lang="ru-RU" sz="1400" dirty="0" smtClean="0"/>
              <a:t> </a:t>
            </a:r>
            <a:r>
              <a:rPr lang="ru-RU" sz="1400" dirty="0" err="1" smtClean="0"/>
              <a:t>шк</a:t>
            </a:r>
            <a:r>
              <a:rPr lang="ru-RU" sz="1400" dirty="0" smtClean="0"/>
              <a:t>., 2005. – 285 с.</a:t>
            </a:r>
          </a:p>
          <a:p>
            <a:r>
              <a:rPr lang="ru-RU" sz="1400" dirty="0" smtClean="0"/>
              <a:t>5. </a:t>
            </a:r>
            <a:r>
              <a:rPr lang="ru-RU" sz="1400" dirty="0" err="1" smtClean="0"/>
              <a:t>Корабльова</a:t>
            </a:r>
            <a:r>
              <a:rPr lang="ru-RU" sz="1400" dirty="0" smtClean="0"/>
              <a:t> А.І.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: </a:t>
            </a:r>
            <a:r>
              <a:rPr lang="ru-RU" sz="1400" dirty="0" err="1" smtClean="0"/>
              <a:t>Взаємовідносини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людини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середовища</a:t>
            </a:r>
            <a:r>
              <a:rPr lang="ru-RU" sz="1400" dirty="0" smtClean="0"/>
              <a:t>. – </a:t>
            </a:r>
            <a:r>
              <a:rPr lang="ru-RU" sz="1400" dirty="0" err="1" smtClean="0"/>
              <a:t>Дніпропетровськ</a:t>
            </a:r>
            <a:r>
              <a:rPr lang="ru-RU" sz="1400" dirty="0" smtClean="0"/>
              <a:t>: Центр </a:t>
            </a:r>
            <a:r>
              <a:rPr lang="ru-RU" sz="1400" dirty="0" err="1" smtClean="0"/>
              <a:t>екологічної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освіти</a:t>
            </a:r>
            <a:r>
              <a:rPr lang="ru-RU" sz="1400" dirty="0" smtClean="0"/>
              <a:t>, КОО, 2001. – 291 с.</a:t>
            </a:r>
          </a:p>
          <a:p>
            <a:r>
              <a:rPr lang="ru-RU" sz="1400" dirty="0" smtClean="0"/>
              <a:t>6. </a:t>
            </a:r>
            <a:r>
              <a:rPr lang="ru-RU" sz="1400" dirty="0" err="1" smtClean="0"/>
              <a:t>Промислова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: </a:t>
            </a:r>
            <a:r>
              <a:rPr lang="ru-RU" sz="1400" dirty="0" err="1" smtClean="0"/>
              <a:t>Навчальний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посібник</a:t>
            </a:r>
            <a:r>
              <a:rPr lang="ru-RU" sz="1400" dirty="0" smtClean="0"/>
              <a:t> / С.О. </a:t>
            </a:r>
            <a:r>
              <a:rPr lang="ru-RU" sz="1400" dirty="0" err="1" smtClean="0"/>
              <a:t>Апостолюк</a:t>
            </a:r>
            <a:r>
              <a:rPr lang="ru-RU" sz="1400" dirty="0" smtClean="0"/>
              <a:t>, В.С. </a:t>
            </a:r>
            <a:r>
              <a:rPr lang="ru-RU" sz="1400" dirty="0" err="1" smtClean="0"/>
              <a:t>Джигирей</a:t>
            </a:r>
            <a:r>
              <a:rPr lang="ru-RU" sz="1400" dirty="0" smtClean="0"/>
              <a:t>, А.С. </a:t>
            </a:r>
            <a:r>
              <a:rPr lang="ru-RU" sz="1400" dirty="0" err="1" smtClean="0"/>
              <a:t>Апостолюк</a:t>
            </a:r>
            <a:r>
              <a:rPr lang="ru-RU" sz="1400" dirty="0" smtClean="0"/>
              <a:t> та </a:t>
            </a:r>
            <a:r>
              <a:rPr lang="ru-RU" sz="1400" dirty="0" err="1" smtClean="0"/>
              <a:t>ін</a:t>
            </a:r>
            <a:r>
              <a:rPr lang="ru-RU" sz="1400" dirty="0" smtClean="0"/>
              <a:t>. – К.: </a:t>
            </a:r>
            <a:r>
              <a:rPr lang="ru-RU" sz="1400" dirty="0" err="1" smtClean="0"/>
              <a:t>Знання</a:t>
            </a:r>
            <a:r>
              <a:rPr lang="ru-RU" sz="1400" dirty="0" smtClean="0"/>
              <a:t>, 2005. – 474 с.</a:t>
            </a:r>
          </a:p>
          <a:p>
            <a:r>
              <a:rPr lang="ru-RU" sz="1400" dirty="0" smtClean="0"/>
              <a:t>7. </a:t>
            </a:r>
            <a:r>
              <a:rPr lang="ru-RU" sz="1400" dirty="0" err="1" smtClean="0"/>
              <a:t>Сторожук</a:t>
            </a:r>
            <a:r>
              <a:rPr lang="ru-RU" sz="1400" dirty="0" smtClean="0"/>
              <a:t> В.М., </a:t>
            </a:r>
            <a:r>
              <a:rPr lang="ru-RU" sz="1400" dirty="0" err="1" smtClean="0"/>
              <a:t>Батлук</a:t>
            </a:r>
            <a:r>
              <a:rPr lang="ru-RU" sz="1400" dirty="0" smtClean="0"/>
              <a:t> В.А., </a:t>
            </a:r>
            <a:r>
              <a:rPr lang="ru-RU" sz="1400" dirty="0" err="1" smtClean="0"/>
              <a:t>Назарук</a:t>
            </a:r>
            <a:r>
              <a:rPr lang="ru-RU" sz="1400" dirty="0" smtClean="0"/>
              <a:t> М.М. </a:t>
            </a:r>
            <a:r>
              <a:rPr lang="ru-RU" sz="1400" dirty="0" err="1" smtClean="0"/>
              <a:t>Промислова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екологія</a:t>
            </a:r>
            <a:r>
              <a:rPr lang="ru-RU" sz="1400" dirty="0" smtClean="0"/>
              <a:t>: </a:t>
            </a:r>
            <a:r>
              <a:rPr lang="ru-RU" sz="1400" dirty="0" err="1" smtClean="0"/>
              <a:t>Підручник</a:t>
            </a:r>
            <a:r>
              <a:rPr lang="ru-RU" sz="1400" dirty="0" smtClean="0"/>
              <a:t>. – </a:t>
            </a:r>
            <a:r>
              <a:rPr lang="ru-RU" sz="1400" dirty="0" err="1" smtClean="0"/>
              <a:t>Львів</a:t>
            </a:r>
            <a:r>
              <a:rPr lang="ru-RU" sz="1400" dirty="0" smtClean="0"/>
              <a:t>: </a:t>
            </a:r>
            <a:r>
              <a:rPr lang="ru-RU" sz="1400" dirty="0" err="1" smtClean="0"/>
              <a:t>Українська</a:t>
            </a:r>
            <a:r>
              <a:rPr lang="ru-RU" sz="1400" dirty="0" smtClean="0"/>
              <a:t> </a:t>
            </a:r>
            <a:r>
              <a:rPr lang="ru-RU" sz="1400" dirty="0" err="1" smtClean="0"/>
              <a:t>академія</a:t>
            </a:r>
            <a:r>
              <a:rPr lang="ru-RU" sz="1400" dirty="0" smtClean="0"/>
              <a:t> </a:t>
            </a:r>
            <a:r>
              <a:rPr lang="ru-RU" sz="1400" dirty="0" err="1" smtClean="0"/>
              <a:t>друкарства</a:t>
            </a:r>
            <a:r>
              <a:rPr lang="ru-RU" sz="1400" dirty="0" smtClean="0"/>
              <a:t>, 2006. – 574 с.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352" y="262758"/>
            <a:ext cx="8534400" cy="423566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У </a:t>
            </a:r>
            <a:r>
              <a:rPr lang="ru-RU" sz="2400" dirty="0" err="1" smtClean="0"/>
              <a:t>процесі</a:t>
            </a:r>
            <a:r>
              <a:rPr lang="ru-RU" sz="2400" dirty="0" smtClean="0"/>
              <a:t> </a:t>
            </a:r>
            <a:r>
              <a:rPr lang="ru-RU" sz="2400" dirty="0" err="1" smtClean="0"/>
              <a:t>очищення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стічних</a:t>
            </a:r>
            <a:r>
              <a:rPr lang="ru-RU" sz="2400" dirty="0" smtClean="0"/>
              <a:t> вод </a:t>
            </a:r>
            <a:r>
              <a:rPr lang="ru-RU" sz="2400" dirty="0" err="1" smtClean="0"/>
              <a:t>беруть</a:t>
            </a:r>
            <a:r>
              <a:rPr lang="ru-RU" sz="2400" dirty="0" smtClean="0"/>
              <a:t> участь </a:t>
            </a:r>
            <a:r>
              <a:rPr lang="ru-RU" sz="2400" dirty="0" err="1" smtClean="0"/>
              <a:t>бактерії</a:t>
            </a:r>
            <a:r>
              <a:rPr lang="ru-RU" sz="2400" dirty="0" smtClean="0"/>
              <a:t> </a:t>
            </a:r>
            <a:r>
              <a:rPr lang="ru-RU" sz="2400" b="1" dirty="0" err="1" smtClean="0"/>
              <a:t>гетеротрофи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автотрофи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причому</a:t>
            </a:r>
            <a:r>
              <a:rPr lang="ru-RU" sz="2400" dirty="0" smtClean="0"/>
              <a:t>, </a:t>
            </a:r>
            <a:r>
              <a:rPr lang="ru-RU" sz="2400" dirty="0" err="1" smtClean="0"/>
              <a:t>перевагу</a:t>
            </a:r>
            <a:r>
              <a:rPr lang="ru-RU" sz="2400" dirty="0" smtClean="0"/>
              <a:t> </a:t>
            </a:r>
            <a:r>
              <a:rPr lang="ru-RU" sz="2400" dirty="0" err="1" smtClean="0"/>
              <a:t>отримує</a:t>
            </a:r>
            <a:r>
              <a:rPr lang="ru-RU" sz="2400" dirty="0" smtClean="0"/>
              <a:t> та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інша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група</a:t>
            </a:r>
            <a:r>
              <a:rPr lang="ru-RU" sz="2400" dirty="0" smtClean="0"/>
              <a:t> в </a:t>
            </a:r>
            <a:r>
              <a:rPr lang="ru-RU" sz="2400" dirty="0" err="1" smtClean="0"/>
              <a:t>залежності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smtClean="0"/>
              <a:t>умов </a:t>
            </a:r>
            <a:r>
              <a:rPr lang="ru-RU" sz="2400" dirty="0" err="1" smtClean="0"/>
              <a:t>роботи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 (</a:t>
            </a:r>
            <a:r>
              <a:rPr lang="ru-RU" sz="2400" dirty="0" err="1" smtClean="0"/>
              <a:t>відносно</a:t>
            </a:r>
            <a:r>
              <a:rPr lang="ru-RU" sz="2400" dirty="0" smtClean="0"/>
              <a:t> </a:t>
            </a:r>
            <a:r>
              <a:rPr lang="ru-RU" sz="2400" dirty="0" err="1" smtClean="0"/>
              <a:t>джерела</a:t>
            </a:r>
            <a:r>
              <a:rPr lang="ru-RU" sz="2400" dirty="0" smtClean="0"/>
              <a:t> </a:t>
            </a:r>
            <a:r>
              <a:rPr lang="ru-RU" sz="2400" dirty="0" err="1" smtClean="0"/>
              <a:t>вуглецевого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живлення</a:t>
            </a:r>
            <a:r>
              <a:rPr lang="ru-RU" sz="2400" dirty="0" smtClean="0"/>
              <a:t>).</a:t>
            </a:r>
          </a:p>
          <a:p>
            <a:pPr>
              <a:buNone/>
            </a:pPr>
            <a:r>
              <a:rPr lang="ru-RU" sz="2400" dirty="0" err="1" smtClean="0"/>
              <a:t>Біохімічне</a:t>
            </a:r>
            <a:r>
              <a:rPr lang="ru-RU" sz="2400" dirty="0" smtClean="0"/>
              <a:t> </a:t>
            </a:r>
            <a:r>
              <a:rPr lang="ru-RU" sz="2400" dirty="0" err="1" smtClean="0"/>
              <a:t>очищення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стічних</a:t>
            </a:r>
            <a:r>
              <a:rPr lang="ru-RU" sz="2400" dirty="0" smtClean="0"/>
              <a:t> вод </a:t>
            </a:r>
            <a:r>
              <a:rPr lang="ru-RU" sz="2400" dirty="0" err="1" smtClean="0"/>
              <a:t>базується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здатності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певних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мікроорганізмів</a:t>
            </a:r>
            <a:r>
              <a:rPr lang="ru-RU" sz="2400" dirty="0" smtClean="0"/>
              <a:t> </a:t>
            </a:r>
            <a:r>
              <a:rPr lang="ru-RU" sz="2400" dirty="0" err="1" smtClean="0"/>
              <a:t>руйнувати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деякі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неорганічні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сполуки</a:t>
            </a:r>
            <a:r>
              <a:rPr lang="ru-RU" sz="2400" dirty="0" smtClean="0"/>
              <a:t> (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</a:t>
            </a:r>
            <a:r>
              <a:rPr lang="ru-RU" sz="2400" dirty="0" err="1" smtClean="0"/>
              <a:t>сульфіди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солі</a:t>
            </a:r>
            <a:r>
              <a:rPr lang="ru-RU" sz="2400" dirty="0" smtClean="0"/>
              <a:t> </a:t>
            </a:r>
            <a:r>
              <a:rPr lang="ru-RU" sz="2400" dirty="0" err="1" smtClean="0"/>
              <a:t>амонію</a:t>
            </a:r>
            <a:r>
              <a:rPr lang="ru-RU" sz="2400" dirty="0" smtClean="0"/>
              <a:t>), </a:t>
            </a:r>
            <a:r>
              <a:rPr lang="ru-RU" sz="2400" dirty="0" err="1" smtClean="0"/>
              <a:t>перетворюючи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на </a:t>
            </a:r>
            <a:r>
              <a:rPr lang="ru-RU" sz="2400" dirty="0" err="1" smtClean="0"/>
              <a:t>нешкідливі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продукти</a:t>
            </a:r>
            <a:r>
              <a:rPr lang="ru-RU" sz="2400" dirty="0" smtClean="0"/>
              <a:t> </a:t>
            </a:r>
            <a:r>
              <a:rPr lang="ru-RU" sz="2400" dirty="0" err="1" smtClean="0"/>
              <a:t>окислювання</a:t>
            </a:r>
            <a:r>
              <a:rPr lang="ru-RU" sz="2400" dirty="0" smtClean="0"/>
              <a:t>: воду, </a:t>
            </a:r>
            <a:r>
              <a:rPr lang="ru-RU" sz="2400" dirty="0" err="1" smtClean="0"/>
              <a:t>двоокис</a:t>
            </a:r>
            <a:r>
              <a:rPr lang="ru-RU" sz="2400" dirty="0" smtClean="0"/>
              <a:t> </a:t>
            </a:r>
            <a:r>
              <a:rPr lang="ru-RU" sz="2400" dirty="0" err="1" smtClean="0"/>
              <a:t>вуглецю</a:t>
            </a:r>
            <a:r>
              <a:rPr lang="ru-RU" sz="2400" dirty="0" smtClean="0"/>
              <a:t>, </a:t>
            </a:r>
            <a:r>
              <a:rPr lang="ru-RU" sz="2400" dirty="0" err="1" smtClean="0"/>
              <a:t>нітрат</a:t>
            </a:r>
            <a:r>
              <a:rPr lang="ru-RU" sz="2400" dirty="0" smtClean="0"/>
              <a:t>-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сульфатіони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ін</a:t>
            </a:r>
            <a:r>
              <a:rPr lang="ru-RU" sz="2400" dirty="0" smtClean="0"/>
              <a:t>.</a:t>
            </a:r>
            <a:endParaRPr lang="ru-RU" sz="2400" i="1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4496" y="294289"/>
            <a:ext cx="82190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Існує</a:t>
            </a:r>
            <a:r>
              <a:rPr lang="ru-RU" sz="2800" dirty="0" smtClean="0"/>
              <a:t> </a:t>
            </a:r>
            <a:r>
              <a:rPr lang="ru-RU" sz="2800" dirty="0" err="1" smtClean="0"/>
              <a:t>багато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видів</a:t>
            </a:r>
            <a:r>
              <a:rPr lang="ru-RU" sz="2800" dirty="0" smtClean="0"/>
              <a:t> </a:t>
            </a:r>
            <a:r>
              <a:rPr lang="ru-RU" sz="2800" dirty="0" err="1" smtClean="0"/>
              <a:t>бактерій</a:t>
            </a:r>
            <a:r>
              <a:rPr lang="ru-RU" sz="2800" dirty="0" smtClean="0"/>
              <a:t>, </a:t>
            </a:r>
            <a:r>
              <a:rPr lang="ru-RU" sz="2800" dirty="0" err="1" smtClean="0"/>
              <a:t>кожен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яких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здатний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окисляти</a:t>
            </a:r>
            <a:r>
              <a:rPr lang="ru-RU" sz="2800" dirty="0" smtClean="0"/>
              <a:t> </a:t>
            </a:r>
            <a:r>
              <a:rPr lang="ru-RU" sz="2800" dirty="0" err="1" smtClean="0"/>
              <a:t>певні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речовини</a:t>
            </a:r>
            <a:r>
              <a:rPr lang="ru-RU" sz="2800" dirty="0" smtClean="0"/>
              <a:t>.</a:t>
            </a:r>
          </a:p>
          <a:p>
            <a:r>
              <a:rPr lang="ru-RU" sz="2800" dirty="0" err="1" smtClean="0"/>
              <a:t>Наприклад</a:t>
            </a:r>
            <a:r>
              <a:rPr lang="ru-RU" sz="2800" dirty="0" smtClean="0"/>
              <a:t>, </a:t>
            </a:r>
            <a:r>
              <a:rPr lang="ru-RU" sz="2800" dirty="0" err="1" smtClean="0"/>
              <a:t>бактерії</a:t>
            </a:r>
            <a:r>
              <a:rPr lang="ru-RU" sz="2800" dirty="0" smtClean="0"/>
              <a:t> типу </a:t>
            </a:r>
            <a:r>
              <a:rPr lang="ru-RU" sz="2800" b="1" i="1" dirty="0" err="1" smtClean="0"/>
              <a:t>псевдомонади</a:t>
            </a:r>
            <a:r>
              <a:rPr lang="ru-RU" sz="2800" i="1" dirty="0" smtClean="0"/>
              <a:t> – </a:t>
            </a:r>
            <a:r>
              <a:rPr lang="ru-RU" sz="2800" i="1" dirty="0" err="1" smtClean="0"/>
              <a:t>окислюють</a:t>
            </a:r>
            <a:r>
              <a:rPr lang="ru-RU" sz="2800" i="1" dirty="0" smtClean="0"/>
              <a:t> метан, </a:t>
            </a:r>
            <a:r>
              <a:rPr lang="ru-RU" sz="2800" i="1" dirty="0" err="1" smtClean="0"/>
              <a:t>жирні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кислоти</a:t>
            </a:r>
            <a:r>
              <a:rPr lang="ru-RU" sz="2800" i="1" dirty="0" smtClean="0"/>
              <a:t>, </a:t>
            </a:r>
            <a:r>
              <a:rPr lang="ru-RU" sz="2800" dirty="0" err="1" smtClean="0"/>
              <a:t>спирти</a:t>
            </a:r>
            <a:r>
              <a:rPr lang="ru-RU" sz="2800" dirty="0" smtClean="0"/>
              <a:t>; типу </a:t>
            </a:r>
            <a:r>
              <a:rPr lang="ru-RU" sz="2800" b="1" i="1" dirty="0" err="1" smtClean="0"/>
              <a:t>мікробактеріум</a:t>
            </a:r>
            <a:r>
              <a:rPr lang="ru-RU" sz="2800" i="1" dirty="0" smtClean="0"/>
              <a:t> – </a:t>
            </a:r>
            <a:r>
              <a:rPr lang="ru-RU" sz="2800" i="1" dirty="0" err="1" smtClean="0"/>
              <a:t>нафтопродукти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і</a:t>
            </a:r>
            <a:r>
              <a:rPr lang="ru-RU" sz="2800" i="1" dirty="0" smtClean="0"/>
              <a:t> т.п.</a:t>
            </a:r>
          </a:p>
          <a:p>
            <a:r>
              <a:rPr lang="ru-RU" sz="2800" dirty="0" err="1" smtClean="0"/>
              <a:t>Під</a:t>
            </a:r>
            <a:r>
              <a:rPr lang="ru-RU" sz="2800" dirty="0" smtClean="0"/>
              <a:t> </a:t>
            </a:r>
            <a:r>
              <a:rPr lang="ru-RU" sz="2800" dirty="0" err="1" smtClean="0"/>
              <a:t>дією</a:t>
            </a:r>
            <a:r>
              <a:rPr lang="ru-RU" sz="2800" dirty="0" smtClean="0"/>
              <a:t> </a:t>
            </a:r>
            <a:r>
              <a:rPr lang="ru-RU" sz="2800" dirty="0" err="1" smtClean="0"/>
              <a:t>мікроорганізмів</a:t>
            </a:r>
            <a:r>
              <a:rPr lang="ru-RU" sz="2800" dirty="0" smtClean="0"/>
              <a:t> </a:t>
            </a:r>
            <a:r>
              <a:rPr lang="ru-RU" sz="2800" dirty="0" err="1" smtClean="0"/>
              <a:t>можуть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відбуватись</a:t>
            </a:r>
            <a:r>
              <a:rPr lang="ru-RU" sz="2800" dirty="0" smtClean="0"/>
              <a:t> </a:t>
            </a:r>
            <a:r>
              <a:rPr lang="ru-RU" sz="2800" dirty="0" smtClean="0"/>
              <a:t> </a:t>
            </a:r>
            <a:r>
              <a:rPr lang="ru-RU" sz="2800" dirty="0" err="1" smtClean="0"/>
              <a:t>кислювальний</a:t>
            </a:r>
            <a:r>
              <a:rPr lang="ru-RU" sz="2800" dirty="0" smtClean="0"/>
              <a:t> </a:t>
            </a:r>
            <a:r>
              <a:rPr lang="ru-RU" sz="2800" dirty="0" smtClean="0"/>
              <a:t>(</a:t>
            </a:r>
            <a:r>
              <a:rPr lang="ru-RU" sz="2800" b="1" dirty="0" err="1" smtClean="0"/>
              <a:t>аеробний</a:t>
            </a:r>
            <a:r>
              <a:rPr lang="ru-RU" sz="2800" dirty="0" smtClean="0"/>
              <a:t>)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відновлювальний</a:t>
            </a:r>
            <a:r>
              <a:rPr lang="ru-RU" sz="2800" dirty="0" smtClean="0"/>
              <a:t> (</a:t>
            </a:r>
            <a:r>
              <a:rPr lang="ru-RU" sz="2800" b="1" dirty="0" err="1" smtClean="0"/>
              <a:t>анаеробний</a:t>
            </a:r>
            <a:r>
              <a:rPr lang="ru-RU" sz="2800" dirty="0" smtClean="0"/>
              <a:t>) </a:t>
            </a:r>
            <a:r>
              <a:rPr lang="ru-RU" sz="2800" dirty="0" err="1" smtClean="0"/>
              <a:t>процеси</a:t>
            </a:r>
            <a:r>
              <a:rPr lang="ru-RU" sz="2800" dirty="0" smtClean="0"/>
              <a:t>.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351" y="462455"/>
            <a:ext cx="8460827" cy="4372304"/>
          </a:xfrm>
        </p:spPr>
        <p:txBody>
          <a:bodyPr>
            <a:noAutofit/>
          </a:bodyPr>
          <a:lstStyle/>
          <a:p>
            <a:r>
              <a:rPr lang="ru-RU" sz="1800" b="1" i="1" dirty="0" err="1" smtClean="0"/>
              <a:t>Аеробний</a:t>
            </a:r>
            <a:r>
              <a:rPr lang="ru-RU" sz="1800" b="1" i="1" dirty="0" smtClean="0"/>
              <a:t> метод </a:t>
            </a:r>
            <a:r>
              <a:rPr lang="ru-RU" sz="1800" i="1" dirty="0" err="1" smtClean="0"/>
              <a:t>здійснюється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бактеріями</a:t>
            </a:r>
            <a:r>
              <a:rPr lang="ru-RU" sz="1800" i="1" dirty="0" smtClean="0"/>
              <a:t> за </a:t>
            </a:r>
            <a:r>
              <a:rPr lang="ru-RU" sz="1800" i="1" dirty="0" err="1" smtClean="0"/>
              <a:t>наявності</a:t>
            </a:r>
            <a:r>
              <a:rPr lang="ru-RU" sz="1800" i="1" dirty="0" smtClean="0"/>
              <a:t> у </a:t>
            </a:r>
            <a:r>
              <a:rPr lang="ru-RU" sz="1800" i="1" dirty="0" err="1" smtClean="0"/>
              <a:t>воді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кисню</a:t>
            </a:r>
            <a:r>
              <a:rPr lang="ru-RU" sz="1800" i="1" dirty="0" smtClean="0"/>
              <a:t>. </a:t>
            </a:r>
            <a:r>
              <a:rPr lang="ru-RU" sz="1800" i="1" dirty="0" err="1" smtClean="0"/>
              <a:t>Ае</a:t>
            </a:r>
            <a:r>
              <a:rPr lang="ru-RU" sz="1800" dirty="0" err="1" smtClean="0"/>
              <a:t>робний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процес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може</a:t>
            </a:r>
            <a:r>
              <a:rPr lang="ru-RU" sz="1800" dirty="0" smtClean="0"/>
              <a:t> нормально </a:t>
            </a:r>
            <a:r>
              <a:rPr lang="ru-RU" sz="1800" dirty="0" err="1" smtClean="0"/>
              <a:t>протікати</a:t>
            </a:r>
            <a:r>
              <a:rPr lang="ru-RU" sz="1800" dirty="0" smtClean="0"/>
              <a:t>, </a:t>
            </a:r>
            <a:r>
              <a:rPr lang="ru-RU" sz="1800" dirty="0" err="1" smtClean="0"/>
              <a:t>якщо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концентрація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органічної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речовини</a:t>
            </a:r>
            <a:r>
              <a:rPr lang="ru-RU" sz="1800" dirty="0" smtClean="0"/>
              <a:t> </a:t>
            </a:r>
            <a:r>
              <a:rPr lang="ru-RU" sz="1800" dirty="0" smtClean="0"/>
              <a:t>у </a:t>
            </a:r>
            <a:r>
              <a:rPr lang="ru-RU" sz="1800" dirty="0" err="1" smtClean="0"/>
              <a:t>воді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очищується</a:t>
            </a:r>
            <a:r>
              <a:rPr lang="ru-RU" sz="1800" dirty="0" smtClean="0"/>
              <a:t>, </a:t>
            </a:r>
            <a:r>
              <a:rPr lang="ru-RU" sz="1800" dirty="0" err="1" smtClean="0"/>
              <a:t>виражена</a:t>
            </a:r>
            <a:r>
              <a:rPr lang="ru-RU" sz="1800" dirty="0" smtClean="0"/>
              <a:t> </a:t>
            </a:r>
            <a:r>
              <a:rPr lang="ru-RU" sz="1800" dirty="0" err="1" smtClean="0"/>
              <a:t>у</a:t>
            </a:r>
            <a:r>
              <a:rPr lang="ru-RU" sz="1800" dirty="0" smtClean="0"/>
              <a:t> </a:t>
            </a:r>
            <a:r>
              <a:rPr lang="ru-RU" sz="1800" dirty="0" err="1" smtClean="0"/>
              <a:t>біохімічній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потребі</a:t>
            </a:r>
            <a:r>
              <a:rPr lang="ru-RU" sz="1800" dirty="0" smtClean="0"/>
              <a:t> в </a:t>
            </a:r>
            <a:r>
              <a:rPr lang="ru-RU" sz="1800" dirty="0" err="1" smtClean="0"/>
              <a:t>кисні</a:t>
            </a:r>
            <a:r>
              <a:rPr lang="ru-RU" sz="1800" dirty="0" smtClean="0"/>
              <a:t> (БСК), не </a:t>
            </a:r>
            <a:r>
              <a:rPr lang="ru-RU" sz="1800" dirty="0" smtClean="0"/>
              <a:t>буде </a:t>
            </a:r>
            <a:r>
              <a:rPr lang="ru-RU" sz="1800" dirty="0" err="1" smtClean="0"/>
              <a:t>перевищувати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певної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величини</a:t>
            </a:r>
            <a:r>
              <a:rPr lang="ru-RU" sz="1800" dirty="0" smtClean="0"/>
              <a:t>. Тому, в </a:t>
            </a:r>
            <a:r>
              <a:rPr lang="ru-RU" sz="1800" dirty="0" err="1" smtClean="0"/>
              <a:t>біологічному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очищенні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концентровані</a:t>
            </a:r>
            <a:r>
              <a:rPr lang="ru-RU" sz="1800" dirty="0" smtClean="0"/>
              <a:t> </a:t>
            </a:r>
            <a:r>
              <a:rPr lang="ru-RU" sz="1800" dirty="0" err="1" smtClean="0"/>
              <a:t>стічні</a:t>
            </a:r>
            <a:r>
              <a:rPr lang="ru-RU" sz="1800" dirty="0" smtClean="0"/>
              <a:t> </a:t>
            </a:r>
            <a:r>
              <a:rPr lang="ru-RU" sz="1800" dirty="0" smtClean="0"/>
              <a:t>води </a:t>
            </a:r>
            <a:r>
              <a:rPr lang="ru-RU" sz="1800" dirty="0" err="1" smtClean="0"/>
              <a:t>розбавляють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низьконцентрованими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побутовими</a:t>
            </a:r>
            <a:r>
              <a:rPr lang="ru-RU" sz="1800" dirty="0" smtClean="0"/>
              <a:t> </a:t>
            </a:r>
            <a:r>
              <a:rPr lang="ru-RU" sz="1800" dirty="0" err="1" smtClean="0"/>
              <a:t>стічними</a:t>
            </a:r>
            <a:r>
              <a:rPr lang="ru-RU" sz="1800" dirty="0" smtClean="0"/>
              <a:t> водами, а </a:t>
            </a:r>
            <a:r>
              <a:rPr lang="ru-RU" sz="1800" dirty="0" smtClean="0"/>
              <a:t>в </a:t>
            </a:r>
            <a:r>
              <a:rPr lang="ru-RU" sz="1800" dirty="0" err="1" smtClean="0"/>
              <a:t>окремих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випадках</a:t>
            </a:r>
            <a:r>
              <a:rPr lang="ru-RU" sz="1800" dirty="0" smtClean="0"/>
              <a:t> чистою водою.</a:t>
            </a:r>
          </a:p>
          <a:p>
            <a:r>
              <a:rPr lang="ru-RU" sz="1800" dirty="0" err="1" smtClean="0"/>
              <a:t>Мікроорганізми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беруть</a:t>
            </a:r>
            <a:r>
              <a:rPr lang="ru-RU" sz="1800" dirty="0" smtClean="0"/>
              <a:t> участь у </a:t>
            </a:r>
            <a:r>
              <a:rPr lang="ru-RU" sz="1800" dirty="0" err="1" smtClean="0"/>
              <a:t>процесі</a:t>
            </a:r>
            <a:r>
              <a:rPr lang="ru-RU" sz="1800" dirty="0" smtClean="0"/>
              <a:t> </a:t>
            </a:r>
            <a:r>
              <a:rPr lang="ru-RU" sz="1800" dirty="0" err="1" smtClean="0"/>
              <a:t>біологічного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формуються</a:t>
            </a:r>
            <a:r>
              <a:rPr lang="ru-RU" sz="1800" dirty="0" smtClean="0"/>
              <a:t> </a:t>
            </a:r>
            <a:r>
              <a:rPr lang="ru-RU" sz="1800" dirty="0" smtClean="0"/>
              <a:t>у </a:t>
            </a:r>
            <a:r>
              <a:rPr lang="ru-RU" sz="1800" dirty="0" err="1" smtClean="0"/>
              <a:t>вигляді</a:t>
            </a:r>
            <a:r>
              <a:rPr lang="ru-RU" sz="1800" dirty="0" smtClean="0"/>
              <a:t> активного мулу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біоплівки</a:t>
            </a:r>
            <a:r>
              <a:rPr lang="ru-RU" sz="1800" dirty="0" smtClean="0"/>
              <a:t>.</a:t>
            </a:r>
          </a:p>
          <a:p>
            <a:r>
              <a:rPr lang="ru-RU" sz="1800" b="1" i="1" dirty="0" err="1" smtClean="0"/>
              <a:t>Активний</a:t>
            </a:r>
            <a:r>
              <a:rPr lang="ru-RU" sz="1800" b="1" i="1" dirty="0" smtClean="0"/>
              <a:t> мул – </a:t>
            </a:r>
            <a:r>
              <a:rPr lang="ru-RU" sz="1800" dirty="0" err="1" smtClean="0"/>
              <a:t>буро-жовті</a:t>
            </a:r>
            <a:r>
              <a:rPr lang="ru-RU" sz="1800" dirty="0" smtClean="0"/>
              <a:t> </a:t>
            </a:r>
            <a:r>
              <a:rPr lang="ru-RU" sz="1800" dirty="0" err="1" smtClean="0"/>
              <a:t>дрібні</a:t>
            </a:r>
            <a:r>
              <a:rPr lang="ru-RU" sz="1800" dirty="0" smtClean="0"/>
              <a:t> </a:t>
            </a:r>
            <a:r>
              <a:rPr lang="ru-RU" sz="1800" dirty="0" err="1" smtClean="0"/>
              <a:t>пластівці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розміром</a:t>
            </a:r>
            <a:r>
              <a:rPr lang="ru-RU" sz="1800" dirty="0" smtClean="0"/>
              <a:t> 3–150 мкм,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зважені</a:t>
            </a:r>
            <a:r>
              <a:rPr lang="ru-RU" sz="1800" dirty="0" smtClean="0"/>
              <a:t> </a:t>
            </a:r>
            <a:r>
              <a:rPr lang="ru-RU" sz="1800" dirty="0" smtClean="0"/>
              <a:t>у </a:t>
            </a:r>
            <a:r>
              <a:rPr lang="ru-RU" sz="1800" dirty="0" err="1" smtClean="0"/>
              <a:t>воді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уявляють</a:t>
            </a:r>
            <a:r>
              <a:rPr lang="ru-RU" sz="1800" dirty="0" smtClean="0"/>
              <a:t> собою </a:t>
            </a:r>
            <a:r>
              <a:rPr lang="ru-RU" sz="1800" dirty="0" err="1" smtClean="0"/>
              <a:t>колонії</a:t>
            </a:r>
            <a:r>
              <a:rPr lang="ru-RU" sz="1800" dirty="0" smtClean="0"/>
              <a:t> </a:t>
            </a:r>
            <a:r>
              <a:rPr lang="ru-RU" sz="1800" dirty="0" err="1" smtClean="0"/>
              <a:t>живих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мікроорганізмів</a:t>
            </a:r>
            <a:r>
              <a:rPr lang="ru-RU" sz="1800" dirty="0" smtClean="0"/>
              <a:t>, в тому </a:t>
            </a:r>
            <a:r>
              <a:rPr lang="ru-RU" sz="1800" dirty="0" err="1" smtClean="0"/>
              <a:t>числі</a:t>
            </a:r>
            <a:r>
              <a:rPr lang="ru-RU" sz="1800" dirty="0" smtClean="0"/>
              <a:t> </a:t>
            </a:r>
            <a:r>
              <a:rPr lang="ru-RU" sz="1800" dirty="0" err="1" smtClean="0"/>
              <a:t>бактерій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утворюють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слизові</a:t>
            </a:r>
            <a:r>
              <a:rPr lang="ru-RU" sz="1800" dirty="0" smtClean="0"/>
              <a:t> </a:t>
            </a:r>
            <a:r>
              <a:rPr lang="ru-RU" sz="1800" dirty="0" err="1" smtClean="0"/>
              <a:t>капсули</a:t>
            </a:r>
            <a:r>
              <a:rPr lang="ru-RU" sz="1800" dirty="0" smtClean="0"/>
              <a:t> – </a:t>
            </a:r>
            <a:r>
              <a:rPr lang="ru-RU" sz="1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зооглеї</a:t>
            </a:r>
            <a:r>
              <a:rPr lang="ru-RU" sz="1800" i="1" dirty="0" smtClean="0"/>
              <a:t>.</a:t>
            </a:r>
          </a:p>
          <a:p>
            <a:r>
              <a:rPr lang="ru-RU" sz="1800" b="1" i="1" dirty="0" err="1" smtClean="0"/>
              <a:t>Біоплівка</a:t>
            </a:r>
            <a:r>
              <a:rPr lang="ru-RU" sz="1800" b="1" i="1" dirty="0" smtClean="0"/>
              <a:t> – </a:t>
            </a:r>
            <a:r>
              <a:rPr lang="ru-RU" sz="1800" dirty="0" err="1" smtClean="0"/>
              <a:t>слизові</a:t>
            </a:r>
            <a:r>
              <a:rPr lang="ru-RU" sz="1800" dirty="0" smtClean="0"/>
              <a:t> </a:t>
            </a:r>
            <a:r>
              <a:rPr lang="ru-RU" sz="1800" dirty="0" err="1" smtClean="0"/>
              <a:t>обростання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товщиною</a:t>
            </a:r>
            <a:r>
              <a:rPr lang="ru-RU" sz="1800" dirty="0" smtClean="0"/>
              <a:t> 1–3 мм </a:t>
            </a:r>
            <a:r>
              <a:rPr lang="ru-RU" sz="1800" dirty="0" err="1" smtClean="0"/>
              <a:t>живими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організмами</a:t>
            </a:r>
            <a:r>
              <a:rPr lang="ru-RU" sz="1800" dirty="0" smtClean="0"/>
              <a:t> </a:t>
            </a:r>
            <a:r>
              <a:rPr lang="ru-RU" sz="1800" dirty="0" err="1" smtClean="0"/>
              <a:t>фільтрувального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матеріалу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очисних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споруд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body" idx="1"/>
          </p:nvPr>
        </p:nvSpPr>
        <p:spPr>
          <a:xfrm>
            <a:off x="283779" y="315310"/>
            <a:ext cx="8534400" cy="41234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Ефективність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процесів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біологічного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очищення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залежить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None/>
            </a:pPr>
            <a:r>
              <a:rPr lang="ru-RU" sz="1800" dirty="0" smtClean="0"/>
              <a:t>–</a:t>
            </a:r>
            <a:r>
              <a:rPr lang="ru-RU" sz="1800" dirty="0" err="1" smtClean="0"/>
              <a:t>температури</a:t>
            </a:r>
            <a:r>
              <a:rPr lang="ru-RU" sz="1800" dirty="0" smtClean="0"/>
              <a:t>, яка </a:t>
            </a:r>
            <a:r>
              <a:rPr lang="ru-RU" sz="1800" dirty="0" err="1" smtClean="0"/>
              <a:t>перебуває</a:t>
            </a:r>
            <a:r>
              <a:rPr lang="ru-RU" sz="1800" dirty="0" smtClean="0"/>
              <a:t> в межах 20–30 0С;</a:t>
            </a:r>
          </a:p>
          <a:p>
            <a:pPr>
              <a:buNone/>
            </a:pPr>
            <a:r>
              <a:rPr lang="ru-RU" sz="1800" dirty="0" smtClean="0"/>
              <a:t>–</a:t>
            </a:r>
            <a:r>
              <a:rPr lang="ru-RU" sz="1800" dirty="0" err="1" smtClean="0"/>
              <a:t>активної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реакції</a:t>
            </a:r>
            <a:r>
              <a:rPr lang="ru-RU" sz="1800" dirty="0" smtClean="0"/>
              <a:t> </a:t>
            </a:r>
            <a:r>
              <a:rPr lang="ru-RU" sz="1800" dirty="0" err="1" smtClean="0"/>
              <a:t>середовища</a:t>
            </a:r>
            <a:r>
              <a:rPr lang="ru-RU" sz="1800" dirty="0" smtClean="0"/>
              <a:t> (</a:t>
            </a:r>
            <a:r>
              <a:rPr lang="ru-RU" sz="1800" dirty="0" err="1" smtClean="0"/>
              <a:t>рН</a:t>
            </a:r>
            <a:r>
              <a:rPr lang="ru-RU" sz="1800" dirty="0" smtClean="0"/>
              <a:t> </a:t>
            </a:r>
            <a:r>
              <a:rPr lang="ru-RU" sz="1800" dirty="0" err="1" smtClean="0"/>
              <a:t>середовища</a:t>
            </a:r>
            <a:r>
              <a:rPr lang="ru-RU" sz="1800" dirty="0" smtClean="0"/>
              <a:t>), яка </a:t>
            </a:r>
            <a:r>
              <a:rPr lang="ru-RU" sz="1800" dirty="0" err="1" smtClean="0"/>
              <a:t>є</a:t>
            </a:r>
            <a:r>
              <a:rPr lang="ru-RU" sz="1800" dirty="0" smtClean="0"/>
              <a:t> оптимальною в </a:t>
            </a:r>
            <a:r>
              <a:rPr lang="ru-RU" sz="1800" dirty="0" smtClean="0"/>
              <a:t>межах 6,5–7,5</a:t>
            </a:r>
            <a:r>
              <a:rPr lang="ru-RU" sz="1800" dirty="0" smtClean="0"/>
              <a:t>;</a:t>
            </a:r>
          </a:p>
          <a:p>
            <a:pPr>
              <a:buNone/>
            </a:pPr>
            <a:r>
              <a:rPr lang="ru-RU" sz="1800" dirty="0" smtClean="0"/>
              <a:t>–</a:t>
            </a:r>
            <a:r>
              <a:rPr lang="ru-RU" sz="1800" dirty="0" err="1" smtClean="0"/>
              <a:t>біогенних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елементів</a:t>
            </a:r>
            <a:r>
              <a:rPr lang="ru-RU" sz="1800" dirty="0" smtClean="0"/>
              <a:t> – </a:t>
            </a:r>
            <a:r>
              <a:rPr lang="ru-RU" sz="1800" dirty="0" err="1" smtClean="0"/>
              <a:t>органічного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вуглецю</a:t>
            </a:r>
            <a:r>
              <a:rPr lang="ru-RU" sz="1800" dirty="0" smtClean="0"/>
              <a:t> (БСК), азоту, фосфору. </a:t>
            </a:r>
            <a:r>
              <a:rPr lang="ru-RU" sz="1800" dirty="0" err="1" smtClean="0"/>
              <a:t>Необхідна</a:t>
            </a:r>
            <a:r>
              <a:rPr lang="ru-RU" sz="1800" dirty="0" smtClean="0"/>
              <a:t> </a:t>
            </a:r>
            <a:r>
              <a:rPr lang="ru-RU" sz="1800" dirty="0" err="1" smtClean="0"/>
              <a:t>кількість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поживних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елементів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бактерій</a:t>
            </a:r>
            <a:r>
              <a:rPr lang="ru-RU" sz="1800" dirty="0" smtClean="0"/>
              <a:t> в </a:t>
            </a:r>
            <a:r>
              <a:rPr lang="ru-RU" sz="1800" dirty="0" err="1" smtClean="0"/>
              <a:t>стічних</a:t>
            </a:r>
            <a:r>
              <a:rPr lang="ru-RU" sz="1800" dirty="0" smtClean="0"/>
              <a:t> водах </a:t>
            </a:r>
            <a:r>
              <a:rPr lang="ru-RU" sz="1800" dirty="0" err="1" smtClean="0"/>
              <a:t>визначається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співвідношенням</a:t>
            </a:r>
            <a:r>
              <a:rPr lang="ru-RU" sz="1800" dirty="0" smtClean="0"/>
              <a:t>: БCK:N:P 100:5:1, а для </a:t>
            </a:r>
            <a:r>
              <a:rPr lang="ru-RU" sz="1800" dirty="0" err="1" smtClean="0"/>
              <a:t>побутових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стічних</a:t>
            </a:r>
            <a:r>
              <a:rPr lang="ru-RU" sz="1800" dirty="0" smtClean="0"/>
              <a:t> вод </a:t>
            </a:r>
            <a:r>
              <a:rPr lang="ru-RU" sz="1800" dirty="0" smtClean="0"/>
              <a:t>– Б</a:t>
            </a:r>
            <a:r>
              <a:rPr lang="en-US" sz="1800" dirty="0" smtClean="0"/>
              <a:t>CK:N:P 100:20:25;</a:t>
            </a:r>
          </a:p>
          <a:p>
            <a:pPr>
              <a:buNone/>
            </a:pPr>
            <a:r>
              <a:rPr lang="ru-RU" sz="1800" dirty="0" smtClean="0"/>
              <a:t>–</a:t>
            </a:r>
            <a:r>
              <a:rPr lang="ru-RU" sz="1800" dirty="0" err="1" smtClean="0"/>
              <a:t>рівня</a:t>
            </a:r>
            <a:r>
              <a:rPr lang="ru-RU" sz="1800" dirty="0" smtClean="0"/>
              <a:t> </a:t>
            </a:r>
            <a:r>
              <a:rPr lang="ru-RU" sz="1800" dirty="0" err="1" smtClean="0"/>
              <a:t>живлення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мікроорганізмів</a:t>
            </a:r>
            <a:r>
              <a:rPr lang="ru-RU" sz="1800" dirty="0" smtClean="0"/>
              <a:t>,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визначається</a:t>
            </a:r>
            <a:r>
              <a:rPr lang="ru-RU" sz="1800" dirty="0" smtClean="0"/>
              <a:t> за </a:t>
            </a:r>
            <a:r>
              <a:rPr lang="ru-RU" sz="1800" dirty="0" err="1" smtClean="0"/>
              <a:t>кількістю</a:t>
            </a:r>
            <a:r>
              <a:rPr lang="ru-RU" sz="1800" dirty="0" smtClean="0"/>
              <a:t> </a:t>
            </a:r>
            <a:r>
              <a:rPr lang="ru-RU" sz="1800" dirty="0" err="1" smtClean="0"/>
              <a:t>забруднень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припадає</a:t>
            </a:r>
            <a:r>
              <a:rPr lang="ru-RU" sz="1800" dirty="0" smtClean="0"/>
              <a:t> на </a:t>
            </a:r>
            <a:r>
              <a:rPr lang="ru-RU" sz="1800" dirty="0" err="1" smtClean="0"/>
              <a:t>одиницю</a:t>
            </a:r>
            <a:r>
              <a:rPr lang="ru-RU" sz="1800" dirty="0" smtClean="0"/>
              <a:t> </a:t>
            </a:r>
            <a:r>
              <a:rPr lang="ru-RU" sz="1800" dirty="0" err="1" smtClean="0"/>
              <a:t>об’єму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очисної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споруди</a:t>
            </a:r>
            <a:r>
              <a:rPr lang="ru-RU" sz="1800" dirty="0" smtClean="0"/>
              <a:t>, </a:t>
            </a:r>
            <a:r>
              <a:rPr lang="ru-RU" sz="1800" dirty="0" err="1" smtClean="0"/>
              <a:t>на</a:t>
            </a:r>
            <a:r>
              <a:rPr lang="ru-RU" sz="1800" dirty="0" smtClean="0"/>
              <a:t> 1 </a:t>
            </a:r>
            <a:r>
              <a:rPr lang="ru-RU" sz="1800" dirty="0" err="1" smtClean="0"/>
              <a:t>грам</a:t>
            </a:r>
            <a:r>
              <a:rPr lang="ru-RU" sz="1800" dirty="0" smtClean="0"/>
              <a:t> </a:t>
            </a:r>
            <a:r>
              <a:rPr lang="ru-RU" sz="1800" dirty="0" err="1" smtClean="0"/>
              <a:t>сухої</a:t>
            </a:r>
            <a:r>
              <a:rPr lang="ru-RU" sz="1800" dirty="0" smtClean="0"/>
              <a:t> </a:t>
            </a:r>
            <a:r>
              <a:rPr lang="ru-RU" sz="1800" dirty="0" err="1" smtClean="0"/>
              <a:t>біомаси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smtClean="0"/>
              <a:t>на 1 </a:t>
            </a:r>
            <a:r>
              <a:rPr lang="ru-RU" sz="1800" dirty="0" err="1" smtClean="0"/>
              <a:t>грам</a:t>
            </a:r>
            <a:r>
              <a:rPr lang="ru-RU" sz="1800" dirty="0" smtClean="0"/>
              <a:t> </a:t>
            </a:r>
            <a:r>
              <a:rPr lang="ru-RU" sz="1800" dirty="0" err="1" smtClean="0"/>
              <a:t>беззольної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частки</a:t>
            </a:r>
            <a:r>
              <a:rPr lang="ru-RU" sz="1800" dirty="0" smtClean="0"/>
              <a:t> </a:t>
            </a:r>
            <a:r>
              <a:rPr lang="ru-RU" sz="1800" dirty="0" err="1" smtClean="0"/>
              <a:t>біомаси</a:t>
            </a:r>
            <a:r>
              <a:rPr lang="ru-RU" sz="1800" dirty="0" smtClean="0"/>
              <a:t>;</a:t>
            </a:r>
          </a:p>
          <a:p>
            <a:pPr>
              <a:buNone/>
            </a:pPr>
            <a:r>
              <a:rPr lang="ru-RU" sz="1800" dirty="0" smtClean="0"/>
              <a:t>–</a:t>
            </a:r>
            <a:r>
              <a:rPr lang="ru-RU" sz="1800" dirty="0" err="1" smtClean="0"/>
              <a:t>кисневого</a:t>
            </a:r>
            <a:r>
              <a:rPr lang="ru-RU" sz="1800" dirty="0" smtClean="0"/>
              <a:t> режиму,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має</a:t>
            </a:r>
            <a:r>
              <a:rPr lang="ru-RU" sz="1800" dirty="0" smtClean="0"/>
              <a:t> бути не </a:t>
            </a:r>
            <a:r>
              <a:rPr lang="ru-RU" sz="1800" dirty="0" err="1" smtClean="0"/>
              <a:t>нижчий</a:t>
            </a:r>
            <a:r>
              <a:rPr lang="ru-RU" sz="1800" dirty="0" smtClean="0"/>
              <a:t> за 2 мг/л;</a:t>
            </a:r>
          </a:p>
          <a:p>
            <a:pPr>
              <a:buNone/>
            </a:pPr>
            <a:r>
              <a:rPr lang="ru-RU" sz="1800" dirty="0" smtClean="0"/>
              <a:t>–</a:t>
            </a:r>
            <a:r>
              <a:rPr lang="ru-RU" sz="1800" dirty="0" err="1" smtClean="0"/>
              <a:t>токсичних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речовин</a:t>
            </a:r>
            <a:r>
              <a:rPr lang="ru-RU" sz="1800" dirty="0" smtClean="0"/>
              <a:t>, для </a:t>
            </a:r>
            <a:r>
              <a:rPr lang="ru-RU" sz="1800" dirty="0" err="1" smtClean="0"/>
              <a:t>яких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встановлені</a:t>
            </a:r>
            <a:r>
              <a:rPr lang="ru-RU" sz="1800" dirty="0" smtClean="0"/>
              <a:t> ГДК, </a:t>
            </a:r>
            <a:r>
              <a:rPr lang="ru-RU" sz="1800" dirty="0" err="1" smtClean="0"/>
              <a:t>тобто</a:t>
            </a:r>
            <a:r>
              <a:rPr lang="ru-RU" sz="1800" dirty="0" smtClean="0"/>
              <a:t> </a:t>
            </a:r>
            <a:r>
              <a:rPr lang="ru-RU" sz="1800" dirty="0" err="1" smtClean="0"/>
              <a:t>межі</a:t>
            </a:r>
            <a:r>
              <a:rPr lang="ru-RU" sz="1800" dirty="0" smtClean="0"/>
              <a:t>, в </a:t>
            </a:r>
            <a:r>
              <a:rPr lang="ru-RU" sz="1800" dirty="0" err="1" smtClean="0"/>
              <a:t>яких</a:t>
            </a:r>
            <a:r>
              <a:rPr lang="ru-RU" sz="1800" dirty="0" smtClean="0"/>
              <a:t> вони </a:t>
            </a:r>
            <a:r>
              <a:rPr lang="ru-RU" sz="1800" dirty="0" smtClean="0"/>
              <a:t>не </a:t>
            </a:r>
            <a:r>
              <a:rPr lang="ru-RU" sz="1800" dirty="0" err="1" smtClean="0"/>
              <a:t>впливають</a:t>
            </a:r>
            <a:r>
              <a:rPr lang="ru-RU" sz="1800" dirty="0" smtClean="0"/>
              <a:t> </a:t>
            </a:r>
            <a:r>
              <a:rPr lang="ru-RU" sz="1800" dirty="0" smtClean="0"/>
              <a:t>негативно на роботу </a:t>
            </a:r>
            <a:r>
              <a:rPr lang="ru-RU" sz="1800" dirty="0" err="1" smtClean="0"/>
              <a:t>очисних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споруд</a:t>
            </a:r>
            <a:r>
              <a:rPr lang="ru-RU" sz="1800" dirty="0" smtClean="0"/>
              <a:t>.</a:t>
            </a:r>
            <a:endParaRPr lang="ru-RU" sz="18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3779" y="252247"/>
            <a:ext cx="8639503" cy="2627587"/>
          </a:xfrm>
        </p:spPr>
        <p:txBody>
          <a:bodyPr>
            <a:noAutofit/>
          </a:bodyPr>
          <a:lstStyle/>
          <a:p>
            <a:r>
              <a:rPr lang="ru-RU" sz="1800" b="1" i="1" dirty="0" err="1" smtClean="0"/>
              <a:t>Анаеробний</a:t>
            </a:r>
            <a:r>
              <a:rPr lang="ru-RU" sz="1800" b="1" i="1" dirty="0" smtClean="0"/>
              <a:t> метод </a:t>
            </a:r>
            <a:r>
              <a:rPr lang="ru-RU" sz="1800" dirty="0" err="1" smtClean="0"/>
              <a:t>здійснюється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бактеріями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не </a:t>
            </a:r>
            <a:r>
              <a:rPr lang="ru-RU" sz="1800" dirty="0" err="1" smtClean="0"/>
              <a:t>потребують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кисню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полягає</a:t>
            </a:r>
            <a:r>
              <a:rPr lang="ru-RU" sz="1800" dirty="0" smtClean="0"/>
              <a:t> </a:t>
            </a:r>
            <a:r>
              <a:rPr lang="ru-RU" sz="1800" dirty="0" smtClean="0"/>
              <a:t>в </a:t>
            </a:r>
            <a:r>
              <a:rPr lang="ru-RU" sz="1800" dirty="0" err="1" smtClean="0"/>
              <a:t>зброджуванні</a:t>
            </a:r>
            <a:r>
              <a:rPr lang="ru-RU" sz="1800" dirty="0" smtClean="0"/>
              <a:t> сильно </a:t>
            </a:r>
            <a:r>
              <a:rPr lang="ru-RU" sz="1800" dirty="0" err="1" smtClean="0"/>
              <a:t>зневоднених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забруднювачів</a:t>
            </a:r>
            <a:r>
              <a:rPr lang="ru-RU" sz="1800" dirty="0" smtClean="0"/>
              <a:t> у </a:t>
            </a:r>
            <a:r>
              <a:rPr lang="ru-RU" sz="1800" dirty="0" err="1" smtClean="0"/>
              <a:t>закритих</a:t>
            </a:r>
            <a:r>
              <a:rPr lang="ru-RU" sz="1800" dirty="0" smtClean="0"/>
              <a:t> </a:t>
            </a:r>
            <a:r>
              <a:rPr lang="ru-RU" sz="1800" dirty="0" err="1" smtClean="0"/>
              <a:t>апаратах</a:t>
            </a:r>
            <a:r>
              <a:rPr lang="ru-RU" sz="1800" dirty="0" smtClean="0"/>
              <a:t> без доступу </a:t>
            </a:r>
            <a:r>
              <a:rPr lang="ru-RU" sz="1800" dirty="0" err="1" smtClean="0"/>
              <a:t>кисню</a:t>
            </a:r>
            <a:r>
              <a:rPr lang="ru-RU" sz="1800" dirty="0" smtClean="0"/>
              <a:t> – </a:t>
            </a:r>
            <a:r>
              <a:rPr lang="ru-RU" sz="1800" dirty="0" err="1" smtClean="0"/>
              <a:t>метантенках</a:t>
            </a:r>
            <a:r>
              <a:rPr lang="ru-RU" sz="1800" dirty="0" smtClean="0"/>
              <a:t>.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застосовують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обмежено</a:t>
            </a:r>
            <a:r>
              <a:rPr lang="ru-RU" sz="1800" dirty="0" smtClean="0"/>
              <a:t>, </a:t>
            </a:r>
            <a:r>
              <a:rPr lang="ru-RU" sz="1800" dirty="0" smtClean="0"/>
              <a:t>в основному </a:t>
            </a:r>
            <a:r>
              <a:rPr lang="ru-RU" sz="1800" dirty="0" smtClean="0"/>
              <a:t>– для </a:t>
            </a:r>
            <a:r>
              <a:rPr lang="ru-RU" sz="1800" dirty="0" err="1" smtClean="0"/>
              <a:t>попередньої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підготовки</a:t>
            </a:r>
            <a:r>
              <a:rPr lang="ru-RU" sz="1800" dirty="0" smtClean="0"/>
              <a:t> </a:t>
            </a:r>
            <a:r>
              <a:rPr lang="ru-RU" sz="1800" dirty="0" err="1" smtClean="0"/>
              <a:t>стоків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дозволяє</a:t>
            </a:r>
            <a:r>
              <a:rPr lang="ru-RU" sz="1800" dirty="0" smtClean="0"/>
              <a:t> </a:t>
            </a:r>
            <a:r>
              <a:rPr lang="ru-RU" sz="1800" dirty="0" err="1" smtClean="0"/>
              <a:t>знизити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концентрацію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забруднювачів</a:t>
            </a:r>
            <a:r>
              <a:rPr lang="ru-RU" sz="1800" dirty="0" smtClean="0"/>
              <a:t> у 10–20 </a:t>
            </a:r>
            <a:r>
              <a:rPr lang="ru-RU" sz="1800" dirty="0" err="1" smtClean="0"/>
              <a:t>разів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проводити</a:t>
            </a:r>
            <a:r>
              <a:rPr lang="ru-RU" sz="1800" dirty="0" smtClean="0"/>
              <a:t> </a:t>
            </a:r>
            <a:r>
              <a:rPr lang="ru-RU" sz="1800" dirty="0" err="1" smtClean="0"/>
              <a:t>подальшу</a:t>
            </a:r>
            <a:r>
              <a:rPr lang="ru-RU" sz="1800" dirty="0" smtClean="0"/>
              <a:t> очистку </a:t>
            </a:r>
            <a:r>
              <a:rPr lang="ru-RU" sz="1800" dirty="0" err="1" smtClean="0"/>
              <a:t>вже</a:t>
            </a:r>
            <a:r>
              <a:rPr lang="ru-RU" sz="1800" dirty="0" smtClean="0"/>
              <a:t> </a:t>
            </a:r>
            <a:r>
              <a:rPr lang="ru-RU" sz="1800" dirty="0" err="1" smtClean="0"/>
              <a:t>аеробним</a:t>
            </a:r>
            <a:r>
              <a:rPr lang="ru-RU" sz="1800" dirty="0" smtClean="0"/>
              <a:t> </a:t>
            </a:r>
            <a:r>
              <a:rPr lang="ru-RU" sz="1800" dirty="0" smtClean="0"/>
              <a:t>методом.</a:t>
            </a:r>
          </a:p>
          <a:p>
            <a:r>
              <a:rPr lang="ru-RU" sz="1800" dirty="0" err="1" smtClean="0"/>
              <a:t>Усі</a:t>
            </a:r>
            <a:r>
              <a:rPr lang="ru-RU" sz="1800" dirty="0" smtClean="0"/>
              <a:t> </a:t>
            </a:r>
            <a:r>
              <a:rPr lang="ru-RU" sz="1800" dirty="0" err="1" smtClean="0"/>
              <a:t>споруди</a:t>
            </a:r>
            <a:r>
              <a:rPr lang="ru-RU" sz="1800" dirty="0" smtClean="0"/>
              <a:t> </a:t>
            </a:r>
            <a:r>
              <a:rPr lang="ru-RU" sz="1800" dirty="0" err="1" smtClean="0"/>
              <a:t>біологічного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очищення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поділяються</a:t>
            </a:r>
            <a:r>
              <a:rPr lang="ru-RU" sz="1800" dirty="0" smtClean="0"/>
              <a:t> на три </a:t>
            </a:r>
            <a:r>
              <a:rPr lang="ru-RU" sz="1800" dirty="0" err="1" smtClean="0"/>
              <a:t>групи</a:t>
            </a:r>
            <a:r>
              <a:rPr lang="ru-RU" sz="1800" dirty="0" smtClean="0"/>
              <a:t> </a:t>
            </a:r>
            <a:r>
              <a:rPr lang="ru-RU" sz="1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1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розташуванням</a:t>
            </a:r>
            <a:r>
              <a:rPr lang="ru-RU" sz="1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них </a:t>
            </a:r>
            <a:r>
              <a:rPr lang="ru-RU" sz="1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активної</a:t>
            </a:r>
            <a:r>
              <a:rPr lang="ru-RU" sz="1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біомаси</a:t>
            </a:r>
            <a:r>
              <a:rPr lang="ru-RU" sz="1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1800" dirty="0" err="1" smtClean="0"/>
              <a:t>біомаса</a:t>
            </a:r>
            <a:r>
              <a:rPr lang="ru-RU" sz="1800" dirty="0" smtClean="0"/>
              <a:t> </a:t>
            </a:r>
            <a:r>
              <a:rPr lang="ru-RU" sz="1800" dirty="0" err="1" smtClean="0"/>
              <a:t>закріплена</a:t>
            </a:r>
            <a:r>
              <a:rPr lang="ru-RU" sz="1800" dirty="0" smtClean="0"/>
              <a:t> </a:t>
            </a:r>
            <a:r>
              <a:rPr lang="ru-RU" sz="1800" dirty="0" err="1" smtClean="0"/>
              <a:t>нерухомо</a:t>
            </a:r>
            <a:r>
              <a:rPr lang="ru-RU" sz="1800" dirty="0" smtClean="0"/>
              <a:t>, а </a:t>
            </a:r>
            <a:r>
              <a:rPr lang="ru-RU" sz="1800" dirty="0" err="1" smtClean="0"/>
              <a:t>стічна</a:t>
            </a:r>
            <a:r>
              <a:rPr lang="ru-RU" sz="1800" dirty="0" smtClean="0"/>
              <a:t> вода – </a:t>
            </a:r>
            <a:r>
              <a:rPr lang="ru-RU" sz="1800" dirty="0" err="1" smtClean="0"/>
              <a:t>рухається</a:t>
            </a:r>
            <a:r>
              <a:rPr lang="ru-RU" sz="1800" dirty="0" smtClean="0"/>
              <a:t>;</a:t>
            </a:r>
          </a:p>
          <a:p>
            <a:r>
              <a:rPr lang="ru-RU" sz="1800" dirty="0" err="1" smtClean="0"/>
              <a:t>біомаса</a:t>
            </a:r>
            <a:r>
              <a:rPr lang="ru-RU" sz="1800" dirty="0" smtClean="0"/>
              <a:t> </a:t>
            </a:r>
            <a:r>
              <a:rPr lang="ru-RU" sz="1800" dirty="0" err="1" smtClean="0"/>
              <a:t>знаходиться</a:t>
            </a:r>
            <a:r>
              <a:rPr lang="ru-RU" sz="1800" dirty="0" smtClean="0"/>
              <a:t> у </a:t>
            </a:r>
            <a:r>
              <a:rPr lang="ru-RU" sz="1800" dirty="0" err="1" smtClean="0"/>
              <a:t>стічній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воді</a:t>
            </a:r>
            <a:r>
              <a:rPr lang="ru-RU" sz="1800" dirty="0" smtClean="0"/>
              <a:t> </a:t>
            </a:r>
            <a:r>
              <a:rPr lang="ru-RU" sz="1800" dirty="0" err="1" smtClean="0"/>
              <a:t>у</a:t>
            </a:r>
            <a:r>
              <a:rPr lang="ru-RU" sz="1800" dirty="0" smtClean="0"/>
              <a:t> </a:t>
            </a:r>
            <a:r>
              <a:rPr lang="ru-RU" sz="1800" dirty="0" err="1" smtClean="0"/>
              <a:t>вільному</a:t>
            </a:r>
            <a:r>
              <a:rPr lang="ru-RU" sz="1800" dirty="0" smtClean="0"/>
              <a:t> (</a:t>
            </a:r>
            <a:r>
              <a:rPr lang="ru-RU" sz="1800" dirty="0" err="1" smtClean="0"/>
              <a:t>зваженому</a:t>
            </a:r>
            <a:r>
              <a:rPr lang="ru-RU" sz="1800" dirty="0" smtClean="0"/>
              <a:t>) </a:t>
            </a:r>
            <a:r>
              <a:rPr lang="ru-RU" sz="1800" dirty="0" err="1" smtClean="0"/>
              <a:t>стані</a:t>
            </a:r>
            <a:r>
              <a:rPr lang="ru-RU" sz="1800" dirty="0" smtClean="0"/>
              <a:t>;</a:t>
            </a:r>
          </a:p>
          <a:p>
            <a:r>
              <a:rPr lang="ru-RU" sz="1800" dirty="0" err="1" smtClean="0"/>
              <a:t>суміщаються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обидва</a:t>
            </a:r>
            <a:r>
              <a:rPr lang="ru-RU" sz="1800" dirty="0" smtClean="0"/>
              <a:t> </a:t>
            </a:r>
            <a:r>
              <a:rPr lang="ru-RU" sz="1800" dirty="0" err="1" smtClean="0"/>
              <a:t>варіанти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До </a:t>
            </a:r>
            <a:r>
              <a:rPr lang="ru-RU" sz="1800" dirty="0" err="1" smtClean="0"/>
              <a:t>першої</a:t>
            </a:r>
            <a:r>
              <a:rPr lang="ru-RU" sz="1800" dirty="0" smtClean="0"/>
              <a:t> </a:t>
            </a:r>
            <a:r>
              <a:rPr lang="ru-RU" sz="1800" dirty="0" err="1" smtClean="0"/>
              <a:t>групи</a:t>
            </a:r>
            <a:r>
              <a:rPr lang="ru-RU" sz="1800" dirty="0" smtClean="0"/>
              <a:t> </a:t>
            </a:r>
            <a:r>
              <a:rPr lang="ru-RU" sz="1800" dirty="0" err="1" smtClean="0"/>
              <a:t>споруд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відносяться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фільтри</a:t>
            </a:r>
            <a:r>
              <a:rPr lang="ru-RU" sz="1800" dirty="0" smtClean="0"/>
              <a:t>;</a:t>
            </a:r>
          </a:p>
          <a:p>
            <a:pPr>
              <a:buNone/>
            </a:pPr>
            <a:r>
              <a:rPr lang="ru-RU" sz="1800" dirty="0" smtClean="0"/>
              <a:t>- до </a:t>
            </a:r>
            <a:r>
              <a:rPr lang="ru-RU" sz="1800" dirty="0" err="1" smtClean="0"/>
              <a:t>другої</a:t>
            </a:r>
            <a:r>
              <a:rPr lang="ru-RU" sz="1800" dirty="0" smtClean="0"/>
              <a:t> – </a:t>
            </a:r>
            <a:r>
              <a:rPr lang="ru-RU" sz="1800" dirty="0" err="1" smtClean="0"/>
              <a:t>аеротенки</a:t>
            </a:r>
            <a:r>
              <a:rPr lang="ru-RU" sz="1800" dirty="0" smtClean="0"/>
              <a:t>, </a:t>
            </a:r>
            <a:r>
              <a:rPr lang="ru-RU" sz="1800" dirty="0" err="1" smtClean="0"/>
              <a:t>циркуляційні</a:t>
            </a:r>
            <a:r>
              <a:rPr lang="ru-RU" sz="1800" dirty="0" smtClean="0"/>
              <a:t> </a:t>
            </a:r>
            <a:r>
              <a:rPr lang="ru-RU" sz="1800" dirty="0" err="1" smtClean="0"/>
              <a:t>окислювальні</a:t>
            </a:r>
            <a:r>
              <a:rPr lang="ru-RU" sz="1800" dirty="0" smtClean="0"/>
              <a:t> </a:t>
            </a:r>
            <a:r>
              <a:rPr lang="ru-RU" sz="1800" dirty="0" err="1" smtClean="0"/>
              <a:t>канали</a:t>
            </a:r>
            <a:r>
              <a:rPr lang="ru-RU" sz="1800" dirty="0" smtClean="0"/>
              <a:t>, </a:t>
            </a:r>
            <a:r>
              <a:rPr lang="ru-RU" sz="1800" dirty="0" err="1" smtClean="0"/>
              <a:t>окситенки</a:t>
            </a:r>
            <a:r>
              <a:rPr lang="ru-RU" sz="1800" dirty="0" smtClean="0"/>
              <a:t>;</a:t>
            </a:r>
          </a:p>
          <a:p>
            <a:pPr>
              <a:buNone/>
            </a:pPr>
            <a:r>
              <a:rPr lang="ru-RU" sz="1800" dirty="0" smtClean="0"/>
              <a:t>- до </a:t>
            </a:r>
            <a:r>
              <a:rPr lang="ru-RU" sz="1800" dirty="0" err="1" smtClean="0"/>
              <a:t>третьої</a:t>
            </a:r>
            <a:r>
              <a:rPr lang="ru-RU" sz="1800" dirty="0" smtClean="0"/>
              <a:t> – </a:t>
            </a:r>
            <a:r>
              <a:rPr lang="ru-RU" sz="1800" dirty="0" err="1" smtClean="0"/>
              <a:t>занурювальні</a:t>
            </a:r>
            <a:r>
              <a:rPr lang="ru-RU" sz="1800" dirty="0" smtClean="0"/>
              <a:t> </a:t>
            </a:r>
            <a:r>
              <a:rPr lang="ru-RU" sz="1800" dirty="0" err="1" smtClean="0"/>
              <a:t>біофільтри</a:t>
            </a:r>
            <a:r>
              <a:rPr lang="ru-RU" sz="1800" dirty="0" smtClean="0"/>
              <a:t>, </a:t>
            </a:r>
            <a:r>
              <a:rPr lang="ru-RU" sz="1800" dirty="0" err="1" smtClean="0"/>
              <a:t>біотенки</a:t>
            </a:r>
            <a:r>
              <a:rPr lang="ru-RU" sz="1800" dirty="0" smtClean="0"/>
              <a:t>, </a:t>
            </a:r>
            <a:r>
              <a:rPr lang="ru-RU" sz="1800" dirty="0" err="1" smtClean="0"/>
              <a:t>аеротенки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наповнювачами</a:t>
            </a:r>
            <a:r>
              <a:rPr lang="ru-RU" sz="1800" dirty="0" smtClean="0"/>
              <a:t>.</a:t>
            </a:r>
            <a:endParaRPr lang="ru-RU" sz="1800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360" y="278627"/>
            <a:ext cx="83136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/>
              <a:t>Біофільтри</a:t>
            </a:r>
            <a:r>
              <a:rPr lang="ru-RU" sz="2000" b="1" i="1" dirty="0" smtClean="0"/>
              <a:t> – </a:t>
            </a:r>
            <a:r>
              <a:rPr lang="ru-RU" sz="2000" dirty="0" err="1" smtClean="0"/>
              <a:t>очисні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споруди</a:t>
            </a:r>
            <a:r>
              <a:rPr lang="ru-RU" sz="2000" dirty="0" smtClean="0"/>
              <a:t>, в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стічну</a:t>
            </a:r>
            <a:r>
              <a:rPr lang="ru-RU" sz="2000" dirty="0" smtClean="0"/>
              <a:t> воду </a:t>
            </a:r>
            <a:r>
              <a:rPr lang="ru-RU" sz="2000" dirty="0" err="1" smtClean="0"/>
              <a:t>пропускають</a:t>
            </a:r>
            <a:r>
              <a:rPr lang="ru-RU" sz="2000" dirty="0" smtClean="0"/>
              <a:t> через </a:t>
            </a:r>
            <a:r>
              <a:rPr lang="ru-RU" sz="2000" dirty="0" smtClean="0"/>
              <a:t>шар крупнозернистого </a:t>
            </a:r>
            <a:r>
              <a:rPr lang="ru-RU" sz="2000" dirty="0" err="1" smtClean="0"/>
              <a:t>матеріалу</a:t>
            </a:r>
            <a:r>
              <a:rPr lang="ru-RU" sz="2000" dirty="0" smtClean="0"/>
              <a:t>, </a:t>
            </a:r>
            <a:r>
              <a:rPr lang="ru-RU" sz="2000" dirty="0" err="1" smtClean="0"/>
              <a:t>покритого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біоплівкою</a:t>
            </a:r>
            <a:r>
              <a:rPr lang="ru-RU" sz="2000" dirty="0" smtClean="0"/>
              <a:t>, </a:t>
            </a:r>
            <a:r>
              <a:rPr lang="ru-RU" sz="2000" dirty="0" err="1" smtClean="0"/>
              <a:t>заселеною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аеробними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бактеріями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простішими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організмами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адсорбують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окислюють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речовини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Біофільтр</a:t>
            </a:r>
            <a:r>
              <a:rPr lang="ru-RU" sz="2000" dirty="0" smtClean="0"/>
              <a:t> –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прямокутний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круглий</a:t>
            </a:r>
            <a:r>
              <a:rPr lang="ru-RU" sz="2000" dirty="0" smtClean="0"/>
              <a:t> резервуар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цегли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бетону, </a:t>
            </a:r>
            <a:r>
              <a:rPr lang="ru-RU" sz="2000" dirty="0" err="1" smtClean="0"/>
              <a:t>завантажений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фільтрувальною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масою</a:t>
            </a:r>
            <a:r>
              <a:rPr lang="ru-RU" sz="2000" dirty="0" smtClean="0"/>
              <a:t>.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біофільтра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smtClean="0"/>
              <a:t>– </a:t>
            </a:r>
            <a:r>
              <a:rPr lang="ru-RU" sz="2000" dirty="0" err="1" smtClean="0"/>
              <a:t>змінний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</a:t>
            </a:r>
            <a:r>
              <a:rPr lang="ru-RU" sz="2000" dirty="0" smtClean="0"/>
              <a:t> </a:t>
            </a:r>
            <a:r>
              <a:rPr lang="ru-RU" sz="2000" dirty="0" smtClean="0"/>
              <a:t>для </a:t>
            </a:r>
            <a:r>
              <a:rPr lang="ru-RU" sz="2000" dirty="0" err="1" smtClean="0"/>
              <a:t>підтримання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активної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біомаси</a:t>
            </a:r>
            <a:r>
              <a:rPr lang="ru-RU" sz="2000" dirty="0" smtClean="0"/>
              <a:t>.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Пропускна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здатність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біофільтра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/>
              <a:t>ви</a:t>
            </a:r>
            <a:r>
              <a:rPr lang="ru-RU" sz="2000" dirty="0" err="1" smtClean="0"/>
              <a:t>значається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площею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поверхні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зайнята</a:t>
            </a:r>
            <a:r>
              <a:rPr lang="ru-RU" sz="2000" dirty="0" smtClean="0"/>
              <a:t> </a:t>
            </a:r>
            <a:r>
              <a:rPr lang="ru-RU" sz="2000" dirty="0" err="1" smtClean="0"/>
              <a:t>біомасою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вільним</a:t>
            </a:r>
            <a:r>
              <a:rPr lang="ru-RU" sz="2000" dirty="0" smtClean="0"/>
              <a:t> доступом </a:t>
            </a:r>
            <a:r>
              <a:rPr lang="ru-RU" sz="2000" dirty="0" err="1" smtClean="0"/>
              <a:t>кисню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 </a:t>
            </a:r>
            <a:r>
              <a:rPr lang="ru-RU" sz="2000" dirty="0" smtClean="0"/>
              <a:t>до </a:t>
            </a:r>
            <a:r>
              <a:rPr lang="ru-RU" sz="2000" dirty="0" err="1" smtClean="0"/>
              <a:t>неї</a:t>
            </a:r>
            <a:r>
              <a:rPr lang="ru-RU" sz="2000" dirty="0" smtClean="0"/>
              <a:t>. Чим </a:t>
            </a:r>
            <a:r>
              <a:rPr lang="ru-RU" sz="2000" dirty="0" err="1" smtClean="0"/>
              <a:t>більша</a:t>
            </a:r>
            <a:r>
              <a:rPr lang="ru-RU" sz="2000" dirty="0" smtClean="0"/>
              <a:t> </a:t>
            </a:r>
            <a:r>
              <a:rPr lang="ru-RU" sz="2000" dirty="0" err="1" smtClean="0"/>
              <a:t>площа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чим</a:t>
            </a:r>
            <a:r>
              <a:rPr lang="ru-RU" sz="2000" dirty="0" smtClean="0"/>
              <a:t> легший доступ </a:t>
            </a:r>
            <a:r>
              <a:rPr lang="ru-RU" sz="2000" dirty="0" err="1" smtClean="0"/>
              <a:t>кисню</a:t>
            </a:r>
            <a:r>
              <a:rPr lang="ru-RU" sz="2000" dirty="0" smtClean="0"/>
              <a:t>, </a:t>
            </a:r>
            <a:r>
              <a:rPr lang="ru-RU" sz="2000" dirty="0" err="1" smtClean="0"/>
              <a:t>тим</a:t>
            </a:r>
            <a:r>
              <a:rPr lang="ru-RU" sz="2000" dirty="0" smtClean="0"/>
              <a:t> </a:t>
            </a:r>
            <a:r>
              <a:rPr lang="ru-RU" sz="2000" dirty="0" err="1" smtClean="0"/>
              <a:t>вища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пропускна</a:t>
            </a:r>
            <a:r>
              <a:rPr lang="ru-RU" sz="2000" dirty="0" smtClean="0"/>
              <a:t> </a:t>
            </a:r>
            <a:r>
              <a:rPr lang="ru-RU" sz="2000" dirty="0" err="1" smtClean="0"/>
              <a:t>здатність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Як </a:t>
            </a:r>
            <a:r>
              <a:rPr lang="ru-RU" sz="2000" dirty="0" err="1" smtClean="0"/>
              <a:t>кускові</a:t>
            </a:r>
            <a:r>
              <a:rPr lang="ru-RU" sz="2000" dirty="0" smtClean="0"/>
              <a:t> насадки (</a:t>
            </a:r>
            <a:r>
              <a:rPr lang="ru-RU" sz="2000" dirty="0" err="1" smtClean="0"/>
              <a:t>завантаження</a:t>
            </a:r>
            <a:r>
              <a:rPr lang="ru-RU" sz="2000" dirty="0" smtClean="0"/>
              <a:t>) у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біофільтрі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використовують</a:t>
            </a:r>
            <a:r>
              <a:rPr lang="ru-RU" sz="2000" i="1" dirty="0" smtClean="0"/>
              <a:t>: </a:t>
            </a:r>
            <a:r>
              <a:rPr lang="ru-RU" sz="2000" dirty="0" err="1" smtClean="0"/>
              <a:t>щебінь</a:t>
            </a:r>
            <a:r>
              <a:rPr lang="ru-RU" sz="2000" dirty="0" smtClean="0"/>
              <a:t>; </a:t>
            </a:r>
            <a:r>
              <a:rPr lang="ru-RU" sz="2000" dirty="0" err="1" smtClean="0"/>
              <a:t>гравій</a:t>
            </a:r>
            <a:r>
              <a:rPr lang="ru-RU" sz="2000" dirty="0" smtClean="0"/>
              <a:t>; шлак; керамзит; </a:t>
            </a:r>
            <a:r>
              <a:rPr lang="ru-RU" sz="2000" dirty="0" err="1" smtClean="0"/>
              <a:t>керамічні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пластмасові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кільця</a:t>
            </a:r>
            <a:r>
              <a:rPr lang="ru-RU" sz="2000" dirty="0" smtClean="0"/>
              <a:t>; </a:t>
            </a:r>
            <a:r>
              <a:rPr lang="ru-RU" sz="2000" dirty="0" err="1" smtClean="0"/>
              <a:t>куби</a:t>
            </a:r>
            <a:r>
              <a:rPr lang="ru-RU" sz="2000" dirty="0" smtClean="0"/>
              <a:t>; кульки; </a:t>
            </a:r>
            <a:r>
              <a:rPr lang="ru-RU" sz="2000" dirty="0" err="1" smtClean="0"/>
              <a:t>циліндри</a:t>
            </a:r>
            <a:r>
              <a:rPr lang="ru-RU" sz="2000" dirty="0" smtClean="0"/>
              <a:t>; </a:t>
            </a:r>
            <a:r>
              <a:rPr lang="ru-RU" sz="2000" dirty="0" err="1" smtClean="0"/>
              <a:t>тканинні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пластмасові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сітки</a:t>
            </a:r>
            <a:r>
              <a:rPr lang="ru-RU" sz="2000" dirty="0" smtClean="0"/>
              <a:t>, </a:t>
            </a:r>
            <a:r>
              <a:rPr lang="ru-RU" sz="2000" dirty="0" err="1" smtClean="0"/>
              <a:t>скручені</a:t>
            </a:r>
            <a:r>
              <a:rPr lang="ru-RU" sz="2000" dirty="0" smtClean="0"/>
              <a:t> в </a:t>
            </a:r>
            <a:r>
              <a:rPr lang="ru-RU" sz="2000" dirty="0" err="1" smtClean="0"/>
              <a:t>рулони</a:t>
            </a:r>
            <a:r>
              <a:rPr lang="ru-RU" sz="2000" dirty="0" smtClean="0"/>
              <a:t>. 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3199</Words>
  <Application>Microsoft Office PowerPoint</Application>
  <PresentationFormat>Экран (16:9)</PresentationFormat>
  <Paragraphs>124</Paragraphs>
  <Slides>33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Nunito</vt:lpstr>
      <vt:lpstr>Times New Roman</vt:lpstr>
      <vt:lpstr>Calibri</vt:lpstr>
      <vt:lpstr>Shift</vt:lpstr>
      <vt:lpstr>Промислова екологія</vt:lpstr>
      <vt:lpstr>План</vt:lpstr>
      <vt:lpstr>10.1 Біологічне очищення стічних вод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10.2 Термічне очищення стічних вод</vt:lpstr>
      <vt:lpstr>Слайд 27</vt:lpstr>
      <vt:lpstr>Слайд 28</vt:lpstr>
      <vt:lpstr>Слайд 29</vt:lpstr>
      <vt:lpstr>Слайд 30</vt:lpstr>
      <vt:lpstr>Слайд 31</vt:lpstr>
      <vt:lpstr>Слайд 32</vt:lpstr>
      <vt:lpstr>Джерела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Промислова екологія</dc:title>
  <cp:lastModifiedBy>Пользователь Windows</cp:lastModifiedBy>
  <cp:revision>130</cp:revision>
  <dcterms:modified xsi:type="dcterms:W3CDTF">2021-10-09T18:28:43Z</dcterms:modified>
</cp:coreProperties>
</file>