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B8E60-5623-4F02-9B06-C51F811B258E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D5EAD-61DC-41CE-A634-86AF385293F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ru-RU" dirty="0" smtClean="0"/>
              <a:t>ОЦІОЛОГІЯ КОМУНІКАТИВНОЇ ВЗАЄМОДІЇ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Тема 5. </a:t>
            </a:r>
            <a:r>
              <a:rPr lang="ru-RU" dirty="0" err="1" smtClean="0"/>
              <a:t>Семіологічний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в </a:t>
            </a:r>
            <a:r>
              <a:rPr lang="ru-RU" dirty="0" err="1" smtClean="0"/>
              <a:t>дослідженні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Семіотика</a:t>
            </a:r>
            <a:r>
              <a:rPr lang="ru-RU" dirty="0" smtClean="0"/>
              <a:t> як наука. Ф. Соссюр та Ч. С. </a:t>
            </a:r>
            <a:r>
              <a:rPr lang="ru-RU" dirty="0" err="1" smtClean="0"/>
              <a:t>Пірс</a:t>
            </a:r>
            <a:r>
              <a:rPr lang="ru-RU" dirty="0" smtClean="0"/>
              <a:t> як </a:t>
            </a:r>
            <a:r>
              <a:rPr lang="ru-RU" dirty="0" err="1" smtClean="0"/>
              <a:t>засновники</a:t>
            </a:r>
            <a:r>
              <a:rPr lang="ru-RU" dirty="0" smtClean="0"/>
              <a:t> </a:t>
            </a:r>
            <a:r>
              <a:rPr lang="ru-RU" dirty="0" err="1" smtClean="0"/>
              <a:t>семіології</a:t>
            </a:r>
            <a:r>
              <a:rPr lang="ru-RU" dirty="0" smtClean="0"/>
              <a:t>. </a:t>
            </a:r>
            <a:r>
              <a:rPr lang="ru-RU" dirty="0" err="1" smtClean="0"/>
              <a:t>Комунікація</a:t>
            </a:r>
            <a:r>
              <a:rPr lang="ru-RU" dirty="0" smtClean="0"/>
              <a:t> як </a:t>
            </a:r>
            <a:r>
              <a:rPr lang="ru-RU" dirty="0" err="1" smtClean="0"/>
              <a:t>явище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пов’язане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утворенням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. Проблема </a:t>
            </a:r>
            <a:r>
              <a:rPr lang="ru-RU" dirty="0" err="1" smtClean="0"/>
              <a:t>значення</a:t>
            </a:r>
            <a:r>
              <a:rPr lang="ru-RU" dirty="0" smtClean="0"/>
              <a:t> та знаку. </a:t>
            </a:r>
            <a:r>
              <a:rPr lang="ru-RU" dirty="0" err="1" smtClean="0"/>
              <a:t>Типи</a:t>
            </a:r>
            <a:r>
              <a:rPr lang="ru-RU" dirty="0" smtClean="0"/>
              <a:t> та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. </a:t>
            </a:r>
            <a:r>
              <a:rPr lang="ru-RU" dirty="0" err="1" smtClean="0"/>
              <a:t>Іконічні</a:t>
            </a:r>
            <a:r>
              <a:rPr lang="ru-RU" dirty="0" smtClean="0"/>
              <a:t>, </a:t>
            </a:r>
            <a:r>
              <a:rPr lang="ru-RU" dirty="0" err="1" smtClean="0"/>
              <a:t>індексні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символічні</a:t>
            </a:r>
            <a:r>
              <a:rPr lang="ru-RU" dirty="0" smtClean="0"/>
              <a:t> знаки. Денотат та </a:t>
            </a:r>
            <a:r>
              <a:rPr lang="ru-RU" dirty="0" err="1" smtClean="0"/>
              <a:t>коннотат</a:t>
            </a:r>
            <a:r>
              <a:rPr lang="ru-RU" dirty="0" smtClean="0"/>
              <a:t>. </a:t>
            </a:r>
            <a:r>
              <a:rPr lang="ru-RU" dirty="0" err="1" smtClean="0"/>
              <a:t>Міф</a:t>
            </a:r>
            <a:r>
              <a:rPr lang="ru-RU" dirty="0" smtClean="0"/>
              <a:t> як «</a:t>
            </a:r>
            <a:r>
              <a:rPr lang="ru-RU" dirty="0" err="1" smtClean="0"/>
              <a:t>вторинна</a:t>
            </a:r>
            <a:r>
              <a:rPr lang="ru-RU" dirty="0" smtClean="0"/>
              <a:t> </a:t>
            </a:r>
            <a:r>
              <a:rPr lang="ru-RU" dirty="0" err="1" smtClean="0"/>
              <a:t>семіологічна</a:t>
            </a:r>
            <a:r>
              <a:rPr lang="ru-RU" dirty="0" smtClean="0"/>
              <a:t> система». Структура </a:t>
            </a:r>
            <a:r>
              <a:rPr lang="ru-RU" dirty="0" err="1" smtClean="0"/>
              <a:t>міфу</a:t>
            </a:r>
            <a:r>
              <a:rPr lang="ru-RU" dirty="0" smtClean="0"/>
              <a:t> в </a:t>
            </a:r>
            <a:r>
              <a:rPr lang="ru-RU" dirty="0" err="1" smtClean="0"/>
              <a:t>семіології</a:t>
            </a:r>
            <a:r>
              <a:rPr lang="ru-RU" dirty="0" smtClean="0"/>
              <a:t>. </a:t>
            </a:r>
            <a:r>
              <a:rPr lang="ru-RU" dirty="0" err="1" smtClean="0"/>
              <a:t>Поняття</a:t>
            </a:r>
            <a:r>
              <a:rPr lang="ru-RU" dirty="0" smtClean="0"/>
              <a:t> «</a:t>
            </a:r>
            <a:r>
              <a:rPr lang="ru-RU" dirty="0" err="1" smtClean="0"/>
              <a:t>мови</a:t>
            </a:r>
            <a:r>
              <a:rPr lang="ru-RU" dirty="0" smtClean="0"/>
              <a:t>» в </a:t>
            </a:r>
            <a:r>
              <a:rPr lang="ru-RU" dirty="0" err="1" smtClean="0"/>
              <a:t>концепції</a:t>
            </a:r>
            <a:r>
              <a:rPr lang="ru-RU" dirty="0" smtClean="0"/>
              <a:t> </a:t>
            </a:r>
            <a:r>
              <a:rPr lang="ru-RU" dirty="0" err="1" smtClean="0"/>
              <a:t>К.Леві-Стросса</a:t>
            </a:r>
            <a:r>
              <a:rPr lang="ru-RU" dirty="0" smtClean="0"/>
              <a:t>. </a:t>
            </a:r>
            <a:r>
              <a:rPr lang="ru-RU" dirty="0" err="1" smtClean="0"/>
              <a:t>Семіологічний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в </a:t>
            </a:r>
            <a:r>
              <a:rPr lang="ru-RU" dirty="0" err="1" smtClean="0"/>
              <a:t>дослідженні</a:t>
            </a:r>
            <a:r>
              <a:rPr lang="ru-RU" dirty="0" smtClean="0"/>
              <a:t> </a:t>
            </a:r>
            <a:r>
              <a:rPr lang="ru-RU" dirty="0" err="1" smtClean="0"/>
              <a:t>телебачення</a:t>
            </a:r>
            <a:r>
              <a:rPr lang="ru-RU" dirty="0" smtClean="0"/>
              <a:t>.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семіотики</a:t>
            </a:r>
            <a:r>
              <a:rPr lang="ru-RU" dirty="0" smtClean="0"/>
              <a:t> в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реклами</a:t>
            </a:r>
            <a:r>
              <a:rPr lang="ru-RU" dirty="0" smtClean="0"/>
              <a:t>. </a:t>
            </a:r>
            <a:r>
              <a:rPr lang="ru-RU" dirty="0" err="1" smtClean="0"/>
              <a:t>Кодування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декодування</a:t>
            </a:r>
            <a:r>
              <a:rPr lang="ru-RU" dirty="0" smtClean="0"/>
              <a:t>. «</a:t>
            </a:r>
            <a:r>
              <a:rPr lang="ru-RU" dirty="0" err="1" smtClean="0"/>
              <a:t>Механізми</a:t>
            </a:r>
            <a:r>
              <a:rPr lang="ru-RU" dirty="0" smtClean="0"/>
              <a:t>»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повідомлень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Тема 6. Критична </a:t>
            </a:r>
            <a:r>
              <a:rPr lang="ru-RU" dirty="0" err="1" smtClean="0"/>
              <a:t>традиція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як предмет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теоретиків</a:t>
            </a:r>
            <a:r>
              <a:rPr lang="ru-RU" dirty="0" smtClean="0"/>
              <a:t> </a:t>
            </a:r>
            <a:r>
              <a:rPr lang="ru-RU" dirty="0" err="1" smtClean="0"/>
              <a:t>Франкфуртської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 М. </a:t>
            </a:r>
            <a:r>
              <a:rPr lang="ru-RU" dirty="0" err="1" smtClean="0"/>
              <a:t>Хоркхаймера</a:t>
            </a:r>
            <a:r>
              <a:rPr lang="ru-RU" dirty="0" smtClean="0"/>
              <a:t>, Т. </a:t>
            </a:r>
            <a:r>
              <a:rPr lang="ru-RU" dirty="0" err="1" smtClean="0"/>
              <a:t>Адорно</a:t>
            </a:r>
            <a:r>
              <a:rPr lang="ru-RU" dirty="0" smtClean="0"/>
              <a:t>, Г. Маркузе. </a:t>
            </a:r>
            <a:r>
              <a:rPr lang="ru-RU" dirty="0" err="1" smtClean="0"/>
              <a:t>Масова</a:t>
            </a:r>
            <a:r>
              <a:rPr lang="ru-RU" dirty="0" smtClean="0"/>
              <a:t> культура. </a:t>
            </a:r>
            <a:r>
              <a:rPr lang="ru-RU" dirty="0" err="1" smtClean="0"/>
              <a:t>Поняття</a:t>
            </a:r>
            <a:r>
              <a:rPr lang="ru-RU" dirty="0" smtClean="0"/>
              <a:t> «</a:t>
            </a:r>
            <a:r>
              <a:rPr lang="ru-RU" dirty="0" err="1" smtClean="0"/>
              <a:t>індустрія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».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 </a:t>
            </a:r>
            <a:r>
              <a:rPr lang="ru-RU" dirty="0" err="1" smtClean="0"/>
              <a:t>масового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.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на </a:t>
            </a:r>
            <a:r>
              <a:rPr lang="ru-RU" dirty="0" err="1" smtClean="0"/>
              <a:t>особистість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суспільство</a:t>
            </a:r>
            <a:r>
              <a:rPr lang="ru-RU" dirty="0" smtClean="0"/>
              <a:t>. Критика </a:t>
            </a:r>
            <a:r>
              <a:rPr lang="ru-RU" dirty="0" err="1" smtClean="0"/>
              <a:t>індустріального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постіндустріального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 Г. Маркузе. </a:t>
            </a:r>
            <a:r>
              <a:rPr lang="ru-RU" dirty="0" err="1" smtClean="0"/>
              <a:t>Поняття</a:t>
            </a:r>
            <a:r>
              <a:rPr lang="ru-RU" dirty="0" smtClean="0"/>
              <a:t> «</a:t>
            </a:r>
            <a:r>
              <a:rPr lang="ru-RU" dirty="0" err="1" smtClean="0"/>
              <a:t>технологія</a:t>
            </a:r>
            <a:r>
              <a:rPr lang="ru-RU" dirty="0" smtClean="0"/>
              <a:t>» у </a:t>
            </a:r>
            <a:r>
              <a:rPr lang="ru-RU" dirty="0" err="1" smtClean="0"/>
              <a:t>творчості</a:t>
            </a:r>
            <a:r>
              <a:rPr lang="ru-RU" dirty="0" smtClean="0"/>
              <a:t> Г. Маркузе. </a:t>
            </a:r>
            <a:r>
              <a:rPr lang="ru-RU" dirty="0" err="1" smtClean="0"/>
              <a:t>Внесок</a:t>
            </a:r>
            <a:r>
              <a:rPr lang="ru-RU" dirty="0" smtClean="0"/>
              <a:t> у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представника</a:t>
            </a:r>
            <a:r>
              <a:rPr lang="ru-RU" dirty="0" smtClean="0"/>
              <a:t> </a:t>
            </a:r>
            <a:r>
              <a:rPr lang="ru-RU" dirty="0" err="1" smtClean="0"/>
              <a:t>критичної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 - Ю. </a:t>
            </a:r>
            <a:r>
              <a:rPr lang="ru-RU" dirty="0" err="1" smtClean="0"/>
              <a:t>Хабермаса</a:t>
            </a:r>
            <a:r>
              <a:rPr lang="ru-RU" dirty="0" smtClean="0"/>
              <a:t>. Критика </a:t>
            </a:r>
            <a:r>
              <a:rPr lang="ru-RU" dirty="0" err="1" smtClean="0"/>
              <a:t>тенденцій</a:t>
            </a:r>
            <a:r>
              <a:rPr lang="ru-RU" dirty="0" smtClean="0"/>
              <a:t>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телебачення</a:t>
            </a:r>
            <a:r>
              <a:rPr lang="ru-RU" dirty="0" smtClean="0"/>
              <a:t>. </a:t>
            </a:r>
            <a:r>
              <a:rPr lang="ru-RU" dirty="0" err="1" smtClean="0"/>
              <a:t>Внесок</a:t>
            </a:r>
            <a:r>
              <a:rPr lang="ru-RU" dirty="0" smtClean="0"/>
              <a:t> Ч.Р. </a:t>
            </a:r>
            <a:r>
              <a:rPr lang="ru-RU" dirty="0" err="1" smtClean="0"/>
              <a:t>Мілса</a:t>
            </a:r>
            <a:r>
              <a:rPr lang="ru-RU" dirty="0" smtClean="0"/>
              <a:t> у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критичної</a:t>
            </a:r>
            <a:r>
              <a:rPr lang="ru-RU" dirty="0" smtClean="0"/>
              <a:t> </a:t>
            </a:r>
            <a:r>
              <a:rPr lang="ru-RU" dirty="0" err="1" smtClean="0"/>
              <a:t>традиції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Тема 7. </a:t>
            </a:r>
            <a:r>
              <a:rPr lang="ru-RU" dirty="0" err="1" smtClean="0"/>
              <a:t>Масова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в </a:t>
            </a:r>
            <a:r>
              <a:rPr lang="ru-RU" dirty="0" err="1" smtClean="0"/>
              <a:t>постмодерністській</a:t>
            </a:r>
            <a:r>
              <a:rPr lang="ru-RU" dirty="0" smtClean="0"/>
              <a:t> </a:t>
            </a:r>
            <a:r>
              <a:rPr lang="ru-RU" dirty="0" err="1" smtClean="0"/>
              <a:t>перспективі</a:t>
            </a:r>
            <a:r>
              <a:rPr lang="ru-RU" dirty="0" smtClean="0"/>
              <a:t> </a:t>
            </a:r>
            <a:r>
              <a:rPr lang="ru-RU" dirty="0" err="1" smtClean="0"/>
              <a:t>Соціально-економічні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 </a:t>
            </a:r>
            <a:r>
              <a:rPr lang="ru-RU" dirty="0" err="1" smtClean="0"/>
              <a:t>сучасності</a:t>
            </a:r>
            <a:r>
              <a:rPr lang="ru-RU" dirty="0" smtClean="0"/>
              <a:t>. </a:t>
            </a:r>
            <a:r>
              <a:rPr lang="ru-RU" dirty="0" err="1" smtClean="0"/>
              <a:t>Концепція</a:t>
            </a:r>
            <a:r>
              <a:rPr lang="ru-RU" dirty="0" smtClean="0"/>
              <a:t> «</a:t>
            </a:r>
            <a:r>
              <a:rPr lang="ru-RU" dirty="0" err="1" smtClean="0"/>
              <a:t>глобальної</a:t>
            </a:r>
            <a:r>
              <a:rPr lang="ru-RU" dirty="0" smtClean="0"/>
              <a:t> </a:t>
            </a:r>
            <a:r>
              <a:rPr lang="ru-RU" dirty="0" err="1" smtClean="0"/>
              <a:t>деревні</a:t>
            </a:r>
            <a:r>
              <a:rPr lang="ru-RU" dirty="0" smtClean="0"/>
              <a:t>». </a:t>
            </a:r>
            <a:r>
              <a:rPr lang="ru-RU" dirty="0" err="1" smtClean="0"/>
              <a:t>Постмодернізм</a:t>
            </a:r>
            <a:r>
              <a:rPr lang="ru-RU" dirty="0" smtClean="0"/>
              <a:t> як образ думок. Г. </a:t>
            </a:r>
            <a:r>
              <a:rPr lang="ru-RU" dirty="0" err="1" smtClean="0"/>
              <a:t>Дебор</a:t>
            </a:r>
            <a:r>
              <a:rPr lang="ru-RU" dirty="0" smtClean="0"/>
              <a:t> та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шоу-влади</a:t>
            </a:r>
            <a:r>
              <a:rPr lang="ru-RU" dirty="0" smtClean="0"/>
              <a:t>. «Великий </a:t>
            </a:r>
            <a:r>
              <a:rPr lang="ru-RU" dirty="0" err="1" smtClean="0"/>
              <a:t>нарратив</a:t>
            </a:r>
            <a:r>
              <a:rPr lang="ru-RU" dirty="0" smtClean="0"/>
              <a:t>» Ж.-Ф. </a:t>
            </a:r>
            <a:r>
              <a:rPr lang="ru-RU" dirty="0" err="1" smtClean="0"/>
              <a:t>Ліотара</a:t>
            </a:r>
            <a:r>
              <a:rPr lang="ru-RU" dirty="0" smtClean="0"/>
              <a:t>. </a:t>
            </a:r>
            <a:r>
              <a:rPr lang="ru-RU" dirty="0" err="1" smtClean="0"/>
              <a:t>Мовні</a:t>
            </a:r>
            <a:r>
              <a:rPr lang="ru-RU" dirty="0" smtClean="0"/>
              <a:t> </a:t>
            </a:r>
            <a:r>
              <a:rPr lang="ru-RU" dirty="0" err="1" smtClean="0"/>
              <a:t>ігри</a:t>
            </a:r>
            <a:r>
              <a:rPr lang="ru-RU" dirty="0" smtClean="0"/>
              <a:t>.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дискурсу</a:t>
            </a:r>
            <a:r>
              <a:rPr lang="ru-RU" dirty="0" smtClean="0"/>
              <a:t>. </a:t>
            </a:r>
            <a:r>
              <a:rPr lang="ru-RU" dirty="0" err="1" smtClean="0"/>
              <a:t>Життєві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та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культурні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. </a:t>
            </a:r>
            <a:r>
              <a:rPr lang="ru-RU" dirty="0" err="1" smtClean="0"/>
              <a:t>Сутність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 а Ж. </a:t>
            </a:r>
            <a:r>
              <a:rPr lang="ru-RU" dirty="0" err="1" smtClean="0"/>
              <a:t>Бодрійяром</a:t>
            </a:r>
            <a:r>
              <a:rPr lang="ru-RU" dirty="0" smtClean="0"/>
              <a:t>. </a:t>
            </a:r>
            <a:r>
              <a:rPr lang="ru-RU" dirty="0" err="1" smtClean="0"/>
              <a:t>Ставлення</a:t>
            </a:r>
            <a:r>
              <a:rPr lang="ru-RU" dirty="0" smtClean="0"/>
              <a:t> Ж. </a:t>
            </a:r>
            <a:r>
              <a:rPr lang="ru-RU" dirty="0" err="1" smtClean="0"/>
              <a:t>Бодрійяра</a:t>
            </a:r>
            <a:r>
              <a:rPr lang="ru-RU" dirty="0" smtClean="0"/>
              <a:t> до </a:t>
            </a:r>
            <a:r>
              <a:rPr lang="ru-RU" dirty="0" err="1" smtClean="0"/>
              <a:t>мас-медіа</a:t>
            </a:r>
            <a:r>
              <a:rPr lang="ru-RU" dirty="0" smtClean="0"/>
              <a:t>. </a:t>
            </a:r>
            <a:r>
              <a:rPr lang="ru-RU" dirty="0" err="1" smtClean="0"/>
              <a:t>Гіпотези</a:t>
            </a:r>
            <a:r>
              <a:rPr lang="ru-RU" dirty="0" smtClean="0"/>
              <a:t> парадоксу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та </a:t>
            </a: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змістовність</a:t>
            </a:r>
            <a:r>
              <a:rPr lang="ru-RU" dirty="0" smtClean="0"/>
              <a:t>. «</a:t>
            </a:r>
            <a:r>
              <a:rPr lang="ru-RU" dirty="0" err="1" smtClean="0"/>
              <a:t>Реквієм</a:t>
            </a:r>
            <a:r>
              <a:rPr lang="ru-RU" dirty="0" smtClean="0"/>
              <a:t> за </a:t>
            </a:r>
            <a:r>
              <a:rPr lang="ru-RU" dirty="0" err="1" smtClean="0"/>
              <a:t>мас-медіа</a:t>
            </a:r>
            <a:r>
              <a:rPr lang="ru-RU" dirty="0" smtClean="0"/>
              <a:t>». </a:t>
            </a:r>
            <a:r>
              <a:rPr lang="ru-RU" dirty="0" err="1" smtClean="0"/>
              <a:t>Масова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та </a:t>
            </a:r>
            <a:r>
              <a:rPr lang="ru-RU" dirty="0" err="1" smtClean="0"/>
              <a:t>гіперреальність</a:t>
            </a:r>
            <a:r>
              <a:rPr lang="ru-RU" dirty="0" smtClean="0"/>
              <a:t>.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модерністських</a:t>
            </a:r>
            <a:r>
              <a:rPr lang="ru-RU" dirty="0" smtClean="0"/>
              <a:t> </a:t>
            </a:r>
            <a:r>
              <a:rPr lang="ru-RU" dirty="0" err="1" smtClean="0"/>
              <a:t>теорій</a:t>
            </a:r>
            <a:r>
              <a:rPr lang="ru-RU" dirty="0" smtClean="0"/>
              <a:t> </a:t>
            </a:r>
            <a:r>
              <a:rPr lang="ru-RU" dirty="0" err="1" smtClean="0"/>
              <a:t>телебачення</a:t>
            </a:r>
            <a:r>
              <a:rPr lang="ru-RU" dirty="0" smtClean="0"/>
              <a:t> Дж. </a:t>
            </a:r>
            <a:r>
              <a:rPr lang="ru-RU" dirty="0" err="1" smtClean="0"/>
              <a:t>Фіска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Розділ</a:t>
            </a:r>
            <a:r>
              <a:rPr lang="ru-RU" dirty="0" smtClean="0"/>
              <a:t> 2. </a:t>
            </a:r>
            <a:r>
              <a:rPr lang="ru-RU" dirty="0" err="1" smtClean="0"/>
              <a:t>Діяльність</a:t>
            </a:r>
            <a:r>
              <a:rPr lang="ru-RU" dirty="0" smtClean="0"/>
              <a:t> СМК як </a:t>
            </a:r>
            <a:r>
              <a:rPr lang="ru-RU" dirty="0" err="1" smtClean="0"/>
              <a:t>реалізація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 Тема 1. </a:t>
            </a:r>
            <a:r>
              <a:rPr lang="ru-RU" dirty="0" err="1" smtClean="0"/>
              <a:t>Масова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та </a:t>
            </a:r>
            <a:r>
              <a:rPr lang="ru-RU" dirty="0" err="1" smtClean="0"/>
              <a:t>громадянське</a:t>
            </a:r>
            <a:r>
              <a:rPr lang="ru-RU" dirty="0" smtClean="0"/>
              <a:t> </a:t>
            </a:r>
            <a:r>
              <a:rPr lang="ru-RU" dirty="0" err="1" smtClean="0"/>
              <a:t>суспільство</a:t>
            </a:r>
            <a:r>
              <a:rPr lang="ru-RU" dirty="0" smtClean="0"/>
              <a:t>: </a:t>
            </a:r>
            <a:r>
              <a:rPr lang="ru-RU" dirty="0" err="1" smtClean="0"/>
              <a:t>концептуальний</a:t>
            </a:r>
            <a:r>
              <a:rPr lang="ru-RU" dirty="0" smtClean="0"/>
              <a:t> аспект </a:t>
            </a:r>
            <a:r>
              <a:rPr lang="ru-RU" dirty="0" err="1" smtClean="0"/>
              <a:t>Теоретичні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свободи</a:t>
            </a:r>
            <a:r>
              <a:rPr lang="ru-RU" dirty="0" smtClean="0"/>
              <a:t> </a:t>
            </a:r>
            <a:r>
              <a:rPr lang="ru-RU" dirty="0" err="1" smtClean="0"/>
              <a:t>преси</a:t>
            </a:r>
            <a:r>
              <a:rPr lang="ru-RU" dirty="0" smtClean="0"/>
              <a:t>. Принцип </a:t>
            </a:r>
            <a:r>
              <a:rPr lang="ru-RU" dirty="0" err="1" smtClean="0"/>
              <a:t>свободи</a:t>
            </a:r>
            <a:r>
              <a:rPr lang="ru-RU" dirty="0" smtClean="0"/>
              <a:t> </a:t>
            </a:r>
            <a:r>
              <a:rPr lang="ru-RU" dirty="0" err="1" smtClean="0"/>
              <a:t>преси</a:t>
            </a:r>
            <a:r>
              <a:rPr lang="ru-RU" dirty="0" smtClean="0"/>
              <a:t>: </a:t>
            </a:r>
            <a:r>
              <a:rPr lang="ru-RU" dirty="0" err="1" smtClean="0"/>
              <a:t>минуле</a:t>
            </a:r>
            <a:r>
              <a:rPr lang="ru-RU" dirty="0" smtClean="0"/>
              <a:t> та </a:t>
            </a:r>
            <a:r>
              <a:rPr lang="ru-RU" dirty="0" err="1" smtClean="0"/>
              <a:t>сучасність</a:t>
            </a:r>
            <a:r>
              <a:rPr lang="ru-RU" dirty="0" smtClean="0"/>
              <a:t>.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публічна</a:t>
            </a:r>
            <a:r>
              <a:rPr lang="ru-RU" dirty="0" smtClean="0"/>
              <a:t> сфера </a:t>
            </a:r>
            <a:r>
              <a:rPr lang="ru-RU" dirty="0" err="1" smtClean="0"/>
              <a:t>суспільства</a:t>
            </a:r>
            <a:r>
              <a:rPr lang="ru-RU" dirty="0" smtClean="0"/>
              <a:t>. </a:t>
            </a:r>
            <a:r>
              <a:rPr lang="ru-RU" dirty="0" err="1" smtClean="0"/>
              <a:t>Нормативні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: </a:t>
            </a:r>
            <a:r>
              <a:rPr lang="ru-RU" dirty="0" err="1" smtClean="0"/>
              <a:t>типологія</a:t>
            </a:r>
            <a:r>
              <a:rPr lang="ru-RU" dirty="0" smtClean="0"/>
              <a:t> </a:t>
            </a:r>
            <a:r>
              <a:rPr lang="ru-RU" dirty="0" err="1" smtClean="0"/>
              <a:t>взаємовідносин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та </a:t>
            </a:r>
            <a:r>
              <a:rPr lang="ru-RU" dirty="0" err="1" smtClean="0"/>
              <a:t>держави</a:t>
            </a:r>
            <a:r>
              <a:rPr lang="ru-RU" dirty="0" smtClean="0"/>
              <a:t>. Авторитарна модель. </a:t>
            </a:r>
            <a:r>
              <a:rPr lang="ru-RU" dirty="0" err="1" smtClean="0"/>
              <a:t>Лібертаріанська</a:t>
            </a:r>
            <a:r>
              <a:rPr lang="ru-RU" dirty="0" smtClean="0"/>
              <a:t> модель. </a:t>
            </a:r>
            <a:r>
              <a:rPr lang="ru-RU" dirty="0" err="1" smtClean="0"/>
              <a:t>Теорія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. </a:t>
            </a:r>
            <a:r>
              <a:rPr lang="ru-RU" dirty="0" err="1" smtClean="0"/>
              <a:t>Тоталітарна</a:t>
            </a:r>
            <a:r>
              <a:rPr lang="ru-RU" dirty="0" smtClean="0"/>
              <a:t> модель. </a:t>
            </a:r>
            <a:r>
              <a:rPr lang="ru-RU" dirty="0" err="1" smtClean="0"/>
              <a:t>Порівняльна</a:t>
            </a:r>
            <a:r>
              <a:rPr lang="ru-RU" dirty="0" smtClean="0"/>
              <a:t> характеристика моделей. ЗМІ як </a:t>
            </a:r>
            <a:r>
              <a:rPr lang="ru-RU" dirty="0" err="1" smtClean="0"/>
              <a:t>четверта</a:t>
            </a:r>
            <a:r>
              <a:rPr lang="ru-RU" dirty="0" smtClean="0"/>
              <a:t> </a:t>
            </a:r>
            <a:r>
              <a:rPr lang="ru-RU" dirty="0" err="1" smtClean="0"/>
              <a:t>влада</a:t>
            </a:r>
            <a:r>
              <a:rPr lang="ru-RU" dirty="0" smtClean="0"/>
              <a:t>. Роль та </a:t>
            </a:r>
            <a:r>
              <a:rPr lang="ru-RU" dirty="0" err="1" smtClean="0"/>
              <a:t>призначення</a:t>
            </a:r>
            <a:r>
              <a:rPr lang="ru-RU" dirty="0" smtClean="0"/>
              <a:t> ЗМІ в </a:t>
            </a:r>
            <a:r>
              <a:rPr lang="ru-RU" dirty="0" err="1" smtClean="0"/>
              <a:t>громадянському</a:t>
            </a:r>
            <a:r>
              <a:rPr lang="ru-RU" dirty="0" smtClean="0"/>
              <a:t> </a:t>
            </a:r>
            <a:r>
              <a:rPr lang="ru-RU" dirty="0" err="1" smtClean="0"/>
              <a:t>суспільстві</a:t>
            </a:r>
            <a:r>
              <a:rPr lang="ru-RU" dirty="0" smtClean="0"/>
              <a:t>: </a:t>
            </a:r>
            <a:r>
              <a:rPr lang="ru-RU" dirty="0" err="1" smtClean="0"/>
              <a:t>ідеальна</a:t>
            </a:r>
            <a:r>
              <a:rPr lang="ru-RU" dirty="0" smtClean="0"/>
              <a:t> модель та реальна </a:t>
            </a:r>
            <a:r>
              <a:rPr lang="ru-RU" dirty="0" err="1" smtClean="0"/>
              <a:t>ситуація</a:t>
            </a:r>
            <a:r>
              <a:rPr lang="ru-RU" dirty="0" smtClean="0"/>
              <a:t> в </a:t>
            </a:r>
            <a:r>
              <a:rPr lang="ru-RU" dirty="0" err="1" smtClean="0"/>
              <a:t>сучасному</a:t>
            </a:r>
            <a:r>
              <a:rPr lang="ru-RU" dirty="0" smtClean="0"/>
              <a:t> </a:t>
            </a:r>
            <a:r>
              <a:rPr lang="ru-RU" dirty="0" err="1" smtClean="0"/>
              <a:t>українському</a:t>
            </a:r>
            <a:r>
              <a:rPr lang="ru-RU" dirty="0" smtClean="0"/>
              <a:t> </a:t>
            </a:r>
            <a:r>
              <a:rPr lang="ru-RU" dirty="0" err="1" smtClean="0"/>
              <a:t>суспільстві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Тема 2. </a:t>
            </a:r>
            <a:r>
              <a:rPr lang="ru-RU" dirty="0" err="1" smtClean="0"/>
              <a:t>Медіа</a:t>
            </a:r>
            <a:r>
              <a:rPr lang="ru-RU" dirty="0" smtClean="0"/>
              <a:t> в </a:t>
            </a:r>
            <a:r>
              <a:rPr lang="ru-RU" dirty="0" err="1" smtClean="0"/>
              <a:t>системі</a:t>
            </a:r>
            <a:r>
              <a:rPr lang="ru-RU" dirty="0" smtClean="0"/>
              <a:t> «</a:t>
            </a:r>
            <a:r>
              <a:rPr lang="ru-RU" dirty="0" err="1" smtClean="0"/>
              <a:t>ринок</a:t>
            </a:r>
            <a:r>
              <a:rPr lang="ru-RU" dirty="0" smtClean="0"/>
              <a:t> – держава – </a:t>
            </a:r>
            <a:r>
              <a:rPr lang="ru-RU" dirty="0" err="1" smtClean="0"/>
              <a:t>суспільство</a:t>
            </a:r>
            <a:r>
              <a:rPr lang="ru-RU" dirty="0" smtClean="0"/>
              <a:t>» </a:t>
            </a:r>
            <a:r>
              <a:rPr lang="ru-RU" dirty="0" err="1" smtClean="0"/>
              <a:t>Преса</a:t>
            </a:r>
            <a:r>
              <a:rPr lang="ru-RU" dirty="0" smtClean="0"/>
              <a:t>: </a:t>
            </a:r>
            <a:r>
              <a:rPr lang="ru-RU" dirty="0" err="1" smtClean="0"/>
              <a:t>еволюція</a:t>
            </a:r>
            <a:r>
              <a:rPr lang="ru-RU" dirty="0" smtClean="0"/>
              <a:t> </a:t>
            </a:r>
            <a:r>
              <a:rPr lang="ru-RU" dirty="0" err="1" smtClean="0"/>
              <a:t>становлення</a:t>
            </a:r>
            <a:r>
              <a:rPr lang="ru-RU" dirty="0" smtClean="0"/>
              <a:t> форм </a:t>
            </a:r>
            <a:r>
              <a:rPr lang="ru-RU" dirty="0" err="1" smtClean="0"/>
              <a:t>власності</a:t>
            </a:r>
            <a:r>
              <a:rPr lang="ru-RU" dirty="0" smtClean="0"/>
              <a:t>. </a:t>
            </a:r>
            <a:r>
              <a:rPr lang="ru-RU" dirty="0" err="1" smtClean="0"/>
              <a:t>Телеорганізації</a:t>
            </a:r>
            <a:r>
              <a:rPr lang="ru-RU" dirty="0" smtClean="0"/>
              <a:t>: </a:t>
            </a:r>
            <a:r>
              <a:rPr lang="ru-RU" dirty="0" err="1" smtClean="0"/>
              <a:t>суспільні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володіння</a:t>
            </a:r>
            <a:r>
              <a:rPr lang="ru-RU" dirty="0" smtClean="0"/>
              <a:t>. </a:t>
            </a:r>
            <a:r>
              <a:rPr lang="ru-RU" dirty="0" err="1" smtClean="0"/>
              <a:t>Форми</a:t>
            </a:r>
            <a:r>
              <a:rPr lang="ru-RU" dirty="0" smtClean="0"/>
              <a:t> приватного </a:t>
            </a:r>
            <a:r>
              <a:rPr lang="ru-RU" dirty="0" err="1" smtClean="0"/>
              <a:t>володіння</a:t>
            </a:r>
            <a:r>
              <a:rPr lang="ru-RU" dirty="0" smtClean="0"/>
              <a:t> </a:t>
            </a:r>
            <a:r>
              <a:rPr lang="ru-RU" dirty="0" err="1" smtClean="0"/>
              <a:t>засобами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Регламентуюча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 </a:t>
            </a:r>
            <a:r>
              <a:rPr lang="ru-RU" dirty="0" err="1" smtClean="0"/>
              <a:t>Тенденція</a:t>
            </a:r>
            <a:r>
              <a:rPr lang="ru-RU" dirty="0" smtClean="0"/>
              <a:t> </a:t>
            </a:r>
            <a:r>
              <a:rPr lang="ru-RU" dirty="0" err="1" smtClean="0"/>
              <a:t>дерегулювання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 на </a:t>
            </a:r>
            <a:r>
              <a:rPr lang="ru-RU" dirty="0" err="1" smtClean="0"/>
              <a:t>медіа</a:t>
            </a:r>
            <a:r>
              <a:rPr lang="ru-RU" dirty="0" smtClean="0"/>
              <a:t>.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на державу. </a:t>
            </a:r>
            <a:r>
              <a:rPr lang="ru-RU" dirty="0" err="1" smtClean="0"/>
              <a:t>Ринкова</a:t>
            </a:r>
            <a:r>
              <a:rPr lang="ru-RU" dirty="0" smtClean="0"/>
              <a:t> </a:t>
            </a:r>
            <a:r>
              <a:rPr lang="ru-RU" dirty="0" err="1" smtClean="0"/>
              <a:t>конкуренція</a:t>
            </a:r>
            <a:r>
              <a:rPr lang="ru-RU" dirty="0" smtClean="0"/>
              <a:t> як фактор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. </a:t>
            </a:r>
            <a:r>
              <a:rPr lang="ru-RU" dirty="0" err="1" smtClean="0"/>
              <a:t>Концепція</a:t>
            </a:r>
            <a:r>
              <a:rPr lang="ru-RU" dirty="0" smtClean="0"/>
              <a:t> «</a:t>
            </a:r>
            <a:r>
              <a:rPr lang="ru-RU" dirty="0" err="1" smtClean="0"/>
              <a:t>громадського</a:t>
            </a:r>
            <a:r>
              <a:rPr lang="ru-RU" dirty="0" smtClean="0"/>
              <a:t> </a:t>
            </a:r>
            <a:r>
              <a:rPr lang="ru-RU" dirty="0" err="1" smtClean="0"/>
              <a:t>мовлення</a:t>
            </a:r>
            <a:r>
              <a:rPr lang="ru-RU" dirty="0" smtClean="0"/>
              <a:t>». </a:t>
            </a:r>
            <a:r>
              <a:rPr lang="ru-RU" dirty="0" err="1" smtClean="0"/>
              <a:t>Позитивні</a:t>
            </a:r>
            <a:r>
              <a:rPr lang="ru-RU" dirty="0" smtClean="0"/>
              <a:t> та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приватної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Тема 3. </a:t>
            </a:r>
            <a:r>
              <a:rPr lang="ru-RU" dirty="0" err="1" smtClean="0"/>
              <a:t>Масова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в </a:t>
            </a:r>
            <a:r>
              <a:rPr lang="ru-RU" dirty="0" err="1" smtClean="0"/>
              <a:t>контексті</a:t>
            </a:r>
            <a:r>
              <a:rPr lang="ru-RU" dirty="0" smtClean="0"/>
              <a:t> </a:t>
            </a:r>
            <a:r>
              <a:rPr lang="ru-RU" dirty="0" err="1" smtClean="0"/>
              <a:t>глобалізації</a:t>
            </a:r>
            <a:r>
              <a:rPr lang="ru-RU" dirty="0" smtClean="0"/>
              <a:t> </a:t>
            </a:r>
            <a:r>
              <a:rPr lang="ru-RU" dirty="0" err="1" smtClean="0"/>
              <a:t>Поява</a:t>
            </a:r>
            <a:r>
              <a:rPr lang="ru-RU" dirty="0" smtClean="0"/>
              <a:t> «глобального </a:t>
            </a:r>
            <a:r>
              <a:rPr lang="ru-RU" dirty="0" err="1" smtClean="0"/>
              <a:t>споживача</a:t>
            </a:r>
            <a:r>
              <a:rPr lang="ru-RU" dirty="0" smtClean="0"/>
              <a:t>».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медіа-індустрії</a:t>
            </a:r>
            <a:r>
              <a:rPr lang="ru-RU" dirty="0" smtClean="0"/>
              <a:t> та причини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появи</a:t>
            </a:r>
            <a:r>
              <a:rPr lang="ru-RU" dirty="0" smtClean="0"/>
              <a:t>. </a:t>
            </a:r>
            <a:r>
              <a:rPr lang="ru-RU" dirty="0" err="1" smtClean="0"/>
              <a:t>Монополізація</a:t>
            </a:r>
            <a:r>
              <a:rPr lang="ru-RU" dirty="0" smtClean="0"/>
              <a:t> </a:t>
            </a:r>
            <a:r>
              <a:rPr lang="ru-RU" dirty="0" err="1" smtClean="0"/>
              <a:t>глобальних</a:t>
            </a:r>
            <a:r>
              <a:rPr lang="ru-RU" dirty="0" smtClean="0"/>
              <a:t> </a:t>
            </a:r>
            <a:r>
              <a:rPr lang="ru-RU" dirty="0" err="1" smtClean="0"/>
              <a:t>медіа-ринків</a:t>
            </a:r>
            <a:r>
              <a:rPr lang="ru-RU" dirty="0" smtClean="0"/>
              <a:t>. </a:t>
            </a:r>
            <a:r>
              <a:rPr lang="ru-RU" dirty="0" err="1" smtClean="0"/>
              <a:t>Масова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.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залежного </a:t>
            </a:r>
            <a:r>
              <a:rPr lang="ru-RU" dirty="0" err="1" smtClean="0"/>
              <a:t>розвитку</a:t>
            </a:r>
            <a:r>
              <a:rPr lang="ru-RU" dirty="0" smtClean="0"/>
              <a:t>. Рух за «</a:t>
            </a:r>
            <a:r>
              <a:rPr lang="ru-RU" dirty="0" err="1" smtClean="0"/>
              <a:t>новий</a:t>
            </a:r>
            <a:r>
              <a:rPr lang="ru-RU" dirty="0" smtClean="0"/>
              <a:t> </a:t>
            </a:r>
            <a:r>
              <a:rPr lang="ru-RU" dirty="0" err="1" smtClean="0"/>
              <a:t>інформаційний</a:t>
            </a:r>
            <a:r>
              <a:rPr lang="ru-RU" dirty="0" smtClean="0"/>
              <a:t> порядок». </a:t>
            </a:r>
            <a:r>
              <a:rPr lang="ru-RU" dirty="0" err="1" smtClean="0"/>
              <a:t>Концепція</a:t>
            </a:r>
            <a:r>
              <a:rPr lang="ru-RU" dirty="0" smtClean="0"/>
              <a:t> «</a:t>
            </a:r>
            <a:r>
              <a:rPr lang="ru-RU" dirty="0" err="1" smtClean="0"/>
              <a:t>плюралізму</a:t>
            </a:r>
            <a:r>
              <a:rPr lang="ru-RU" dirty="0" smtClean="0"/>
              <a:t> </a:t>
            </a:r>
            <a:r>
              <a:rPr lang="ru-RU" dirty="0" err="1" smtClean="0"/>
              <a:t>світових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». </a:t>
            </a:r>
            <a:r>
              <a:rPr lang="ru-RU" dirty="0" err="1" smtClean="0"/>
              <a:t>Масова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глобалізації</a:t>
            </a:r>
            <a:r>
              <a:rPr lang="ru-RU" dirty="0" smtClean="0"/>
              <a:t>. </a:t>
            </a:r>
            <a:r>
              <a:rPr lang="ru-RU" dirty="0" err="1" smtClean="0"/>
              <a:t>Основні</a:t>
            </a:r>
            <a:r>
              <a:rPr lang="ru-RU" dirty="0" smtClean="0"/>
              <a:t> напрямки критики </a:t>
            </a:r>
            <a:r>
              <a:rPr lang="ru-RU" dirty="0" err="1" smtClean="0"/>
              <a:t>глобалізації</a:t>
            </a:r>
            <a:r>
              <a:rPr lang="ru-RU" dirty="0" smtClean="0"/>
              <a:t> </a:t>
            </a:r>
            <a:r>
              <a:rPr lang="ru-RU" dirty="0" err="1" smtClean="0"/>
              <a:t>медіапроцесів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медіаструктур</a:t>
            </a:r>
            <a:r>
              <a:rPr lang="ru-RU" dirty="0" smtClean="0"/>
              <a:t>. </a:t>
            </a:r>
            <a:r>
              <a:rPr lang="ru-RU" dirty="0" err="1" smtClean="0"/>
              <a:t>Концепція</a:t>
            </a:r>
            <a:r>
              <a:rPr lang="ru-RU" dirty="0" smtClean="0"/>
              <a:t> культурного </a:t>
            </a:r>
            <a:r>
              <a:rPr lang="ru-RU" dirty="0" err="1" smtClean="0"/>
              <a:t>імперіалізму</a:t>
            </a:r>
            <a:r>
              <a:rPr lang="ru-RU" dirty="0" smtClean="0"/>
              <a:t>. </a:t>
            </a:r>
            <a:r>
              <a:rPr lang="ru-RU" dirty="0" err="1" smtClean="0"/>
              <a:t>Глобалізація</a:t>
            </a:r>
            <a:r>
              <a:rPr lang="ru-RU" dirty="0" smtClean="0"/>
              <a:t> як </a:t>
            </a:r>
            <a:r>
              <a:rPr lang="ru-RU" dirty="0" err="1" smtClean="0"/>
              <a:t>вестернізація</a:t>
            </a:r>
            <a:r>
              <a:rPr lang="ru-RU" dirty="0" smtClean="0"/>
              <a:t>.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 </a:t>
            </a:r>
            <a:r>
              <a:rPr lang="ru-RU" dirty="0" err="1" smtClean="0"/>
              <a:t>глобалізації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. </a:t>
            </a: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 </a:t>
            </a:r>
            <a:r>
              <a:rPr lang="ru-RU" dirty="0" err="1" smtClean="0"/>
              <a:t>глобалізації</a:t>
            </a:r>
            <a:r>
              <a:rPr lang="ru-RU" dirty="0" smtClean="0"/>
              <a:t> в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. </a:t>
            </a:r>
            <a:r>
              <a:rPr lang="ru-RU" dirty="0" err="1" smtClean="0"/>
              <a:t>Логіка</a:t>
            </a:r>
            <a:r>
              <a:rPr lang="ru-RU" dirty="0" smtClean="0"/>
              <a:t> </a:t>
            </a:r>
            <a:r>
              <a:rPr lang="ru-RU" dirty="0" err="1" smtClean="0"/>
              <a:t>дебатів</a:t>
            </a:r>
            <a:r>
              <a:rPr lang="ru-RU" dirty="0" smtClean="0"/>
              <a:t> про </a:t>
            </a:r>
            <a:r>
              <a:rPr lang="ru-RU" dirty="0" err="1" smtClean="0"/>
              <a:t>культурно-ідеологічних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 </a:t>
            </a:r>
            <a:r>
              <a:rPr lang="ru-RU" dirty="0" err="1" smtClean="0"/>
              <a:t>глобалізації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Тема 4. </a:t>
            </a:r>
            <a:r>
              <a:rPr lang="ru-RU" dirty="0" err="1" smtClean="0"/>
              <a:t>Соціологічний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ефектів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ефекту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ефектів</a:t>
            </a:r>
            <a:r>
              <a:rPr lang="ru-RU" dirty="0" smtClean="0"/>
              <a:t>. </a:t>
            </a:r>
            <a:r>
              <a:rPr lang="ru-RU" dirty="0" err="1" smtClean="0"/>
              <a:t>Типологія</a:t>
            </a:r>
            <a:r>
              <a:rPr lang="ru-RU" dirty="0" smtClean="0"/>
              <a:t> </a:t>
            </a:r>
            <a:r>
              <a:rPr lang="ru-RU" dirty="0" err="1" smtClean="0"/>
              <a:t>ефектів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за </a:t>
            </a:r>
            <a:r>
              <a:rPr lang="ru-RU" dirty="0" err="1" smtClean="0"/>
              <a:t>Б.Грушиним</a:t>
            </a:r>
            <a:r>
              <a:rPr lang="ru-RU" dirty="0" smtClean="0"/>
              <a:t>.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ефектів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за </a:t>
            </a:r>
            <a:r>
              <a:rPr lang="ru-RU" dirty="0" err="1" smtClean="0"/>
              <a:t>Мак-Квейлом</a:t>
            </a:r>
            <a:r>
              <a:rPr lang="ru-RU" dirty="0" smtClean="0"/>
              <a:t>.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ефектів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Концепції</a:t>
            </a:r>
            <a:r>
              <a:rPr lang="ru-RU" dirty="0" smtClean="0"/>
              <a:t> </a:t>
            </a:r>
            <a:r>
              <a:rPr lang="ru-RU" dirty="0" err="1" smtClean="0"/>
              <a:t>опосередкованого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Загальна</a:t>
            </a:r>
            <a:r>
              <a:rPr lang="ru-RU" dirty="0" smtClean="0"/>
              <a:t> характеристика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етапу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ефектів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Концептуальні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ефектів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: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пунктів</a:t>
            </a:r>
            <a:r>
              <a:rPr lang="ru-RU" dirty="0" smtClean="0"/>
              <a:t> порядку денного; </a:t>
            </a:r>
            <a:r>
              <a:rPr lang="ru-RU" dirty="0" err="1" smtClean="0"/>
              <a:t>спіраль</a:t>
            </a:r>
            <a:r>
              <a:rPr lang="ru-RU" dirty="0" smtClean="0"/>
              <a:t> </a:t>
            </a:r>
            <a:r>
              <a:rPr lang="ru-RU" dirty="0" err="1" smtClean="0"/>
              <a:t>мовчання</a:t>
            </a:r>
            <a:r>
              <a:rPr lang="ru-RU" dirty="0" smtClean="0"/>
              <a:t>;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інформаційного</a:t>
            </a:r>
            <a:r>
              <a:rPr lang="ru-RU" dirty="0" smtClean="0"/>
              <a:t> </a:t>
            </a:r>
            <a:r>
              <a:rPr lang="ru-RU" dirty="0" err="1" smtClean="0"/>
              <a:t>дефіциту</a:t>
            </a:r>
            <a:r>
              <a:rPr lang="ru-RU" dirty="0" smtClean="0"/>
              <a:t>; модель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ефектів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;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корисності</a:t>
            </a:r>
            <a:r>
              <a:rPr lang="ru-RU" dirty="0" smtClean="0"/>
              <a:t> та </a:t>
            </a:r>
            <a:r>
              <a:rPr lang="ru-RU" dirty="0" err="1" smtClean="0"/>
              <a:t>задоволення</a:t>
            </a:r>
            <a:r>
              <a:rPr lang="ru-RU" dirty="0" smtClean="0"/>
              <a:t> потреб.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Тема 5. </a:t>
            </a:r>
            <a:r>
              <a:rPr lang="ru-RU" dirty="0" err="1" smtClean="0"/>
              <a:t>Основні</a:t>
            </a:r>
            <a:r>
              <a:rPr lang="ru-RU" dirty="0" smtClean="0"/>
              <a:t> напрямки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: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комунікатора</a:t>
            </a:r>
            <a:r>
              <a:rPr lang="ru-RU" dirty="0" smtClean="0"/>
              <a:t>. </a:t>
            </a:r>
            <a:r>
              <a:rPr lang="ru-RU" dirty="0" err="1" smtClean="0"/>
              <a:t>Комунікатор</a:t>
            </a:r>
            <a:r>
              <a:rPr lang="ru-RU" dirty="0" smtClean="0"/>
              <a:t> як </a:t>
            </a:r>
            <a:r>
              <a:rPr lang="ru-RU" dirty="0" err="1" smtClean="0"/>
              <a:t>суб’єкт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Вимоги</a:t>
            </a:r>
            <a:r>
              <a:rPr lang="ru-RU" dirty="0" smtClean="0"/>
              <a:t> до </a:t>
            </a:r>
            <a:r>
              <a:rPr lang="ru-RU" dirty="0" err="1" smtClean="0"/>
              <a:t>комунікатора</a:t>
            </a:r>
            <a:r>
              <a:rPr lang="ru-RU" dirty="0" smtClean="0"/>
              <a:t>.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комунікаторів</a:t>
            </a:r>
            <a:r>
              <a:rPr lang="ru-RU" dirty="0" smtClean="0"/>
              <a:t> у </a:t>
            </a:r>
            <a:r>
              <a:rPr lang="ru-RU" dirty="0" err="1" smtClean="0"/>
              <a:t>масовій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Індивідуальне</a:t>
            </a:r>
            <a:r>
              <a:rPr lang="ru-RU" dirty="0" smtClean="0"/>
              <a:t> та </a:t>
            </a:r>
            <a:r>
              <a:rPr lang="ru-RU" dirty="0" err="1" smtClean="0"/>
              <a:t>інституційне</a:t>
            </a:r>
            <a:r>
              <a:rPr lang="ru-RU" dirty="0" smtClean="0"/>
              <a:t> в </a:t>
            </a:r>
            <a:r>
              <a:rPr lang="ru-RU" dirty="0" err="1" smtClean="0"/>
              <a:t>комунікаторі</a:t>
            </a:r>
            <a:r>
              <a:rPr lang="ru-RU" dirty="0" smtClean="0"/>
              <a:t>. </a:t>
            </a:r>
            <a:r>
              <a:rPr lang="ru-RU" dirty="0" err="1" smtClean="0"/>
              <a:t>Соціологічні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комунікатора</a:t>
            </a:r>
            <a:r>
              <a:rPr lang="ru-RU" dirty="0" smtClean="0"/>
              <a:t> та </a:t>
            </a:r>
            <a:r>
              <a:rPr lang="ru-RU" dirty="0" err="1" smtClean="0"/>
              <a:t>його</a:t>
            </a:r>
            <a:r>
              <a:rPr lang="ru-RU" dirty="0" smtClean="0"/>
              <a:t> характеристики. </a:t>
            </a:r>
            <a:r>
              <a:rPr lang="ru-RU" dirty="0" err="1" smtClean="0"/>
              <a:t>Особливості</a:t>
            </a:r>
            <a:r>
              <a:rPr lang="ru-RU" dirty="0" smtClean="0"/>
              <a:t> та </a:t>
            </a:r>
            <a:r>
              <a:rPr lang="ru-RU" dirty="0" err="1" smtClean="0"/>
              <a:t>специфіка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прикладних</a:t>
            </a:r>
            <a:r>
              <a:rPr lang="ru-RU" dirty="0" smtClean="0"/>
              <a:t> </a:t>
            </a:r>
            <a:r>
              <a:rPr lang="ru-RU" dirty="0" err="1" smtClean="0"/>
              <a:t>соціологічних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збору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обробки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в </a:t>
            </a:r>
            <a:r>
              <a:rPr lang="ru-RU" dirty="0" err="1" smtClean="0"/>
              <a:t>дослідженні</a:t>
            </a:r>
            <a:r>
              <a:rPr lang="ru-RU" dirty="0" smtClean="0"/>
              <a:t> </a:t>
            </a:r>
            <a:r>
              <a:rPr lang="ru-RU" dirty="0" err="1" smtClean="0"/>
              <a:t>комунікатора</a:t>
            </a:r>
            <a:r>
              <a:rPr lang="ru-RU" dirty="0" smtClean="0"/>
              <a:t>.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Шарлоттського</a:t>
            </a:r>
            <a:r>
              <a:rPr lang="ru-RU" dirty="0" smtClean="0"/>
              <a:t> </a:t>
            </a:r>
            <a:r>
              <a:rPr lang="ru-RU" dirty="0" err="1" smtClean="0"/>
              <a:t>експерименту</a:t>
            </a:r>
            <a:r>
              <a:rPr lang="ru-RU" dirty="0" smtClean="0"/>
              <a:t>.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інформаційної</a:t>
            </a:r>
            <a:r>
              <a:rPr lang="ru-RU" dirty="0" smtClean="0"/>
              <a:t> </a:t>
            </a:r>
            <a:r>
              <a:rPr lang="ru-RU" dirty="0" err="1" smtClean="0"/>
              <a:t>інфраструктури</a:t>
            </a:r>
            <a:r>
              <a:rPr lang="ru-RU" dirty="0" smtClean="0"/>
              <a:t>. </a:t>
            </a:r>
            <a:r>
              <a:rPr lang="ru-RU" dirty="0" err="1" smtClean="0"/>
              <a:t>Глобалізація</a:t>
            </a:r>
            <a:r>
              <a:rPr lang="ru-RU" dirty="0" smtClean="0"/>
              <a:t> </a:t>
            </a:r>
            <a:r>
              <a:rPr lang="ru-RU" dirty="0" err="1" smtClean="0"/>
              <a:t>інформаційних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Тема 6.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змісту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змісту</a:t>
            </a:r>
            <a:r>
              <a:rPr lang="ru-RU" dirty="0" smtClean="0"/>
              <a:t> як метод </a:t>
            </a:r>
            <a:r>
              <a:rPr lang="ru-RU" dirty="0" err="1" smtClean="0"/>
              <a:t>соціологічного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. </a:t>
            </a:r>
            <a:r>
              <a:rPr lang="ru-RU" dirty="0" err="1" smtClean="0"/>
              <a:t>Контент-аналіз</a:t>
            </a:r>
            <a:r>
              <a:rPr lang="ru-RU" dirty="0" smtClean="0"/>
              <a:t> як метод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мас-медіа</a:t>
            </a:r>
            <a:r>
              <a:rPr lang="ru-RU" dirty="0" smtClean="0"/>
              <a:t>. </a:t>
            </a:r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контент-аналізу</a:t>
            </a:r>
            <a:r>
              <a:rPr lang="ru-RU" dirty="0" smtClean="0"/>
              <a:t> та </a:t>
            </a:r>
            <a:r>
              <a:rPr lang="ru-RU" dirty="0" err="1" smtClean="0"/>
              <a:t>вимоги</a:t>
            </a:r>
            <a:r>
              <a:rPr lang="ru-RU" dirty="0" smtClean="0"/>
              <a:t> до </a:t>
            </a:r>
            <a:r>
              <a:rPr lang="ru-RU" dirty="0" err="1" smtClean="0"/>
              <a:t>нього</a:t>
            </a:r>
            <a:r>
              <a:rPr lang="ru-RU" dirty="0" smtClean="0"/>
              <a:t>. </a:t>
            </a:r>
            <a:r>
              <a:rPr lang="ru-RU" dirty="0" err="1" smtClean="0"/>
              <a:t>Цілі</a:t>
            </a:r>
            <a:r>
              <a:rPr lang="ru-RU" dirty="0" smtClean="0"/>
              <a:t> та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контент-аналітичного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.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якісно-кількісного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. </a:t>
            </a:r>
            <a:r>
              <a:rPr lang="ru-RU" dirty="0" err="1" smtClean="0"/>
              <a:t>Типи</a:t>
            </a:r>
            <a:r>
              <a:rPr lang="ru-RU" dirty="0" smtClean="0"/>
              <a:t> та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змісту</a:t>
            </a:r>
            <a:r>
              <a:rPr lang="ru-RU" dirty="0" smtClean="0"/>
              <a:t>.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контент-аналізу</a:t>
            </a:r>
            <a:r>
              <a:rPr lang="ru-RU" dirty="0" smtClean="0"/>
              <a:t> в </a:t>
            </a:r>
            <a:r>
              <a:rPr lang="ru-RU" dirty="0" err="1" smtClean="0"/>
              <a:t>порівнянні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якісними</a:t>
            </a:r>
            <a:r>
              <a:rPr lang="ru-RU" dirty="0" smtClean="0"/>
              <a:t> методами. </a:t>
            </a:r>
            <a:r>
              <a:rPr lang="ru-RU" dirty="0" err="1" smtClean="0"/>
              <a:t>Загальні</a:t>
            </a:r>
            <a:r>
              <a:rPr lang="ru-RU" dirty="0" smtClean="0"/>
              <a:t> характеристики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контент-аналізу</a:t>
            </a:r>
            <a:r>
              <a:rPr lang="ru-RU" dirty="0" smtClean="0"/>
              <a:t>.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контент-аналітичного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. Предмет </a:t>
            </a:r>
            <a:r>
              <a:rPr lang="ru-RU" dirty="0" err="1" smtClean="0"/>
              <a:t>контент-аналізу</a:t>
            </a:r>
            <a:r>
              <a:rPr lang="ru-RU" dirty="0" smtClean="0"/>
              <a:t>. </a:t>
            </a:r>
            <a:r>
              <a:rPr lang="ru-RU" dirty="0" err="1" smtClean="0"/>
              <a:t>Надійність</a:t>
            </a:r>
            <a:r>
              <a:rPr lang="ru-RU" dirty="0" smtClean="0"/>
              <a:t>, </a:t>
            </a:r>
            <a:r>
              <a:rPr lang="ru-RU" dirty="0" err="1" smtClean="0"/>
              <a:t>достовірність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валідність</a:t>
            </a:r>
            <a:r>
              <a:rPr lang="ru-RU" dirty="0" smtClean="0"/>
              <a:t> </a:t>
            </a:r>
            <a:r>
              <a:rPr lang="ru-RU" dirty="0" err="1" smtClean="0"/>
              <a:t>контентного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. Проблема </a:t>
            </a:r>
            <a:r>
              <a:rPr lang="ru-RU" dirty="0" err="1" smtClean="0"/>
              <a:t>вибірки.Текст</a:t>
            </a:r>
            <a:r>
              <a:rPr lang="ru-RU" dirty="0" smtClean="0"/>
              <a:t> як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намірів</a:t>
            </a:r>
            <a:r>
              <a:rPr lang="ru-RU" dirty="0" smtClean="0"/>
              <a:t> </a:t>
            </a:r>
            <a:r>
              <a:rPr lang="ru-RU" dirty="0" err="1" smtClean="0"/>
              <a:t>комунікатора</a:t>
            </a:r>
            <a:r>
              <a:rPr lang="ru-RU" dirty="0" smtClean="0"/>
              <a:t>. Текст та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.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змісту</a:t>
            </a:r>
            <a:r>
              <a:rPr lang="ru-RU" dirty="0" smtClean="0"/>
              <a:t> як </a:t>
            </a:r>
            <a:r>
              <a:rPr lang="ru-RU" dirty="0" err="1" smtClean="0"/>
              <a:t>наукова</a:t>
            </a:r>
            <a:r>
              <a:rPr lang="ru-RU" dirty="0" smtClean="0"/>
              <a:t> процедура. </a:t>
            </a:r>
            <a:r>
              <a:rPr lang="ru-RU" dirty="0" err="1" smtClean="0"/>
              <a:t>Інтерпретація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smtClean="0"/>
              <a:t>.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Метою </a:t>
            </a:r>
            <a:r>
              <a:rPr lang="ru-RU" dirty="0" err="1" smtClean="0"/>
              <a:t>викладання</a:t>
            </a:r>
            <a:r>
              <a:rPr lang="ru-RU" dirty="0" smtClean="0"/>
              <a:t> </a:t>
            </a:r>
            <a:r>
              <a:rPr lang="ru-RU" dirty="0" err="1" smtClean="0"/>
              <a:t>навчального</a:t>
            </a:r>
            <a:r>
              <a:rPr lang="ru-RU" dirty="0" smtClean="0"/>
              <a:t> курсу «</a:t>
            </a:r>
            <a:r>
              <a:rPr lang="ru-RU" dirty="0" err="1" smtClean="0"/>
              <a:t>Соціологія</a:t>
            </a:r>
            <a:r>
              <a:rPr lang="ru-RU" dirty="0" smtClean="0"/>
              <a:t> </a:t>
            </a:r>
            <a:r>
              <a:rPr lang="ru-RU" dirty="0" err="1" smtClean="0"/>
              <a:t>масових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»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ознайомлення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специфічною</a:t>
            </a:r>
            <a:r>
              <a:rPr lang="ru-RU" dirty="0" smtClean="0"/>
              <a:t> природою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; </a:t>
            </a:r>
            <a:r>
              <a:rPr lang="ru-RU" dirty="0" err="1" smtClean="0"/>
              <a:t>поглиблення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системності</a:t>
            </a:r>
            <a:r>
              <a:rPr lang="ru-RU" dirty="0" smtClean="0"/>
              <a:t> як </a:t>
            </a:r>
            <a:r>
              <a:rPr lang="ru-RU" dirty="0" err="1" smtClean="0"/>
              <a:t>важливої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у </a:t>
            </a:r>
            <a:r>
              <a:rPr lang="ru-RU" dirty="0" err="1" smtClean="0"/>
              <a:t>сьогоденні</a:t>
            </a:r>
            <a:r>
              <a:rPr lang="ru-RU" dirty="0" smtClean="0"/>
              <a:t>; </a:t>
            </a:r>
            <a:r>
              <a:rPr lang="ru-RU" dirty="0" err="1" smtClean="0"/>
              <a:t>закріплення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функціональних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у </a:t>
            </a:r>
            <a:r>
              <a:rPr lang="ru-RU" dirty="0" err="1" smtClean="0"/>
              <a:t>житті</a:t>
            </a:r>
            <a:r>
              <a:rPr lang="ru-RU" dirty="0" smtClean="0"/>
              <a:t> </a:t>
            </a:r>
            <a:r>
              <a:rPr lang="ru-RU" dirty="0" err="1" smtClean="0"/>
              <a:t>сучасної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соціуму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завданнями</a:t>
            </a:r>
            <a:r>
              <a:rPr lang="ru-RU" dirty="0" smtClean="0"/>
              <a:t> </a:t>
            </a:r>
            <a:r>
              <a:rPr lang="ru-RU" dirty="0" err="1" smtClean="0"/>
              <a:t>навчальної</a:t>
            </a:r>
            <a:r>
              <a:rPr lang="ru-RU" dirty="0" smtClean="0"/>
              <a:t> </a:t>
            </a:r>
            <a:r>
              <a:rPr lang="ru-RU" dirty="0" err="1" smtClean="0"/>
              <a:t>дисципліни</a:t>
            </a:r>
            <a:r>
              <a:rPr lang="ru-RU" dirty="0" smtClean="0"/>
              <a:t> «</a:t>
            </a:r>
            <a:r>
              <a:rPr lang="ru-RU" dirty="0" err="1" smtClean="0"/>
              <a:t>Соціологія</a:t>
            </a:r>
            <a:r>
              <a:rPr lang="ru-RU" dirty="0" smtClean="0"/>
              <a:t> </a:t>
            </a:r>
            <a:r>
              <a:rPr lang="ru-RU" dirty="0" err="1" smtClean="0"/>
              <a:t>масових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» є: 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уявлень</a:t>
            </a:r>
            <a:r>
              <a:rPr lang="ru-RU" dirty="0" smtClean="0"/>
              <a:t> про ЗМК як </a:t>
            </a:r>
            <a:r>
              <a:rPr lang="ru-RU" dirty="0" err="1" smtClean="0"/>
              <a:t>соціальний</a:t>
            </a:r>
            <a:r>
              <a:rPr lang="ru-RU" dirty="0" smtClean="0"/>
              <a:t> </a:t>
            </a:r>
            <a:r>
              <a:rPr lang="ru-RU" dirty="0" err="1" smtClean="0"/>
              <a:t>інститут</a:t>
            </a:r>
            <a:r>
              <a:rPr lang="ru-RU" dirty="0" smtClean="0"/>
              <a:t>,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розвитком</a:t>
            </a:r>
            <a:r>
              <a:rPr lang="ru-RU" dirty="0" smtClean="0"/>
              <a:t> </a:t>
            </a:r>
            <a:r>
              <a:rPr lang="ru-RU" dirty="0" err="1" smtClean="0"/>
              <a:t>людської</a:t>
            </a:r>
            <a:r>
              <a:rPr lang="ru-RU" dirty="0" smtClean="0"/>
              <a:t> </a:t>
            </a:r>
            <a:r>
              <a:rPr lang="ru-RU" dirty="0" err="1" smtClean="0"/>
              <a:t>цивілізації</a:t>
            </a:r>
            <a:r>
              <a:rPr lang="ru-RU" dirty="0" smtClean="0"/>
              <a:t>;  </a:t>
            </a:r>
            <a:r>
              <a:rPr lang="ru-RU" dirty="0" err="1" smtClean="0"/>
              <a:t>отримання</a:t>
            </a:r>
            <a:r>
              <a:rPr lang="ru-RU" dirty="0" smtClean="0"/>
              <a:t> системного комплексу </a:t>
            </a:r>
            <a:r>
              <a:rPr lang="ru-RU" dirty="0" err="1" smtClean="0"/>
              <a:t>знань</a:t>
            </a:r>
            <a:r>
              <a:rPr lang="ru-RU" dirty="0" smtClean="0"/>
              <a:t> про </a:t>
            </a:r>
            <a:r>
              <a:rPr lang="ru-RU" dirty="0" err="1" smtClean="0"/>
              <a:t>інформаційну</a:t>
            </a:r>
            <a:r>
              <a:rPr lang="ru-RU" dirty="0" smtClean="0"/>
              <a:t> </a:t>
            </a:r>
            <a:r>
              <a:rPr lang="ru-RU" dirty="0" err="1" smtClean="0"/>
              <a:t>індустрію</a:t>
            </a:r>
            <a:r>
              <a:rPr lang="ru-RU" dirty="0" smtClean="0"/>
              <a:t> як </a:t>
            </a:r>
            <a:r>
              <a:rPr lang="ru-RU" dirty="0" err="1" smtClean="0"/>
              <a:t>соціальний</a:t>
            </a:r>
            <a:r>
              <a:rPr lang="ru-RU" dirty="0" smtClean="0"/>
              <a:t> </a:t>
            </a:r>
            <a:r>
              <a:rPr lang="ru-RU" dirty="0" err="1" smtClean="0"/>
              <a:t>інститут</a:t>
            </a:r>
            <a:r>
              <a:rPr lang="ru-RU" dirty="0" smtClean="0"/>
              <a:t>; 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ЗМК на </a:t>
            </a:r>
            <a:r>
              <a:rPr lang="ru-RU" dirty="0" err="1" smtClean="0"/>
              <a:t>індивід</a:t>
            </a:r>
            <a:r>
              <a:rPr lang="ru-RU" dirty="0" smtClean="0"/>
              <a:t>, </a:t>
            </a:r>
            <a:r>
              <a:rPr lang="ru-RU" dirty="0" err="1" smtClean="0"/>
              <a:t>соціум</a:t>
            </a:r>
            <a:r>
              <a:rPr lang="ru-RU" dirty="0" smtClean="0"/>
              <a:t>, </a:t>
            </a:r>
            <a:r>
              <a:rPr lang="ru-RU" dirty="0" err="1" smtClean="0"/>
              <a:t>громадську</a:t>
            </a:r>
            <a:r>
              <a:rPr lang="ru-RU" dirty="0" smtClean="0"/>
              <a:t> думку; 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соціологічних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в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інституту</a:t>
            </a:r>
            <a:r>
              <a:rPr lang="ru-RU" dirty="0" smtClean="0"/>
              <a:t> ЗМК, методик,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уявлення</a:t>
            </a:r>
            <a:r>
              <a:rPr lang="ru-RU" dirty="0" smtClean="0"/>
              <a:t> про </a:t>
            </a:r>
            <a:r>
              <a:rPr lang="ru-RU" dirty="0" err="1" smtClean="0"/>
              <a:t>якісні</a:t>
            </a:r>
            <a:r>
              <a:rPr lang="ru-RU" dirty="0" smtClean="0"/>
              <a:t> та </a:t>
            </a:r>
            <a:r>
              <a:rPr lang="ru-RU" dirty="0" err="1" smtClean="0"/>
              <a:t>кількісні</a:t>
            </a:r>
            <a:r>
              <a:rPr lang="ru-RU" dirty="0" smtClean="0"/>
              <a:t> характеристики ЗМК.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курсу студент </a:t>
            </a:r>
            <a:r>
              <a:rPr lang="ru-RU" dirty="0" err="1" smtClean="0"/>
              <a:t>має</a:t>
            </a:r>
            <a:r>
              <a:rPr lang="ru-RU" dirty="0" smtClean="0"/>
              <a:t> знати: 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; 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зовнішньої</a:t>
            </a:r>
            <a:r>
              <a:rPr lang="ru-RU" dirty="0" smtClean="0"/>
              <a:t> та </a:t>
            </a:r>
            <a:r>
              <a:rPr lang="ru-RU" dirty="0" err="1" smtClean="0"/>
              <a:t>внутрішньої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;  </a:t>
            </a:r>
            <a:r>
              <a:rPr lang="ru-RU" dirty="0" err="1" smtClean="0"/>
              <a:t>техніку</a:t>
            </a:r>
            <a:r>
              <a:rPr lang="ru-RU" dirty="0" smtClean="0"/>
              <a:t> </a:t>
            </a:r>
            <a:r>
              <a:rPr lang="ru-RU" dirty="0" err="1" smtClean="0"/>
              <a:t>конструювання</a:t>
            </a:r>
            <a:r>
              <a:rPr lang="ru-RU" dirty="0" smtClean="0"/>
              <a:t> новин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подачі</a:t>
            </a:r>
            <a:r>
              <a:rPr lang="ru-RU" dirty="0" smtClean="0"/>
              <a:t> </a:t>
            </a:r>
            <a:r>
              <a:rPr lang="ru-RU" dirty="0" err="1" smtClean="0"/>
              <a:t>інформаційних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; 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організаційної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функціональної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; 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; 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вміти</a:t>
            </a:r>
            <a:r>
              <a:rPr lang="ru-RU" dirty="0" smtClean="0"/>
              <a:t>:  </a:t>
            </a:r>
            <a:r>
              <a:rPr lang="ru-RU" dirty="0" err="1" smtClean="0"/>
              <a:t>застосовувати</a:t>
            </a:r>
            <a:r>
              <a:rPr lang="ru-RU" dirty="0" smtClean="0"/>
              <a:t> на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набуті</a:t>
            </a:r>
            <a:r>
              <a:rPr lang="ru-RU" dirty="0" smtClean="0"/>
              <a:t> </a:t>
            </a:r>
            <a:r>
              <a:rPr lang="ru-RU" dirty="0" err="1" smtClean="0"/>
              <a:t>теоретичні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; 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соціологічний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ЗМІ.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Міждисциплінарні</a:t>
            </a:r>
            <a:r>
              <a:rPr lang="ru-RU" dirty="0" smtClean="0"/>
              <a:t> </a:t>
            </a:r>
            <a:r>
              <a:rPr lang="ru-RU" dirty="0" err="1" smtClean="0"/>
              <a:t>зв’язки</a:t>
            </a:r>
            <a:r>
              <a:rPr lang="ru-RU" dirty="0" smtClean="0"/>
              <a:t>. Курс «</a:t>
            </a:r>
            <a:r>
              <a:rPr lang="ru-RU" dirty="0" err="1" smtClean="0"/>
              <a:t>Соціологія</a:t>
            </a:r>
            <a:r>
              <a:rPr lang="ru-RU" dirty="0" smtClean="0"/>
              <a:t> </a:t>
            </a:r>
            <a:r>
              <a:rPr lang="ru-RU" dirty="0" err="1" smtClean="0"/>
              <a:t>комунікативної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»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такими </a:t>
            </a:r>
            <a:r>
              <a:rPr lang="ru-RU" dirty="0" err="1" smtClean="0"/>
              <a:t>базовими</a:t>
            </a:r>
            <a:r>
              <a:rPr lang="ru-RU" dirty="0" smtClean="0"/>
              <a:t> курсами як «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соціології</a:t>
            </a:r>
            <a:r>
              <a:rPr lang="ru-RU" dirty="0" smtClean="0"/>
              <a:t>», «</a:t>
            </a:r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соціологічна</a:t>
            </a:r>
            <a:r>
              <a:rPr lang="ru-RU" dirty="0" smtClean="0"/>
              <a:t> </a:t>
            </a:r>
            <a:r>
              <a:rPr lang="ru-RU" dirty="0" err="1" smtClean="0"/>
              <a:t>теорія</a:t>
            </a:r>
            <a:r>
              <a:rPr lang="ru-RU" dirty="0" smtClean="0"/>
              <a:t>», «</a:t>
            </a:r>
            <a:r>
              <a:rPr lang="ru-RU" dirty="0" err="1" smtClean="0"/>
              <a:t>Соціальна</a:t>
            </a:r>
            <a:r>
              <a:rPr lang="ru-RU" dirty="0" smtClean="0"/>
              <a:t> </a:t>
            </a:r>
            <a:r>
              <a:rPr lang="ru-RU" dirty="0" err="1" smtClean="0"/>
              <a:t>філософія</a:t>
            </a:r>
            <a:r>
              <a:rPr lang="ru-RU" dirty="0" smtClean="0"/>
              <a:t>», «</a:t>
            </a:r>
            <a:r>
              <a:rPr lang="ru-RU" dirty="0" err="1" smtClean="0"/>
              <a:t>Соціальна</a:t>
            </a:r>
            <a:r>
              <a:rPr lang="ru-RU" dirty="0" smtClean="0"/>
              <a:t> </a:t>
            </a:r>
            <a:r>
              <a:rPr lang="ru-RU" dirty="0" err="1" smtClean="0"/>
              <a:t>психологія</a:t>
            </a:r>
            <a:r>
              <a:rPr lang="ru-RU" dirty="0" smtClean="0"/>
              <a:t>», «</a:t>
            </a:r>
            <a:r>
              <a:rPr lang="ru-RU" dirty="0" err="1" smtClean="0"/>
              <a:t>Політологія</a:t>
            </a:r>
            <a:r>
              <a:rPr lang="ru-RU" dirty="0" smtClean="0"/>
              <a:t>». </a:t>
            </a:r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даний</a:t>
            </a:r>
            <a:r>
              <a:rPr lang="ru-RU" dirty="0" smtClean="0"/>
              <a:t> курс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міжпредметні</a:t>
            </a:r>
            <a:r>
              <a:rPr lang="ru-RU" dirty="0" smtClean="0"/>
              <a:t> </a:t>
            </a:r>
            <a:r>
              <a:rPr lang="ru-RU" dirty="0" err="1" smtClean="0"/>
              <a:t>зв’язки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такими </a:t>
            </a:r>
            <a:r>
              <a:rPr lang="ru-RU" dirty="0" err="1" smtClean="0"/>
              <a:t>дисциплінами</a:t>
            </a:r>
            <a:r>
              <a:rPr lang="ru-RU" dirty="0" smtClean="0"/>
              <a:t> як «</a:t>
            </a:r>
            <a:r>
              <a:rPr lang="ru-RU" dirty="0" err="1" smtClean="0"/>
              <a:t>Соціологія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», «</a:t>
            </a:r>
            <a:r>
              <a:rPr lang="ru-RU" dirty="0" err="1" smtClean="0"/>
              <a:t>Соціологія</a:t>
            </a:r>
            <a:r>
              <a:rPr lang="ru-RU" dirty="0" smtClean="0"/>
              <a:t> </a:t>
            </a:r>
            <a:r>
              <a:rPr lang="ru-RU" dirty="0" err="1" smtClean="0"/>
              <a:t>мас</a:t>
            </a:r>
            <a:r>
              <a:rPr lang="ru-RU" dirty="0" smtClean="0"/>
              <a:t>», «</a:t>
            </a:r>
            <a:r>
              <a:rPr lang="ru-RU" dirty="0" err="1" smtClean="0"/>
              <a:t>Соціологія</a:t>
            </a:r>
            <a:r>
              <a:rPr lang="ru-RU" dirty="0" smtClean="0"/>
              <a:t> </a:t>
            </a:r>
            <a:r>
              <a:rPr lang="ru-RU" dirty="0" err="1" smtClean="0"/>
              <a:t>громадської</a:t>
            </a:r>
            <a:r>
              <a:rPr lang="ru-RU" dirty="0" smtClean="0"/>
              <a:t> думки», «</a:t>
            </a:r>
            <a:r>
              <a:rPr lang="ru-RU" dirty="0" err="1" smtClean="0"/>
              <a:t>Соціологія</a:t>
            </a:r>
            <a:r>
              <a:rPr lang="ru-RU" dirty="0" smtClean="0"/>
              <a:t> </a:t>
            </a:r>
            <a:r>
              <a:rPr lang="ru-RU" dirty="0" err="1" smtClean="0"/>
              <a:t>реклами</a:t>
            </a:r>
            <a:r>
              <a:rPr lang="ru-RU" dirty="0" smtClean="0"/>
              <a:t>», «</a:t>
            </a:r>
            <a:r>
              <a:rPr lang="ru-RU" dirty="0" err="1" smtClean="0"/>
              <a:t>Соціологія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», «</a:t>
            </a:r>
            <a:r>
              <a:rPr lang="ru-RU" dirty="0" err="1" smtClean="0"/>
              <a:t>Соціологія</a:t>
            </a:r>
            <a:r>
              <a:rPr lang="ru-RU" dirty="0" smtClean="0"/>
              <a:t> права»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Розділ</a:t>
            </a:r>
            <a:r>
              <a:rPr lang="ru-RU" dirty="0" smtClean="0"/>
              <a:t> 1. </a:t>
            </a:r>
            <a:r>
              <a:rPr lang="ru-RU" dirty="0" err="1" smtClean="0"/>
              <a:t>Теоретико-методологічне</a:t>
            </a:r>
            <a:r>
              <a:rPr lang="ru-RU" dirty="0" smtClean="0"/>
              <a:t> </a:t>
            </a:r>
            <a:r>
              <a:rPr lang="ru-RU" dirty="0" err="1" smtClean="0"/>
              <a:t>підґрунтя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Тема 1. </a:t>
            </a:r>
            <a:r>
              <a:rPr lang="ru-RU" dirty="0" err="1" smtClean="0"/>
              <a:t>Вступ</a:t>
            </a:r>
            <a:r>
              <a:rPr lang="ru-RU" dirty="0" smtClean="0"/>
              <a:t> до </a:t>
            </a:r>
            <a:r>
              <a:rPr lang="ru-RU" dirty="0" err="1" smtClean="0"/>
              <a:t>соціології</a:t>
            </a:r>
            <a:r>
              <a:rPr lang="ru-RU" dirty="0" smtClean="0"/>
              <a:t> </a:t>
            </a:r>
            <a:r>
              <a:rPr lang="ru-RU" dirty="0" err="1" smtClean="0"/>
              <a:t>масових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. </a:t>
            </a:r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масові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інформаційно-комунікативного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. Роль та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в </a:t>
            </a:r>
            <a:r>
              <a:rPr lang="ru-RU" dirty="0" err="1" smtClean="0"/>
              <a:t>сучасному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. </a:t>
            </a:r>
            <a:r>
              <a:rPr lang="ru-RU" dirty="0" err="1" smtClean="0"/>
              <a:t>Глобалізація</a:t>
            </a:r>
            <a:r>
              <a:rPr lang="ru-RU" dirty="0" smtClean="0"/>
              <a:t> та </a:t>
            </a:r>
            <a:r>
              <a:rPr lang="ru-RU" dirty="0" err="1" smtClean="0"/>
              <a:t>локалізація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Актуальність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Масова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: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. </a:t>
            </a:r>
            <a:r>
              <a:rPr lang="ru-RU" dirty="0" err="1" smtClean="0"/>
              <a:t>Структурні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 </a:t>
            </a:r>
            <a:r>
              <a:rPr lang="ru-RU" dirty="0" err="1" smtClean="0"/>
              <a:t>комунікаційних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.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інформаційних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в </a:t>
            </a:r>
            <a:r>
              <a:rPr lang="ru-RU" dirty="0" err="1" smtClean="0"/>
              <a:t>суспільствах</a:t>
            </a:r>
            <a:r>
              <a:rPr lang="ru-RU" dirty="0" smtClean="0"/>
              <a:t> </a:t>
            </a:r>
            <a:r>
              <a:rPr lang="ru-RU" dirty="0" err="1" smtClean="0"/>
              <a:t>традиційного</a:t>
            </a:r>
            <a:r>
              <a:rPr lang="ru-RU" dirty="0" smtClean="0"/>
              <a:t> та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. </a:t>
            </a:r>
            <a:r>
              <a:rPr lang="ru-RU" dirty="0" err="1" smtClean="0"/>
              <a:t>Типології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Масова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як предмет </a:t>
            </a:r>
            <a:r>
              <a:rPr lang="ru-RU" dirty="0" err="1" smtClean="0"/>
              <a:t>наукового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. </a:t>
            </a:r>
            <a:r>
              <a:rPr lang="ru-RU" dirty="0" err="1" smtClean="0"/>
              <a:t>Соціологія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як </a:t>
            </a:r>
            <a:r>
              <a:rPr lang="ru-RU" dirty="0" err="1" smtClean="0"/>
              <a:t>мультипарадигмальна</a:t>
            </a:r>
            <a:r>
              <a:rPr lang="ru-RU" dirty="0" smtClean="0"/>
              <a:t> </a:t>
            </a:r>
            <a:r>
              <a:rPr lang="ru-RU" dirty="0" err="1" smtClean="0"/>
              <a:t>дисципліна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Тема 2. </a:t>
            </a:r>
            <a:r>
              <a:rPr lang="ru-RU" dirty="0" err="1" smtClean="0"/>
              <a:t>Ретроспективний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соціології</a:t>
            </a:r>
            <a:r>
              <a:rPr lang="ru-RU" dirty="0" smtClean="0"/>
              <a:t> </a:t>
            </a:r>
            <a:r>
              <a:rPr lang="ru-RU" dirty="0" err="1" smtClean="0"/>
              <a:t>масових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 </a:t>
            </a:r>
            <a:r>
              <a:rPr lang="ru-RU" dirty="0" err="1" smtClean="0"/>
              <a:t>Загальна</a:t>
            </a:r>
            <a:r>
              <a:rPr lang="ru-RU" dirty="0" smtClean="0"/>
              <a:t> характеристика </a:t>
            </a:r>
            <a:r>
              <a:rPr lang="ru-RU" dirty="0" err="1" smtClean="0"/>
              <a:t>досліджень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зарубіжних</a:t>
            </a:r>
            <a:r>
              <a:rPr lang="ru-RU" dirty="0" smtClean="0"/>
              <a:t> </a:t>
            </a:r>
            <a:r>
              <a:rPr lang="ru-RU" dirty="0" err="1" smtClean="0"/>
              <a:t>авторів</a:t>
            </a:r>
            <a:r>
              <a:rPr lang="ru-RU" dirty="0" smtClean="0"/>
              <a:t>.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 smtClean="0"/>
              <a:t>доробки</a:t>
            </a:r>
            <a:r>
              <a:rPr lang="ru-RU" dirty="0" smtClean="0"/>
              <a:t> Ф. </a:t>
            </a:r>
            <a:r>
              <a:rPr lang="ru-RU" dirty="0" err="1" smtClean="0"/>
              <a:t>Фетона</a:t>
            </a:r>
            <a:r>
              <a:rPr lang="ru-RU" dirty="0" smtClean="0"/>
              <a:t>, Г. </a:t>
            </a:r>
            <a:r>
              <a:rPr lang="ru-RU" dirty="0" err="1" smtClean="0"/>
              <a:t>Тарда</a:t>
            </a:r>
            <a:r>
              <a:rPr lang="ru-RU" dirty="0" smtClean="0"/>
              <a:t>, У. </a:t>
            </a:r>
            <a:r>
              <a:rPr lang="ru-RU" dirty="0" err="1" smtClean="0"/>
              <a:t>Ліппмана</a:t>
            </a:r>
            <a:r>
              <a:rPr lang="ru-RU" dirty="0" smtClean="0"/>
              <a:t>, К. </a:t>
            </a:r>
            <a:r>
              <a:rPr lang="ru-RU" dirty="0" err="1" smtClean="0"/>
              <a:t>Ховленда</a:t>
            </a:r>
            <a:r>
              <a:rPr lang="ru-RU" dirty="0" smtClean="0"/>
              <a:t>, Г. </a:t>
            </a:r>
            <a:r>
              <a:rPr lang="ru-RU" dirty="0" err="1" smtClean="0"/>
              <a:t>Лассуела</a:t>
            </a:r>
            <a:r>
              <a:rPr lang="ru-RU" dirty="0" smtClean="0"/>
              <a:t>, Т. </a:t>
            </a:r>
            <a:r>
              <a:rPr lang="ru-RU" dirty="0" err="1" smtClean="0"/>
              <a:t>Адорно</a:t>
            </a:r>
            <a:r>
              <a:rPr lang="ru-RU" dirty="0" smtClean="0"/>
              <a:t> та М. </a:t>
            </a:r>
            <a:r>
              <a:rPr lang="ru-RU" dirty="0" err="1" smtClean="0"/>
              <a:t>Хоркхаймера</a:t>
            </a:r>
            <a:r>
              <a:rPr lang="ru-RU" dirty="0" smtClean="0"/>
              <a:t> («перший </a:t>
            </a:r>
            <a:r>
              <a:rPr lang="ru-RU" dirty="0" err="1" smtClean="0"/>
              <a:t>етап</a:t>
            </a:r>
            <a:r>
              <a:rPr lang="ru-RU" dirty="0" smtClean="0"/>
              <a:t>»). «</a:t>
            </a:r>
            <a:r>
              <a:rPr lang="ru-RU" dirty="0" err="1" smtClean="0"/>
              <a:t>Другий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»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. </a:t>
            </a:r>
            <a:r>
              <a:rPr lang="ru-RU" dirty="0" err="1" smtClean="0"/>
              <a:t>Дослідження</a:t>
            </a:r>
            <a:r>
              <a:rPr lang="ru-RU" dirty="0" smtClean="0"/>
              <a:t> П. </a:t>
            </a:r>
            <a:r>
              <a:rPr lang="ru-RU" dirty="0" err="1" smtClean="0"/>
              <a:t>Лазарсфельда</a:t>
            </a:r>
            <a:r>
              <a:rPr lang="ru-RU" dirty="0" smtClean="0"/>
              <a:t>, Р. Мертона, К. </a:t>
            </a:r>
            <a:r>
              <a:rPr lang="ru-RU" dirty="0" err="1" smtClean="0"/>
              <a:t>Лєвіна</a:t>
            </a:r>
            <a:r>
              <a:rPr lang="ru-RU" dirty="0" smtClean="0"/>
              <a:t>, С. </a:t>
            </a:r>
            <a:r>
              <a:rPr lang="ru-RU" dirty="0" err="1" smtClean="0"/>
              <a:t>Стауффера</a:t>
            </a:r>
            <a:r>
              <a:rPr lang="ru-RU" dirty="0" smtClean="0"/>
              <a:t>, Д. </a:t>
            </a:r>
            <a:r>
              <a:rPr lang="ru-RU" dirty="0" err="1" smtClean="0"/>
              <a:t>Уеплса</a:t>
            </a:r>
            <a:r>
              <a:rPr lang="ru-RU" dirty="0" smtClean="0"/>
              <a:t>.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останнього</a:t>
            </a:r>
            <a:r>
              <a:rPr lang="ru-RU" dirty="0" smtClean="0"/>
              <a:t> часу та </a:t>
            </a:r>
            <a:r>
              <a:rPr lang="ru-RU" dirty="0" err="1" smtClean="0"/>
              <a:t>сучасність</a:t>
            </a:r>
            <a:r>
              <a:rPr lang="ru-RU" dirty="0" smtClean="0"/>
              <a:t>. </a:t>
            </a:r>
            <a:r>
              <a:rPr lang="ru-RU" dirty="0" err="1" smtClean="0"/>
              <a:t>Дослідження</a:t>
            </a:r>
            <a:r>
              <a:rPr lang="ru-RU" dirty="0" smtClean="0"/>
              <a:t> Б. </a:t>
            </a:r>
            <a:r>
              <a:rPr lang="ru-RU" dirty="0" err="1" smtClean="0"/>
              <a:t>Берельсона</a:t>
            </a:r>
            <a:r>
              <a:rPr lang="ru-RU" dirty="0" smtClean="0"/>
              <a:t>, Дж. </a:t>
            </a:r>
            <a:r>
              <a:rPr lang="ru-RU" dirty="0" err="1" smtClean="0"/>
              <a:t>Клаппера</a:t>
            </a:r>
            <a:r>
              <a:rPr lang="ru-RU" dirty="0" smtClean="0"/>
              <a:t>, У. </a:t>
            </a:r>
            <a:r>
              <a:rPr lang="ru-RU" dirty="0" err="1" smtClean="0"/>
              <a:t>Шрамма</a:t>
            </a:r>
            <a:r>
              <a:rPr lang="ru-RU" dirty="0" smtClean="0"/>
              <a:t>, С. </a:t>
            </a:r>
            <a:r>
              <a:rPr lang="ru-RU" dirty="0" err="1" smtClean="0"/>
              <a:t>Сіберта</a:t>
            </a:r>
            <a:r>
              <a:rPr lang="ru-RU" dirty="0" smtClean="0"/>
              <a:t>. Т. </a:t>
            </a:r>
            <a:r>
              <a:rPr lang="ru-RU" dirty="0" err="1" smtClean="0"/>
              <a:t>Петерсона</a:t>
            </a:r>
            <a:r>
              <a:rPr lang="ru-RU" dirty="0" smtClean="0"/>
              <a:t>, М. </a:t>
            </a:r>
            <a:r>
              <a:rPr lang="ru-RU" dirty="0" err="1" smtClean="0"/>
              <a:t>Маклюена</a:t>
            </a:r>
            <a:r>
              <a:rPr lang="ru-RU" dirty="0" smtClean="0"/>
              <a:t>, Дж. </a:t>
            </a:r>
            <a:r>
              <a:rPr lang="ru-RU" dirty="0" err="1" smtClean="0"/>
              <a:t>Гербнера</a:t>
            </a:r>
            <a:r>
              <a:rPr lang="ru-RU" dirty="0" smtClean="0"/>
              <a:t>, Д. </a:t>
            </a:r>
            <a:r>
              <a:rPr lang="ru-RU" dirty="0" err="1" smtClean="0"/>
              <a:t>Мак-Куейла</a:t>
            </a:r>
            <a:r>
              <a:rPr lang="ru-RU" dirty="0" smtClean="0"/>
              <a:t>, Е. </a:t>
            </a:r>
            <a:r>
              <a:rPr lang="ru-RU" dirty="0" err="1" smtClean="0"/>
              <a:t>Ноель-Нойман</a:t>
            </a:r>
            <a:r>
              <a:rPr lang="ru-RU" dirty="0" smtClean="0"/>
              <a:t>.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соціології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у </a:t>
            </a:r>
            <a:r>
              <a:rPr lang="ru-RU" dirty="0" err="1" smtClean="0"/>
              <a:t>вітчизняних</a:t>
            </a:r>
            <a:r>
              <a:rPr lang="ru-RU" dirty="0" smtClean="0"/>
              <a:t> </a:t>
            </a:r>
            <a:r>
              <a:rPr lang="ru-RU" dirty="0" err="1" smtClean="0"/>
              <a:t>дослідженнях</a:t>
            </a:r>
            <a:r>
              <a:rPr lang="ru-RU" dirty="0" smtClean="0"/>
              <a:t>. Характеристика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напрямків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соціології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Дослідження</a:t>
            </a:r>
            <a:r>
              <a:rPr lang="ru-RU" dirty="0" smtClean="0"/>
              <a:t> Б. Грушина, Б. </a:t>
            </a:r>
            <a:r>
              <a:rPr lang="ru-RU" dirty="0" err="1" smtClean="0"/>
              <a:t>Фірсова</a:t>
            </a:r>
            <a:r>
              <a:rPr lang="ru-RU" dirty="0" smtClean="0"/>
              <a:t>, В. </a:t>
            </a:r>
            <a:r>
              <a:rPr lang="ru-RU" dirty="0" err="1" smtClean="0"/>
              <a:t>Ядова</a:t>
            </a:r>
            <a:r>
              <a:rPr lang="ru-RU" dirty="0" smtClean="0"/>
              <a:t>, Т. </a:t>
            </a:r>
            <a:r>
              <a:rPr lang="ru-RU" dirty="0" err="1" smtClean="0"/>
              <a:t>Дрідзе</a:t>
            </a:r>
            <a:r>
              <a:rPr lang="ru-RU" dirty="0" smtClean="0"/>
              <a:t>, М. Назарова, І. </a:t>
            </a:r>
            <a:r>
              <a:rPr lang="ru-RU" dirty="0" err="1" smtClean="0"/>
              <a:t>Фомічьової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Медіацентрістський</a:t>
            </a:r>
            <a:r>
              <a:rPr lang="ru-RU" dirty="0" smtClean="0"/>
              <a:t> та </a:t>
            </a:r>
            <a:r>
              <a:rPr lang="ru-RU" dirty="0" err="1" smtClean="0"/>
              <a:t>соціоцентрістський</a:t>
            </a:r>
            <a:r>
              <a:rPr lang="ru-RU" dirty="0" smtClean="0"/>
              <a:t> </a:t>
            </a:r>
            <a:r>
              <a:rPr lang="ru-RU" dirty="0" err="1" smtClean="0"/>
              <a:t>підходи</a:t>
            </a:r>
            <a:r>
              <a:rPr lang="ru-RU" dirty="0" smtClean="0"/>
              <a:t> в </a:t>
            </a:r>
            <a:r>
              <a:rPr lang="ru-RU" dirty="0" err="1" smtClean="0"/>
              <a:t>дослідженнях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соціологічні</a:t>
            </a:r>
            <a:r>
              <a:rPr lang="ru-RU" dirty="0" smtClean="0"/>
              <a:t> </a:t>
            </a:r>
            <a:r>
              <a:rPr lang="ru-RU" dirty="0" err="1" smtClean="0"/>
              <a:t>студії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(</a:t>
            </a:r>
            <a:r>
              <a:rPr lang="ru-RU" dirty="0" err="1" smtClean="0"/>
              <a:t>дослідження</a:t>
            </a:r>
            <a:r>
              <a:rPr lang="ru-RU" dirty="0" smtClean="0"/>
              <a:t> Ф. </a:t>
            </a:r>
            <a:r>
              <a:rPr lang="ru-RU" dirty="0" err="1" smtClean="0"/>
              <a:t>Шаркова</a:t>
            </a:r>
            <a:r>
              <a:rPr lang="ru-RU" dirty="0" smtClean="0"/>
              <a:t>, А. </a:t>
            </a:r>
            <a:r>
              <a:rPr lang="ru-RU" dirty="0" err="1" smtClean="0"/>
              <a:t>Родіонова</a:t>
            </a:r>
            <a:r>
              <a:rPr lang="ru-RU" dirty="0" smtClean="0"/>
              <a:t>, В. </a:t>
            </a:r>
            <a:r>
              <a:rPr lang="ru-RU" dirty="0" err="1" smtClean="0"/>
              <a:t>Березіна</a:t>
            </a:r>
            <a:r>
              <a:rPr lang="ru-RU" dirty="0" smtClean="0"/>
              <a:t>, М. Назарова, Л. </a:t>
            </a:r>
            <a:r>
              <a:rPr lang="ru-RU" dirty="0" err="1" smtClean="0"/>
              <a:t>Федотової</a:t>
            </a:r>
            <a:r>
              <a:rPr lang="ru-RU" dirty="0" smtClean="0"/>
              <a:t>, Т. </a:t>
            </a:r>
            <a:r>
              <a:rPr lang="ru-RU" dirty="0" err="1" smtClean="0"/>
              <a:t>Науменко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Тема 3. </a:t>
            </a:r>
            <a:r>
              <a:rPr lang="ru-RU" dirty="0" err="1" smtClean="0"/>
              <a:t>Структурно-функціональна</a:t>
            </a:r>
            <a:r>
              <a:rPr lang="ru-RU" dirty="0" smtClean="0"/>
              <a:t> </a:t>
            </a:r>
            <a:r>
              <a:rPr lang="ru-RU" dirty="0" err="1" smtClean="0"/>
              <a:t>традиція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Структурно-функціональна</a:t>
            </a:r>
            <a:r>
              <a:rPr lang="ru-RU" dirty="0" smtClean="0"/>
              <a:t> парадигма </a:t>
            </a:r>
            <a:r>
              <a:rPr lang="ru-RU" dirty="0" err="1" smtClean="0"/>
              <a:t>соціальних</a:t>
            </a:r>
            <a:r>
              <a:rPr lang="ru-RU" dirty="0" smtClean="0"/>
              <a:t> наук. </a:t>
            </a:r>
            <a:r>
              <a:rPr lang="ru-RU" dirty="0" err="1" smtClean="0"/>
              <a:t>Масова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як </a:t>
            </a:r>
            <a:r>
              <a:rPr lang="ru-RU" dirty="0" err="1" smtClean="0"/>
              <a:t>соціальна</a:t>
            </a:r>
            <a:r>
              <a:rPr lang="ru-RU" dirty="0" smtClean="0"/>
              <a:t> система.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комунікативних</a:t>
            </a:r>
            <a:r>
              <a:rPr lang="ru-RU" dirty="0" smtClean="0"/>
              <a:t> систем. Роль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в </a:t>
            </a:r>
            <a:r>
              <a:rPr lang="ru-RU" dirty="0" err="1" smtClean="0"/>
              <a:t>суспільстві</a:t>
            </a:r>
            <a:r>
              <a:rPr lang="ru-RU" dirty="0" smtClean="0"/>
              <a:t>.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на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 та на </a:t>
            </a:r>
            <a:r>
              <a:rPr lang="ru-RU" dirty="0" err="1" smtClean="0"/>
              <a:t>індивідуальному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. </a:t>
            </a:r>
            <a:r>
              <a:rPr lang="ru-RU" dirty="0" err="1" smtClean="0"/>
              <a:t>Структурно-функціональні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(М. де </a:t>
            </a:r>
            <a:r>
              <a:rPr lang="ru-RU" dirty="0" err="1" smtClean="0"/>
              <a:t>Флюер</a:t>
            </a:r>
            <a:r>
              <a:rPr lang="ru-RU" dirty="0" smtClean="0"/>
              <a:t>, Б. </a:t>
            </a:r>
            <a:r>
              <a:rPr lang="ru-RU" dirty="0" err="1" smtClean="0"/>
              <a:t>Вестлі</a:t>
            </a:r>
            <a:r>
              <a:rPr lang="ru-RU" dirty="0" smtClean="0"/>
              <a:t>, М. </a:t>
            </a:r>
            <a:r>
              <a:rPr lang="ru-RU" dirty="0" err="1" smtClean="0"/>
              <a:t>Маклюен</a:t>
            </a:r>
            <a:r>
              <a:rPr lang="ru-RU" dirty="0" smtClean="0"/>
              <a:t>). </a:t>
            </a:r>
            <a:r>
              <a:rPr lang="ru-RU" dirty="0" err="1" smtClean="0"/>
              <a:t>Порівняльна</a:t>
            </a:r>
            <a:r>
              <a:rPr lang="ru-RU" dirty="0" smtClean="0"/>
              <a:t> характеристика </a:t>
            </a:r>
            <a:r>
              <a:rPr lang="ru-RU" dirty="0" err="1" smtClean="0"/>
              <a:t>структурно-функціональних</a:t>
            </a:r>
            <a:r>
              <a:rPr lang="ru-RU" dirty="0" smtClean="0"/>
              <a:t> моделей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Можливості</a:t>
            </a:r>
            <a:r>
              <a:rPr lang="ru-RU" dirty="0" smtClean="0"/>
              <a:t> та </a:t>
            </a:r>
            <a:r>
              <a:rPr lang="ru-RU" dirty="0" err="1" smtClean="0"/>
              <a:t>обмеженості</a:t>
            </a:r>
            <a:r>
              <a:rPr lang="ru-RU" dirty="0" smtClean="0"/>
              <a:t> </a:t>
            </a:r>
            <a:r>
              <a:rPr lang="ru-RU" dirty="0" err="1" smtClean="0"/>
              <a:t>підходу</a:t>
            </a:r>
            <a:r>
              <a:rPr lang="ru-RU" dirty="0" smtClean="0"/>
              <a:t> до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Сучасний</a:t>
            </a:r>
            <a:r>
              <a:rPr lang="ru-RU" dirty="0" smtClean="0"/>
              <a:t> стан </a:t>
            </a:r>
            <a:r>
              <a:rPr lang="ru-RU" dirty="0" err="1" smtClean="0"/>
              <a:t>структурно-функціональної</a:t>
            </a:r>
            <a:r>
              <a:rPr lang="ru-RU" dirty="0" smtClean="0"/>
              <a:t> </a:t>
            </a:r>
            <a:r>
              <a:rPr lang="ru-RU" dirty="0" err="1" smtClean="0"/>
              <a:t>традиції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Тема 4. </a:t>
            </a: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 та </a:t>
            </a:r>
            <a:r>
              <a:rPr lang="ru-RU" dirty="0" err="1" smtClean="0"/>
              <a:t>методологія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Концепція</a:t>
            </a:r>
            <a:r>
              <a:rPr lang="ru-RU" dirty="0" smtClean="0"/>
              <a:t> тотального </a:t>
            </a:r>
            <a:r>
              <a:rPr lang="ru-RU" dirty="0" err="1" smtClean="0"/>
              <a:t>впливу</a:t>
            </a:r>
            <a:r>
              <a:rPr lang="ru-RU" dirty="0" smtClean="0"/>
              <a:t>. </a:t>
            </a:r>
            <a:r>
              <a:rPr lang="ru-RU" dirty="0" err="1" smtClean="0"/>
              <a:t>Ідеологія</a:t>
            </a:r>
            <a:r>
              <a:rPr lang="ru-RU" dirty="0" smtClean="0"/>
              <a:t> як проблема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за </a:t>
            </a:r>
            <a:r>
              <a:rPr lang="ru-RU" dirty="0" err="1" smtClean="0"/>
              <a:t>посередництвом</a:t>
            </a:r>
            <a:r>
              <a:rPr lang="ru-RU" dirty="0" smtClean="0"/>
              <a:t> </a:t>
            </a:r>
            <a:r>
              <a:rPr lang="ru-RU" dirty="0" err="1" smtClean="0"/>
              <a:t>трансляції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, норм, </a:t>
            </a:r>
            <a:r>
              <a:rPr lang="ru-RU" dirty="0" err="1" smtClean="0"/>
              <a:t>переконань</a:t>
            </a:r>
            <a:r>
              <a:rPr lang="ru-RU" dirty="0" smtClean="0"/>
              <a:t>. Роль </a:t>
            </a:r>
            <a:r>
              <a:rPr lang="ru-RU" dirty="0" err="1" smtClean="0"/>
              <a:t>ідеології</a:t>
            </a:r>
            <a:r>
              <a:rPr lang="ru-RU" dirty="0" smtClean="0"/>
              <a:t> в </a:t>
            </a:r>
            <a:r>
              <a:rPr lang="ru-RU" dirty="0" err="1" smtClean="0"/>
              <a:t>житті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. </a:t>
            </a: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 в </a:t>
            </a:r>
            <a:r>
              <a:rPr lang="ru-RU" dirty="0" err="1" smtClean="0"/>
              <a:t>працях</a:t>
            </a:r>
            <a:r>
              <a:rPr lang="ru-RU" dirty="0" smtClean="0"/>
              <a:t> </a:t>
            </a:r>
            <a:r>
              <a:rPr lang="ru-RU" dirty="0" err="1" smtClean="0"/>
              <a:t>основоположників</a:t>
            </a:r>
            <a:r>
              <a:rPr lang="ru-RU" dirty="0" smtClean="0"/>
              <a:t> марксизму. Роль ЗМІ в </a:t>
            </a:r>
            <a:r>
              <a:rPr lang="ru-RU" dirty="0" err="1" smtClean="0"/>
              <a:t>марксистській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. </a:t>
            </a:r>
            <a:r>
              <a:rPr lang="ru-RU" dirty="0" err="1" smtClean="0"/>
              <a:t>Структуралістській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в </a:t>
            </a:r>
            <a:r>
              <a:rPr lang="ru-RU" dirty="0" err="1" smtClean="0"/>
              <a:t>дослідженні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. </a:t>
            </a:r>
            <a:r>
              <a:rPr lang="ru-RU" dirty="0" err="1" smtClean="0"/>
              <a:t>Масова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та </a:t>
            </a:r>
            <a:r>
              <a:rPr lang="ru-RU" dirty="0" err="1" smtClean="0"/>
              <a:t>концепції</a:t>
            </a:r>
            <a:r>
              <a:rPr lang="ru-RU" dirty="0" smtClean="0"/>
              <a:t> </a:t>
            </a:r>
            <a:r>
              <a:rPr lang="ru-RU" dirty="0" err="1" smtClean="0"/>
              <a:t>гегемонії</a:t>
            </a:r>
            <a:r>
              <a:rPr lang="ru-RU" dirty="0" smtClean="0"/>
              <a:t>. </a:t>
            </a:r>
            <a:r>
              <a:rPr lang="ru-RU" dirty="0" err="1" smtClean="0"/>
              <a:t>Обмеження</a:t>
            </a:r>
            <a:r>
              <a:rPr lang="ru-RU" dirty="0" smtClean="0"/>
              <a:t> </a:t>
            </a: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 та </a:t>
            </a:r>
            <a:r>
              <a:rPr lang="ru-RU" dirty="0" err="1" smtClean="0"/>
              <a:t>методології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Неомарксистський</a:t>
            </a:r>
            <a:r>
              <a:rPr lang="ru-RU" dirty="0" smtClean="0"/>
              <a:t> </a:t>
            </a:r>
            <a:r>
              <a:rPr lang="ru-RU" dirty="0" err="1" smtClean="0"/>
              <a:t>напрямок</a:t>
            </a:r>
            <a:r>
              <a:rPr lang="ru-RU" dirty="0" smtClean="0"/>
              <a:t> у </a:t>
            </a:r>
            <a:r>
              <a:rPr lang="ru-RU" dirty="0" err="1" smtClean="0"/>
              <a:t>вивченні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1532</Words>
  <Application>Microsoft Office PowerPoint</Application>
  <PresentationFormat>Экран (4:3)</PresentationFormat>
  <Paragraphs>18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CОЦІОЛОГІЯ КОМУНІКАТИВНОЇ ВЗАЄМОДІЇ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Ива</dc:creator>
  <cp:lastModifiedBy>Ива</cp:lastModifiedBy>
  <cp:revision>2</cp:revision>
  <dcterms:created xsi:type="dcterms:W3CDTF">2020-08-29T20:34:59Z</dcterms:created>
  <dcterms:modified xsi:type="dcterms:W3CDTF">2020-08-29T20:54:50Z</dcterms:modified>
</cp:coreProperties>
</file>