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2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5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1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1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0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73D1-FEB9-4459-8824-7A2431E3B331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8118-E434-4819-A3EC-102D38C9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9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Oswald Regular" pitchFamily="2" charset="-52"/>
              </a:rPr>
              <a:t>Методи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просування</a:t>
            </a:r>
            <a:r>
              <a:rPr lang="ru-RU" dirty="0" smtClean="0">
                <a:latin typeface="Oswald Regular" pitchFamily="2" charset="-52"/>
              </a:rPr>
              <a:t> кандидата на приклад</a:t>
            </a:r>
            <a:r>
              <a:rPr lang="uk-UA" dirty="0" smtClean="0">
                <a:latin typeface="Oswald Regular" pitchFamily="2" charset="-52"/>
              </a:rPr>
              <a:t>і політичної кампанії </a:t>
            </a:r>
            <a:br>
              <a:rPr lang="uk-UA" dirty="0" smtClean="0">
                <a:latin typeface="Oswald Regular" pitchFamily="2" charset="-52"/>
              </a:rPr>
            </a:br>
            <a:r>
              <a:rPr lang="uk-UA" dirty="0" smtClean="0">
                <a:latin typeface="Oswald Regular" pitchFamily="2" charset="-52"/>
              </a:rPr>
              <a:t>П. Порошенка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34782"/>
            <a:ext cx="6376764" cy="36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2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775"/>
            <a:ext cx="9144000" cy="59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</a:t>
            </a:r>
            <a:r>
              <a:rPr lang="uk-UA" dirty="0" err="1" smtClean="0"/>
              <a:t>лідження</a:t>
            </a:r>
            <a:r>
              <a:rPr lang="uk-UA" dirty="0" smtClean="0"/>
              <a:t> ЦА та збір даних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63709" cy="5102516"/>
          </a:xfrm>
        </p:spPr>
      </p:pic>
    </p:spTree>
    <p:extLst>
      <p:ext uri="{BB962C8B-B14F-4D97-AF65-F5344CB8AC3E}">
        <p14:creationId xmlns:p14="http://schemas.microsoft.com/office/powerpoint/2010/main" val="4361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Oswald Regular" pitchFamily="2" charset="-52"/>
              </a:rPr>
              <a:t>Агітаційні палатки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1627981"/>
            <a:ext cx="7988300" cy="4470400"/>
          </a:xfrm>
        </p:spPr>
      </p:pic>
    </p:spTree>
    <p:extLst>
      <p:ext uri="{BB962C8B-B14F-4D97-AF65-F5344CB8AC3E}">
        <p14:creationId xmlns:p14="http://schemas.microsoft.com/office/powerpoint/2010/main" val="90247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Oswald Regular" pitchFamily="2" charset="-52"/>
              </a:rPr>
              <a:t>Зовнішня реклама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397879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25029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8" y="260648"/>
            <a:ext cx="5442181" cy="4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80991" cy="4896544"/>
          </a:xfrm>
        </p:spPr>
      </p:pic>
    </p:spTree>
    <p:extLst>
      <p:ext uri="{BB962C8B-B14F-4D97-AF65-F5344CB8AC3E}">
        <p14:creationId xmlns:p14="http://schemas.microsoft.com/office/powerpoint/2010/main" val="283143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8" cy="4750480"/>
          </a:xfrm>
        </p:spPr>
      </p:pic>
    </p:spTree>
    <p:extLst>
      <p:ext uri="{BB962C8B-B14F-4D97-AF65-F5344CB8AC3E}">
        <p14:creationId xmlns:p14="http://schemas.microsoft.com/office/powerpoint/2010/main" val="117657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Oswald Regular" pitchFamily="2" charset="-52"/>
              </a:rPr>
              <a:t>Мітинги Порошенка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7272808" cy="3563676"/>
          </a:xfrm>
        </p:spPr>
      </p:pic>
      <p:sp>
        <p:nvSpPr>
          <p:cNvPr id="5" name="TextBox 4"/>
          <p:cNvSpPr txBox="1"/>
          <p:nvPr/>
        </p:nvSpPr>
        <p:spPr>
          <a:xfrm>
            <a:off x="251520" y="189956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Oswald Regular" pitchFamily="2" charset="-52"/>
              </a:rPr>
              <a:t>Проводяться по всіх містах України</a:t>
            </a:r>
            <a:endParaRPr lang="ru-RU" sz="3200" dirty="0">
              <a:latin typeface="Oswald Regular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479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Oswald Regular" pitchFamily="2" charset="-52"/>
              </a:rPr>
              <a:t>Метод «брудної білизни»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45417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Oswald Regular" pitchFamily="2" charset="-52"/>
              </a:rPr>
              <a:t>Телеканал «Прямий»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229600" cy="4096987"/>
          </a:xfrm>
        </p:spPr>
      </p:pic>
    </p:spTree>
    <p:extLst>
      <p:ext uri="{BB962C8B-B14F-4D97-AF65-F5344CB8AC3E}">
        <p14:creationId xmlns:p14="http://schemas.microsoft.com/office/powerpoint/2010/main" val="109854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atin typeface="Oswald Regular" pitchFamily="2" charset="-52"/>
              </a:rPr>
              <a:t>Виборчі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кампанії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мають</a:t>
            </a:r>
            <a:r>
              <a:rPr lang="ru-RU" dirty="0" smtClean="0">
                <a:latin typeface="Oswald Regular" pitchFamily="2" charset="-52"/>
              </a:rPr>
              <a:t> ряд характеристик і </a:t>
            </a:r>
            <a:r>
              <a:rPr lang="ru-RU" dirty="0" err="1" smtClean="0">
                <a:latin typeface="Oswald Regular" pitchFamily="2" charset="-52"/>
              </a:rPr>
              <a:t>можуть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відрізнятися</a:t>
            </a:r>
            <a:r>
              <a:rPr lang="ru-RU" dirty="0" smtClean="0">
                <a:latin typeface="Oswald Regular" pitchFamily="2" charset="-52"/>
              </a:rPr>
              <a:t> за такими параметрами як:</a:t>
            </a:r>
          </a:p>
          <a:p>
            <a:pPr marL="0" indent="0">
              <a:buNone/>
            </a:pP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- </a:t>
            </a:r>
            <a:r>
              <a:rPr lang="ru-RU" dirty="0" err="1" smtClean="0">
                <a:solidFill>
                  <a:srgbClr val="FF0000"/>
                </a:solidFill>
                <a:latin typeface="Oswald Regular" pitchFamily="2" charset="-52"/>
              </a:rPr>
              <a:t>Рівень</a:t>
            </a:r>
            <a:r>
              <a:rPr lang="ru-RU" dirty="0" smtClean="0">
                <a:solidFill>
                  <a:srgbClr val="FF0000"/>
                </a:solidFill>
                <a:latin typeface="Oswald Regular" pitchFamily="2" charset="-52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Oswald Regular" pitchFamily="2" charset="-52"/>
              </a:rPr>
              <a:t>проведення</a:t>
            </a:r>
            <a:r>
              <a:rPr lang="ru-RU" dirty="0" smtClean="0">
                <a:solidFill>
                  <a:srgbClr val="FF0000"/>
                </a:solidFill>
                <a:latin typeface="Oswald Regular" pitchFamily="2" charset="-52"/>
              </a:rPr>
              <a:t> </a:t>
            </a:r>
            <a:r>
              <a:rPr lang="ru-RU" dirty="0" smtClean="0">
                <a:latin typeface="Oswald Regular" pitchFamily="2" charset="-52"/>
              </a:rPr>
              <a:t>(</a:t>
            </a:r>
            <a:r>
              <a:rPr lang="ru-RU" dirty="0" err="1" smtClean="0">
                <a:latin typeface="Oswald Regular" pitchFamily="2" charset="-52"/>
              </a:rPr>
              <a:t>федеральний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регіональний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місцевий</a:t>
            </a:r>
            <a:r>
              <a:rPr lang="ru-RU" dirty="0" smtClean="0">
                <a:latin typeface="Oswald Regular" pitchFamily="2" charset="-52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- Масштаб </a:t>
            </a:r>
            <a:r>
              <a:rPr lang="ru-RU" dirty="0" err="1" smtClean="0">
                <a:latin typeface="Oswald Regular" pitchFamily="2" charset="-52"/>
              </a:rPr>
              <a:t>проведення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характеризується</a:t>
            </a:r>
            <a:r>
              <a:rPr lang="ru-RU" dirty="0" smtClean="0">
                <a:latin typeface="Oswald Regular" pitchFamily="2" charset="-52"/>
              </a:rPr>
              <a:t> числом </a:t>
            </a:r>
            <a:r>
              <a:rPr lang="ru-RU" dirty="0" err="1" smtClean="0">
                <a:latin typeface="Oswald Regular" pitchFamily="2" charset="-52"/>
              </a:rPr>
              <a:t>виборців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які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беруть</a:t>
            </a:r>
            <a:r>
              <a:rPr lang="ru-RU" dirty="0" smtClean="0">
                <a:latin typeface="Oswald Regular" pitchFamily="2" charset="-52"/>
              </a:rPr>
              <a:t> участь в </a:t>
            </a:r>
            <a:r>
              <a:rPr lang="ru-RU" dirty="0" err="1" smtClean="0">
                <a:latin typeface="Oswald Regular" pitchFamily="2" charset="-52"/>
              </a:rPr>
              <a:t>голосуванні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Oswald Regular" pitchFamily="2" charset="-52"/>
              </a:rPr>
              <a:t>Тип </a:t>
            </a:r>
            <a:r>
              <a:rPr lang="ru-RU" dirty="0" err="1" smtClean="0">
                <a:solidFill>
                  <a:srgbClr val="FF0000"/>
                </a:solidFill>
                <a:latin typeface="Oswald Regular" pitchFamily="2" charset="-52"/>
              </a:rPr>
              <a:t>кампанії</a:t>
            </a:r>
            <a:r>
              <a:rPr lang="ru-RU" dirty="0" smtClean="0">
                <a:solidFill>
                  <a:srgbClr val="FF0000"/>
                </a:solidFill>
                <a:latin typeface="Oswald Regular" pitchFamily="2" charset="-52"/>
              </a:rPr>
              <a:t> </a:t>
            </a:r>
            <a:r>
              <a:rPr lang="ru-RU" dirty="0" smtClean="0">
                <a:latin typeface="Oswald Regular" pitchFamily="2" charset="-52"/>
              </a:rPr>
              <a:t>в </a:t>
            </a:r>
            <a:r>
              <a:rPr lang="ru-RU" dirty="0" err="1" smtClean="0">
                <a:latin typeface="Oswald Regular" pitchFamily="2" charset="-52"/>
              </a:rPr>
              <a:t>залежності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від</a:t>
            </a:r>
            <a:r>
              <a:rPr lang="ru-RU" dirty="0" smtClean="0">
                <a:latin typeface="Oswald Regular" pitchFamily="2" charset="-52"/>
              </a:rPr>
              <a:t> порядку </a:t>
            </a:r>
            <a:r>
              <a:rPr lang="ru-RU" dirty="0" err="1" smtClean="0">
                <a:latin typeface="Oswald Regular" pitchFamily="2" charset="-52"/>
              </a:rPr>
              <a:t>отриманих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результатів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err="1" smtClean="0">
                <a:latin typeface="Oswald Regular" pitchFamily="2" charset="-52"/>
              </a:rPr>
              <a:t>виборів</a:t>
            </a:r>
            <a:r>
              <a:rPr lang="ru-RU" dirty="0" smtClean="0">
                <a:latin typeface="Oswald Regular" pitchFamily="2" charset="-52"/>
              </a:rPr>
              <a:t> (</a:t>
            </a:r>
            <a:r>
              <a:rPr lang="ru-RU" dirty="0" err="1" smtClean="0">
                <a:latin typeface="Oswald Regular" pitchFamily="2" charset="-52"/>
              </a:rPr>
              <a:t>мажоритарна</a:t>
            </a:r>
            <a:r>
              <a:rPr lang="ru-RU" dirty="0" smtClean="0">
                <a:latin typeface="Oswald Regular" pitchFamily="2" charset="-52"/>
              </a:rPr>
              <a:t> система </a:t>
            </a:r>
            <a:r>
              <a:rPr lang="ru-RU" dirty="0" err="1" smtClean="0">
                <a:latin typeface="Oswald Regular" pitchFamily="2" charset="-52"/>
              </a:rPr>
              <a:t>виборів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вибори</a:t>
            </a:r>
            <a:r>
              <a:rPr lang="ru-RU" dirty="0" smtClean="0">
                <a:latin typeface="Oswald Regular" pitchFamily="2" charset="-52"/>
              </a:rPr>
              <a:t> по </a:t>
            </a:r>
            <a:r>
              <a:rPr lang="ru-RU" dirty="0" err="1" smtClean="0">
                <a:latin typeface="Oswald Regular" pitchFamily="2" charset="-52"/>
              </a:rPr>
              <a:t>багатомандатних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округах, </a:t>
            </a:r>
            <a:r>
              <a:rPr lang="ru-RU" dirty="0" err="1" smtClean="0">
                <a:latin typeface="Oswald Regular" pitchFamily="2" charset="-52"/>
              </a:rPr>
              <a:t>вибори</a:t>
            </a:r>
            <a:r>
              <a:rPr lang="ru-RU" dirty="0" smtClean="0">
                <a:latin typeface="Oswald Regular" pitchFamily="2" charset="-52"/>
              </a:rPr>
              <a:t> за </a:t>
            </a:r>
            <a:r>
              <a:rPr lang="ru-RU" dirty="0" err="1" smtClean="0">
                <a:latin typeface="Oswald Regular" pitchFamily="2" charset="-52"/>
              </a:rPr>
              <a:t>пропорційною</a:t>
            </a:r>
            <a:r>
              <a:rPr lang="ru-RU" dirty="0" smtClean="0">
                <a:latin typeface="Oswald Regular" pitchFamily="2" charset="-52"/>
              </a:rPr>
              <a:t> системою, </a:t>
            </a:r>
            <a:r>
              <a:rPr lang="ru-RU" dirty="0" err="1" smtClean="0">
                <a:latin typeface="Oswald Regular" pitchFamily="2" charset="-52"/>
              </a:rPr>
              <a:t>вибори</a:t>
            </a:r>
            <a:r>
              <a:rPr lang="ru-RU" dirty="0" smtClean="0">
                <a:latin typeface="Oswald Regular" pitchFamily="2" charset="-52"/>
              </a:rPr>
              <a:t> за </a:t>
            </a:r>
            <a:r>
              <a:rPr lang="ru-RU" dirty="0" err="1" smtClean="0">
                <a:latin typeface="Oswald Regular" pitchFamily="2" charset="-52"/>
              </a:rPr>
              <a:t>змішаною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err="1" smtClean="0">
                <a:latin typeface="Oswald Regular" pitchFamily="2" charset="-52"/>
              </a:rPr>
              <a:t>системі</a:t>
            </a:r>
            <a:r>
              <a:rPr lang="ru-RU" dirty="0" smtClean="0">
                <a:latin typeface="Oswald Regular" pitchFamily="2" charset="-52"/>
              </a:rPr>
              <a:t>)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1" y="116632"/>
            <a:ext cx="9020939" cy="6669360"/>
          </a:xfrm>
        </p:spPr>
      </p:pic>
    </p:spTree>
    <p:extLst>
      <p:ext uri="{BB962C8B-B14F-4D97-AF65-F5344CB8AC3E}">
        <p14:creationId xmlns:p14="http://schemas.microsoft.com/office/powerpoint/2010/main" val="337884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" y="188640"/>
            <a:ext cx="9191312" cy="6542187"/>
          </a:xfrm>
        </p:spPr>
      </p:pic>
    </p:spTree>
    <p:extLst>
      <p:ext uri="{BB962C8B-B14F-4D97-AF65-F5344CB8AC3E}">
        <p14:creationId xmlns:p14="http://schemas.microsoft.com/office/powerpoint/2010/main" val="90618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>
                <a:latin typeface="Oswald Regular" pitchFamily="2" charset="-52"/>
              </a:rPr>
              <a:t>Остаточне прощавай!</a:t>
            </a:r>
          </a:p>
          <a:p>
            <a:pPr marL="0" indent="0" algn="ctr">
              <a:buNone/>
            </a:pPr>
            <a:r>
              <a:rPr lang="uk-UA" sz="1600" dirty="0" smtClean="0">
                <a:latin typeface="Oswald Regular" pitchFamily="2" charset="-52"/>
              </a:rPr>
              <a:t>Та інші проблеми на шляху </a:t>
            </a:r>
            <a:r>
              <a:rPr lang="uk-UA" sz="1600" dirty="0">
                <a:latin typeface="Oswald Regular" pitchFamily="2" charset="-52"/>
              </a:rPr>
              <a:t>П</a:t>
            </a:r>
            <a:r>
              <a:rPr lang="uk-UA" sz="1600" dirty="0" smtClean="0">
                <a:latin typeface="Oswald Regular" pitchFamily="2" charset="-52"/>
              </a:rPr>
              <a:t>орошенка та його кампанії</a:t>
            </a:r>
            <a:endParaRPr lang="ru-RU" sz="1600" dirty="0">
              <a:latin typeface="Oswald Regular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976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6208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Oswald Regular" pitchFamily="2" charset="-52"/>
              </a:rPr>
              <a:t>Будь-яка </a:t>
            </a:r>
            <a:r>
              <a:rPr lang="ru-RU" dirty="0" err="1" smtClean="0">
                <a:latin typeface="Oswald Regular" pitchFamily="2" charset="-52"/>
              </a:rPr>
              <a:t>виборча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кампанія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має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дві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складові</a:t>
            </a:r>
            <a:r>
              <a:rPr lang="ru-RU" dirty="0" smtClean="0">
                <a:latin typeface="Oswald Regular" pitchFamily="2" charset="-52"/>
              </a:rPr>
              <a:t> - </a:t>
            </a:r>
            <a:r>
              <a:rPr lang="ru-RU" dirty="0" err="1" smtClean="0">
                <a:solidFill>
                  <a:srgbClr val="FF0000"/>
                </a:solidFill>
                <a:latin typeface="Oswald Regular" pitchFamily="2" charset="-52"/>
              </a:rPr>
              <a:t>стратегія</a:t>
            </a:r>
            <a:r>
              <a:rPr lang="ru-RU" dirty="0" smtClean="0">
                <a:latin typeface="Oswald Regular" pitchFamily="2" charset="-52"/>
              </a:rPr>
              <a:t> і </a:t>
            </a:r>
            <a:r>
              <a:rPr lang="ru-RU" dirty="0" smtClean="0">
                <a:solidFill>
                  <a:srgbClr val="FF0000"/>
                </a:solidFill>
                <a:latin typeface="Oswald Regular" pitchFamily="2" charset="-52"/>
              </a:rPr>
              <a:t>тактика</a:t>
            </a:r>
            <a:r>
              <a:rPr lang="ru-RU" dirty="0" smtClean="0">
                <a:latin typeface="Oswald Regular" pitchFamily="2" charset="-52"/>
              </a:rPr>
              <a:t>. </a:t>
            </a:r>
            <a:r>
              <a:rPr lang="ru-RU" dirty="0" err="1" smtClean="0">
                <a:latin typeface="Oswald Regular" pitchFamily="2" charset="-52"/>
              </a:rPr>
              <a:t>Під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стратегією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варто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розуміти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інструментарій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тобто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несе</a:t>
            </a:r>
            <a:r>
              <a:rPr lang="ru-RU" dirty="0" smtClean="0">
                <a:latin typeface="Oswald Regular" pitchFamily="2" charset="-52"/>
              </a:rPr>
              <a:t> основу </a:t>
            </a:r>
            <a:r>
              <a:rPr lang="ru-RU" dirty="0" err="1" smtClean="0">
                <a:latin typeface="Oswald Regular" pitchFamily="2" charset="-52"/>
              </a:rPr>
              <a:t>діяльності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smtClean="0">
                <a:latin typeface="Oswald Regular" pitchFamily="2" charset="-52"/>
              </a:rPr>
              <a:t>кандидата (</a:t>
            </a:r>
            <a:r>
              <a:rPr lang="ru-RU" dirty="0" err="1" smtClean="0">
                <a:latin typeface="Oswald Regular" pitchFamily="2" charset="-52"/>
              </a:rPr>
              <a:t>партії</a:t>
            </a:r>
            <a:r>
              <a:rPr lang="ru-RU" dirty="0" smtClean="0">
                <a:latin typeface="Oswald Regular" pitchFamily="2" charset="-52"/>
              </a:rPr>
              <a:t>) - </a:t>
            </a:r>
            <a:r>
              <a:rPr lang="ru-RU" dirty="0" err="1" smtClean="0">
                <a:latin typeface="Oswald Regular" pitchFamily="2" charset="-52"/>
              </a:rPr>
              <a:t>що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потрібно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сказати</a:t>
            </a:r>
            <a:r>
              <a:rPr lang="ru-RU" dirty="0" smtClean="0">
                <a:latin typeface="Oswald Regular" pitchFamily="2" charset="-52"/>
              </a:rPr>
              <a:t> для </a:t>
            </a:r>
            <a:r>
              <a:rPr lang="ru-RU" dirty="0" err="1" smtClean="0">
                <a:latin typeface="Oswald Regular" pitchFamily="2" charset="-52"/>
              </a:rPr>
              <a:t>отримання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smtClean="0">
                <a:latin typeface="Oswald Regular" pitchFamily="2" charset="-52"/>
              </a:rPr>
              <a:t>максимального </a:t>
            </a:r>
            <a:r>
              <a:rPr lang="ru-RU" dirty="0" err="1" smtClean="0">
                <a:latin typeface="Oswald Regular" pitchFamily="2" charset="-52"/>
              </a:rPr>
              <a:t>схвалення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виборців</a:t>
            </a:r>
            <a:r>
              <a:rPr lang="ru-RU" dirty="0" smtClean="0">
                <a:latin typeface="Oswald Regular" pitchFamily="2" charset="-52"/>
              </a:rPr>
              <a:t>.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651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4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1.Збір </a:t>
            </a:r>
            <a:r>
              <a:rPr lang="ru-RU" dirty="0" err="1" smtClean="0">
                <a:latin typeface="Oswald Regular" pitchFamily="2" charset="-52"/>
              </a:rPr>
              <a:t>відомостей</a:t>
            </a:r>
            <a:r>
              <a:rPr lang="ru-RU" dirty="0" smtClean="0">
                <a:latin typeface="Oswald Regular" pitchFamily="2" charset="-52"/>
              </a:rPr>
              <a:t> про </a:t>
            </a:r>
            <a:r>
              <a:rPr lang="ru-RU" dirty="0" err="1" smtClean="0">
                <a:latin typeface="Oswald Regular" pitchFamily="2" charset="-52"/>
              </a:rPr>
              <a:t>виборців</a:t>
            </a:r>
            <a:r>
              <a:rPr lang="ru-RU" dirty="0" smtClean="0">
                <a:latin typeface="Oswald Regular" pitchFamily="2" charset="-52"/>
              </a:rPr>
              <a:t> і </a:t>
            </a:r>
            <a:r>
              <a:rPr lang="ru-RU" dirty="0" err="1" smtClean="0">
                <a:latin typeface="Oswald Regular" pitchFamily="2" charset="-52"/>
              </a:rPr>
              <a:t>конкуруючих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кандидатів</a:t>
            </a:r>
            <a:r>
              <a:rPr lang="ru-RU" dirty="0" smtClean="0">
                <a:latin typeface="Oswald Regular" pitchFamily="2" charset="-52"/>
              </a:rPr>
              <a:t> (</a:t>
            </a:r>
            <a:r>
              <a:rPr lang="ru-RU" dirty="0" err="1" smtClean="0">
                <a:latin typeface="Oswald Regular" pitchFamily="2" charset="-52"/>
              </a:rPr>
              <a:t>партіях</a:t>
            </a:r>
            <a:r>
              <a:rPr lang="ru-RU" dirty="0" smtClean="0">
                <a:latin typeface="Oswald Regular" pitchFamily="2" charset="-52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2. </a:t>
            </a:r>
            <a:r>
              <a:rPr lang="ru-RU" dirty="0" err="1" smtClean="0">
                <a:latin typeface="Oswald Regular" pitchFamily="2" charset="-52"/>
              </a:rPr>
              <a:t>Оцінка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розстановки</a:t>
            </a:r>
            <a:r>
              <a:rPr lang="ru-RU" dirty="0" smtClean="0">
                <a:latin typeface="Oswald Regular" pitchFamily="2" charset="-52"/>
              </a:rPr>
              <a:t> сил: </a:t>
            </a:r>
            <a:r>
              <a:rPr lang="ru-RU" dirty="0" err="1" smtClean="0">
                <a:latin typeface="Oswald Regular" pitchFamily="2" charset="-52"/>
              </a:rPr>
              <a:t>виділення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груп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виборців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3. </a:t>
            </a:r>
            <a:r>
              <a:rPr lang="ru-RU" dirty="0" err="1" smtClean="0">
                <a:latin typeface="Oswald Regular" pitchFamily="2" charset="-52"/>
              </a:rPr>
              <a:t>Виділення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проблемних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сторін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майбутньої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кампанії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4. </a:t>
            </a:r>
            <a:r>
              <a:rPr lang="ru-RU" dirty="0" err="1" smtClean="0">
                <a:latin typeface="Oswald Regular" pitchFamily="2" charset="-52"/>
              </a:rPr>
              <a:t>Визначення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основної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ідеї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5. </a:t>
            </a:r>
            <a:r>
              <a:rPr lang="ru-RU" dirty="0" err="1" smtClean="0">
                <a:latin typeface="Oswald Regular" pitchFamily="2" charset="-52"/>
              </a:rPr>
              <a:t>Створення</a:t>
            </a:r>
            <a:r>
              <a:rPr lang="ru-RU" dirty="0" smtClean="0">
                <a:latin typeface="Oswald Regular" pitchFamily="2" charset="-52"/>
              </a:rPr>
              <a:t> позитивного образу кандидата (</a:t>
            </a:r>
            <a:r>
              <a:rPr lang="ru-RU" dirty="0" err="1" smtClean="0">
                <a:latin typeface="Oswald Regular" pitchFamily="2" charset="-52"/>
              </a:rPr>
              <a:t>партії</a:t>
            </a:r>
            <a:r>
              <a:rPr lang="ru-RU" dirty="0" smtClean="0">
                <a:latin typeface="Oswald Regular" pitchFamily="2" charset="-52"/>
              </a:rPr>
              <a:t>), </a:t>
            </a:r>
            <a:r>
              <a:rPr lang="ru-RU" dirty="0" err="1" smtClean="0">
                <a:latin typeface="Oswald Regular" pitchFamily="2" charset="-52"/>
              </a:rPr>
              <a:t>підкреслення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його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найкращих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якостей</a:t>
            </a:r>
            <a:r>
              <a:rPr lang="ru-RU" dirty="0" smtClean="0">
                <a:latin typeface="Oswald Regular" pitchFamily="2" charset="-52"/>
              </a:rPr>
              <a:t> і </a:t>
            </a:r>
            <a:r>
              <a:rPr lang="ru-RU" dirty="0" err="1" smtClean="0">
                <a:latin typeface="Oswald Regular" pitchFamily="2" charset="-52"/>
              </a:rPr>
              <a:t>досягнень</a:t>
            </a:r>
            <a:r>
              <a:rPr lang="ru-RU" dirty="0" smtClean="0">
                <a:latin typeface="Oswald Regular" pitchFamily="2" charset="-52"/>
              </a:rPr>
              <a:t>; </a:t>
            </a:r>
            <a:r>
              <a:rPr lang="ru-RU" dirty="0" err="1" smtClean="0">
                <a:latin typeface="Oswald Regular" pitchFamily="2" charset="-52"/>
              </a:rPr>
              <a:t>прагнення</a:t>
            </a:r>
            <a:r>
              <a:rPr lang="ru-RU" dirty="0" smtClean="0">
                <a:latin typeface="Oswald Regular" pitchFamily="2" charset="-52"/>
              </a:rPr>
              <a:t> до </a:t>
            </a:r>
            <a:r>
              <a:rPr lang="ru-RU" dirty="0" err="1" smtClean="0">
                <a:latin typeface="Oswald Regular" pitchFamily="2" charset="-52"/>
              </a:rPr>
              <a:t>зменшення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smtClean="0">
                <a:latin typeface="Oswald Regular" pitchFamily="2" charset="-52"/>
              </a:rPr>
              <a:t>негативного образу кандидата.</a:t>
            </a: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6. </a:t>
            </a:r>
            <a:r>
              <a:rPr lang="ru-RU" dirty="0" err="1" smtClean="0">
                <a:latin typeface="Oswald Regular" pitchFamily="2" charset="-52"/>
              </a:rPr>
              <a:t>Визначення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цільової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аудиторії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7. </a:t>
            </a:r>
            <a:r>
              <a:rPr lang="ru-RU" dirty="0" err="1" smtClean="0">
                <a:latin typeface="Oswald Regular" pitchFamily="2" charset="-52"/>
              </a:rPr>
              <a:t>Вироблення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дій</a:t>
            </a:r>
            <a:r>
              <a:rPr lang="ru-RU" dirty="0" smtClean="0">
                <a:latin typeface="Oswald Regular" pitchFamily="2" charset="-52"/>
              </a:rPr>
              <a:t> в сторону </a:t>
            </a:r>
            <a:r>
              <a:rPr lang="ru-RU" dirty="0" err="1" smtClean="0">
                <a:latin typeface="Oswald Regular" pitchFamily="2" charset="-52"/>
              </a:rPr>
              <a:t>конкурентів</a:t>
            </a:r>
            <a:endParaRPr lang="ru-RU" dirty="0" smtClean="0">
              <a:latin typeface="Oswald Regular" pitchFamily="2" charset="-52"/>
            </a:endParaRPr>
          </a:p>
          <a:p>
            <a:pPr marL="0" indent="0">
              <a:buNone/>
            </a:pPr>
            <a:r>
              <a:rPr lang="ru-RU" dirty="0" smtClean="0">
                <a:latin typeface="Oswald Regular" pitchFamily="2" charset="-52"/>
              </a:rPr>
              <a:t>8. </a:t>
            </a:r>
            <a:r>
              <a:rPr lang="ru-RU" dirty="0" err="1" smtClean="0">
                <a:latin typeface="Oswald Regular" pitchFamily="2" charset="-52"/>
              </a:rPr>
              <a:t>Формулювання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основної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ідеї</a:t>
            </a:r>
            <a:r>
              <a:rPr lang="ru-RU" dirty="0" smtClean="0">
                <a:latin typeface="Oswald Regular" pitchFamily="2" charset="-52"/>
              </a:rPr>
              <a:t> (гасла) </a:t>
            </a:r>
            <a:r>
              <a:rPr lang="ru-RU" dirty="0" err="1" smtClean="0">
                <a:latin typeface="Oswald Regular" pitchFamily="2" charset="-52"/>
              </a:rPr>
              <a:t>кампанії</a:t>
            </a:r>
            <a:r>
              <a:rPr lang="ru-RU" dirty="0" smtClean="0">
                <a:latin typeface="Oswald Regular" pitchFamily="2" charset="-52"/>
              </a:rPr>
              <a:t>.</a:t>
            </a:r>
            <a:endParaRPr lang="ru-RU" dirty="0">
              <a:latin typeface="Oswald Regular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381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Oswald Regular" pitchFamily="2" charset="-52"/>
              </a:rPr>
              <a:t>Стратегії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виборчої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кампанії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мають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різні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Oswald Regular" pitchFamily="2" charset="-52"/>
              </a:rPr>
              <a:t>методи</a:t>
            </a:r>
            <a:r>
              <a:rPr lang="ru-RU" dirty="0" smtClean="0">
                <a:latin typeface="Oswald Regular" pitchFamily="2" charset="-52"/>
              </a:rPr>
              <a:t> і </a:t>
            </a:r>
            <a:r>
              <a:rPr lang="ru-RU" dirty="0" err="1" smtClean="0">
                <a:latin typeface="Oswald Regular" pitchFamily="2" charset="-52"/>
              </a:rPr>
              <a:t>можуть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залежати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від</a:t>
            </a:r>
            <a:r>
              <a:rPr lang="ru-RU" dirty="0" smtClean="0">
                <a:latin typeface="Oswald Regular" pitchFamily="2" charset="-52"/>
              </a:rPr>
              <a:t> того </a:t>
            </a:r>
            <a:r>
              <a:rPr lang="ru-RU" dirty="0" err="1" smtClean="0">
                <a:latin typeface="Oswald Regular" pitchFamily="2" charset="-52"/>
              </a:rPr>
              <a:t>чи</a:t>
            </a:r>
            <a:r>
              <a:rPr lang="ru-RU" dirty="0" smtClean="0">
                <a:latin typeface="Oswald Regular" pitchFamily="2" charset="-52"/>
              </a:rPr>
              <a:t> є кандидат </a:t>
            </a:r>
            <a:r>
              <a:rPr lang="ru-RU" dirty="0" err="1" smtClean="0">
                <a:latin typeface="Oswald Regular" pitchFamily="2" charset="-52"/>
              </a:rPr>
              <a:t>новачком</a:t>
            </a:r>
            <a:r>
              <a:rPr lang="ru-RU" dirty="0" smtClean="0">
                <a:latin typeface="Oswald Regular" pitchFamily="2" charset="-52"/>
              </a:rPr>
              <a:t> в </a:t>
            </a:r>
            <a:r>
              <a:rPr lang="ru-RU" dirty="0" err="1" smtClean="0">
                <a:latin typeface="Oswald Regular" pitchFamily="2" charset="-52"/>
              </a:rPr>
              <a:t>політиці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тобто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людина</a:t>
            </a:r>
            <a:r>
              <a:rPr lang="ru-RU" dirty="0" smtClean="0">
                <a:latin typeface="Oswald Regular" pitchFamily="2" charset="-52"/>
              </a:rPr>
              <a:t>, про </a:t>
            </a:r>
            <a:r>
              <a:rPr lang="ru-RU" dirty="0" err="1" smtClean="0">
                <a:latin typeface="Oswald Regular" pitchFamily="2" charset="-52"/>
              </a:rPr>
              <a:t>який</a:t>
            </a:r>
            <a:r>
              <a:rPr lang="ru-RU" dirty="0" smtClean="0">
                <a:latin typeface="Oswald Regular" pitchFamily="2" charset="-52"/>
              </a:rPr>
              <a:t> практично </a:t>
            </a:r>
            <a:r>
              <a:rPr lang="ru-RU" dirty="0" err="1" smtClean="0">
                <a:latin typeface="Oswald Regular" pitchFamily="2" charset="-52"/>
              </a:rPr>
              <a:t>ніхто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нічого</a:t>
            </a:r>
            <a:r>
              <a:rPr lang="ru-RU" dirty="0" smtClean="0">
                <a:latin typeface="Oswald Regular" pitchFamily="2" charset="-52"/>
              </a:rPr>
              <a:t> не </a:t>
            </a:r>
            <a:r>
              <a:rPr lang="ru-RU" dirty="0" err="1" smtClean="0">
                <a:latin typeface="Oswald Regular" pitchFamily="2" charset="-52"/>
              </a:rPr>
              <a:t>знає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або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це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вже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діючий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політик</a:t>
            </a:r>
            <a:r>
              <a:rPr lang="ru-RU" dirty="0" smtClean="0">
                <a:latin typeface="Oswald Regular" pitchFamily="2" charset="-52"/>
              </a:rPr>
              <a:t>. </a:t>
            </a:r>
            <a:r>
              <a:rPr lang="ru-RU" dirty="0" err="1" smtClean="0">
                <a:latin typeface="Oswald Regular" pitchFamily="2" charset="-52"/>
              </a:rPr>
              <a:t>Безсумнівно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політик</a:t>
            </a:r>
            <a:r>
              <a:rPr lang="ru-RU" dirty="0" smtClean="0">
                <a:latin typeface="Oswald Regular" pitchFamily="2" charset="-52"/>
              </a:rPr>
              <a:t>, </a:t>
            </a:r>
            <a:r>
              <a:rPr lang="ru-RU" dirty="0" err="1" smtClean="0">
                <a:latin typeface="Oswald Regular" pitchFamily="2" charset="-52"/>
              </a:rPr>
              <a:t>вже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займаний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виборну</a:t>
            </a:r>
            <a:r>
              <a:rPr lang="ru-RU" dirty="0" smtClean="0">
                <a:latin typeface="Oswald Regular" pitchFamily="2" charset="-52"/>
              </a:rPr>
              <a:t> посаду </a:t>
            </a:r>
            <a:r>
              <a:rPr lang="ru-RU" dirty="0" err="1" smtClean="0">
                <a:latin typeface="Oswald Regular" pitchFamily="2" charset="-52"/>
              </a:rPr>
              <a:t>має</a:t>
            </a:r>
            <a:r>
              <a:rPr lang="ru-RU" dirty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набагато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більше</a:t>
            </a:r>
            <a:r>
              <a:rPr lang="ru-RU" dirty="0" smtClean="0">
                <a:latin typeface="Oswald Regular" pitchFamily="2" charset="-52"/>
              </a:rPr>
              <a:t> </a:t>
            </a:r>
            <a:r>
              <a:rPr lang="ru-RU" dirty="0" err="1" smtClean="0">
                <a:latin typeface="Oswald Regular" pitchFamily="2" charset="-52"/>
              </a:rPr>
              <a:t>переваг</a:t>
            </a:r>
            <a:r>
              <a:rPr lang="ru-RU" dirty="0" smtClean="0">
                <a:latin typeface="Oswald Regular" pitchFamily="2" charset="-52"/>
              </a:rPr>
              <a:t>.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0" y="3310412"/>
            <a:ext cx="5245720" cy="35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600" dirty="0" smtClean="0">
                <a:latin typeface="Oswald Regular" pitchFamily="2" charset="-52"/>
              </a:rPr>
              <a:t>Метод великої події та крейсерська стратегія</a:t>
            </a:r>
            <a:endParaRPr lang="ru-RU" sz="6600" dirty="0">
              <a:latin typeface="Oswald Regular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68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8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000" dirty="0" smtClean="0">
                <a:latin typeface="Oswald Regular" pitchFamily="2" charset="-52"/>
              </a:rPr>
              <a:t>Мова. Віра. Армія</a:t>
            </a:r>
            <a:endParaRPr lang="ru-RU" sz="6000" dirty="0">
              <a:latin typeface="Oswald Regular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552728" cy="48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749917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Oswald Regular" pitchFamily="2" charset="-52"/>
              </a:rPr>
              <a:t>Три постулати виборчої кампанії Порошенка:</a:t>
            </a:r>
          </a:p>
          <a:p>
            <a:pPr marL="0" indent="0">
              <a:buNone/>
            </a:pPr>
            <a:r>
              <a:rPr lang="uk-UA" dirty="0" smtClean="0">
                <a:latin typeface="Oswald Regular" pitchFamily="2" charset="-52"/>
              </a:rPr>
              <a:t>Реформування армії</a:t>
            </a:r>
          </a:p>
          <a:p>
            <a:pPr marL="0" indent="0">
              <a:buNone/>
            </a:pPr>
            <a:r>
              <a:rPr lang="uk-UA" dirty="0" smtClean="0">
                <a:latin typeface="Oswald Regular" pitchFamily="2" charset="-52"/>
              </a:rPr>
              <a:t>Мовний закон</a:t>
            </a:r>
            <a:br>
              <a:rPr lang="uk-UA" dirty="0" smtClean="0">
                <a:latin typeface="Oswald Regular" pitchFamily="2" charset="-52"/>
              </a:rPr>
            </a:br>
            <a:r>
              <a:rPr lang="uk-UA" dirty="0" err="1" smtClean="0">
                <a:latin typeface="Oswald Regular" pitchFamily="2" charset="-52"/>
              </a:rPr>
              <a:t>Томос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6588224" cy="37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Oswald Regular" pitchFamily="2" charset="-52"/>
              </a:rPr>
              <a:t>Томос-тур</a:t>
            </a:r>
            <a:r>
              <a:rPr lang="uk-UA" dirty="0" smtClean="0">
                <a:latin typeface="Oswald Regular" pitchFamily="2" charset="-52"/>
              </a:rPr>
              <a:t> по 17 областям</a:t>
            </a:r>
            <a:endParaRPr lang="ru-RU" dirty="0">
              <a:latin typeface="Oswald Regular" pitchFamily="2" charset="-52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569387" cy="1940680"/>
          </a:xfrm>
        </p:spPr>
      </p:pic>
    </p:spTree>
    <p:extLst>
      <p:ext uri="{BB962C8B-B14F-4D97-AF65-F5344CB8AC3E}">
        <p14:creationId xmlns:p14="http://schemas.microsoft.com/office/powerpoint/2010/main" val="2606315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295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Методи просування кандидата на прикладі політичної кампанії  П. Порошенка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Томос-тур по 17 областям</vt:lpstr>
      <vt:lpstr>Презентация PowerPoint</vt:lpstr>
      <vt:lpstr>Дослідження ЦА та збір даних</vt:lpstr>
      <vt:lpstr>Агітаційні палатки</vt:lpstr>
      <vt:lpstr>Зовнішня реклама</vt:lpstr>
      <vt:lpstr>Презентация PowerPoint</vt:lpstr>
      <vt:lpstr>Презентация PowerPoint</vt:lpstr>
      <vt:lpstr>Презентация PowerPoint</vt:lpstr>
      <vt:lpstr>Мітинги Порошенка</vt:lpstr>
      <vt:lpstr>Метод «брудної білизни»</vt:lpstr>
      <vt:lpstr>Телеканал «Прямий»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просування кандидата на прикладі політичної кампанії  П. Порошенка</dc:title>
  <dc:creator>John</dc:creator>
  <cp:lastModifiedBy>John</cp:lastModifiedBy>
  <cp:revision>12</cp:revision>
  <dcterms:created xsi:type="dcterms:W3CDTF">2019-03-29T16:30:44Z</dcterms:created>
  <dcterms:modified xsi:type="dcterms:W3CDTF">2019-03-29T18:25:28Z</dcterms:modified>
</cp:coreProperties>
</file>