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12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A1BE0C0-FBAD-45CD-9E65-941C60B5643B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32704E5-9E70-44D9-BF3F-2B9D63E290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riendfeed.com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036712"/>
          </a:xfrm>
        </p:spPr>
        <p:txBody>
          <a:bodyPr/>
          <a:lstStyle/>
          <a:p>
            <a:pPr algn="ctr"/>
            <a:r>
              <a:rPr lang="uk-UA" dirty="0" smtClean="0">
                <a:latin typeface="Book Antiqua" pitchFamily="18" charset="0"/>
              </a:rPr>
              <a:t>Соціальне проектування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717201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Предметом навчальної дисципліни є </a:t>
            </a:r>
            <a:r>
              <a:rPr lang="ru-RU" sz="2900" b="1" dirty="0" err="1" smtClean="0">
                <a:solidFill>
                  <a:srgbClr val="BE1291"/>
                </a:solidFill>
                <a:latin typeface="Book Antiqua" pitchFamily="18" charset="0"/>
              </a:rPr>
              <a:t>закономірності</a:t>
            </a:r>
            <a:r>
              <a:rPr lang="ru-RU" sz="2900" b="1" dirty="0" smtClean="0">
                <a:solidFill>
                  <a:srgbClr val="BE1291"/>
                </a:solidFill>
                <a:latin typeface="Book Antiqua" pitchFamily="18" charset="0"/>
              </a:rPr>
              <a:t>, </a:t>
            </a:r>
            <a:r>
              <a:rPr lang="ru-RU" sz="2900" b="1" dirty="0" err="1" smtClean="0">
                <a:solidFill>
                  <a:srgbClr val="BE1291"/>
                </a:solidFill>
                <a:latin typeface="Book Antiqua" pitchFamily="18" charset="0"/>
              </a:rPr>
              <a:t>методи</a:t>
            </a:r>
            <a:r>
              <a:rPr lang="ru-RU" sz="2900" b="1" dirty="0" smtClean="0">
                <a:solidFill>
                  <a:srgbClr val="BE1291"/>
                </a:solidFill>
                <a:latin typeface="Book Antiqua" pitchFamily="18" charset="0"/>
              </a:rPr>
              <a:t> і </a:t>
            </a:r>
            <a:r>
              <a:rPr lang="ru-RU" sz="2900" b="1" dirty="0" err="1" smtClean="0">
                <a:solidFill>
                  <a:srgbClr val="BE1291"/>
                </a:solidFill>
                <a:latin typeface="Book Antiqua" pitchFamily="18" charset="0"/>
              </a:rPr>
              <a:t>форми</a:t>
            </a:r>
            <a:r>
              <a:rPr lang="ru-RU" sz="2900" b="1" dirty="0" smtClean="0">
                <a:solidFill>
                  <a:srgbClr val="BE1291"/>
                </a:solidFill>
                <a:latin typeface="Book Antiqua" pitchFamily="18" charset="0"/>
              </a:rPr>
              <a:t> </a:t>
            </a:r>
            <a:r>
              <a:rPr lang="ru-RU" sz="2900" b="1" dirty="0" err="1" smtClean="0">
                <a:solidFill>
                  <a:srgbClr val="BE1291"/>
                </a:solidFill>
                <a:latin typeface="Book Antiqua" pitchFamily="18" charset="0"/>
              </a:rPr>
              <a:t>соціального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проектування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.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Проектна діяльність у цій галузі розглядається в якості форми відкриття  можливостей гармонізації суспільних відносин. Специфіка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 соціального проектування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у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визначається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структурою соціальної сфери як особливого способу буття тих або інших форм соціальних спільностей (етносів, народів, націй, класів). З огляду на особливу рефлексивну природу останніх розкриваються специфічні соціально-проектні способи врахування саморегуляції соціальних інститутів та уникання спрощення проектних дій у соціальній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сфері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до схеми: «команда – контроль». Показується, що в суспільно-історичному вимірі становлення проектування у соціальній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сфері 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відбувалося в процесі розгортання взаємозв’язку між суспільством і державою, де стихійні механізми формування соціальних спільностей поступово знімалися в ході творення державно-правових механізмів цілеспрямованої гармонізації соціально-економічних відносин. Звісно, це не означає, що витоки соціального проектування зводяться лише до проектної </a:t>
            </a:r>
            <a:r>
              <a:rPr lang="uk-UA" sz="2900" b="1" dirty="0" err="1" smtClean="0">
                <a:solidFill>
                  <a:srgbClr val="BE1291"/>
                </a:solidFill>
                <a:latin typeface="Book Antiqua" pitchFamily="18" charset="0"/>
              </a:rPr>
              <a:t>нормотворчості</a:t>
            </a:r>
            <a:r>
              <a:rPr lang="uk-UA" sz="2900" b="1" dirty="0" smtClean="0">
                <a:solidFill>
                  <a:srgbClr val="BE1291"/>
                </a:solidFill>
                <a:latin typeface="Book Antiqua" pitchFamily="18" charset="0"/>
              </a:rPr>
              <a:t> держави: вона лише закріплює ті зовнішні динамічно-діалогічні конструктивні межі, дотримання яких дозволяє громадянсько-проектним ініціативам уникати свого самозаперечення у конфліктних зіткненнях з інтересами та проектами інших соціальних суб’єктів.</a:t>
            </a:r>
            <a:endParaRPr lang="ru-RU" sz="2900" b="1" dirty="0" smtClean="0">
              <a:solidFill>
                <a:srgbClr val="BE1291"/>
              </a:solidFill>
              <a:latin typeface="Book Antiqua" pitchFamily="18" charset="0"/>
            </a:endParaRPr>
          </a:p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websitepromote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784976" cy="6264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14352" y="332656"/>
            <a:ext cx="4129656" cy="6525344"/>
          </a:xfrm>
        </p:spPr>
        <p:txBody>
          <a:bodyPr>
            <a:normAutofit fontScale="55000" lnSpcReduction="20000"/>
          </a:bodyPr>
          <a:lstStyle/>
          <a:p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Метою викладання навчальної дисципліни «Соціальне проектування» є формування у студентів спеціальності </a:t>
            </a:r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«Філософія» </a:t>
            </a:r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культури соціально-проектної діяльності.</a:t>
            </a:r>
            <a:endParaRPr lang="ru-RU" sz="2900" b="1" dirty="0" smtClean="0">
              <a:solidFill>
                <a:srgbClr val="00B050"/>
              </a:solidFill>
              <a:latin typeface="Book Antiqua" pitchFamily="18" charset="0"/>
            </a:endParaRPr>
          </a:p>
          <a:p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Основними завданнями вивчення дисципліни «Соціальне проектування» є:</a:t>
            </a:r>
            <a:endParaRPr lang="ru-RU" sz="2900" b="1" dirty="0" smtClean="0">
              <a:solidFill>
                <a:srgbClr val="00B05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засвоєння закономірностей процесу становлення і розвитку соціального проектування;</a:t>
            </a:r>
            <a:endParaRPr lang="ru-RU" sz="2900" b="1" dirty="0" smtClean="0">
              <a:solidFill>
                <a:srgbClr val="00B05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ознайомлення зі специфікою </a:t>
            </a:r>
            <a:r>
              <a:rPr lang="uk-UA" sz="2900" b="1" dirty="0" smtClean="0">
                <a:solidFill>
                  <a:srgbClr val="00B050"/>
                </a:solidFill>
                <a:latin typeface="Book Antiqua" pitchFamily="18" charset="0"/>
              </a:rPr>
              <a:t>соціального </a:t>
            </a:r>
            <a:r>
              <a:rPr lang="uk-UA" sz="2900" b="1" dirty="0" smtClean="0">
                <a:solidFill>
                  <a:srgbClr val="FF0000"/>
                </a:solidFill>
                <a:latin typeface="Book Antiqua" pitchFamily="18" charset="0"/>
              </a:rPr>
              <a:t>проектування ;</a:t>
            </a:r>
            <a:endParaRPr lang="ru-RU" sz="2900" b="1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FF0000"/>
                </a:solidFill>
                <a:latin typeface="Book Antiqua" pitchFamily="18" charset="0"/>
              </a:rPr>
              <a:t>формування уявлень про механізм соціально-проектної діяльності;</a:t>
            </a:r>
            <a:endParaRPr lang="ru-RU" sz="2900" b="1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FF0000"/>
                </a:solidFill>
                <a:latin typeface="Book Antiqua" pitchFamily="18" charset="0"/>
              </a:rPr>
              <a:t>оволодіння методами розробки та обґрунтування проектних ініціатив у </a:t>
            </a:r>
            <a:r>
              <a:rPr lang="uk-UA" sz="2900" b="1" dirty="0" smtClean="0">
                <a:solidFill>
                  <a:srgbClr val="FF0000"/>
                </a:solidFill>
                <a:latin typeface="Book Antiqua" pitchFamily="18" charset="0"/>
              </a:rPr>
              <a:t>соціальній галузі;</a:t>
            </a:r>
            <a:endParaRPr lang="ru-RU" sz="2900" b="1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активізація проектної активності студентів спеціальності </a:t>
            </a:r>
            <a:r>
              <a:rPr lang="uk-UA" sz="29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«Філософія»;</a:t>
            </a:r>
            <a:endParaRPr lang="ru-RU" sz="2900" b="1" dirty="0" smtClean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засвоєння форм оцінки соціальних проектів;</a:t>
            </a:r>
            <a:endParaRPr lang="ru-RU" sz="2900" b="1" dirty="0" smtClean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ознайомлення із сучасними методами </a:t>
            </a:r>
            <a:r>
              <a:rPr lang="uk-UA" sz="2900" b="1" dirty="0" err="1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фасилітації</a:t>
            </a:r>
            <a:r>
              <a:rPr lang="uk-UA" sz="29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, мотивації та активізації аудиторії соціального проекту.</a:t>
            </a:r>
            <a:endParaRPr lang="ru-RU" sz="2900" b="1" dirty="0" smtClean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  <a:p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8352928" cy="5544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404664"/>
            <a:ext cx="4209128" cy="6139008"/>
          </a:xfrm>
        </p:spPr>
        <p:txBody>
          <a:bodyPr>
            <a:normAutofit fontScale="55000" lnSpcReduction="20000"/>
          </a:bodyPr>
          <a:lstStyle/>
          <a:p>
            <a:r>
              <a:rPr lang="uk-UA" sz="2900" b="1" dirty="0" smtClean="0">
                <a:solidFill>
                  <a:srgbClr val="0070C0"/>
                </a:solidFill>
                <a:latin typeface="Book Antiqua" pitchFamily="18" charset="0"/>
              </a:rPr>
              <a:t>Згідно з вимогами освітньо-професійної програми студенти повинні:</a:t>
            </a:r>
            <a:endParaRPr lang="ru-RU" sz="29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uk-UA" sz="2900" b="1" i="1" dirty="0" smtClean="0">
                <a:solidFill>
                  <a:srgbClr val="0070C0"/>
                </a:solidFill>
                <a:latin typeface="Book Antiqua" pitchFamily="18" charset="0"/>
              </a:rPr>
              <a:t>знати :</a:t>
            </a:r>
            <a:endParaRPr lang="ru-RU" sz="29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0070C0"/>
                </a:solidFill>
                <a:latin typeface="Book Antiqua" pitchFamily="18" charset="0"/>
              </a:rPr>
              <a:t>закономірності соціального проектування;</a:t>
            </a:r>
            <a:endParaRPr lang="ru-RU" sz="29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0070C0"/>
                </a:solidFill>
                <a:latin typeface="Book Antiqua" pitchFamily="18" charset="0"/>
              </a:rPr>
              <a:t>типи і види соціальних проектів;</a:t>
            </a:r>
            <a:endParaRPr lang="ru-RU" sz="29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0070C0"/>
                </a:solidFill>
                <a:latin typeface="Book Antiqua" pitchFamily="18" charset="0"/>
              </a:rPr>
              <a:t>особливості проектування соціальних послуг;</a:t>
            </a:r>
            <a:endParaRPr lang="ru-RU" sz="29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0070C0"/>
                </a:solidFill>
                <a:latin typeface="Book Antiqua" pitchFamily="18" charset="0"/>
              </a:rPr>
              <a:t>європейські стандарти проектних послуг у </a:t>
            </a:r>
            <a:r>
              <a:rPr lang="uk-UA" sz="2900" b="1" dirty="0" smtClean="0">
                <a:solidFill>
                  <a:srgbClr val="0070C0"/>
                </a:solidFill>
                <a:latin typeface="Book Antiqua" pitchFamily="18" charset="0"/>
              </a:rPr>
              <a:t>різних  галузях соціальної сфери</a:t>
            </a:r>
            <a:r>
              <a:rPr lang="uk-UA" sz="2900" b="1" dirty="0" smtClean="0">
                <a:solidFill>
                  <a:srgbClr val="0070C0"/>
                </a:solidFill>
                <a:latin typeface="Book Antiqua" pitchFamily="18" charset="0"/>
              </a:rPr>
              <a:t>;</a:t>
            </a:r>
            <a:endParaRPr lang="ru-RU" sz="29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0070C0"/>
                </a:solidFill>
                <a:latin typeface="Book Antiqua" pitchFamily="18" charset="0"/>
              </a:rPr>
              <a:t>способи та прийоми активізації проектної уяви;</a:t>
            </a:r>
            <a:endParaRPr lang="ru-RU" sz="29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7030A0"/>
                </a:solidFill>
                <a:latin typeface="Book Antiqua" pitchFamily="18" charset="0"/>
              </a:rPr>
              <a:t>особливості науково-технічного забезпечення соціально-проектної діяльності.</a:t>
            </a:r>
            <a:endParaRPr lang="ru-RU" sz="29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uk-UA" sz="2900" b="1" i="1" dirty="0" smtClean="0">
                <a:solidFill>
                  <a:srgbClr val="7030A0"/>
                </a:solidFill>
                <a:latin typeface="Book Antiqua" pitchFamily="18" charset="0"/>
              </a:rPr>
              <a:t>вміти</a:t>
            </a:r>
            <a:r>
              <a:rPr lang="uk-UA" sz="2900" b="1" dirty="0" smtClean="0">
                <a:solidFill>
                  <a:srgbClr val="7030A0"/>
                </a:solidFill>
                <a:latin typeface="Book Antiqua" pitchFamily="18" charset="0"/>
              </a:rPr>
              <a:t> :</a:t>
            </a:r>
            <a:endParaRPr lang="ru-RU" sz="29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7030A0"/>
                </a:solidFill>
                <a:latin typeface="Book Antiqua" pitchFamily="18" charset="0"/>
              </a:rPr>
              <a:t>оперувати основними поняттями;</a:t>
            </a:r>
            <a:endParaRPr lang="ru-RU" sz="29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7030A0"/>
                </a:solidFill>
                <a:latin typeface="Book Antiqua" pitchFamily="18" charset="0"/>
              </a:rPr>
              <a:t>аналізувати етапи та фактори соціального проектування;</a:t>
            </a:r>
            <a:endParaRPr lang="ru-RU" sz="29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7030A0"/>
                </a:solidFill>
                <a:latin typeface="Book Antiqua" pitchFamily="18" charset="0"/>
              </a:rPr>
              <a:t>діагностувати проблемну ситуацію, для вирішення якої потрібний соціальний проект; </a:t>
            </a:r>
            <a:endParaRPr lang="ru-RU" sz="29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7030A0"/>
                </a:solidFill>
                <a:latin typeface="Book Antiqua" pitchFamily="18" charset="0"/>
              </a:rPr>
              <a:t>складати проектні заявки для участі в конкурсах соціальних проектів;</a:t>
            </a:r>
            <a:endParaRPr lang="ru-RU" sz="29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pPr lvl="0"/>
            <a:r>
              <a:rPr lang="uk-UA" sz="2900" b="1" dirty="0" smtClean="0">
                <a:solidFill>
                  <a:srgbClr val="7030A0"/>
                </a:solidFill>
                <a:latin typeface="Book Antiqua" pitchFamily="18" charset="0"/>
              </a:rPr>
              <a:t>планувати виконання соціальних проектів.</a:t>
            </a:r>
            <a:endParaRPr lang="ru-RU" sz="29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reorganzacya-ce-reorganzacya-yuridichnoyi-osobi_224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836712"/>
            <a:ext cx="8352928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3059832" y="548680"/>
            <a:ext cx="3137609" cy="5328592"/>
          </a:xfrm>
        </p:spPr>
        <p:txBody>
          <a:bodyPr>
            <a:normAutofit/>
          </a:bodyPr>
          <a:lstStyle/>
          <a:p>
            <a:pPr algn="ctr"/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Теми курсу: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Сутність соціального проектування</a:t>
            </a:r>
            <a:endParaRPr lang="ru-RU" sz="1600" dirty="0" smtClean="0">
              <a:solidFill>
                <a:srgbClr val="BE1291"/>
              </a:solidFill>
              <a:latin typeface="Book Antiqua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Принципи і методи соціального проектування</a:t>
            </a:r>
            <a:endParaRPr lang="ru-RU" sz="1600" dirty="0" smtClean="0">
              <a:solidFill>
                <a:srgbClr val="BE1291"/>
              </a:solidFill>
              <a:latin typeface="Book Antiqua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Історичні етапи становлення і розвитку </a:t>
            </a: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соціального проектування 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Механізм соціального проектування </a:t>
            </a: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Проектування </a:t>
            </a: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соціальних послуг</a:t>
            </a:r>
            <a:endParaRPr lang="ru-RU" sz="1600" dirty="0" smtClean="0">
              <a:solidFill>
                <a:srgbClr val="BE1291"/>
              </a:solidFill>
              <a:latin typeface="Book Antiqua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Організаційне проектування у соціальній </a:t>
            </a: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сфері </a:t>
            </a:r>
            <a:endParaRPr lang="ru-RU" sz="1600" dirty="0" smtClean="0">
              <a:solidFill>
                <a:srgbClr val="BE1291"/>
              </a:solidFill>
              <a:latin typeface="Book Antiqua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Політико-правове </a:t>
            </a: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проектування</a:t>
            </a:r>
            <a:endParaRPr lang="ru-RU" sz="1600" dirty="0" smtClean="0">
              <a:solidFill>
                <a:srgbClr val="BE1291"/>
              </a:solidFill>
              <a:latin typeface="Book Antiqua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Науково-освітнє </a:t>
            </a:r>
            <a:r>
              <a:rPr lang="uk-UA" sz="1600" b="1" dirty="0" smtClean="0">
                <a:solidFill>
                  <a:srgbClr val="BE1291"/>
                </a:solidFill>
                <a:latin typeface="Book Antiqua" pitchFamily="18" charset="0"/>
              </a:rPr>
              <a:t>проектування</a:t>
            </a:r>
            <a:endParaRPr lang="ru-RU" sz="1600" dirty="0" smtClean="0">
              <a:solidFill>
                <a:srgbClr val="BE1291"/>
              </a:solidFill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ekonomichnie_raionuvannia_ukrayini13.p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8496944" cy="61926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</TotalTime>
  <Words>381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Соціальне проектування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Соціальне проектування</dc:title>
  <dc:creator>Customer</dc:creator>
  <cp:lastModifiedBy>olya</cp:lastModifiedBy>
  <cp:revision>5</cp:revision>
  <dcterms:created xsi:type="dcterms:W3CDTF">2016-01-25T16:37:58Z</dcterms:created>
  <dcterms:modified xsi:type="dcterms:W3CDTF">2016-02-07T11:09:20Z</dcterms:modified>
</cp:coreProperties>
</file>