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26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26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7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6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06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9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2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98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16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9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24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7A8EB-C7E9-4A6D-8F12-DDD55FA91D23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63315-0083-44AD-8BC5-E0A82DCA4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6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sallianc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3399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European Alliance of News Agencies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FF99FF"/>
          </a:solidFill>
        </p:spPr>
        <p:txBody>
          <a:bodyPr/>
          <a:lstStyle/>
          <a:p>
            <a:endParaRPr lang="ru-RU" dirty="0" smtClean="0"/>
          </a:p>
          <a:p>
            <a:r>
              <a:rPr lang="ru-RU" sz="4000" b="1" dirty="0" smtClean="0">
                <a:solidFill>
                  <a:srgbClr val="7030A0"/>
                </a:solidFill>
              </a:rPr>
              <a:t>Європейський альянс </a:t>
            </a:r>
            <a:r>
              <a:rPr lang="ru-RU" sz="4000" b="1" dirty="0" err="1" smtClean="0">
                <a:solidFill>
                  <a:srgbClr val="7030A0"/>
                </a:solidFill>
              </a:rPr>
              <a:t>інформаційних</a:t>
            </a:r>
            <a:r>
              <a:rPr lang="ru-RU" sz="4000" b="1" dirty="0" smtClean="0">
                <a:solidFill>
                  <a:srgbClr val="7030A0"/>
                </a:solidFill>
              </a:rPr>
              <a:t> агентств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7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Європейський альянс </a:t>
            </a:r>
            <a:r>
              <a:rPr lang="ru-RU" b="1" dirty="0" err="1" smtClean="0">
                <a:solidFill>
                  <a:schemeClr val="bg1"/>
                </a:solidFill>
              </a:rPr>
              <a:t>інформаційних</a:t>
            </a:r>
            <a:r>
              <a:rPr lang="ru-RU" b="1" dirty="0" smtClean="0">
                <a:solidFill>
                  <a:schemeClr val="bg1"/>
                </a:solidFill>
              </a:rPr>
              <a:t> агентств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Європейський альянс </a:t>
            </a:r>
            <a:r>
              <a:rPr lang="ru-RU" dirty="0" err="1" smtClean="0">
                <a:solidFill>
                  <a:srgbClr val="7030A0"/>
                </a:solidFill>
              </a:rPr>
              <a:t>інформаційних</a:t>
            </a:r>
            <a:r>
              <a:rPr lang="ru-RU" dirty="0" smtClean="0">
                <a:solidFill>
                  <a:srgbClr val="7030A0"/>
                </a:solidFill>
              </a:rPr>
              <a:t> агентств (</a:t>
            </a:r>
            <a:r>
              <a:rPr lang="en-US" b="1" dirty="0" smtClean="0">
                <a:solidFill>
                  <a:srgbClr val="7030A0"/>
                </a:solidFill>
              </a:rPr>
              <a:t>EANA</a:t>
            </a:r>
            <a:r>
              <a:rPr lang="en-US" dirty="0" smtClean="0">
                <a:solidFill>
                  <a:srgbClr val="7030A0"/>
                </a:solidFill>
              </a:rPr>
              <a:t>) - </a:t>
            </a:r>
            <a:r>
              <a:rPr lang="ru-RU" dirty="0" err="1" smtClean="0">
                <a:solidFill>
                  <a:srgbClr val="7030A0"/>
                </a:solidFill>
              </a:rPr>
              <a:t>федерація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dirty="0" smtClean="0">
                <a:solidFill>
                  <a:srgbClr val="7030A0"/>
                </a:solidFill>
              </a:rPr>
              <a:t> агентства в </a:t>
            </a:r>
            <a:r>
              <a:rPr lang="ru-RU" dirty="0" err="1" smtClean="0">
                <a:solidFill>
                  <a:srgbClr val="7030A0"/>
                </a:solidFill>
              </a:rPr>
              <a:t>Європа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</a:p>
          <a:p>
            <a:r>
              <a:rPr lang="ru-RU" dirty="0" err="1" smtClean="0">
                <a:solidFill>
                  <a:srgbClr val="7030A0"/>
                </a:solidFill>
              </a:rPr>
              <a:t>Організація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була</a:t>
            </a:r>
            <a:r>
              <a:rPr lang="ru-RU" dirty="0" smtClean="0">
                <a:solidFill>
                  <a:srgbClr val="7030A0"/>
                </a:solidFill>
              </a:rPr>
              <a:t> заснована в 1956 </a:t>
            </a:r>
            <a:r>
              <a:rPr lang="ru-RU" dirty="0" err="1" smtClean="0">
                <a:solidFill>
                  <a:srgbClr val="7030A0"/>
                </a:solidFill>
              </a:rPr>
              <a:t>році</a:t>
            </a:r>
            <a:r>
              <a:rPr lang="ru-RU" dirty="0" smtClean="0">
                <a:solidFill>
                  <a:srgbClr val="7030A0"/>
                </a:solidFill>
              </a:rPr>
              <a:t> і </a:t>
            </a:r>
            <a:r>
              <a:rPr lang="ru-RU" dirty="0" err="1" smtClean="0">
                <a:solidFill>
                  <a:srgbClr val="7030A0"/>
                </a:solidFill>
              </a:rPr>
              <a:t>базується</a:t>
            </a:r>
            <a:r>
              <a:rPr lang="ru-RU" dirty="0" smtClean="0">
                <a:solidFill>
                  <a:srgbClr val="7030A0"/>
                </a:solidFill>
              </a:rPr>
              <a:t> в Берн в </a:t>
            </a:r>
            <a:r>
              <a:rPr lang="ru-RU" dirty="0" err="1" smtClean="0">
                <a:solidFill>
                  <a:srgbClr val="7030A0"/>
                </a:solidFill>
              </a:rPr>
              <a:t>місці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проживання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Швейцарське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телеграфне</a:t>
            </a:r>
            <a:r>
              <a:rPr lang="ru-RU" dirty="0" smtClean="0">
                <a:solidFill>
                  <a:srgbClr val="7030A0"/>
                </a:solidFill>
              </a:rPr>
              <a:t> агентство (</a:t>
            </a:r>
            <a:r>
              <a:rPr lang="en-US" dirty="0" err="1" smtClean="0">
                <a:solidFill>
                  <a:srgbClr val="7030A0"/>
                </a:solidFill>
              </a:rPr>
              <a:t>sda</a:t>
            </a:r>
            <a:r>
              <a:rPr lang="en-US" dirty="0" smtClean="0">
                <a:solidFill>
                  <a:srgbClr val="7030A0"/>
                </a:solidFill>
              </a:rPr>
              <a:t>). </a:t>
            </a:r>
            <a:endParaRPr lang="uk-UA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На </a:t>
            </a:r>
            <a:r>
              <a:rPr lang="ru-RU" dirty="0" err="1" smtClean="0">
                <a:solidFill>
                  <a:srgbClr val="7030A0"/>
                </a:solidFill>
              </a:rPr>
              <a:t>даний</a:t>
            </a:r>
            <a:r>
              <a:rPr lang="ru-RU" dirty="0" smtClean="0">
                <a:solidFill>
                  <a:srgbClr val="7030A0"/>
                </a:solidFill>
              </a:rPr>
              <a:t> момент </a:t>
            </a:r>
            <a:r>
              <a:rPr lang="en-US" dirty="0" smtClean="0">
                <a:solidFill>
                  <a:srgbClr val="7030A0"/>
                </a:solidFill>
              </a:rPr>
              <a:t>EANA </a:t>
            </a:r>
            <a:r>
              <a:rPr lang="uk-UA" dirty="0" smtClean="0">
                <a:solidFill>
                  <a:srgbClr val="7030A0"/>
                </a:solidFill>
              </a:rPr>
              <a:t>близько 32 членів.</a:t>
            </a:r>
          </a:p>
          <a:p>
            <a:r>
              <a:rPr lang="ru-RU" dirty="0" err="1" smtClean="0">
                <a:solidFill>
                  <a:srgbClr val="7030A0"/>
                </a:solidFill>
              </a:rPr>
              <a:t>Попередник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EANA </a:t>
            </a:r>
            <a:r>
              <a:rPr lang="en-US" dirty="0" err="1" smtClean="0">
                <a:solidFill>
                  <a:srgbClr val="7030A0"/>
                </a:solidFill>
              </a:rPr>
              <a:t>Agences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Alliées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був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заснований</a:t>
            </a:r>
            <a:r>
              <a:rPr lang="ru-RU" dirty="0" smtClean="0">
                <a:solidFill>
                  <a:srgbClr val="7030A0"/>
                </a:solidFill>
              </a:rPr>
              <a:t> в 1924 </a:t>
            </a:r>
            <a:r>
              <a:rPr lang="ru-RU" dirty="0" err="1" smtClean="0">
                <a:solidFill>
                  <a:srgbClr val="7030A0"/>
                </a:solidFill>
              </a:rPr>
              <a:t>році</a:t>
            </a:r>
            <a:r>
              <a:rPr lang="ru-RU" dirty="0" smtClean="0">
                <a:solidFill>
                  <a:srgbClr val="7030A0"/>
                </a:solidFill>
              </a:rPr>
              <a:t> і </a:t>
            </a:r>
            <a:r>
              <a:rPr lang="ru-RU" dirty="0" err="1" smtClean="0">
                <a:solidFill>
                  <a:srgbClr val="7030A0"/>
                </a:solidFill>
              </a:rPr>
              <a:t>діяв</a:t>
            </a:r>
            <a:r>
              <a:rPr lang="ru-RU" dirty="0" smtClean="0">
                <a:solidFill>
                  <a:srgbClr val="7030A0"/>
                </a:solidFill>
              </a:rPr>
              <a:t> до </a:t>
            </a:r>
            <a:r>
              <a:rPr lang="ru-RU" dirty="0" err="1" smtClean="0">
                <a:solidFill>
                  <a:srgbClr val="7030A0"/>
                </a:solidFill>
              </a:rPr>
              <a:t>Другої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світової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війни</a:t>
            </a:r>
            <a:r>
              <a:rPr lang="ru-RU" dirty="0" smtClean="0">
                <a:solidFill>
                  <a:srgbClr val="7030A0"/>
                </a:solidFill>
              </a:rPr>
              <a:t>, коли </a:t>
            </a:r>
            <a:r>
              <a:rPr lang="ru-RU" dirty="0" err="1" smtClean="0">
                <a:solidFill>
                  <a:srgbClr val="7030A0"/>
                </a:solidFill>
              </a:rPr>
              <a:t>діяльність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була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припинена.Енциклопедія</a:t>
            </a:r>
            <a:r>
              <a:rPr lang="ru-RU" dirty="0" smtClean="0">
                <a:solidFill>
                  <a:srgbClr val="7030A0"/>
                </a:solidFill>
              </a:rPr>
              <a:t>  </a:t>
            </a:r>
            <a:r>
              <a:rPr lang="en-US" dirty="0" err="1" smtClean="0">
                <a:solidFill>
                  <a:srgbClr val="7030A0"/>
                </a:solidFill>
              </a:rPr>
              <a:t>site:wikiukuk.top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Picture 2" descr="EANA - The European Alliance of News Agencies (@EANANews) / Twitt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9629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4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Європейський альянс </a:t>
            </a:r>
            <a:r>
              <a:rPr lang="ru-RU" b="1" dirty="0" err="1">
                <a:solidFill>
                  <a:srgbClr val="002060"/>
                </a:solidFill>
              </a:rPr>
              <a:t>інформаційних</a:t>
            </a:r>
            <a:r>
              <a:rPr lang="ru-RU" b="1" dirty="0">
                <a:solidFill>
                  <a:srgbClr val="002060"/>
                </a:solidFill>
              </a:rPr>
              <a:t> агентств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b="1" dirty="0" smtClean="0"/>
              <a:t>Статуту</a:t>
            </a:r>
            <a:r>
              <a:rPr lang="ru-RU" dirty="0" smtClean="0"/>
              <a:t>, мета </a:t>
            </a:r>
            <a:r>
              <a:rPr lang="en-US" dirty="0" smtClean="0"/>
              <a:t>EANA – </a:t>
            </a:r>
            <a:r>
              <a:rPr lang="uk-UA" dirty="0" smtClean="0">
                <a:solidFill>
                  <a:srgbClr val="C00000"/>
                </a:solidFill>
              </a:rPr>
              <a:t>«</a:t>
            </a:r>
            <a:r>
              <a:rPr lang="ru-RU" i="1" dirty="0" err="1" smtClean="0">
                <a:solidFill>
                  <a:srgbClr val="C00000"/>
                </a:solidFill>
              </a:rPr>
              <a:t>захищати</a:t>
            </a:r>
            <a:r>
              <a:rPr lang="ru-RU" i="1" dirty="0" smtClean="0">
                <a:solidFill>
                  <a:srgbClr val="C00000"/>
                </a:solidFill>
              </a:rPr>
              <a:t> та </a:t>
            </a:r>
            <a:r>
              <a:rPr lang="ru-RU" i="1" dirty="0" err="1" smtClean="0">
                <a:solidFill>
                  <a:srgbClr val="C00000"/>
                </a:solidFill>
              </a:rPr>
              <a:t>просувати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спільні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інтереси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своїх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членів</a:t>
            </a:r>
            <a:r>
              <a:rPr lang="ru-RU" i="1" dirty="0" smtClean="0">
                <a:solidFill>
                  <a:srgbClr val="C00000"/>
                </a:solidFill>
              </a:rPr>
              <a:t>», «</a:t>
            </a:r>
            <a:r>
              <a:rPr lang="ru-RU" i="1" dirty="0" err="1" smtClean="0">
                <a:solidFill>
                  <a:srgbClr val="C00000"/>
                </a:solidFill>
              </a:rPr>
              <a:t>забезпечувати</a:t>
            </a:r>
            <a:r>
              <a:rPr lang="ru-RU" i="1" dirty="0" smtClean="0">
                <a:solidFill>
                  <a:srgbClr val="C00000"/>
                </a:solidFill>
              </a:rPr>
              <a:t>, </a:t>
            </a:r>
            <a:r>
              <a:rPr lang="ru-RU" i="1" dirty="0" err="1" smtClean="0">
                <a:solidFill>
                  <a:srgbClr val="C00000"/>
                </a:solidFill>
              </a:rPr>
              <a:t>щоб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інформаційні</a:t>
            </a:r>
            <a:r>
              <a:rPr lang="ru-RU" i="1" dirty="0" smtClean="0">
                <a:solidFill>
                  <a:srgbClr val="C00000"/>
                </a:solidFill>
              </a:rPr>
              <a:t> агентства-члени могли </a:t>
            </a:r>
            <a:r>
              <a:rPr lang="ru-RU" i="1" dirty="0" err="1" smtClean="0">
                <a:solidFill>
                  <a:srgbClr val="C00000"/>
                </a:solidFill>
              </a:rPr>
              <a:t>працювати</a:t>
            </a:r>
            <a:r>
              <a:rPr lang="ru-RU" i="1" dirty="0" smtClean="0">
                <a:solidFill>
                  <a:srgbClr val="C00000"/>
                </a:solidFill>
              </a:rPr>
              <a:t> як </a:t>
            </a:r>
            <a:r>
              <a:rPr lang="ru-RU" i="1" dirty="0" err="1" smtClean="0">
                <a:solidFill>
                  <a:srgbClr val="C00000"/>
                </a:solidFill>
              </a:rPr>
              <a:t>провайдери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неупереджених</a:t>
            </a:r>
            <a:r>
              <a:rPr lang="ru-RU" i="1" dirty="0" smtClean="0">
                <a:solidFill>
                  <a:srgbClr val="C00000"/>
                </a:solidFill>
              </a:rPr>
              <a:t> новин</a:t>
            </a:r>
            <a:r>
              <a:rPr lang="ru-RU" dirty="0" smtClean="0">
                <a:solidFill>
                  <a:srgbClr val="C00000"/>
                </a:solidFill>
              </a:rPr>
              <a:t>».</a:t>
            </a:r>
          </a:p>
          <a:p>
            <a:r>
              <a:rPr lang="ru-RU" dirty="0" smtClean="0"/>
              <a:t> </a:t>
            </a:r>
            <a:r>
              <a:rPr lang="en-US" dirty="0" smtClean="0"/>
              <a:t>EANA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заявляє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підтримує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</a:t>
            </a:r>
            <a:r>
              <a:rPr lang="ru-RU" dirty="0" err="1" smtClean="0"/>
              <a:t>преси</a:t>
            </a:r>
            <a:r>
              <a:rPr lang="ru-RU" dirty="0" smtClean="0"/>
              <a:t> та </a:t>
            </a:r>
            <a:r>
              <a:rPr lang="ru-RU" dirty="0" err="1" smtClean="0"/>
              <a:t>намагатиметься</a:t>
            </a:r>
            <a:r>
              <a:rPr lang="ru-RU" dirty="0" smtClean="0"/>
              <a:t> </a:t>
            </a:r>
            <a:r>
              <a:rPr lang="ru-RU" dirty="0" err="1" smtClean="0"/>
              <a:t>сприяти</a:t>
            </a:r>
            <a:r>
              <a:rPr lang="ru-RU" dirty="0" smtClean="0"/>
              <a:t>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агентства-члени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8" name="Picture 10" descr="https://studfile.net/html/2706/706/html_RFh6Vkng5g.lGO7/htmlconvd-VcKG_G_html_ca6ca360b6d5309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53673"/>
            <a:ext cx="507999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14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Європейський </a:t>
            </a:r>
            <a:r>
              <a:rPr lang="ru-RU" b="1" dirty="0">
                <a:solidFill>
                  <a:srgbClr val="002060"/>
                </a:solidFill>
              </a:rPr>
              <a:t>альянс </a:t>
            </a:r>
            <a:r>
              <a:rPr lang="ru-RU" b="1" dirty="0" err="1">
                <a:solidFill>
                  <a:srgbClr val="002060"/>
                </a:solidFill>
              </a:rPr>
              <a:t>інформаційних</a:t>
            </a:r>
            <a:r>
              <a:rPr lang="ru-RU" b="1" dirty="0">
                <a:solidFill>
                  <a:srgbClr val="002060"/>
                </a:solidFill>
              </a:rPr>
              <a:t> агентств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Основу </a:t>
            </a:r>
            <a:r>
              <a:rPr lang="ru-RU" b="1" dirty="0" err="1">
                <a:solidFill>
                  <a:srgbClr val="C00000"/>
                </a:solidFill>
              </a:rPr>
              <a:t>прибутків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інформаційного</a:t>
            </a:r>
            <a:r>
              <a:rPr lang="ru-RU" dirty="0">
                <a:solidFill>
                  <a:srgbClr val="002060"/>
                </a:solidFill>
              </a:rPr>
              <a:t> агентства становить продаж </a:t>
            </a:r>
            <a:r>
              <a:rPr lang="ru-RU" dirty="0" err="1">
                <a:solidFill>
                  <a:srgbClr val="002060"/>
                </a:solidFill>
              </a:rPr>
              <a:t>його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продуктів</a:t>
            </a:r>
            <a:r>
              <a:rPr lang="ru-RU" dirty="0">
                <a:solidFill>
                  <a:srgbClr val="002060"/>
                </a:solidFill>
              </a:rPr>
              <a:t>. Але </a:t>
            </a:r>
            <a:r>
              <a:rPr lang="ru-RU" dirty="0" err="1">
                <a:solidFill>
                  <a:srgbClr val="002060"/>
                </a:solidFill>
              </a:rPr>
              <a:t>такий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бізнес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потребує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здорової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конкуренції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свободи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преси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цивілізованих</a:t>
            </a:r>
            <a:r>
              <a:rPr lang="ru-RU" dirty="0">
                <a:solidFill>
                  <a:srgbClr val="002060"/>
                </a:solidFill>
              </a:rPr>
              <a:t> умов. </a:t>
            </a:r>
            <a:r>
              <a:rPr lang="ru-RU" dirty="0" err="1">
                <a:solidFill>
                  <a:srgbClr val="002060"/>
                </a:solidFill>
              </a:rPr>
              <a:t>Саме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цьому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засновують</a:t>
            </a:r>
            <a:r>
              <a:rPr lang="ru-RU" dirty="0">
                <a:solidFill>
                  <a:srgbClr val="002060"/>
                </a:solidFill>
              </a:rPr>
              <a:t> свою роботу </a:t>
            </a:r>
            <a:r>
              <a:rPr lang="ru-RU" dirty="0" smtClean="0">
                <a:solidFill>
                  <a:srgbClr val="002060"/>
                </a:solidFill>
              </a:rPr>
              <a:t>члени </a:t>
            </a:r>
            <a:r>
              <a:rPr lang="ru-RU" dirty="0" err="1" smtClean="0">
                <a:solidFill>
                  <a:srgbClr val="002060"/>
                </a:solidFill>
                <a:hlinkClick r:id="rId2"/>
              </a:rPr>
              <a:t>Європейського</a:t>
            </a:r>
            <a:r>
              <a:rPr lang="ru-RU" dirty="0" smtClean="0">
                <a:solidFill>
                  <a:srgbClr val="002060"/>
                </a:solidFill>
                <a:hlinkClick r:id="rId2"/>
              </a:rPr>
              <a:t> </a:t>
            </a:r>
            <a:r>
              <a:rPr lang="ru-RU" dirty="0">
                <a:solidFill>
                  <a:srgbClr val="002060"/>
                </a:solidFill>
                <a:hlinkClick r:id="rId2"/>
              </a:rPr>
              <a:t>Альянсу </a:t>
            </a:r>
            <a:r>
              <a:rPr lang="ru-RU" dirty="0" err="1">
                <a:solidFill>
                  <a:srgbClr val="002060"/>
                </a:solidFill>
                <a:hlinkClick r:id="rId2"/>
              </a:rPr>
              <a:t>Інформаційних</a:t>
            </a:r>
            <a:r>
              <a:rPr lang="ru-RU" dirty="0">
                <a:solidFill>
                  <a:srgbClr val="002060"/>
                </a:solidFill>
                <a:hlinkClick r:id="rId2"/>
              </a:rPr>
              <a:t> Агентств (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EANA)</a:t>
            </a:r>
            <a:r>
              <a:rPr lang="en-US" dirty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ru-RU" dirty="0" err="1">
                <a:solidFill>
                  <a:srgbClr val="C00000"/>
                </a:solidFill>
              </a:rPr>
              <a:t>Тридцять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одне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Європейських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інформаційних</a:t>
            </a:r>
            <a:r>
              <a:rPr lang="ru-RU" dirty="0">
                <a:solidFill>
                  <a:srgbClr val="C00000"/>
                </a:solidFill>
              </a:rPr>
              <a:t> агентства </a:t>
            </a:r>
            <a:r>
              <a:rPr lang="ru-RU" dirty="0" err="1">
                <a:solidFill>
                  <a:srgbClr val="002060"/>
                </a:solidFill>
              </a:rPr>
              <a:t>вирішили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об’єднати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свої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ресурси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щоб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створити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загальну</a:t>
            </a:r>
            <a:r>
              <a:rPr lang="ru-RU" dirty="0">
                <a:solidFill>
                  <a:srgbClr val="002060"/>
                </a:solidFill>
              </a:rPr>
              <a:t> платформу до </a:t>
            </a:r>
            <a:r>
              <a:rPr lang="ru-RU" dirty="0" err="1">
                <a:solidFill>
                  <a:srgbClr val="002060"/>
                </a:solidFill>
              </a:rPr>
              <a:t>вирішення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ключових</a:t>
            </a:r>
            <a:r>
              <a:rPr lang="ru-RU" dirty="0">
                <a:solidFill>
                  <a:srgbClr val="002060"/>
                </a:solidFill>
              </a:rPr>
              <a:t> проблемах, </a:t>
            </a:r>
            <a:r>
              <a:rPr lang="ru-RU" dirty="0" err="1">
                <a:solidFill>
                  <a:srgbClr val="002060"/>
                </a:solidFill>
              </a:rPr>
              <a:t>зокрема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авторські</a:t>
            </a:r>
            <a:r>
              <a:rPr lang="ru-RU" dirty="0">
                <a:solidFill>
                  <a:srgbClr val="002060"/>
                </a:solidFill>
              </a:rPr>
              <a:t> права, </a:t>
            </a:r>
            <a:r>
              <a:rPr lang="ru-RU" dirty="0" err="1">
                <a:solidFill>
                  <a:srgbClr val="002060"/>
                </a:solidFill>
              </a:rPr>
              <a:t>політика</a:t>
            </a:r>
            <a:r>
              <a:rPr lang="ru-RU" dirty="0">
                <a:solidFill>
                  <a:srgbClr val="002060"/>
                </a:solidFill>
              </a:rPr>
              <a:t> тарифу, </a:t>
            </a:r>
            <a:r>
              <a:rPr lang="ru-RU" dirty="0" err="1">
                <a:solidFill>
                  <a:srgbClr val="002060"/>
                </a:solidFill>
              </a:rPr>
              <a:t>технологія</a:t>
            </a:r>
            <a:r>
              <a:rPr lang="ru-RU" dirty="0">
                <a:solidFill>
                  <a:srgbClr val="002060"/>
                </a:solidFill>
              </a:rPr>
              <a:t> й доступ до </a:t>
            </a:r>
            <a:r>
              <a:rPr lang="ru-RU" dirty="0" err="1">
                <a:solidFill>
                  <a:srgbClr val="002060"/>
                </a:solidFill>
              </a:rPr>
              <a:t>джерел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 - </a:t>
            </a:r>
            <a:r>
              <a:rPr lang="ru-RU" dirty="0" err="1">
                <a:solidFill>
                  <a:srgbClr val="002060"/>
                </a:solidFill>
              </a:rPr>
              <a:t>головна</a:t>
            </a:r>
            <a:r>
              <a:rPr lang="ru-RU" dirty="0">
                <a:solidFill>
                  <a:srgbClr val="002060"/>
                </a:solidFill>
              </a:rPr>
              <a:t> сила </a:t>
            </a:r>
            <a:r>
              <a:rPr lang="en-US" dirty="0">
                <a:solidFill>
                  <a:srgbClr val="002060"/>
                </a:solidFill>
              </a:rPr>
              <a:t>EANA. </a:t>
            </a:r>
            <a:r>
              <a:rPr lang="ru-RU" dirty="0" err="1">
                <a:solidFill>
                  <a:srgbClr val="002060"/>
                </a:solidFill>
              </a:rPr>
              <a:t>Організація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доповнюється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зусиллями</a:t>
            </a:r>
            <a:r>
              <a:rPr lang="ru-RU" dirty="0">
                <a:solidFill>
                  <a:srgbClr val="002060"/>
                </a:solidFill>
              </a:rPr>
              <a:t> кожного члена, 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переставляють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31 </a:t>
            </a:r>
            <a:r>
              <a:rPr lang="ru-RU" b="1" dirty="0" err="1">
                <a:solidFill>
                  <a:srgbClr val="C00000"/>
                </a:solidFill>
              </a:rPr>
              <a:t>європейську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країну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загальним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населенням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понад</a:t>
            </a:r>
            <a:r>
              <a:rPr lang="ru-RU" dirty="0">
                <a:solidFill>
                  <a:srgbClr val="002060"/>
                </a:solidFill>
              </a:rPr>
              <a:t> 750 млн </a:t>
            </a:r>
            <a:r>
              <a:rPr lang="ru-RU" dirty="0" err="1">
                <a:solidFill>
                  <a:srgbClr val="002060"/>
                </a:solidFill>
              </a:rPr>
              <a:t>жителів</a:t>
            </a:r>
            <a:r>
              <a:rPr lang="ru-RU" dirty="0">
                <a:solidFill>
                  <a:srgbClr val="002060"/>
                </a:solidFill>
              </a:rPr>
              <a:t>. 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Члени Альянсу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насамперед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постачальники</a:t>
            </a:r>
            <a:r>
              <a:rPr lang="ru-RU" dirty="0">
                <a:solidFill>
                  <a:srgbClr val="002060"/>
                </a:solidFill>
              </a:rPr>
              <a:t> новин, </a:t>
            </a:r>
            <a:r>
              <a:rPr lang="ru-RU" dirty="0" err="1">
                <a:solidFill>
                  <a:srgbClr val="002060"/>
                </a:solidFill>
              </a:rPr>
              <a:t>фотографій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графіків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радіо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відео-звітів</a:t>
            </a:r>
            <a:r>
              <a:rPr lang="ru-RU" dirty="0">
                <a:solidFill>
                  <a:srgbClr val="002060"/>
                </a:solidFill>
              </a:rPr>
              <a:t>, а </a:t>
            </a:r>
            <a:r>
              <a:rPr lang="ru-RU" dirty="0" err="1">
                <a:solidFill>
                  <a:srgbClr val="002060"/>
                </a:solidFill>
              </a:rPr>
              <a:t>також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іншої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як </a:t>
            </a:r>
            <a:r>
              <a:rPr lang="ru-RU" dirty="0" err="1">
                <a:solidFill>
                  <a:srgbClr val="002060"/>
                </a:solidFill>
              </a:rPr>
              <a:t>традиційних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засобів</a:t>
            </a:r>
            <a:r>
              <a:rPr lang="ru-RU" dirty="0">
                <a:solidFill>
                  <a:srgbClr val="002060"/>
                </a:solidFill>
              </a:rPr>
              <a:t>, так і </a:t>
            </a:r>
            <a:r>
              <a:rPr lang="ru-RU" dirty="0" err="1">
                <a:solidFill>
                  <a:srgbClr val="002060"/>
                </a:solidFill>
              </a:rPr>
              <a:t>нових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медіа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оточень</a:t>
            </a:r>
            <a:r>
              <a:rPr lang="ru-RU" dirty="0">
                <a:solidFill>
                  <a:srgbClr val="002060"/>
                </a:solidFill>
              </a:rPr>
              <a:t>. 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Інформаційні</a:t>
            </a:r>
            <a:r>
              <a:rPr lang="ru-RU" dirty="0">
                <a:solidFill>
                  <a:srgbClr val="002060"/>
                </a:solidFill>
              </a:rPr>
              <a:t> агентства, 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працюють</a:t>
            </a:r>
            <a:r>
              <a:rPr lang="ru-RU" dirty="0">
                <a:solidFill>
                  <a:srgbClr val="002060"/>
                </a:solidFill>
              </a:rPr>
              <a:t> за принципами </a:t>
            </a:r>
            <a:r>
              <a:rPr lang="ru-RU" dirty="0" err="1">
                <a:solidFill>
                  <a:srgbClr val="002060"/>
                </a:solidFill>
              </a:rPr>
              <a:t>свободи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преси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створюють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неупереджені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новини</a:t>
            </a:r>
            <a:r>
              <a:rPr lang="ru-RU" dirty="0">
                <a:solidFill>
                  <a:srgbClr val="002060"/>
                </a:solidFill>
              </a:rPr>
              <a:t>, є </a:t>
            </a:r>
            <a:r>
              <a:rPr lang="ru-RU" dirty="0" err="1">
                <a:solidFill>
                  <a:srgbClr val="002060"/>
                </a:solidFill>
              </a:rPr>
              <a:t>важливою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складовою</a:t>
            </a:r>
            <a:r>
              <a:rPr lang="ru-RU" dirty="0">
                <a:solidFill>
                  <a:srgbClr val="002060"/>
                </a:solidFill>
              </a:rPr>
              <a:t> демократичного </a:t>
            </a:r>
            <a:r>
              <a:rPr lang="ru-RU" dirty="0" err="1">
                <a:solidFill>
                  <a:srgbClr val="002060"/>
                </a:solidFill>
              </a:rPr>
              <a:t>суспільства</a:t>
            </a:r>
            <a:r>
              <a:rPr lang="ru-RU" dirty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Однією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з </a:t>
            </a:r>
            <a:r>
              <a:rPr lang="ru-RU" b="1" dirty="0" err="1">
                <a:solidFill>
                  <a:srgbClr val="C00000"/>
                </a:solidFill>
              </a:rPr>
              <a:t>головних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цілей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EANA </a:t>
            </a:r>
            <a:r>
              <a:rPr lang="ru-RU" dirty="0">
                <a:solidFill>
                  <a:srgbClr val="002060"/>
                </a:solidFill>
              </a:rPr>
              <a:t>є </a:t>
            </a:r>
            <a:r>
              <a:rPr lang="ru-RU" dirty="0" err="1">
                <a:solidFill>
                  <a:srgbClr val="002060"/>
                </a:solidFill>
              </a:rPr>
              <a:t>захист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економічної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юридичної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складових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роботи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інформагентств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будують</a:t>
            </a:r>
            <a:r>
              <a:rPr lang="ru-RU" dirty="0">
                <a:solidFill>
                  <a:srgbClr val="002060"/>
                </a:solidFill>
              </a:rPr>
              <a:t> свою роботу на </a:t>
            </a:r>
            <a:r>
              <a:rPr lang="ru-RU" dirty="0" err="1">
                <a:solidFill>
                  <a:srgbClr val="002060"/>
                </a:solidFill>
              </a:rPr>
              <a:t>демократичних</a:t>
            </a:r>
            <a:r>
              <a:rPr lang="ru-RU" dirty="0">
                <a:solidFill>
                  <a:srgbClr val="002060"/>
                </a:solidFill>
              </a:rPr>
              <a:t> засадах.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64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Головні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завдання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EANA: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ru-RU" dirty="0" err="1" smtClean="0">
                <a:solidFill>
                  <a:srgbClr val="C00000"/>
                </a:solidFill>
              </a:rPr>
              <a:t>забезпечення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ділового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клімату</a:t>
            </a:r>
            <a:r>
              <a:rPr lang="ru-RU" dirty="0" smtClean="0">
                <a:solidFill>
                  <a:srgbClr val="C00000"/>
                </a:solidFill>
              </a:rPr>
              <a:t>, де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інформаційні</a:t>
            </a:r>
            <a:r>
              <a:rPr lang="ru-RU" dirty="0" smtClean="0">
                <a:solidFill>
                  <a:srgbClr val="C00000"/>
                </a:solidFill>
              </a:rPr>
              <a:t> агентства </a:t>
            </a:r>
            <a:r>
              <a:rPr lang="ru-RU" dirty="0" err="1" smtClean="0">
                <a:solidFill>
                  <a:srgbClr val="C00000"/>
                </a:solidFill>
              </a:rPr>
              <a:t>можуть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виконувати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завдання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незалежного</a:t>
            </a:r>
            <a:r>
              <a:rPr lang="ru-RU" dirty="0" smtClean="0">
                <a:solidFill>
                  <a:srgbClr val="C00000"/>
                </a:solidFill>
              </a:rPr>
              <a:t> й </a:t>
            </a:r>
            <a:r>
              <a:rPr lang="ru-RU" dirty="0" err="1" smtClean="0">
                <a:solidFill>
                  <a:srgbClr val="C00000"/>
                </a:solidFill>
              </a:rPr>
              <a:t>неупередженого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повідомлення</a:t>
            </a:r>
            <a:r>
              <a:rPr lang="ru-RU" dirty="0" smtClean="0">
                <a:solidFill>
                  <a:srgbClr val="C00000"/>
                </a:solidFill>
              </a:rPr>
              <a:t> новин. </a:t>
            </a:r>
            <a:r>
              <a:rPr lang="ru-RU" dirty="0" err="1" smtClean="0">
                <a:solidFill>
                  <a:srgbClr val="C00000"/>
                </a:solidFill>
              </a:rPr>
              <a:t>Це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включає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захист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авторських</a:t>
            </a:r>
            <a:r>
              <a:rPr lang="ru-RU" dirty="0" smtClean="0">
                <a:solidFill>
                  <a:srgbClr val="C00000"/>
                </a:solidFill>
              </a:rPr>
              <a:t> прав та прав для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dirty="0" smtClean="0">
                <a:solidFill>
                  <a:srgbClr val="C00000"/>
                </a:solidFill>
              </a:rPr>
              <a:t> агентств і доступу до </a:t>
            </a:r>
            <a:r>
              <a:rPr lang="ru-RU" dirty="0" err="1" smtClean="0">
                <a:solidFill>
                  <a:srgbClr val="C00000"/>
                </a:solidFill>
              </a:rPr>
              <a:t>джерел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інформації</a:t>
            </a:r>
            <a:r>
              <a:rPr lang="ru-RU" dirty="0" smtClean="0">
                <a:solidFill>
                  <a:srgbClr val="C00000"/>
                </a:solidFill>
              </a:rPr>
              <a:t>; 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- </a:t>
            </a:r>
            <a:r>
              <a:rPr lang="ru-RU" dirty="0" err="1" smtClean="0">
                <a:solidFill>
                  <a:srgbClr val="C00000"/>
                </a:solidFill>
              </a:rPr>
              <a:t>підвищення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кооперації</a:t>
            </a:r>
            <a:r>
              <a:rPr lang="ru-RU" dirty="0" smtClean="0">
                <a:solidFill>
                  <a:srgbClr val="C00000"/>
                </a:solidFill>
              </a:rPr>
              <a:t> та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інформаційного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обміну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між</a:t>
            </a:r>
            <a:r>
              <a:rPr lang="ru-RU" dirty="0" smtClean="0">
                <a:solidFill>
                  <a:srgbClr val="C00000"/>
                </a:solidFill>
              </a:rPr>
              <a:t> членами агентства; 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- </a:t>
            </a:r>
            <a:r>
              <a:rPr lang="ru-RU" dirty="0" err="1" smtClean="0">
                <a:solidFill>
                  <a:srgbClr val="C00000"/>
                </a:solidFill>
              </a:rPr>
              <a:t>створення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професійного</a:t>
            </a:r>
            <a:r>
              <a:rPr lang="ru-RU" dirty="0" smtClean="0">
                <a:solidFill>
                  <a:srgbClr val="C00000"/>
                </a:solidFill>
              </a:rPr>
              <a:t> форуму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dirty="0" smtClean="0">
                <a:solidFill>
                  <a:srgbClr val="C00000"/>
                </a:solidFill>
              </a:rPr>
              <a:t> агентств </a:t>
            </a:r>
            <a:r>
              <a:rPr lang="ru-RU" dirty="0" err="1" smtClean="0">
                <a:solidFill>
                  <a:srgbClr val="C00000"/>
                </a:solidFill>
              </a:rPr>
              <a:t>Європи</a:t>
            </a:r>
            <a:r>
              <a:rPr lang="ru-RU" dirty="0" smtClean="0">
                <a:solidFill>
                  <a:srgbClr val="C00000"/>
                </a:solidFill>
              </a:rPr>
              <a:t> для </a:t>
            </a:r>
            <a:r>
              <a:rPr lang="ru-RU" dirty="0" err="1" smtClean="0">
                <a:solidFill>
                  <a:srgbClr val="C00000"/>
                </a:solidFill>
              </a:rPr>
              <a:t>обміну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досвідом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проведення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робочих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семінарів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тощо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074" name="Picture 2" descr="Комунікації всередині компанії: що це, як працює і як поліпшити комунікації  в організації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5181600" cy="389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48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Один з </a:t>
            </a:r>
            <a:r>
              <a:rPr lang="ru-RU" b="1" dirty="0" err="1" smtClean="0">
                <a:solidFill>
                  <a:schemeClr val="bg1"/>
                </a:solidFill>
              </a:rPr>
              <a:t>основних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напрямів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роботи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EANA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Д</a:t>
            </a:r>
            <a:r>
              <a:rPr lang="ru-RU" b="1" dirty="0" err="1" smtClean="0">
                <a:solidFill>
                  <a:srgbClr val="C00000"/>
                </a:solidFill>
              </a:rPr>
              <a:t>отримання</a:t>
            </a:r>
            <a:r>
              <a:rPr lang="ru-RU" b="1" dirty="0" smtClean="0">
                <a:solidFill>
                  <a:srgbClr val="C00000"/>
                </a:solidFill>
              </a:rPr>
              <a:t> прав на </a:t>
            </a:r>
            <a:r>
              <a:rPr lang="ru-RU" b="1" dirty="0" err="1" smtClean="0">
                <a:solidFill>
                  <a:srgbClr val="C00000"/>
                </a:solidFill>
              </a:rPr>
              <a:t>авторські</a:t>
            </a:r>
            <a:r>
              <a:rPr lang="ru-RU" b="1" dirty="0" smtClean="0">
                <a:solidFill>
                  <a:srgbClr val="C00000"/>
                </a:solidFill>
              </a:rPr>
              <a:t> права </a:t>
            </a:r>
            <a:r>
              <a:rPr lang="ru-RU" dirty="0" smtClean="0"/>
              <a:t>в </a:t>
            </a:r>
            <a:r>
              <a:rPr lang="ru-RU" dirty="0" err="1" smtClean="0"/>
              <a:t>країнах</a:t>
            </a:r>
            <a:r>
              <a:rPr lang="ru-RU" dirty="0" smtClean="0"/>
              <a:t>-членах Альянсу та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авторських</a:t>
            </a:r>
            <a:r>
              <a:rPr lang="ru-RU" dirty="0" smtClean="0"/>
              <a:t> прав у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новин є </a:t>
            </a:r>
            <a:r>
              <a:rPr lang="ru-RU" dirty="0" err="1" smtClean="0"/>
              <a:t>першочерговим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діловий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гарантує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агентства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свою роль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</a:t>
            </a:r>
            <a:r>
              <a:rPr lang="ru-RU" dirty="0" err="1" smtClean="0"/>
              <a:t>неупереджених</a:t>
            </a:r>
            <a:r>
              <a:rPr lang="ru-RU" dirty="0" smtClean="0"/>
              <a:t> новин до </a:t>
            </a:r>
            <a:r>
              <a:rPr lang="ru-RU" dirty="0" err="1" smtClean="0"/>
              <a:t>передплатників</a:t>
            </a:r>
            <a:r>
              <a:rPr lang="ru-RU" dirty="0" smtClean="0"/>
              <a:t>. </a:t>
            </a:r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прав </a:t>
            </a:r>
            <a:r>
              <a:rPr lang="ru-RU" dirty="0" err="1" smtClean="0"/>
              <a:t>підкреслює</a:t>
            </a:r>
            <a:r>
              <a:rPr lang="ru-RU" dirty="0" smtClean="0"/>
              <a:t> </a:t>
            </a:r>
            <a:r>
              <a:rPr lang="ru-RU" dirty="0" err="1" smtClean="0"/>
              <a:t>технологічним</a:t>
            </a:r>
            <a:r>
              <a:rPr lang="ru-RU" dirty="0" smtClean="0"/>
              <a:t> </a:t>
            </a:r>
            <a:r>
              <a:rPr lang="ru-RU" dirty="0" err="1" smtClean="0"/>
              <a:t>перетворенням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на </a:t>
            </a:r>
            <a:r>
              <a:rPr lang="ru-RU" dirty="0" err="1" smtClean="0"/>
              <a:t>світовому</a:t>
            </a:r>
            <a:r>
              <a:rPr lang="ru-RU" dirty="0" smtClean="0"/>
              <a:t> ринку. </a:t>
            </a:r>
          </a:p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дотримання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законодавства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щодо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інтелектуальної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власності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та прав </a:t>
            </a:r>
            <a:r>
              <a:rPr lang="ru-RU" dirty="0" err="1" smtClean="0"/>
              <a:t>власності</a:t>
            </a:r>
            <a:r>
              <a:rPr lang="ru-RU" dirty="0" smtClean="0"/>
              <a:t> на </a:t>
            </a:r>
            <a:r>
              <a:rPr lang="ru-RU" dirty="0" err="1" smtClean="0"/>
              <a:t>інтелектуальні</a:t>
            </a:r>
            <a:r>
              <a:rPr lang="ru-RU" dirty="0" smtClean="0"/>
              <a:t> й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, </a:t>
            </a:r>
            <a:r>
              <a:rPr lang="ru-RU" dirty="0" err="1" smtClean="0"/>
              <a:t>інвестовані</a:t>
            </a:r>
            <a:r>
              <a:rPr lang="ru-RU" dirty="0" smtClean="0"/>
              <a:t> </a:t>
            </a:r>
            <a:r>
              <a:rPr lang="ru-RU" dirty="0" err="1" smtClean="0"/>
              <a:t>інформаційними</a:t>
            </a:r>
            <a:r>
              <a:rPr lang="ru-RU" dirty="0" smtClean="0"/>
              <a:t> агентствами,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збирають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новин. </a:t>
            </a:r>
          </a:p>
          <a:p>
            <a:r>
              <a:rPr lang="ru-RU" dirty="0" err="1" smtClean="0"/>
              <a:t>Неуповноважене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агентства </a:t>
            </a:r>
            <a:r>
              <a:rPr lang="ru-RU" dirty="0" err="1" smtClean="0"/>
              <a:t>підриває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 як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новин у </a:t>
            </a:r>
            <a:r>
              <a:rPr lang="ru-RU" dirty="0" err="1" smtClean="0"/>
              <a:t>всіх</a:t>
            </a:r>
            <a:r>
              <a:rPr lang="ru-RU" dirty="0" smtClean="0"/>
              <a:t> сферах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економіки</a:t>
            </a:r>
            <a:r>
              <a:rPr lang="ru-RU" dirty="0" smtClean="0"/>
              <a:t> до </a:t>
            </a:r>
            <a:r>
              <a:rPr lang="ru-RU" dirty="0" err="1" smtClean="0"/>
              <a:t>культури</a:t>
            </a:r>
            <a:r>
              <a:rPr lang="ru-RU" dirty="0" smtClean="0"/>
              <a:t> та спорту.</a:t>
            </a:r>
            <a:endParaRPr lang="ru-RU" dirty="0"/>
          </a:p>
        </p:txBody>
      </p:sp>
      <p:pic>
        <p:nvPicPr>
          <p:cNvPr id="4098" name="Picture 2" descr="Внутрішня комунікація: як ефективно побудувати діалог в колективі .:  Ресурсний центр ГУРТ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5181600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514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Міжнародні</a:t>
            </a:r>
            <a:r>
              <a:rPr lang="ru-RU" b="1" dirty="0"/>
              <a:t> </a:t>
            </a:r>
            <a:r>
              <a:rPr lang="ru-RU" b="1" dirty="0" err="1"/>
              <a:t>об’єднання</a:t>
            </a:r>
            <a:r>
              <a:rPr lang="ru-RU" b="1" dirty="0"/>
              <a:t> </a:t>
            </a:r>
            <a:r>
              <a:rPr lang="ru-RU" b="1" dirty="0" err="1"/>
              <a:t>інформаційних</a:t>
            </a:r>
            <a:r>
              <a:rPr lang="ru-RU" b="1" dirty="0"/>
              <a:t> агентств.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https://studopedia.ru/20_26911_mizhnarodni-obiednannya-informatsiynih-agentstv.html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4723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331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European Alliance of News Agencies</vt:lpstr>
      <vt:lpstr>Європейський альянс інформаційних агентств</vt:lpstr>
      <vt:lpstr>Європейський альянс інформаційних агентств </vt:lpstr>
      <vt:lpstr> Європейський альянс інформаційних агентств </vt:lpstr>
      <vt:lpstr>Головні завдання EANA: </vt:lpstr>
      <vt:lpstr>Один з основних напрямів роботи EANA:</vt:lpstr>
      <vt:lpstr>Міжнародні об’єднання інформаційних агентств.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Alliance of News Agencies</dc:title>
  <dc:creator>user</dc:creator>
  <cp:lastModifiedBy>user</cp:lastModifiedBy>
  <cp:revision>4</cp:revision>
  <dcterms:created xsi:type="dcterms:W3CDTF">2022-09-28T12:13:40Z</dcterms:created>
  <dcterms:modified xsi:type="dcterms:W3CDTF">2022-10-03T04:32:04Z</dcterms:modified>
</cp:coreProperties>
</file>