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F0BBAD-6F88-4947-850E-DF52282C4F66}" type="doc">
      <dgm:prSet loTypeId="urn:microsoft.com/office/officeart/2005/8/layout/arrow5" loCatId="relationship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fr-FR"/>
        </a:p>
      </dgm:t>
    </dgm:pt>
    <dgm:pt modelId="{A335350B-D919-4A9B-9FAA-8A7FCF7EEBCF}">
      <dgm:prSet phldrT="[Текст]"/>
      <dgm:spPr/>
      <dgm:t>
        <a:bodyPr/>
        <a:lstStyle/>
        <a:p>
          <a:r>
            <a:rPr lang="uk-UA" dirty="0"/>
            <a:t>В одному випадку педагог застосовує ігрову </a:t>
          </a:r>
          <a:r>
            <a:rPr lang="uk-UA" dirty="0" err="1"/>
            <a:t>діяльнісь</a:t>
          </a:r>
          <a:r>
            <a:rPr lang="uk-UA" dirty="0"/>
            <a:t> з метою навчання</a:t>
          </a:r>
          <a:endParaRPr lang="fr-FR" dirty="0"/>
        </a:p>
      </dgm:t>
    </dgm:pt>
    <dgm:pt modelId="{785E2302-9533-4B04-8BBE-FF1D34303B4E}" type="parTrans" cxnId="{D294C88E-3B09-4A06-A301-696A93EF268D}">
      <dgm:prSet/>
      <dgm:spPr/>
      <dgm:t>
        <a:bodyPr/>
        <a:lstStyle/>
        <a:p>
          <a:endParaRPr lang="fr-FR"/>
        </a:p>
      </dgm:t>
    </dgm:pt>
    <dgm:pt modelId="{FFE89507-A9FD-408A-B1B8-DA51D57CA38C}" type="sibTrans" cxnId="{D294C88E-3B09-4A06-A301-696A93EF268D}">
      <dgm:prSet/>
      <dgm:spPr/>
      <dgm:t>
        <a:bodyPr/>
        <a:lstStyle/>
        <a:p>
          <a:endParaRPr lang="fr-FR"/>
        </a:p>
      </dgm:t>
    </dgm:pt>
    <dgm:pt modelId="{46020375-D1AB-4C9B-B269-7B0940D6C5F3}">
      <dgm:prSet phldrT="[Текст]"/>
      <dgm:spPr/>
      <dgm:t>
        <a:bodyPr/>
        <a:lstStyle/>
        <a:p>
          <a:r>
            <a:rPr lang="uk-UA" dirty="0"/>
            <a:t>В іншому ігрова діяльність запланована лише як відпочинок, або елемент закріплення наявних ЗУН</a:t>
          </a:r>
          <a:endParaRPr lang="fr-FR" dirty="0"/>
        </a:p>
      </dgm:t>
    </dgm:pt>
    <dgm:pt modelId="{CB04C744-0C04-46DE-8976-64A6386BE220}" type="parTrans" cxnId="{03C5704A-CD2C-4979-B063-58A5DE5FCE57}">
      <dgm:prSet/>
      <dgm:spPr/>
      <dgm:t>
        <a:bodyPr/>
        <a:lstStyle/>
        <a:p>
          <a:endParaRPr lang="fr-FR"/>
        </a:p>
      </dgm:t>
    </dgm:pt>
    <dgm:pt modelId="{CE19F8AE-557C-4997-8799-CA2A8765FD0C}" type="sibTrans" cxnId="{03C5704A-CD2C-4979-B063-58A5DE5FCE57}">
      <dgm:prSet/>
      <dgm:spPr/>
      <dgm:t>
        <a:bodyPr/>
        <a:lstStyle/>
        <a:p>
          <a:endParaRPr lang="fr-FR"/>
        </a:p>
      </dgm:t>
    </dgm:pt>
    <dgm:pt modelId="{A0B84537-D9D1-466A-B262-EFB27E63B463}" type="pres">
      <dgm:prSet presAssocID="{1AF0BBAD-6F88-4947-850E-DF52282C4F66}" presName="diagram" presStyleCnt="0">
        <dgm:presLayoutVars>
          <dgm:dir/>
          <dgm:resizeHandles val="exact"/>
        </dgm:presLayoutVars>
      </dgm:prSet>
      <dgm:spPr/>
    </dgm:pt>
    <dgm:pt modelId="{C626035D-1B80-45D0-9C61-8756F32336B6}" type="pres">
      <dgm:prSet presAssocID="{A335350B-D919-4A9B-9FAA-8A7FCF7EEBCF}" presName="arrow" presStyleLbl="node1" presStyleIdx="0" presStyleCnt="2">
        <dgm:presLayoutVars>
          <dgm:bulletEnabled val="1"/>
        </dgm:presLayoutVars>
      </dgm:prSet>
      <dgm:spPr/>
    </dgm:pt>
    <dgm:pt modelId="{F2CBCAC6-22A9-46D8-9581-DB395142A6CE}" type="pres">
      <dgm:prSet presAssocID="{46020375-D1AB-4C9B-B269-7B0940D6C5F3}" presName="arrow" presStyleLbl="node1" presStyleIdx="1" presStyleCnt="2">
        <dgm:presLayoutVars>
          <dgm:bulletEnabled val="1"/>
        </dgm:presLayoutVars>
      </dgm:prSet>
      <dgm:spPr/>
    </dgm:pt>
  </dgm:ptLst>
  <dgm:cxnLst>
    <dgm:cxn modelId="{64E9A313-BB31-4CCB-BA5B-D530322BD13F}" type="presOf" srcId="{46020375-D1AB-4C9B-B269-7B0940D6C5F3}" destId="{F2CBCAC6-22A9-46D8-9581-DB395142A6CE}" srcOrd="0" destOrd="0" presId="urn:microsoft.com/office/officeart/2005/8/layout/arrow5"/>
    <dgm:cxn modelId="{9FC6B246-08A9-43D6-9EDD-765395103483}" type="presOf" srcId="{A335350B-D919-4A9B-9FAA-8A7FCF7EEBCF}" destId="{C626035D-1B80-45D0-9C61-8756F32336B6}" srcOrd="0" destOrd="0" presId="urn:microsoft.com/office/officeart/2005/8/layout/arrow5"/>
    <dgm:cxn modelId="{03C5704A-CD2C-4979-B063-58A5DE5FCE57}" srcId="{1AF0BBAD-6F88-4947-850E-DF52282C4F66}" destId="{46020375-D1AB-4C9B-B269-7B0940D6C5F3}" srcOrd="1" destOrd="0" parTransId="{CB04C744-0C04-46DE-8976-64A6386BE220}" sibTransId="{CE19F8AE-557C-4997-8799-CA2A8765FD0C}"/>
    <dgm:cxn modelId="{39502170-70D4-465F-A493-07DE0C390DE0}" type="presOf" srcId="{1AF0BBAD-6F88-4947-850E-DF52282C4F66}" destId="{A0B84537-D9D1-466A-B262-EFB27E63B463}" srcOrd="0" destOrd="0" presId="urn:microsoft.com/office/officeart/2005/8/layout/arrow5"/>
    <dgm:cxn modelId="{D294C88E-3B09-4A06-A301-696A93EF268D}" srcId="{1AF0BBAD-6F88-4947-850E-DF52282C4F66}" destId="{A335350B-D919-4A9B-9FAA-8A7FCF7EEBCF}" srcOrd="0" destOrd="0" parTransId="{785E2302-9533-4B04-8BBE-FF1D34303B4E}" sibTransId="{FFE89507-A9FD-408A-B1B8-DA51D57CA38C}"/>
    <dgm:cxn modelId="{A239DF77-8D1C-4A7E-AE5B-4D3CF4C1D94E}" type="presParOf" srcId="{A0B84537-D9D1-466A-B262-EFB27E63B463}" destId="{C626035D-1B80-45D0-9C61-8756F32336B6}" srcOrd="0" destOrd="0" presId="urn:microsoft.com/office/officeart/2005/8/layout/arrow5"/>
    <dgm:cxn modelId="{1B4396B9-5F57-4653-A568-5E303C007FB6}" type="presParOf" srcId="{A0B84537-D9D1-466A-B262-EFB27E63B463}" destId="{F2CBCAC6-22A9-46D8-9581-DB395142A6CE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26035D-1B80-45D0-9C61-8756F32336B6}">
      <dsp:nvSpPr>
        <dsp:cNvPr id="0" name=""/>
        <dsp:cNvSpPr/>
      </dsp:nvSpPr>
      <dsp:spPr>
        <a:xfrm rot="16200000">
          <a:off x="2338" y="1178"/>
          <a:ext cx="4348981" cy="4348981"/>
        </a:xfrm>
        <a:prstGeom prst="downArrow">
          <a:avLst>
            <a:gd name="adj1" fmla="val 50000"/>
            <a:gd name="adj2" fmla="val 35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В одному випадку педагог застосовує ігрову </a:t>
          </a:r>
          <a:r>
            <a:rPr lang="uk-UA" sz="2400" kern="1200" dirty="0" err="1"/>
            <a:t>діяльнісь</a:t>
          </a:r>
          <a:r>
            <a:rPr lang="uk-UA" sz="2400" kern="1200" dirty="0"/>
            <a:t> з метою навчання</a:t>
          </a:r>
          <a:endParaRPr lang="fr-FR" sz="2400" kern="1200" dirty="0"/>
        </a:p>
      </dsp:txBody>
      <dsp:txXfrm rot="5400000">
        <a:off x="2338" y="1088423"/>
        <a:ext cx="3587909" cy="2174491"/>
      </dsp:txXfrm>
    </dsp:sp>
    <dsp:sp modelId="{F2CBCAC6-22A9-46D8-9581-DB395142A6CE}">
      <dsp:nvSpPr>
        <dsp:cNvPr id="0" name=""/>
        <dsp:cNvSpPr/>
      </dsp:nvSpPr>
      <dsp:spPr>
        <a:xfrm rot="5400000">
          <a:off x="6164280" y="1178"/>
          <a:ext cx="4348981" cy="4348981"/>
        </a:xfrm>
        <a:prstGeom prst="downArrow">
          <a:avLst>
            <a:gd name="adj1" fmla="val 50000"/>
            <a:gd name="adj2" fmla="val 35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В іншому ігрова діяльність запланована лише як відпочинок, або елемент закріплення наявних ЗУН</a:t>
          </a:r>
          <a:endParaRPr lang="fr-FR" sz="2400" kern="1200" dirty="0"/>
        </a:p>
      </dsp:txBody>
      <dsp:txXfrm rot="-5400000">
        <a:off x="6925352" y="1088423"/>
        <a:ext cx="3587909" cy="21744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1773C1-8CC8-A028-B692-0A234A1594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fr-FR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EC6C85B-0BF1-185D-DA3B-39E7469D41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fr-FR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A9F60B-CF90-4BEA-F0AF-230CC9A5A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62C0-240B-4E9E-BFBE-614F6A31A0AF}" type="datetimeFigureOut">
              <a:rPr lang="fr-FR" smtClean="0"/>
              <a:t>30/01/2023</a:t>
            </a:fld>
            <a:endParaRPr lang="fr-FR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227154-8719-2EE5-3219-217A7814C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79E81B-8BA6-DF6E-A8BB-87E835B1F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B1945-41A2-48CE-A1A9-B7BECE64CF6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3106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5133C2-BFFE-F2CB-F448-5D38D7F95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fr-FR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7588393-1DCB-BB17-586B-661BC05B2E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fr-FR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C5BB58-1486-0D88-47F6-219730983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62C0-240B-4E9E-BFBE-614F6A31A0AF}" type="datetimeFigureOut">
              <a:rPr lang="fr-FR" smtClean="0"/>
              <a:t>30/01/2023</a:t>
            </a:fld>
            <a:endParaRPr lang="fr-FR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DD1387-15CC-90A8-4391-F223D4455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7FB116-BFEE-8F39-08A6-D78A4C5E6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B1945-41A2-48CE-A1A9-B7BECE64CF6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6730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8D7D78B-83FC-0564-9DE6-5F8B437E58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fr-FR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A6082CD-F6BF-426D-0D14-9F9BFD14CC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fr-FR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4944C3-EB75-6BC2-15AB-065CAD2CA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62C0-240B-4E9E-BFBE-614F6A31A0AF}" type="datetimeFigureOut">
              <a:rPr lang="fr-FR" smtClean="0"/>
              <a:t>30/01/2023</a:t>
            </a:fld>
            <a:endParaRPr lang="fr-FR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1FEF2F-4D47-4957-75C0-15929A241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8C5429-32D9-2A01-F837-B8933BC44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B1945-41A2-48CE-A1A9-B7BECE64CF6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2411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9653E0-4281-98B3-0C00-36BB14428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fr-FR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052FB6-2830-6B89-24C1-9739FFF7C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fr-FR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B6EA74-8A74-FBD6-BBD6-32F750ED8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62C0-240B-4E9E-BFBE-614F6A31A0AF}" type="datetimeFigureOut">
              <a:rPr lang="fr-FR" smtClean="0"/>
              <a:t>30/01/2023</a:t>
            </a:fld>
            <a:endParaRPr lang="fr-FR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129B00-A9FA-C9B7-BDF3-6A2C48CBD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BDA38B-FA56-5B1B-08BF-606977571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B1945-41A2-48CE-A1A9-B7BECE64CF6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294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87DA4F-4C0E-A721-8C08-E313994A1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fr-FR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D6E4D1-22B6-409A-8474-24B878643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4E9131-B5A0-9A62-E21B-29895FEF2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62C0-240B-4E9E-BFBE-614F6A31A0AF}" type="datetimeFigureOut">
              <a:rPr lang="fr-FR" smtClean="0"/>
              <a:t>30/01/2023</a:t>
            </a:fld>
            <a:endParaRPr lang="fr-FR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39C81E-2708-C872-096D-60E31355B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2DDCAF-7C0D-9546-DB94-D7FFD5BDF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B1945-41A2-48CE-A1A9-B7BECE64CF6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3376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A6901F-6783-4152-7120-B6EF85F48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fr-FR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3952A0-D81E-985F-5653-52D216BEBA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fr-FR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8FEF700-9978-13AD-6828-1982132390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fr-FR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949D18-FED7-C697-B6E8-0D1A4B538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62C0-240B-4E9E-BFBE-614F6A31A0AF}" type="datetimeFigureOut">
              <a:rPr lang="fr-FR" smtClean="0"/>
              <a:t>30/01/2023</a:t>
            </a:fld>
            <a:endParaRPr lang="fr-FR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3C8546-FCC8-2655-6DFC-6C7425968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881056F-983E-BE4B-8F15-4DBDC85F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B1945-41A2-48CE-A1A9-B7BECE64CF6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8908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5C3A98-C755-49A6-FCB9-E63665DA4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fr-FR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28A1F4-FCF5-D21A-B028-58BF2BF15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669DA29-514E-3565-82FC-F8276E61AF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fr-FR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4F23D81-E16F-576F-A23E-5D46DFB0EA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183D9D5-6909-1ECC-0C18-B9554DF588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fr-FR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A9BE40F-01B7-7A15-42EA-48186C683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62C0-240B-4E9E-BFBE-614F6A31A0AF}" type="datetimeFigureOut">
              <a:rPr lang="fr-FR" smtClean="0"/>
              <a:t>30/01/2023</a:t>
            </a:fld>
            <a:endParaRPr lang="fr-FR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BA0B04B-C006-ED4D-3322-895125AA1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F0C09D3-4ED5-0A49-0586-D6C0F172C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B1945-41A2-48CE-A1A9-B7BECE64CF6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8147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17586A-65D4-F3AB-7DA2-22488BDF6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fr-FR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389890-4FBA-069B-F050-005BB032E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62C0-240B-4E9E-BFBE-614F6A31A0AF}" type="datetimeFigureOut">
              <a:rPr lang="fr-FR" smtClean="0"/>
              <a:t>30/01/2023</a:t>
            </a:fld>
            <a:endParaRPr lang="fr-FR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64568A0-A6BD-3162-AA45-7B8AAB197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6EEFFA2-2B03-3702-3A35-31EA669F0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B1945-41A2-48CE-A1A9-B7BECE64CF6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1717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45A7081-8DA8-E43E-D270-0D16316B4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62C0-240B-4E9E-BFBE-614F6A31A0AF}" type="datetimeFigureOut">
              <a:rPr lang="fr-FR" smtClean="0"/>
              <a:t>30/01/2023</a:t>
            </a:fld>
            <a:endParaRPr lang="fr-FR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2DAA9FF-CB47-98DC-0156-0C984E134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3284591-34C3-C158-33CB-978F594F4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B1945-41A2-48CE-A1A9-B7BECE64CF6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2838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923FB4-4106-B1F5-40F3-8DAF17869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fr-FR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9CA421-69C9-479D-1853-4A23B0A2E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fr-FR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D844A4-0CCF-2E2B-9599-7485DF4D7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2326CA-0979-DA2A-B844-9D23C82D3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62C0-240B-4E9E-BFBE-614F6A31A0AF}" type="datetimeFigureOut">
              <a:rPr lang="fr-FR" smtClean="0"/>
              <a:t>30/01/2023</a:t>
            </a:fld>
            <a:endParaRPr lang="fr-FR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DCF0FB-68DA-922C-14FA-B834E9879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2802A8-7965-B6B7-4D9A-D7CF60819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B1945-41A2-48CE-A1A9-B7BECE64CF6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1390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BFA37-72CE-7993-FE75-83F3F1FD5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fr-FR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099BB0B-8DD4-79F6-1F68-B3D4279FBA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607705-6BD5-E5D3-1811-EAD7079BA7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6A1F3C-8FB9-F601-992C-660AD2239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62C0-240B-4E9E-BFBE-614F6A31A0AF}" type="datetimeFigureOut">
              <a:rPr lang="fr-FR" smtClean="0"/>
              <a:t>30/01/2023</a:t>
            </a:fld>
            <a:endParaRPr lang="fr-FR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E9B18F-A09F-04A0-E028-F803538A3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0DBA16-89F3-B7B4-BAAC-F657A1269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B1945-41A2-48CE-A1A9-B7BECE64CF6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1806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7EDA0C-8C45-2E6A-021A-E6E4BDCFC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fr-FR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4B6003E-F1D0-C2F6-BF6B-3989F9CB0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fr-FR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480EFE-57D6-2A3B-F7CC-970DBDC127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962C0-240B-4E9E-BFBE-614F6A31A0AF}" type="datetimeFigureOut">
              <a:rPr lang="fr-FR" smtClean="0"/>
              <a:t>30/01/2023</a:t>
            </a:fld>
            <a:endParaRPr lang="fr-FR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B91679-82D7-217E-7DDC-36E5FC7782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81772E-FCB7-D5A0-90B3-AEA5141BF9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B1945-41A2-48CE-A1A9-B7BECE64CF6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1522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CB1BC7-675F-E120-4CCB-31948D120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0024" y="0"/>
            <a:ext cx="9144000" cy="2387600"/>
          </a:xfrm>
        </p:spPr>
        <p:txBody>
          <a:bodyPr>
            <a:normAutofit/>
          </a:bodyPr>
          <a:lstStyle/>
          <a:p>
            <a:r>
              <a:rPr lang="ru-RU" sz="40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Л1. </a:t>
            </a:r>
            <a:r>
              <a:rPr lang="ru-RU" sz="40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Теорія</a:t>
            </a:r>
            <a:r>
              <a:rPr lang="ru-RU" sz="40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та </a:t>
            </a:r>
            <a:r>
              <a:rPr lang="ru-RU" sz="40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історія</a:t>
            </a:r>
            <a:r>
              <a:rPr lang="ru-RU" sz="40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40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ігрових</a:t>
            </a:r>
            <a:r>
              <a:rPr lang="ru-RU" sz="40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40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технологій</a:t>
            </a:r>
            <a:r>
              <a:rPr lang="ru-RU" sz="40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в </a:t>
            </a:r>
            <a:r>
              <a:rPr lang="ru-RU" sz="40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педагогічній</a:t>
            </a:r>
            <a:r>
              <a:rPr lang="ru-RU" sz="40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та </a:t>
            </a:r>
            <a:r>
              <a:rPr lang="ru-RU" sz="40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логопедичній</a:t>
            </a:r>
            <a:r>
              <a:rPr lang="ru-RU" sz="40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40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практиці</a:t>
            </a:r>
            <a:endParaRPr lang="fr-FR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6F08FE8-697F-65A8-6D9F-6461DD7EEB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87599"/>
            <a:ext cx="9144000" cy="3425371"/>
          </a:xfrm>
        </p:spPr>
        <p:txBody>
          <a:bodyPr/>
          <a:lstStyle/>
          <a:p>
            <a:r>
              <a:rPr lang="uk-UA" dirty="0"/>
              <a:t>Ігрові технології, їх мета та особливості застосування</a:t>
            </a:r>
          </a:p>
          <a:p>
            <a:r>
              <a:rPr lang="uk-UA" dirty="0"/>
              <a:t>Характерні особливості ігрових технологій</a:t>
            </a:r>
          </a:p>
          <a:p>
            <a:r>
              <a:rPr lang="uk-UA" dirty="0"/>
              <a:t>Поняття </a:t>
            </a:r>
            <a:r>
              <a:rPr lang="uk-UA" dirty="0" err="1"/>
              <a:t>гейміфікація</a:t>
            </a:r>
            <a:r>
              <a:rPr lang="uk-UA" dirty="0"/>
              <a:t>, </a:t>
            </a:r>
            <a:r>
              <a:rPr lang="uk-UA" dirty="0" err="1"/>
              <a:t>гейміфікація</a:t>
            </a:r>
            <a:r>
              <a:rPr lang="uk-UA" dirty="0"/>
              <a:t> в освіті</a:t>
            </a:r>
          </a:p>
          <a:p>
            <a:r>
              <a:rPr lang="uk-UA" dirty="0"/>
              <a:t>Класифікації ігор</a:t>
            </a:r>
          </a:p>
          <a:p>
            <a:r>
              <a:rPr lang="uk-UA" dirty="0"/>
              <a:t>Базові ігрові технології в діяльності педагога та правила їх застосування</a:t>
            </a:r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5400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20" name="Rectangle 4108">
            <a:extLst>
              <a:ext uri="{FF2B5EF4-FFF2-40B4-BE49-F238E27FC236}">
                <a16:creationId xmlns:a16="http://schemas.microsoft.com/office/drawing/2014/main" id="{A3C210E6-A35A-4F68-8D60-801A019C7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Сюжетно-рольові ігри в середній групі">
            <a:extLst>
              <a:ext uri="{FF2B5EF4-FFF2-40B4-BE49-F238E27FC236}">
                <a16:creationId xmlns:a16="http://schemas.microsoft.com/office/drawing/2014/main" id="{2CCEB02A-5480-E2D1-B836-4CFDBAB910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3" b="1"/>
          <a:stretch/>
        </p:blipFill>
        <p:spPr bwMode="auto"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Картотека сюжетно-рольових ігор про сучасні професії. розвиває навички  спілкування с. Відео: організація сюжетно-рольової гри в дитячому садку на  всіх вікових етапах">
            <a:extLst>
              <a:ext uri="{FF2B5EF4-FFF2-40B4-BE49-F238E27FC236}">
                <a16:creationId xmlns:a16="http://schemas.microsoft.com/office/drawing/2014/main" id="{4DDD83A1-C288-D92D-51BB-8118CF4072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4" r="2" b="2"/>
          <a:stretch/>
        </p:blipFill>
        <p:spPr bwMode="auto">
          <a:xfrm>
            <a:off x="7381690" y="3456433"/>
            <a:ext cx="4810310" cy="3401568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Наталинський НВК - Методична робота">
            <a:extLst>
              <a:ext uri="{FF2B5EF4-FFF2-40B4-BE49-F238E27FC236}">
                <a16:creationId xmlns:a16="http://schemas.microsoft.com/office/drawing/2014/main" id="{1F1075F6-FDE2-BE8F-1AB1-A1C26C6248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6" r="-2" b="1693"/>
          <a:stretch/>
        </p:blipFill>
        <p:spPr bwMode="auto"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4121" name="Freeform: Shape 4110">
            <a:extLst>
              <a:ext uri="{FF2B5EF4-FFF2-40B4-BE49-F238E27FC236}">
                <a16:creationId xmlns:a16="http://schemas.microsoft.com/office/drawing/2014/main" id="{AC0D06B0-F19C-459E-B221-A34B506FB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113" name="Freeform: Shape 4112">
            <a:extLst>
              <a:ext uri="{FF2B5EF4-FFF2-40B4-BE49-F238E27FC236}">
                <a16:creationId xmlns:a16="http://schemas.microsoft.com/office/drawing/2014/main" id="{345B26DA-1C6B-4C66-81C9-9C1877FC2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E311F8-1C52-B511-1E82-B9C9B4328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2807208" cy="1325563"/>
          </a:xfrm>
        </p:spPr>
        <p:txBody>
          <a:bodyPr>
            <a:normAutofit/>
          </a:bodyPr>
          <a:lstStyle/>
          <a:p>
            <a:r>
              <a:rPr lang="uk-UA" sz="2800"/>
              <a:t>Сюжетно-рольова гра</a:t>
            </a:r>
            <a:endParaRPr lang="fr-FR" sz="2800"/>
          </a:p>
        </p:txBody>
      </p:sp>
      <p:sp>
        <p:nvSpPr>
          <p:cNvPr id="4115" name="Rectangle 4114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5840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17" name="Rectangle 4116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F8DA47-19F9-339B-9498-7FAE98A4C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258568"/>
            <a:ext cx="2807208" cy="3922776"/>
          </a:xfrm>
        </p:spPr>
        <p:txBody>
          <a:bodyPr>
            <a:normAutofit lnSpcReduction="10000"/>
          </a:bodyPr>
          <a:lstStyle/>
          <a:p>
            <a:r>
              <a:rPr lang="uk-UA" sz="1700" b="0" i="0" dirty="0">
                <a:effectLst/>
                <a:latin typeface="arial" panose="020B0604020202020204" pitchFamily="34" charset="0"/>
              </a:rPr>
              <a:t>Ц</a:t>
            </a:r>
            <a:r>
              <a:rPr lang="uk-UA" sz="1700" dirty="0">
                <a:latin typeface="arial" panose="020B0604020202020204" pitchFamily="34" charset="0"/>
              </a:rPr>
              <a:t>е о</a:t>
            </a:r>
            <a:r>
              <a:rPr lang="ru-RU" sz="1700" b="0" i="0" dirty="0" err="1">
                <a:effectLst/>
                <a:latin typeface="arial" panose="020B0604020202020204" pitchFamily="34" charset="0"/>
              </a:rPr>
              <a:t>бразна</a:t>
            </a:r>
            <a:r>
              <a:rPr lang="ru-RU" sz="1700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sz="1700" b="0" i="0" dirty="0" err="1">
                <a:effectLst/>
                <a:latin typeface="arial" panose="020B0604020202020204" pitchFamily="34" charset="0"/>
              </a:rPr>
              <a:t>гра</a:t>
            </a:r>
            <a:r>
              <a:rPr lang="ru-RU" sz="1700" b="0" i="0" dirty="0">
                <a:effectLst/>
                <a:latin typeface="arial" panose="020B0604020202020204" pitchFamily="34" charset="0"/>
              </a:rPr>
              <a:t> за </a:t>
            </a:r>
            <a:r>
              <a:rPr lang="ru-RU" sz="1700" b="0" i="0" dirty="0" err="1">
                <a:effectLst/>
                <a:latin typeface="arial" panose="020B0604020202020204" pitchFamily="34" charset="0"/>
              </a:rPr>
              <a:t>певним</a:t>
            </a:r>
            <a:r>
              <a:rPr lang="ru-RU" sz="1700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sz="1700" b="0" i="0" dirty="0" err="1">
                <a:effectLst/>
                <a:latin typeface="arial" panose="020B0604020202020204" pitchFamily="34" charset="0"/>
              </a:rPr>
              <a:t>задумом</a:t>
            </a:r>
            <a:r>
              <a:rPr lang="ru-RU" sz="1700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sz="1700" b="0" i="0" dirty="0" err="1">
                <a:effectLst/>
                <a:latin typeface="arial" panose="020B0604020202020204" pitchFamily="34" charset="0"/>
              </a:rPr>
              <a:t>дітей</a:t>
            </a:r>
            <a:r>
              <a:rPr lang="ru-RU" sz="1700" b="0" i="0" dirty="0">
                <a:effectLst/>
                <a:latin typeface="arial" panose="020B0604020202020204" pitchFamily="34" charset="0"/>
              </a:rPr>
              <a:t>, </a:t>
            </a:r>
            <a:r>
              <a:rPr lang="ru-RU" sz="1700" b="0" i="0" dirty="0" err="1">
                <a:effectLst/>
                <a:latin typeface="arial" panose="020B0604020202020204" pitchFamily="34" charset="0"/>
              </a:rPr>
              <a:t>який</a:t>
            </a:r>
            <a:r>
              <a:rPr lang="ru-RU" sz="1700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sz="1700" b="0" i="0" dirty="0" err="1">
                <a:effectLst/>
                <a:latin typeface="arial" panose="020B0604020202020204" pitchFamily="34" charset="0"/>
              </a:rPr>
              <a:t>розкривається</a:t>
            </a:r>
            <a:r>
              <a:rPr lang="ru-RU" sz="1700" b="0" i="0" dirty="0">
                <a:effectLst/>
                <a:latin typeface="arial" panose="020B0604020202020204" pitchFamily="34" charset="0"/>
              </a:rPr>
              <a:t> через </a:t>
            </a:r>
            <a:r>
              <a:rPr lang="ru-RU" sz="1700" b="0" i="0" dirty="0" err="1">
                <a:effectLst/>
                <a:latin typeface="arial" panose="020B0604020202020204" pitchFamily="34" charset="0"/>
              </a:rPr>
              <a:t>відповідні</a:t>
            </a:r>
            <a:r>
              <a:rPr lang="ru-RU" sz="1700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sz="1700" b="0" i="0" dirty="0" err="1">
                <a:effectLst/>
                <a:latin typeface="arial" panose="020B0604020202020204" pitchFamily="34" charset="0"/>
              </a:rPr>
              <a:t>події</a:t>
            </a:r>
            <a:r>
              <a:rPr lang="ru-RU" sz="1700" b="0" i="0" dirty="0">
                <a:effectLst/>
                <a:latin typeface="arial" panose="020B0604020202020204" pitchFamily="34" charset="0"/>
              </a:rPr>
              <a:t> (сюжет, фабула) і </a:t>
            </a:r>
            <a:r>
              <a:rPr lang="ru-RU" sz="1700" b="0" i="0" dirty="0" err="1">
                <a:effectLst/>
                <a:latin typeface="arial" panose="020B0604020202020204" pitchFamily="34" charset="0"/>
              </a:rPr>
              <a:t>розігрування</a:t>
            </a:r>
            <a:r>
              <a:rPr lang="ru-RU" sz="1700" b="0" i="0" dirty="0">
                <a:effectLst/>
                <a:latin typeface="arial" panose="020B0604020202020204" pitchFamily="34" charset="0"/>
              </a:rPr>
              <a:t> ролей.</a:t>
            </a:r>
          </a:p>
          <a:p>
            <a:r>
              <a:rPr lang="ru-RU" sz="1700" dirty="0" err="1">
                <a:latin typeface="arial" panose="020B0604020202020204" pitchFamily="34" charset="0"/>
              </a:rPr>
              <a:t>Важливо</a:t>
            </a:r>
            <a:r>
              <a:rPr lang="ru-RU" sz="1700" dirty="0">
                <a:latin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</a:rPr>
              <a:t>зазначити</a:t>
            </a:r>
            <a:r>
              <a:rPr lang="ru-RU" sz="1700" dirty="0">
                <a:latin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</a:rPr>
              <a:t>що</a:t>
            </a:r>
            <a:r>
              <a:rPr lang="ru-RU" sz="1700" dirty="0">
                <a:latin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</a:rPr>
              <a:t>окрім</a:t>
            </a:r>
            <a:r>
              <a:rPr lang="ru-RU" sz="1700" dirty="0">
                <a:latin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</a:rPr>
              <a:t>природнього</a:t>
            </a:r>
            <a:r>
              <a:rPr lang="ru-RU" sz="1700" dirty="0">
                <a:latin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</a:rPr>
              <a:t>розвитку</a:t>
            </a:r>
            <a:r>
              <a:rPr lang="ru-RU" sz="1700" dirty="0">
                <a:latin typeface="arial" panose="020B0604020202020204" pitchFamily="34" charset="0"/>
              </a:rPr>
              <a:t> сюжетно-</a:t>
            </a:r>
            <a:r>
              <a:rPr lang="ru-RU" sz="1700" dirty="0" err="1">
                <a:latin typeface="arial" panose="020B0604020202020204" pitchFamily="34" charset="0"/>
              </a:rPr>
              <a:t>рольової</a:t>
            </a:r>
            <a:r>
              <a:rPr lang="ru-RU" sz="1700" dirty="0">
                <a:latin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</a:rPr>
              <a:t>гри</a:t>
            </a:r>
            <a:r>
              <a:rPr lang="ru-RU" sz="1700" dirty="0">
                <a:latin typeface="arial" panose="020B0604020202020204" pitchFamily="34" charset="0"/>
              </a:rPr>
              <a:t> у </a:t>
            </a:r>
            <a:r>
              <a:rPr lang="ru-RU" sz="1700" dirty="0" err="1">
                <a:latin typeface="arial" panose="020B0604020202020204" pitchFamily="34" charset="0"/>
              </a:rPr>
              <a:t>побуті</a:t>
            </a:r>
            <a:r>
              <a:rPr lang="ru-RU" sz="1700" dirty="0">
                <a:latin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</a:rPr>
              <a:t>дітей</a:t>
            </a:r>
            <a:r>
              <a:rPr lang="ru-RU" sz="1700" dirty="0">
                <a:latin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</a:rPr>
              <a:t>можливо</a:t>
            </a:r>
            <a:r>
              <a:rPr lang="ru-RU" sz="1700" dirty="0">
                <a:latin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</a:rPr>
              <a:t>використовувати</a:t>
            </a:r>
            <a:r>
              <a:rPr lang="ru-RU" sz="1700" dirty="0">
                <a:latin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</a:rPr>
              <a:t>цей</a:t>
            </a:r>
            <a:r>
              <a:rPr lang="ru-RU" sz="1700" dirty="0">
                <a:latin typeface="arial" panose="020B0604020202020204" pitchFamily="34" charset="0"/>
              </a:rPr>
              <a:t> вид </a:t>
            </a:r>
            <a:r>
              <a:rPr lang="ru-RU" sz="1700" dirty="0" err="1">
                <a:latin typeface="arial" panose="020B0604020202020204" pitchFamily="34" charset="0"/>
              </a:rPr>
              <a:t>діяльності</a:t>
            </a:r>
            <a:r>
              <a:rPr lang="ru-RU" sz="1700" dirty="0">
                <a:latin typeface="arial" panose="020B0604020202020204" pitchFamily="34" charset="0"/>
              </a:rPr>
              <a:t> для </a:t>
            </a:r>
            <a:r>
              <a:rPr lang="ru-RU" sz="1700" dirty="0" err="1">
                <a:latin typeface="arial" panose="020B0604020202020204" pitchFamily="34" charset="0"/>
              </a:rPr>
              <a:t>діанрстики</a:t>
            </a:r>
            <a:r>
              <a:rPr lang="ru-RU" sz="1700" dirty="0">
                <a:latin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</a:rPr>
              <a:t>дітей</a:t>
            </a:r>
            <a:r>
              <a:rPr lang="ru-RU" sz="1700" dirty="0">
                <a:latin typeface="arial" panose="020B0604020202020204" pitchFamily="34" charset="0"/>
              </a:rPr>
              <a:t> та з метою </a:t>
            </a:r>
            <a:r>
              <a:rPr lang="ru-RU" sz="1700" dirty="0" err="1">
                <a:latin typeface="arial" panose="020B0604020202020204" pitchFamily="34" charset="0"/>
              </a:rPr>
              <a:t>корекційних</a:t>
            </a:r>
            <a:r>
              <a:rPr lang="ru-RU" sz="1700" dirty="0">
                <a:latin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</a:rPr>
              <a:t>впливів</a:t>
            </a:r>
            <a:endParaRPr lang="fr-FR" sz="1700" dirty="0"/>
          </a:p>
        </p:txBody>
      </p:sp>
      <p:pic>
        <p:nvPicPr>
          <p:cNvPr id="4102" name="Picture 6" descr="Сюжетні ігри для дітей. Сюжетно-рольові ігри для найменших">
            <a:extLst>
              <a:ext uri="{FF2B5EF4-FFF2-40B4-BE49-F238E27FC236}">
                <a16:creationId xmlns:a16="http://schemas.microsoft.com/office/drawing/2014/main" id="{BAF021D5-CE3D-7048-BBBF-C96882658D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5268"/>
          <a:stretch/>
        </p:blipFill>
        <p:spPr bwMode="auto">
          <a:xfrm>
            <a:off x="7404372" y="10"/>
            <a:ext cx="4787628" cy="3401558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722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Сюжетно-рольові та театралізовані ігри">
            <a:extLst>
              <a:ext uri="{FF2B5EF4-FFF2-40B4-BE49-F238E27FC236}">
                <a16:creationId xmlns:a16="http://schemas.microsoft.com/office/drawing/2014/main" id="{7AF9BA80-4F0D-EE15-C90D-A36776120B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7" name="Rectangle 512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F6D14-8107-2D0F-8DF1-245150BC9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Театралізовані ігри</a:t>
            </a:r>
          </a:p>
        </p:txBody>
      </p:sp>
      <p:cxnSp>
        <p:nvCxnSpPr>
          <p:cNvPr id="5129" name="Straight Connector 512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1" name="Straight Connector 513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9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3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4BFD52F-0CF1-98E9-4F06-F9D1F73A3C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2404" y="643467"/>
            <a:ext cx="798719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054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86D2BD-B261-42F7-7136-087BD55FB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Висновок</a:t>
            </a:r>
            <a:endParaRPr lang="fr-FR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4BE32A-E195-F7DE-188F-D7DDD6168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/>
              <a:t>Ігрові технології в діяльності соціального або корекційного педагога дозволяють оптимізувати різні напрямки професійної діяльності, включаючи діагностичну, прогностичну, профілактичну та розвивальну.</a:t>
            </a:r>
          </a:p>
          <a:p>
            <a:r>
              <a:rPr lang="uk-UA" dirty="0"/>
              <a:t>Для максимально ефективного застосування ігрових </a:t>
            </a:r>
            <a:r>
              <a:rPr lang="uk-UA" dirty="0" err="1"/>
              <a:t>технологійв</a:t>
            </a:r>
            <a:r>
              <a:rPr lang="uk-UA" dirty="0"/>
              <a:t> своїй діяльності необхідно </a:t>
            </a:r>
            <a:r>
              <a:rPr lang="ru-RU" dirty="0" err="1"/>
              <a:t>волод</a:t>
            </a:r>
            <a:r>
              <a:rPr lang="uk-UA" dirty="0"/>
              <a:t>іти знаннями з вікової психології, педагогіки, основ безпеки життєдіяльності, інформаційно-комунікативними технологіями.</a:t>
            </a:r>
          </a:p>
          <a:p>
            <a:r>
              <a:rPr lang="uk-UA" dirty="0"/>
              <a:t>У випадку якщо ви застосовуєте ігрову технологію в інклюзивному освітньому середовищі, то в </a:t>
            </a:r>
            <a:r>
              <a:rPr lang="uk-UA" dirty="0" err="1"/>
              <a:t>деких</a:t>
            </a:r>
            <a:r>
              <a:rPr lang="uk-UA" dirty="0"/>
              <a:t> випадках вона потребуватиме адаптації чи модифікації.</a:t>
            </a:r>
          </a:p>
        </p:txBody>
      </p:sp>
    </p:spTree>
    <p:extLst>
      <p:ext uri="{BB962C8B-B14F-4D97-AF65-F5344CB8AC3E}">
        <p14:creationId xmlns:p14="http://schemas.microsoft.com/office/powerpoint/2010/main" val="4053772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B13159-F956-F0E6-ABA9-4D758B67E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/>
              <a:t>Актуалізація знань з вікової психології та соціально-педагогічної роботи з різними віковими групами</a:t>
            </a:r>
            <a:endParaRPr lang="fr-FR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FAC9C9-FE06-3891-ECDE-5D93D8165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3991"/>
            <a:ext cx="10515600" cy="3862971"/>
          </a:xfrm>
        </p:spPr>
        <p:txBody>
          <a:bodyPr/>
          <a:lstStyle/>
          <a:p>
            <a:r>
              <a:rPr lang="uk-UA" dirty="0"/>
              <a:t>В якому віці з’являється ігрова діяльність?</a:t>
            </a:r>
          </a:p>
          <a:p>
            <a:endParaRPr lang="uk-UA" dirty="0"/>
          </a:p>
          <a:p>
            <a:r>
              <a:rPr lang="uk-UA" dirty="0"/>
              <a:t>Які передумови появи ігрової діяльності?</a:t>
            </a:r>
          </a:p>
          <a:p>
            <a:endParaRPr lang="uk-UA" dirty="0"/>
          </a:p>
          <a:p>
            <a:r>
              <a:rPr lang="uk-UA" dirty="0"/>
              <a:t>В якому віці ігрова діяльність стає провідним видом діяльності?</a:t>
            </a:r>
          </a:p>
          <a:p>
            <a:endParaRPr lang="uk-UA" dirty="0"/>
          </a:p>
          <a:p>
            <a:r>
              <a:rPr lang="uk-UA" dirty="0"/>
              <a:t>В якому віці ігрова діяльність повністю втрачає актуальність?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0365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_2023-01-30_11-41-18">
            <a:hlinkClick r:id="" action="ppaction://media"/>
            <a:extLst>
              <a:ext uri="{FF2B5EF4-FFF2-40B4-BE49-F238E27FC236}">
                <a16:creationId xmlns:a16="http://schemas.microsoft.com/office/drawing/2014/main" id="{FA316B92-D857-D426-B4DA-451A824E262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03963" y="1027906"/>
            <a:ext cx="4168694" cy="9047022"/>
          </a:xfr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53361D6-202C-D191-AC39-F816B409DEC6}"/>
              </a:ext>
            </a:extLst>
          </p:cNvPr>
          <p:cNvSpPr/>
          <p:nvPr/>
        </p:nvSpPr>
        <p:spPr>
          <a:xfrm>
            <a:off x="3507265" y="531845"/>
            <a:ext cx="5562090" cy="156939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47A1FE6-9F92-C5A9-17E3-EA04DB5D16E5}"/>
              </a:ext>
            </a:extLst>
          </p:cNvPr>
          <p:cNvSpPr/>
          <p:nvPr/>
        </p:nvSpPr>
        <p:spPr>
          <a:xfrm>
            <a:off x="3694921" y="6618514"/>
            <a:ext cx="5374433" cy="8210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FA5258-2B8A-8D27-6660-0F8F59093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2800" dirty="0"/>
              <a:t>Ігрова діяльність є інтенсивним мотиваційним чинником і важливою частиною життя впродовж життя, і хоча вона перестає бути провідною, проте залишається однією з найулюбленіших для багатьох людей</a:t>
            </a:r>
            <a:br>
              <a:rPr lang="uk-UA" sz="2800" dirty="0"/>
            </a:br>
            <a:br>
              <a:rPr lang="uk-UA" sz="2800" dirty="0"/>
            </a:br>
            <a:r>
              <a:rPr lang="uk-UA" sz="2800" dirty="0"/>
              <a:t>Приклад: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88056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E479EA-715E-C3E3-997B-0C84960E0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 педагогічній практиці ігри використовують з метою:</a:t>
            </a:r>
            <a:endParaRPr lang="fr-FR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605C0F-8E65-8EC4-1B1C-887D4C8D3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Організації конструктивного дозвілля;</a:t>
            </a:r>
          </a:p>
          <a:p>
            <a:r>
              <a:rPr lang="uk-UA" dirty="0"/>
              <a:t>Активізації пізнавальної активності;</a:t>
            </a:r>
          </a:p>
          <a:p>
            <a:r>
              <a:rPr lang="uk-UA" dirty="0"/>
              <a:t>Розвитку умінь та набуттю навичок;</a:t>
            </a:r>
          </a:p>
          <a:p>
            <a:r>
              <a:rPr lang="uk-UA" dirty="0"/>
              <a:t>Надання можливості для дітей розкрити здібності та задатки;</a:t>
            </a:r>
          </a:p>
          <a:p>
            <a:r>
              <a:rPr lang="uk-UA" dirty="0"/>
              <a:t>Підвищення самооцінки дітей;</a:t>
            </a:r>
          </a:p>
          <a:p>
            <a:r>
              <a:rPr lang="uk-UA" dirty="0"/>
              <a:t>Сприяння адаптації їх до навчального закладу та згуртування дитячого колективу</a:t>
            </a:r>
          </a:p>
        </p:txBody>
      </p:sp>
    </p:spTree>
    <p:extLst>
      <p:ext uri="{BB962C8B-B14F-4D97-AF65-F5344CB8AC3E}">
        <p14:creationId xmlns:p14="http://schemas.microsoft.com/office/powerpoint/2010/main" val="179105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B926FE-CD67-4825-48EF-3D0D2DCA9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Характерною ознакою гри є універсальність</a:t>
            </a:r>
            <a:endParaRPr lang="fr-FR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B484F2F3-DA98-FC6F-C6BE-5DBE4DCF21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789694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3149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8A286-E05D-2450-A89D-28B7019AF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ru-RU" b="0" i="0" dirty="0" err="1">
                <a:effectLst/>
                <a:latin typeface="arial" panose="020B0604020202020204" pitchFamily="34" charset="0"/>
              </a:rPr>
              <a:t>Гейміфікація</a:t>
            </a:r>
            <a:r>
              <a:rPr lang="ru-RU" b="0" i="0" dirty="0">
                <a:effectLst/>
                <a:latin typeface="arial" panose="020B0604020202020204" pitchFamily="34" charset="0"/>
              </a:rPr>
              <a:t> в 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освіті</a:t>
            </a:r>
            <a:r>
              <a:rPr lang="ru-RU" b="0" i="0" dirty="0">
                <a:effectLst/>
                <a:latin typeface="arial" panose="020B0604020202020204" pitchFamily="34" charset="0"/>
              </a:rPr>
              <a:t> </a:t>
            </a:r>
            <a:endParaRPr lang="fr-FR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A23310-BC0F-6FFE-3C0F-74C5C19EF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0" i="0" dirty="0">
                <a:effectLst/>
                <a:latin typeface="arial" panose="020B0604020202020204" pitchFamily="34" charset="0"/>
              </a:rPr>
              <a:t>- </a:t>
            </a:r>
            <a:r>
              <a:rPr lang="ru-RU" sz="2000" b="0" i="0" dirty="0" err="1">
                <a:effectLst/>
                <a:latin typeface="arial" panose="020B0604020202020204" pitchFamily="34" charset="0"/>
              </a:rPr>
              <a:t>це</a:t>
            </a:r>
            <a:r>
              <a:rPr lang="ru-RU" sz="2000" b="0" i="0" dirty="0">
                <a:effectLst/>
                <a:latin typeface="arial" panose="020B0604020202020204" pitchFamily="34" charset="0"/>
              </a:rPr>
              <a:t> </a:t>
            </a:r>
            <a:r>
              <a:rPr lang="ru-RU" sz="2000" b="1" i="0" dirty="0" err="1">
                <a:effectLst/>
                <a:latin typeface="arial" panose="020B0604020202020204" pitchFamily="34" charset="0"/>
              </a:rPr>
              <a:t>процес</a:t>
            </a:r>
            <a:r>
              <a:rPr lang="ru-RU" sz="2000" b="1" i="0" dirty="0">
                <a:effectLst/>
                <a:latin typeface="arial" panose="020B0604020202020204" pitchFamily="34" charset="0"/>
              </a:rPr>
              <a:t> </a:t>
            </a:r>
            <a:r>
              <a:rPr lang="ru-RU" sz="2000" b="1" i="0" dirty="0" err="1">
                <a:effectLst/>
                <a:latin typeface="arial" panose="020B0604020202020204" pitchFamily="34" charset="0"/>
              </a:rPr>
              <a:t>поширення</a:t>
            </a:r>
            <a:r>
              <a:rPr lang="ru-RU" sz="2000" b="1" i="0" dirty="0">
                <a:effectLst/>
                <a:latin typeface="arial" panose="020B0604020202020204" pitchFamily="34" charset="0"/>
              </a:rPr>
              <a:t> </a:t>
            </a:r>
            <a:r>
              <a:rPr lang="ru-RU" sz="2000" b="1" i="0" dirty="0" err="1">
                <a:effectLst/>
                <a:latin typeface="arial" panose="020B0604020202020204" pitchFamily="34" charset="0"/>
              </a:rPr>
              <a:t>гри</a:t>
            </a:r>
            <a:r>
              <a:rPr lang="ru-RU" sz="2000" b="1" i="0" dirty="0">
                <a:effectLst/>
                <a:latin typeface="arial" panose="020B0604020202020204" pitchFamily="34" charset="0"/>
              </a:rPr>
              <a:t> на </a:t>
            </a:r>
            <a:r>
              <a:rPr lang="ru-RU" sz="2000" b="1" i="0" dirty="0" err="1">
                <a:effectLst/>
                <a:latin typeface="arial" panose="020B0604020202020204" pitchFamily="34" charset="0"/>
              </a:rPr>
              <a:t>різні</a:t>
            </a:r>
            <a:r>
              <a:rPr lang="ru-RU" sz="2000" b="1" i="0" dirty="0">
                <a:effectLst/>
                <a:latin typeface="arial" panose="020B0604020202020204" pitchFamily="34" charset="0"/>
              </a:rPr>
              <a:t> </a:t>
            </a:r>
            <a:r>
              <a:rPr lang="ru-RU" sz="2000" b="1" i="0" dirty="0" err="1">
                <a:effectLst/>
                <a:latin typeface="arial" panose="020B0604020202020204" pitchFamily="34" charset="0"/>
              </a:rPr>
              <a:t>сфери</a:t>
            </a:r>
            <a:r>
              <a:rPr lang="ru-RU" sz="2000" b="1" i="0" dirty="0">
                <a:effectLst/>
                <a:latin typeface="arial" panose="020B0604020202020204" pitchFamily="34" charset="0"/>
              </a:rPr>
              <a:t> </a:t>
            </a:r>
            <a:r>
              <a:rPr lang="ru-RU" sz="2000" b="1" i="0" dirty="0" err="1">
                <a:effectLst/>
                <a:latin typeface="arial" panose="020B0604020202020204" pitchFamily="34" charset="0"/>
              </a:rPr>
              <a:t>освіти</a:t>
            </a:r>
            <a:r>
              <a:rPr lang="ru-RU" sz="2000" b="1" i="0" dirty="0">
                <a:effectLst/>
                <a:latin typeface="arial" panose="020B0604020202020204" pitchFamily="34" charset="0"/>
              </a:rPr>
              <a:t>, </a:t>
            </a:r>
            <a:r>
              <a:rPr lang="ru-RU" sz="2000" b="1" i="0" dirty="0" err="1">
                <a:effectLst/>
                <a:latin typeface="arial" panose="020B0604020202020204" pitchFamily="34" charset="0"/>
              </a:rPr>
              <a:t>який</a:t>
            </a:r>
            <a:r>
              <a:rPr lang="ru-RU" sz="2000" b="1" i="0" dirty="0">
                <a:effectLst/>
                <a:latin typeface="arial" panose="020B0604020202020204" pitchFamily="34" charset="0"/>
              </a:rPr>
              <a:t> </a:t>
            </a:r>
            <a:r>
              <a:rPr lang="ru-RU" sz="2000" b="1" i="0" dirty="0" err="1">
                <a:effectLst/>
                <a:latin typeface="arial" panose="020B0604020202020204" pitchFamily="34" charset="0"/>
              </a:rPr>
              <a:t>дозволяє</a:t>
            </a:r>
            <a:r>
              <a:rPr lang="ru-RU" sz="2000" b="1" i="0" dirty="0">
                <a:effectLst/>
                <a:latin typeface="arial" panose="020B0604020202020204" pitchFamily="34" charset="0"/>
              </a:rPr>
              <a:t> </a:t>
            </a:r>
            <a:r>
              <a:rPr lang="ru-RU" sz="2000" b="1" i="0" dirty="0" err="1">
                <a:effectLst/>
                <a:latin typeface="arial" panose="020B0604020202020204" pitchFamily="34" charset="0"/>
              </a:rPr>
              <a:t>розглядати</a:t>
            </a:r>
            <a:r>
              <a:rPr lang="ru-RU" sz="2000" b="1" i="0" dirty="0">
                <a:effectLst/>
                <a:latin typeface="arial" panose="020B0604020202020204" pitchFamily="34" charset="0"/>
              </a:rPr>
              <a:t> </a:t>
            </a:r>
            <a:r>
              <a:rPr lang="ru-RU" sz="2000" b="1" i="0" dirty="0" err="1">
                <a:effectLst/>
                <a:latin typeface="arial" panose="020B0604020202020204" pitchFamily="34" charset="0"/>
              </a:rPr>
              <a:t>гру</a:t>
            </a:r>
            <a:r>
              <a:rPr lang="ru-RU" sz="2000" b="1" i="0" dirty="0">
                <a:effectLst/>
                <a:latin typeface="arial" panose="020B0604020202020204" pitchFamily="34" charset="0"/>
              </a:rPr>
              <a:t> і як метод </a:t>
            </a:r>
            <a:r>
              <a:rPr lang="ru-RU" sz="2000" b="1" i="0" dirty="0" err="1">
                <a:effectLst/>
                <a:latin typeface="arial" panose="020B0604020202020204" pitchFamily="34" charset="0"/>
              </a:rPr>
              <a:t>навчання</a:t>
            </a:r>
            <a:r>
              <a:rPr lang="ru-RU" sz="2000" b="1" i="0" dirty="0">
                <a:effectLst/>
                <a:latin typeface="arial" panose="020B0604020202020204" pitchFamily="34" charset="0"/>
              </a:rPr>
              <a:t> і </a:t>
            </a:r>
            <a:r>
              <a:rPr lang="ru-RU" sz="2000" b="1" i="0" dirty="0" err="1">
                <a:effectLst/>
                <a:latin typeface="arial" panose="020B0604020202020204" pitchFamily="34" charset="0"/>
              </a:rPr>
              <a:t>виховання</a:t>
            </a:r>
            <a:r>
              <a:rPr lang="ru-RU" sz="2000" b="1" i="0" dirty="0">
                <a:effectLst/>
                <a:latin typeface="arial" panose="020B0604020202020204" pitchFamily="34" charset="0"/>
              </a:rPr>
              <a:t>, і як форму </a:t>
            </a:r>
            <a:r>
              <a:rPr lang="ru-RU" sz="2000" b="1" i="0" dirty="0" err="1">
                <a:effectLst/>
                <a:latin typeface="arial" panose="020B0604020202020204" pitchFamily="34" charset="0"/>
              </a:rPr>
              <a:t>виховної</a:t>
            </a:r>
            <a:r>
              <a:rPr lang="ru-RU" sz="2000" b="1" i="0" dirty="0">
                <a:effectLst/>
                <a:latin typeface="arial" panose="020B0604020202020204" pitchFamily="34" charset="0"/>
              </a:rPr>
              <a:t> </a:t>
            </a:r>
            <a:r>
              <a:rPr lang="ru-RU" sz="2000" b="1" i="0" dirty="0" err="1">
                <a:effectLst/>
                <a:latin typeface="arial" panose="020B0604020202020204" pitchFamily="34" charset="0"/>
              </a:rPr>
              <a:t>роботи</a:t>
            </a:r>
            <a:r>
              <a:rPr lang="ru-RU" sz="2000" b="1" i="0" dirty="0">
                <a:effectLst/>
                <a:latin typeface="arial" panose="020B0604020202020204" pitchFamily="34" charset="0"/>
              </a:rPr>
              <a:t>, і як </a:t>
            </a:r>
            <a:r>
              <a:rPr lang="ru-RU" sz="2000" b="1" i="0" dirty="0" err="1">
                <a:effectLst/>
                <a:latin typeface="arial" panose="020B0604020202020204" pitchFamily="34" charset="0"/>
              </a:rPr>
              <a:t>засіб</a:t>
            </a:r>
            <a:r>
              <a:rPr lang="ru-RU" sz="2000" b="1" i="0" dirty="0">
                <a:effectLst/>
                <a:latin typeface="arial" panose="020B0604020202020204" pitchFamily="34" charset="0"/>
              </a:rPr>
              <a:t> </a:t>
            </a:r>
            <a:r>
              <a:rPr lang="ru-RU" sz="2000" b="1" i="0" dirty="0" err="1">
                <a:effectLst/>
                <a:latin typeface="arial" panose="020B0604020202020204" pitchFamily="34" charset="0"/>
              </a:rPr>
              <a:t>організації</a:t>
            </a:r>
            <a:r>
              <a:rPr lang="ru-RU" sz="2000" b="1" i="0" dirty="0">
                <a:effectLst/>
                <a:latin typeface="arial" panose="020B0604020202020204" pitchFamily="34" charset="0"/>
              </a:rPr>
              <a:t> </a:t>
            </a:r>
            <a:r>
              <a:rPr lang="ru-RU" sz="2000" b="1" i="0" dirty="0" err="1">
                <a:effectLst/>
                <a:latin typeface="arial" panose="020B0604020202020204" pitchFamily="34" charset="0"/>
              </a:rPr>
              <a:t>цілісного</a:t>
            </a:r>
            <a:r>
              <a:rPr lang="ru-RU" sz="2000" b="1" i="0" dirty="0">
                <a:effectLst/>
                <a:latin typeface="arial" panose="020B0604020202020204" pitchFamily="34" charset="0"/>
              </a:rPr>
              <a:t> </a:t>
            </a:r>
            <a:r>
              <a:rPr lang="ru-RU" sz="2000" b="1" i="0" dirty="0" err="1">
                <a:effectLst/>
                <a:latin typeface="arial" panose="020B0604020202020204" pitchFamily="34" charset="0"/>
              </a:rPr>
              <a:t>освітнього</a:t>
            </a:r>
            <a:r>
              <a:rPr lang="ru-RU" sz="2000" b="1" i="0" dirty="0">
                <a:effectLst/>
                <a:latin typeface="arial" panose="020B0604020202020204" pitchFamily="34" charset="0"/>
              </a:rPr>
              <a:t> </a:t>
            </a:r>
            <a:r>
              <a:rPr lang="ru-RU" sz="2000" b="1" i="0" dirty="0" err="1">
                <a:effectLst/>
                <a:latin typeface="arial" panose="020B0604020202020204" pitchFamily="34" charset="0"/>
              </a:rPr>
              <a:t>процесу</a:t>
            </a:r>
            <a:r>
              <a:rPr lang="ru-RU" sz="2000" b="0" i="0" dirty="0">
                <a:effectLst/>
                <a:latin typeface="arial" panose="020B0604020202020204" pitchFamily="34" charset="0"/>
              </a:rPr>
              <a:t>.</a:t>
            </a:r>
            <a:endParaRPr lang="fr-FR" sz="2000" dirty="0"/>
          </a:p>
        </p:txBody>
      </p:sp>
      <p:sp>
        <p:nvSpPr>
          <p:cNvPr id="1031" name="Rectangle 103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Геймификация в обучении">
            <a:extLst>
              <a:ext uri="{FF2B5EF4-FFF2-40B4-BE49-F238E27FC236}">
                <a16:creationId xmlns:a16="http://schemas.microsoft.com/office/drawing/2014/main" id="{63C106AE-8375-E5C8-B79C-E48766E56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5862" y="1111345"/>
            <a:ext cx="6019331" cy="463206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953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AE15F3-45BA-30CE-C282-B600950D2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Оск</a:t>
            </a:r>
            <a:r>
              <a:rPr lang="uk-UA" dirty="0" err="1"/>
              <a:t>ільки</a:t>
            </a:r>
            <a:r>
              <a:rPr lang="uk-UA" dirty="0"/>
              <a:t> гра – це дуже широке </a:t>
            </a:r>
            <a:r>
              <a:rPr lang="uk-UA" dirty="0" err="1"/>
              <a:t>понятя</a:t>
            </a:r>
            <a:r>
              <a:rPr lang="uk-UA" dirty="0"/>
              <a:t>, то існує дуже багато способів класифікувати ігри</a:t>
            </a:r>
            <a:endParaRPr lang="fr-FR" dirty="0"/>
          </a:p>
        </p:txBody>
      </p:sp>
      <p:pic>
        <p:nvPicPr>
          <p:cNvPr id="2050" name="Picture 2" descr="Класифікація ігор - Обгрунтування господарських рішень та оцінювання  ризиків - Навчальні матеріали онлайн">
            <a:extLst>
              <a:ext uri="{FF2B5EF4-FFF2-40B4-BE49-F238E27FC236}">
                <a16:creationId xmlns:a16="http://schemas.microsoft.com/office/drawing/2014/main" id="{0AC57C87-C5C9-ADB0-9248-CD743E392A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474" y="1624013"/>
            <a:ext cx="4778776" cy="533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911FA1-04A7-9B82-A3A4-F434D833CFCE}"/>
              </a:ext>
            </a:extLst>
          </p:cNvPr>
          <p:cNvSpPr txBox="1"/>
          <p:nvPr/>
        </p:nvSpPr>
        <p:spPr>
          <a:xfrm>
            <a:off x="930677" y="1939475"/>
            <a:ext cx="523199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/>
              <a:t>За рівнем рухливості (великої, середньої, малої рухливості). Не рухливі.</a:t>
            </a:r>
          </a:p>
          <a:p>
            <a:r>
              <a:rPr lang="uk-UA" sz="3200" dirty="0"/>
              <a:t>За </a:t>
            </a:r>
            <a:r>
              <a:rPr lang="uk-UA" sz="3200" dirty="0" err="1"/>
              <a:t>наявнісю</a:t>
            </a:r>
            <a:r>
              <a:rPr lang="uk-UA" sz="3200" dirty="0"/>
              <a:t> інвентаря…</a:t>
            </a:r>
          </a:p>
          <a:p>
            <a:r>
              <a:rPr lang="uk-UA" sz="3200" dirty="0"/>
              <a:t>За тривалістю….</a:t>
            </a:r>
          </a:p>
          <a:p>
            <a:r>
              <a:rPr lang="uk-UA" sz="3200" dirty="0"/>
              <a:t>За наявністю творчих елементів….</a:t>
            </a:r>
          </a:p>
          <a:p>
            <a:r>
              <a:rPr lang="uk-UA" sz="3200" dirty="0"/>
              <a:t>За рівнем свободи учасників (з правилами, без правил)………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022328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BEB106-02DA-8300-8F62-00B2DA977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Дидактична гра</a:t>
            </a:r>
            <a:endParaRPr lang="fr-FR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8BF8F5-1FC4-338B-FD37-89AAEB2F1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У </a:t>
            </a:r>
            <a:r>
              <a:rPr lang="ru-RU" dirty="0" err="1"/>
              <a:t>дидактичних</a:t>
            </a:r>
            <a:r>
              <a:rPr lang="ru-RU" dirty="0"/>
              <a:t> </a:t>
            </a:r>
            <a:r>
              <a:rPr lang="ru-RU" dirty="0" err="1"/>
              <a:t>іграх</a:t>
            </a:r>
            <a:r>
              <a:rPr lang="ru-RU" dirty="0"/>
              <a:t>, </a:t>
            </a:r>
            <a:r>
              <a:rPr lang="ru-RU" dirty="0" err="1"/>
              <a:t>створених</a:t>
            </a:r>
            <a:r>
              <a:rPr lang="ru-RU" dirty="0"/>
              <a:t> </a:t>
            </a:r>
            <a:r>
              <a:rPr lang="ru-RU" dirty="0" err="1"/>
              <a:t>педагогікою</a:t>
            </a:r>
            <a:r>
              <a:rPr lang="ru-RU" dirty="0"/>
              <a:t> (в тому </a:t>
            </a:r>
            <a:r>
              <a:rPr lang="ru-RU" dirty="0" err="1"/>
              <a:t>числі</a:t>
            </a:r>
            <a:r>
              <a:rPr lang="ru-RU" dirty="0"/>
              <a:t> й народною), </a:t>
            </a:r>
            <a:r>
              <a:rPr lang="ru-RU" dirty="0" err="1"/>
              <a:t>ігрова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спеціально</a:t>
            </a:r>
            <a:r>
              <a:rPr lang="ru-RU" dirty="0"/>
              <a:t> </a:t>
            </a:r>
            <a:r>
              <a:rPr lang="ru-RU" dirty="0" err="1"/>
              <a:t>планується</a:t>
            </a:r>
            <a:r>
              <a:rPr lang="ru-RU" dirty="0"/>
              <a:t> і </a:t>
            </a:r>
            <a:r>
              <a:rPr lang="ru-RU" dirty="0" err="1"/>
              <a:t>пристосовується</a:t>
            </a:r>
            <a:r>
              <a:rPr lang="ru-RU" dirty="0"/>
              <a:t> для </a:t>
            </a:r>
            <a:r>
              <a:rPr lang="ru-RU" dirty="0" err="1"/>
              <a:t>навчальних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. Дидактична </a:t>
            </a:r>
            <a:r>
              <a:rPr lang="ru-RU" dirty="0" err="1"/>
              <a:t>гра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різновид</a:t>
            </a:r>
            <a:r>
              <a:rPr lang="ru-RU" dirty="0"/>
              <a:t> </a:t>
            </a:r>
            <a:r>
              <a:rPr lang="ru-RU" dirty="0" err="1"/>
              <a:t>гри</a:t>
            </a:r>
            <a:r>
              <a:rPr lang="ru-RU" dirty="0"/>
              <a:t> за правилами.</a:t>
            </a:r>
          </a:p>
          <a:p>
            <a:pPr marL="0" indent="0">
              <a:buNone/>
            </a:pPr>
            <a:r>
              <a:rPr lang="ru-RU" i="1" dirty="0" err="1"/>
              <a:t>Підготовка</a:t>
            </a:r>
            <a:r>
              <a:rPr lang="ru-RU" i="1" dirty="0"/>
              <a:t> до </a:t>
            </a:r>
            <a:r>
              <a:rPr lang="ru-RU" i="1" dirty="0" err="1"/>
              <a:t>застосування</a:t>
            </a:r>
            <a:r>
              <a:rPr lang="ru-RU" i="1" dirty="0"/>
              <a:t> </a:t>
            </a:r>
            <a:r>
              <a:rPr lang="ru-RU" i="1" dirty="0" err="1"/>
              <a:t>дидактичної</a:t>
            </a:r>
            <a:r>
              <a:rPr lang="ru-RU" i="1" dirty="0"/>
              <a:t> </a:t>
            </a:r>
            <a:r>
              <a:rPr lang="ru-RU" i="1" dirty="0" err="1"/>
              <a:t>гри</a:t>
            </a:r>
            <a:r>
              <a:rPr lang="ru-RU" i="1" dirty="0"/>
              <a:t> на </a:t>
            </a:r>
            <a:r>
              <a:rPr lang="ru-RU" i="1" dirty="0" err="1"/>
              <a:t>занятті</a:t>
            </a:r>
            <a:r>
              <a:rPr lang="ru-RU" i="1" dirty="0"/>
              <a:t> </a:t>
            </a:r>
            <a:r>
              <a:rPr lang="ru-RU" i="1" dirty="0" err="1"/>
              <a:t>передбачає</a:t>
            </a:r>
            <a:r>
              <a:rPr lang="ru-RU" i="1" dirty="0"/>
              <a:t> </a:t>
            </a:r>
            <a:r>
              <a:rPr lang="ru-RU" i="1" dirty="0" err="1"/>
              <a:t>виконання</a:t>
            </a:r>
            <a:r>
              <a:rPr lang="ru-RU" i="1" dirty="0"/>
              <a:t> педагогом таких </a:t>
            </a:r>
            <a:r>
              <a:rPr lang="ru-RU" i="1" dirty="0" err="1"/>
              <a:t>дій</a:t>
            </a:r>
            <a:r>
              <a:rPr lang="ru-RU" i="1" dirty="0"/>
              <a:t>:</a:t>
            </a:r>
          </a:p>
          <a:p>
            <a:pPr marL="0" indent="0">
              <a:buNone/>
            </a:pPr>
            <a:r>
              <a:rPr lang="ru-RU" dirty="0"/>
              <a:t>–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місця</a:t>
            </a:r>
            <a:r>
              <a:rPr lang="ru-RU" dirty="0"/>
              <a:t> </a:t>
            </a:r>
            <a:r>
              <a:rPr lang="ru-RU" dirty="0" err="1"/>
              <a:t>гри</a:t>
            </a:r>
            <a:r>
              <a:rPr lang="ru-RU" dirty="0"/>
              <a:t> в на </a:t>
            </a:r>
            <a:r>
              <a:rPr lang="ru-RU" dirty="0" err="1"/>
              <a:t>занятті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– </a:t>
            </a:r>
            <a:r>
              <a:rPr lang="ru-RU" dirty="0" err="1"/>
              <a:t>відповідність</a:t>
            </a:r>
            <a:r>
              <a:rPr lang="ru-RU" dirty="0"/>
              <a:t> </a:t>
            </a:r>
            <a:r>
              <a:rPr lang="ru-RU" dirty="0" err="1"/>
              <a:t>темі</a:t>
            </a:r>
            <a:r>
              <a:rPr lang="ru-RU" dirty="0"/>
              <a:t> та </a:t>
            </a:r>
            <a:r>
              <a:rPr lang="ru-RU" dirty="0" err="1"/>
              <a:t>меті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– </a:t>
            </a:r>
            <a:r>
              <a:rPr lang="ru-RU" dirty="0" err="1"/>
              <a:t>врахування</a:t>
            </a:r>
            <a:r>
              <a:rPr lang="ru-RU" dirty="0"/>
              <a:t> </a:t>
            </a:r>
            <a:r>
              <a:rPr lang="ru-RU" dirty="0" err="1"/>
              <a:t>віку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 і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та </a:t>
            </a:r>
            <a:r>
              <a:rPr lang="ru-RU" dirty="0" err="1"/>
              <a:t>інтересів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– </a:t>
            </a:r>
            <a:r>
              <a:rPr lang="ru-RU" dirty="0" err="1"/>
              <a:t>розробка</a:t>
            </a:r>
            <a:r>
              <a:rPr lang="ru-RU" dirty="0"/>
              <a:t> плану </a:t>
            </a:r>
            <a:r>
              <a:rPr lang="ru-RU" dirty="0" err="1"/>
              <a:t>гри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– </a:t>
            </a:r>
            <a:r>
              <a:rPr lang="ru-RU" dirty="0" err="1"/>
              <a:t>підготовка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необхідних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9005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A0F2AB-DBBC-0FFB-EA21-C4C9904D8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ru-RU" dirty="0"/>
              <a:t>А. С. Макаренко </a:t>
            </a:r>
            <a:r>
              <a:rPr lang="ru-RU" dirty="0" err="1"/>
              <a:t>вважав</a:t>
            </a:r>
            <a:r>
              <a:rPr lang="ru-RU" dirty="0"/>
              <a:t>, </a:t>
            </a:r>
            <a:r>
              <a:rPr lang="ru-RU" dirty="0" err="1"/>
              <a:t>що</a:t>
            </a:r>
            <a:endParaRPr lang="fr-FR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6B0B52-7B81-3233-7E28-27B25DE91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ru-RU" sz="2000"/>
              <a:t>гра – вид креативної діяльності людини, у процесі якої в уявній формі відтворюються способи дій з предметами, стосунки між людьми, норми соціального життя та культурні надбання людства, які характеризують історично досягнутий рівень розвитку суспільства</a:t>
            </a:r>
            <a:endParaRPr lang="fr-FR" sz="2000"/>
          </a:p>
        </p:txBody>
      </p:sp>
      <p:pic>
        <p:nvPicPr>
          <p:cNvPr id="3074" name="Picture 2" descr="Макаренко, Антон Семенович">
            <a:extLst>
              <a:ext uri="{FF2B5EF4-FFF2-40B4-BE49-F238E27FC236}">
                <a16:creationId xmlns:a16="http://schemas.microsoft.com/office/drawing/2014/main" id="{B9DEE012-FC5B-D105-CE93-8EE6E53CD8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47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7961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1192</TotalTime>
  <Words>534</Words>
  <Application>Microsoft Office PowerPoint</Application>
  <PresentationFormat>Широкоэкранный</PresentationFormat>
  <Paragraphs>54</Paragraphs>
  <Slides>13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Arial</vt:lpstr>
      <vt:lpstr>Calibri</vt:lpstr>
      <vt:lpstr>Calibri Light</vt:lpstr>
      <vt:lpstr>Roboto</vt:lpstr>
      <vt:lpstr>Тема Office</vt:lpstr>
      <vt:lpstr>Л1. Теорія та історія ігрових технологій в педагогічній та логопедичній практиці</vt:lpstr>
      <vt:lpstr>Актуалізація знань з вікової психології та соціально-педагогічної роботи з різними віковими групами</vt:lpstr>
      <vt:lpstr>Ігрова діяльність є інтенсивним мотиваційним чинником і важливою частиною життя впродовж життя, і хоча вона перестає бути провідною, проте залишається однією з найулюбленіших для багатьох людей  Приклад:</vt:lpstr>
      <vt:lpstr>В педагогічній практиці ігри використовують з метою:</vt:lpstr>
      <vt:lpstr>Характерною ознакою гри є універсальність</vt:lpstr>
      <vt:lpstr>Гейміфікація в освіті </vt:lpstr>
      <vt:lpstr>Оскільки гра – це дуже широке понятя, то існує дуже багато способів класифікувати ігри</vt:lpstr>
      <vt:lpstr>Дидактична гра</vt:lpstr>
      <vt:lpstr>А. С. Макаренко вважав, що</vt:lpstr>
      <vt:lpstr>Сюжетно-рольова гра</vt:lpstr>
      <vt:lpstr>Театралізовані ігри</vt:lpstr>
      <vt:lpstr>Презентация PowerPoint</vt:lpstr>
      <vt:lpstr>Висновок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Л1. Теорія та історія ігрових технологій в педагогічній та логопедичній практиці</dc:title>
  <dc:creator>Ульяна Авраменко</dc:creator>
  <cp:lastModifiedBy>Ульяна Авраменко</cp:lastModifiedBy>
  <cp:revision>1</cp:revision>
  <dcterms:created xsi:type="dcterms:W3CDTF">2023-01-30T10:28:24Z</dcterms:created>
  <dcterms:modified xsi:type="dcterms:W3CDTF">2023-01-31T06:21:17Z</dcterms:modified>
</cp:coreProperties>
</file>