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9" r:id="rId22"/>
    <p:sldId id="280" r:id="rId23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2560" autoAdjust="0"/>
  </p:normalViewPr>
  <p:slideViewPr>
    <p:cSldViewPr snapToGrid="0">
      <p:cViewPr varScale="1">
        <p:scale>
          <a:sx n="70" d="100"/>
          <a:sy n="70" d="100"/>
        </p:scale>
        <p:origin x="979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B37FE06-6528-491E-865D-35A96BA4C0D8}" type="datetimeFigureOut">
              <a:rPr lang="ru-RU"/>
              <a:pPr>
                <a:defRPr/>
              </a:pPr>
              <a:t>02.01.2025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3667D15-1678-445D-A2FA-792DFB010E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228600" indent="-2286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Інноваційні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педагогічні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технології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взаємопов'язані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взаємообумовлені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становлять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певну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дидактичну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систему, яка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спрямована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виховання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таких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цінностей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як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відкритість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чесність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доброзичливість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співпереживання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взаємодопомога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забезпечує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освітні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потреби кожного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учня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відповідно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індивідуальних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особливостей</a:t>
            </a: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cs typeface="+mn-cs"/>
            </a:endParaRPr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86F11B2-6212-4C19-8585-4F7A93647745}" type="slidenum">
              <a:rPr lang="ru-RU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r>
              <a:rPr lang="ru-RU" dirty="0" err="1"/>
              <a:t>Ідея</a:t>
            </a:r>
            <a:r>
              <a:rPr lang="ru-RU" dirty="0"/>
              <a:t> </a:t>
            </a:r>
            <a:r>
              <a:rPr lang="ru-RU" dirty="0" err="1"/>
              <a:t>спортизації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видатному</a:t>
            </a:r>
            <a:r>
              <a:rPr lang="ru-RU" dirty="0"/>
              <a:t> </a:t>
            </a:r>
            <a:r>
              <a:rPr lang="ru-RU" dirty="0" err="1"/>
              <a:t>вченому</a:t>
            </a:r>
            <a:r>
              <a:rPr lang="ru-RU" dirty="0"/>
              <a:t> </a:t>
            </a:r>
            <a:r>
              <a:rPr lang="ru-RU" dirty="0" err="1"/>
              <a:t>сьогодення</a:t>
            </a:r>
            <a:r>
              <a:rPr lang="ru-RU" dirty="0"/>
              <a:t> Вадиму </a:t>
            </a:r>
            <a:r>
              <a:rPr lang="ru-RU" dirty="0" err="1"/>
              <a:t>Костянтиновичу</a:t>
            </a:r>
            <a:r>
              <a:rPr lang="ru-RU" dirty="0"/>
              <a:t> </a:t>
            </a:r>
            <a:r>
              <a:rPr lang="ru-RU" dirty="0" err="1"/>
              <a:t>Бальсевичу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у 90-ті </a:t>
            </a:r>
            <a:r>
              <a:rPr lang="ru-RU" dirty="0" err="1"/>
              <a:t>рр</a:t>
            </a:r>
            <a:r>
              <a:rPr lang="ru-RU" dirty="0"/>
              <a:t>. </a:t>
            </a:r>
            <a:r>
              <a:rPr lang="ru-RU" dirty="0" err="1"/>
              <a:t>минулого</a:t>
            </a:r>
            <a:r>
              <a:rPr lang="ru-RU" dirty="0"/>
              <a:t> </a:t>
            </a:r>
            <a:r>
              <a:rPr lang="ru-RU" dirty="0" err="1"/>
              <a:t>століття</a:t>
            </a:r>
            <a:r>
              <a:rPr lang="ru-RU" dirty="0"/>
              <a:t> </a:t>
            </a:r>
            <a:r>
              <a:rPr lang="ru-RU" dirty="0" err="1"/>
              <a:t>запропонував</a:t>
            </a:r>
            <a:r>
              <a:rPr lang="ru-RU" dirty="0"/>
              <a:t> </a:t>
            </a:r>
            <a:r>
              <a:rPr lang="ru-RU" dirty="0" err="1"/>
              <a:t>концепцію</a:t>
            </a:r>
            <a:r>
              <a:rPr lang="ru-RU" dirty="0"/>
              <a:t> </a:t>
            </a:r>
            <a:r>
              <a:rPr lang="ru-RU" dirty="0" err="1"/>
              <a:t>конверсії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положень</a:t>
            </a:r>
            <a:r>
              <a:rPr lang="ru-RU" dirty="0"/>
              <a:t> </a:t>
            </a:r>
            <a:r>
              <a:rPr lang="ru-RU" dirty="0" err="1"/>
              <a:t>теорії</a:t>
            </a:r>
            <a:r>
              <a:rPr lang="ru-RU" dirty="0"/>
              <a:t> </a:t>
            </a:r>
            <a:r>
              <a:rPr lang="ru-RU" dirty="0" err="1"/>
              <a:t>спортивної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в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фізичного</a:t>
            </a:r>
            <a:r>
              <a:rPr lang="ru-RU" dirty="0"/>
              <a:t> </a:t>
            </a:r>
            <a:r>
              <a:rPr lang="ru-RU" dirty="0" err="1"/>
              <a:t>виховання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і </a:t>
            </a:r>
            <a:r>
              <a:rPr lang="ru-RU" dirty="0" err="1"/>
              <a:t>студентської</a:t>
            </a:r>
            <a:r>
              <a:rPr lang="ru-RU" dirty="0"/>
              <a:t> </a:t>
            </a:r>
            <a:r>
              <a:rPr lang="ru-RU" dirty="0" err="1"/>
              <a:t>молоді</a:t>
            </a:r>
            <a:r>
              <a:rPr lang="ru-RU" dirty="0"/>
              <a:t>. </a:t>
            </a:r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31DFB21-80E1-43B3-B302-B290E8486617}" type="slidenum">
              <a:rPr lang="ru-RU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ru-RU" dirty="0"/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C1526A6-43E1-48E8-B4CA-DE909D99D141}" type="slidenum">
              <a:rPr lang="ru-RU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Технологія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проєктів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підходить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для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учнів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початкової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основної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та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середньої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школи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які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цікавляться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дослідницькою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та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проєктною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діяльністю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, а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також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для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обдарованих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учнів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Проєктна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технологія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на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уроці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фізичної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культури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дає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змогу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будувати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навчання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на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активній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основі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, через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цілеспрямовану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діяльність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учня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узгоджуючись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з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його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особистим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інтересом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.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Складаючи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проєкт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він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перетворюється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з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об'єкта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на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суб'єкт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навчання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самостійно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навчається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й активно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впливає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на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зміст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власної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000" dirty="0" err="1">
                <a:solidFill>
                  <a:srgbClr val="000000"/>
                </a:solidFill>
                <a:latin typeface="Arial" charset="0"/>
              </a:rPr>
              <a:t>освіти</a:t>
            </a:r>
            <a:r>
              <a:rPr lang="ru-RU" sz="3000" dirty="0">
                <a:solidFill>
                  <a:srgbClr val="000000"/>
                </a:solidFill>
                <a:latin typeface="Arial" charset="0"/>
              </a:rPr>
              <a:t>.</a:t>
            </a:r>
            <a:endParaRPr lang="ru-RU" dirty="0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AC0C7B5-2A99-4094-AF74-AE7F2CB496C0}" type="slidenum">
              <a:rPr lang="ru-RU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Tx/>
              <a:buChar char="•"/>
            </a:pPr>
            <a:r>
              <a:rPr lang="ru-RU" sz="2800">
                <a:solidFill>
                  <a:srgbClr val="000000"/>
                </a:solidFill>
              </a:rPr>
              <a:t>По характерным индивидуально-психологическим особенностям детей, составляющим основу формирования гомогенных групп, различают дифференциацию:</a:t>
            </a:r>
          </a:p>
          <a:p>
            <a:pPr marL="228600" indent="-228600">
              <a:spcBef>
                <a:spcPct val="0"/>
              </a:spcBef>
            </a:pPr>
            <a:endParaRPr lang="ru-RU"/>
          </a:p>
        </p:txBody>
      </p:sp>
      <p:sp>
        <p:nvSpPr>
          <p:cNvPr id="3686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9227E39-4B92-4D2F-826B-EC80F9736479}" type="slidenum">
              <a:rPr lang="ru-RU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ru-RU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ru-RU" dirty="0" err="1"/>
              <a:t>Здоров'язбережувальна</a:t>
            </a:r>
            <a:r>
              <a:rPr lang="ru-RU" dirty="0"/>
              <a:t> </a:t>
            </a:r>
            <a:r>
              <a:rPr lang="ru-RU" dirty="0" err="1"/>
              <a:t>технологія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застосовується</a:t>
            </a:r>
            <a:r>
              <a:rPr lang="ru-RU" dirty="0"/>
              <a:t> в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, </a:t>
            </a:r>
            <a:r>
              <a:rPr lang="ru-RU" dirty="0" err="1"/>
              <a:t>виокремлює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вирізняються</a:t>
            </a:r>
            <a:r>
              <a:rPr lang="ru-RU" dirty="0"/>
              <a:t> </a:t>
            </a:r>
            <a:r>
              <a:rPr lang="ru-RU" dirty="0" err="1"/>
              <a:t>різними</a:t>
            </a:r>
            <a:r>
              <a:rPr lang="ru-RU" dirty="0"/>
              <a:t> </a:t>
            </a:r>
            <a:r>
              <a:rPr lang="ru-RU" dirty="0" err="1"/>
              <a:t>підходами</a:t>
            </a:r>
            <a:r>
              <a:rPr lang="ru-RU" dirty="0"/>
              <a:t> до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 і, </a:t>
            </a:r>
            <a:r>
              <a:rPr lang="ru-RU" dirty="0" err="1"/>
              <a:t>відповідно</a:t>
            </a:r>
            <a:r>
              <a:rPr lang="ru-RU" dirty="0"/>
              <a:t>, </a:t>
            </a:r>
            <a:r>
              <a:rPr lang="ru-RU" dirty="0" err="1"/>
              <a:t>різними</a:t>
            </a:r>
            <a:r>
              <a:rPr lang="ru-RU" dirty="0"/>
              <a:t> методами та формами </a:t>
            </a:r>
            <a:r>
              <a:rPr lang="ru-RU" dirty="0" err="1"/>
              <a:t>роботи</a:t>
            </a:r>
            <a:r>
              <a:rPr lang="ru-RU" dirty="0"/>
              <a:t>. </a:t>
            </a:r>
            <a:r>
              <a:rPr lang="ru-RU" dirty="0" err="1"/>
              <a:t>Вчителям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близькі</a:t>
            </a:r>
            <a:r>
              <a:rPr lang="ru-RU" dirty="0"/>
              <a:t> </a:t>
            </a:r>
            <a:r>
              <a:rPr lang="ru-RU" dirty="0" err="1"/>
              <a:t>фізкультурно-оздоровчі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. Вони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фізичний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учнів</a:t>
            </a:r>
            <a:r>
              <a:rPr lang="ru-RU" dirty="0"/>
              <a:t>. До них належать: </a:t>
            </a:r>
            <a:r>
              <a:rPr lang="ru-RU" dirty="0" err="1"/>
              <a:t>загартовування</a:t>
            </a:r>
            <a:r>
              <a:rPr lang="ru-RU" dirty="0"/>
              <a:t>, </a:t>
            </a:r>
            <a:r>
              <a:rPr lang="ru-RU" dirty="0" err="1"/>
              <a:t>тренування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, </a:t>
            </a:r>
            <a:r>
              <a:rPr lang="ru-RU" dirty="0" err="1"/>
              <a:t>витривалості</a:t>
            </a:r>
            <a:r>
              <a:rPr lang="ru-RU" dirty="0"/>
              <a:t>, </a:t>
            </a:r>
            <a:r>
              <a:rPr lang="ru-RU" dirty="0" err="1"/>
              <a:t>швидкості</a:t>
            </a:r>
            <a:r>
              <a:rPr lang="ru-RU" dirty="0"/>
              <a:t>, </a:t>
            </a:r>
            <a:r>
              <a:rPr lang="ru-RU" dirty="0" err="1"/>
              <a:t>гнучкості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відрізняють</a:t>
            </a:r>
            <a:r>
              <a:rPr lang="ru-RU" dirty="0"/>
              <a:t> </a:t>
            </a:r>
            <a:r>
              <a:rPr lang="ru-RU" dirty="0" err="1"/>
              <a:t>здорову</a:t>
            </a:r>
            <a:r>
              <a:rPr lang="ru-RU" dirty="0"/>
              <a:t>, </a:t>
            </a:r>
            <a:r>
              <a:rPr lang="ru-RU" dirty="0" err="1"/>
              <a:t>треновану</a:t>
            </a:r>
            <a:r>
              <a:rPr lang="ru-RU" dirty="0"/>
              <a:t> </a:t>
            </a:r>
            <a:r>
              <a:rPr lang="ru-RU" dirty="0" err="1"/>
              <a:t>людину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фізично</a:t>
            </a:r>
            <a:r>
              <a:rPr lang="ru-RU" dirty="0"/>
              <a:t> </a:t>
            </a:r>
            <a:r>
              <a:rPr lang="ru-RU" dirty="0" err="1"/>
              <a:t>слабкої.стимулювальні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активізувати</a:t>
            </a:r>
            <a:r>
              <a:rPr lang="ru-RU" dirty="0"/>
              <a:t> </a:t>
            </a:r>
            <a:r>
              <a:rPr lang="ru-RU" dirty="0" err="1"/>
              <a:t>власні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,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для </a:t>
            </a:r>
            <a:r>
              <a:rPr lang="ru-RU" dirty="0" err="1"/>
              <a:t>виходу</a:t>
            </a:r>
            <a:r>
              <a:rPr lang="ru-RU" dirty="0"/>
              <a:t> з </a:t>
            </a:r>
            <a:r>
              <a:rPr lang="ru-RU" dirty="0" err="1"/>
              <a:t>небажаного</a:t>
            </a:r>
            <a:r>
              <a:rPr lang="ru-RU" dirty="0"/>
              <a:t> стану. Прикладами </a:t>
            </a:r>
            <a:r>
              <a:rPr lang="ru-RU" dirty="0" err="1"/>
              <a:t>можуть</a:t>
            </a:r>
            <a:r>
              <a:rPr lang="ru-RU" dirty="0"/>
              <a:t> бути - </a:t>
            </a:r>
            <a:r>
              <a:rPr lang="ru-RU" dirty="0" err="1"/>
              <a:t>температурне</a:t>
            </a:r>
            <a:r>
              <a:rPr lang="ru-RU" dirty="0"/>
              <a:t> </a:t>
            </a:r>
            <a:r>
              <a:rPr lang="ru-RU" dirty="0" err="1"/>
              <a:t>загартовування</a:t>
            </a:r>
            <a:r>
              <a:rPr lang="ru-RU" dirty="0"/>
              <a:t>, </a:t>
            </a:r>
            <a:r>
              <a:rPr lang="ru-RU" dirty="0" err="1"/>
              <a:t>фізичні</a:t>
            </a:r>
            <a:r>
              <a:rPr lang="ru-RU" dirty="0"/>
              <a:t> </a:t>
            </a:r>
            <a:r>
              <a:rPr lang="ru-RU" dirty="0" err="1"/>
              <a:t>навантаження;захисно-профілактичні</a:t>
            </a:r>
            <a:r>
              <a:rPr lang="ru-RU" dirty="0"/>
              <a:t> </a:t>
            </a:r>
            <a:r>
              <a:rPr lang="ru-RU" dirty="0" err="1"/>
              <a:t>полягають</a:t>
            </a:r>
            <a:r>
              <a:rPr lang="ru-RU" dirty="0"/>
              <a:t> у </a:t>
            </a:r>
            <a:r>
              <a:rPr lang="ru-RU" dirty="0" err="1"/>
              <a:t>виконанні</a:t>
            </a:r>
            <a:r>
              <a:rPr lang="ru-RU" dirty="0"/>
              <a:t> </a:t>
            </a:r>
            <a:r>
              <a:rPr lang="ru-RU" dirty="0" err="1"/>
              <a:t>санітарно-гігієнічних</a:t>
            </a:r>
            <a:r>
              <a:rPr lang="ru-RU" dirty="0"/>
              <a:t> норм і </a:t>
            </a:r>
            <a:r>
              <a:rPr lang="ru-RU" dirty="0" err="1"/>
              <a:t>вимог</a:t>
            </a:r>
            <a:r>
              <a:rPr lang="ru-RU" dirty="0"/>
              <a:t>. </a:t>
            </a:r>
            <a:r>
              <a:rPr lang="ru-RU" dirty="0" err="1"/>
              <a:t>Обмеження</a:t>
            </a:r>
            <a:r>
              <a:rPr lang="ru-RU" dirty="0"/>
              <a:t> граничного </a:t>
            </a:r>
            <a:r>
              <a:rPr lang="ru-RU" dirty="0" err="1"/>
              <a:t>навантаження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виключає</a:t>
            </a:r>
            <a:r>
              <a:rPr lang="ru-RU" dirty="0"/>
              <a:t> </a:t>
            </a:r>
            <a:r>
              <a:rPr lang="ru-RU" dirty="0" err="1"/>
              <a:t>перевтому</a:t>
            </a:r>
            <a:r>
              <a:rPr lang="ru-RU" dirty="0"/>
              <a:t>.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страхувальних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і </a:t>
            </a:r>
            <a:r>
              <a:rPr lang="ru-RU" dirty="0" err="1"/>
              <a:t>захисних</a:t>
            </a:r>
            <a:r>
              <a:rPr lang="ru-RU" dirty="0"/>
              <a:t> </a:t>
            </a:r>
            <a:r>
              <a:rPr lang="ru-RU" dirty="0" err="1"/>
              <a:t>пристосувань</a:t>
            </a:r>
            <a:r>
              <a:rPr lang="ru-RU" dirty="0"/>
              <a:t> у спортзалах,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виключають</a:t>
            </a:r>
            <a:r>
              <a:rPr lang="ru-RU" dirty="0"/>
              <a:t> </a:t>
            </a:r>
            <a:r>
              <a:rPr lang="ru-RU" dirty="0" err="1"/>
              <a:t>травматизм;компенсаторно-нейтралізуючі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фізкультхвилинки</a:t>
            </a:r>
            <a:r>
              <a:rPr lang="ru-RU" dirty="0"/>
              <a:t>, </a:t>
            </a:r>
            <a:r>
              <a:rPr lang="ru-RU" dirty="0" err="1"/>
              <a:t>фізкультпаузи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якоюсь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нейтралізують</a:t>
            </a:r>
            <a:r>
              <a:rPr lang="ru-RU" dirty="0"/>
              <a:t> </a:t>
            </a:r>
            <a:r>
              <a:rPr lang="ru-RU" dirty="0" err="1"/>
              <a:t>несприятливий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статичності</a:t>
            </a:r>
            <a:r>
              <a:rPr lang="ru-RU" dirty="0"/>
              <a:t> </a:t>
            </a:r>
            <a:r>
              <a:rPr lang="ru-RU" dirty="0" err="1"/>
              <a:t>уроків;інформаційно-навчальні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учням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грамотності</a:t>
            </a:r>
            <a:r>
              <a:rPr lang="ru-RU" dirty="0"/>
              <a:t>, </a:t>
            </a:r>
            <a:r>
              <a:rPr lang="ru-RU" dirty="0" err="1"/>
              <a:t>необхідний</a:t>
            </a:r>
            <a:r>
              <a:rPr lang="ru-RU" dirty="0"/>
              <a:t> для </a:t>
            </a:r>
            <a:r>
              <a:rPr lang="ru-RU" dirty="0" err="1"/>
              <a:t>ефективної</a:t>
            </a:r>
            <a:r>
              <a:rPr lang="ru-RU" dirty="0"/>
              <a:t> </a:t>
            </a:r>
            <a:r>
              <a:rPr lang="ru-RU" dirty="0" err="1"/>
              <a:t>турботи</a:t>
            </a:r>
            <a:r>
              <a:rPr lang="ru-RU" dirty="0"/>
              <a:t> про </a:t>
            </a:r>
            <a:r>
              <a:rPr lang="ru-RU" dirty="0" err="1"/>
              <a:t>здоров'я</a:t>
            </a:r>
            <a:r>
              <a:rPr lang="ru-RU" dirty="0"/>
              <a:t>.</a:t>
            </a:r>
          </a:p>
        </p:txBody>
      </p:sp>
      <p:sp>
        <p:nvSpPr>
          <p:cNvPr id="3993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28DEC0F-9C3E-4197-B923-D63F2FB6CD4F}" type="slidenum">
              <a:rPr lang="ru-RU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ru-RU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419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6A42C40-E23D-4E8D-8F80-3E84A133CB2A}" type="slidenum">
              <a:rPr lang="ru-RU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ru-RU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450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6C29657-8F92-4CEC-96B9-68C98DEDAB3F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50" name="Group 2"/>
          <p:cNvGrpSpPr>
            <a:grpSpLocks/>
          </p:cNvGrpSpPr>
          <p:nvPr/>
        </p:nvGrpSpPr>
        <p:grpSpPr bwMode="auto">
          <a:xfrm>
            <a:off x="0" y="927100"/>
            <a:ext cx="11988800" cy="4495800"/>
            <a:chOff x="0" y="584"/>
            <a:chExt cx="5664" cy="2832"/>
          </a:xfrm>
        </p:grpSpPr>
        <p:sp>
          <p:nvSpPr>
            <p:cNvPr id="53251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53252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53253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6055" y="0"/>
                </a:cxn>
                <a:cxn ang="0">
                  <a:pos x="6556" y="500"/>
                </a:cxn>
                <a:cxn ang="0">
                  <a:pos x="6056" y="1000"/>
                </a:cxn>
                <a:cxn ang="0">
                  <a:pos x="0" y="1000"/>
                </a:cxn>
              </a:cxnLst>
              <a:rect l="T0" t="T1" r="T2" b="T3"/>
              <a:pathLst>
                <a:path w="4917" h="1000">
                  <a:moveTo>
                    <a:pt x="0" y="0"/>
                  </a:moveTo>
                  <a:lnTo>
                    <a:pt x="6055" y="0"/>
                  </a:lnTo>
                  <a:cubicBezTo>
                    <a:pt x="6332" y="0"/>
                    <a:pt x="6556" y="223"/>
                    <a:pt x="6556" y="500"/>
                  </a:cubicBezTo>
                  <a:cubicBezTo>
                    <a:pt x="6556" y="776"/>
                    <a:pt x="6332" y="999"/>
                    <a:pt x="6056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53254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325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4800" y="1427163"/>
            <a:ext cx="107696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325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422400" y="3441700"/>
            <a:ext cx="88392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3257" name="Rectangle 9"/>
          <p:cNvSpPr>
            <a:spLocks noGrp="1" noChangeArrowheads="1"/>
          </p:cNvSpPr>
          <p:nvPr>
            <p:ph type="dt" sz="half" idx="2"/>
          </p:nvPr>
        </p:nvSpPr>
        <p:spPr>
          <a:xfrm>
            <a:off x="609600" y="6248400"/>
            <a:ext cx="2844800" cy="471488"/>
          </a:xfrm>
        </p:spPr>
        <p:txBody>
          <a:bodyPr/>
          <a:lstStyle>
            <a:lvl1pPr>
              <a:defRPr/>
            </a:lvl1pPr>
          </a:lstStyle>
          <a:p>
            <a:fld id="{6B8CE823-93E2-4C8B-AAD2-9200CFF42690}" type="datetimeFigureOut">
              <a:rPr lang="ru-RU"/>
              <a:pPr/>
              <a:t>02.01.2025</a:t>
            </a:fld>
            <a:endParaRPr lang="ru-RU"/>
          </a:p>
        </p:txBody>
      </p:sp>
      <p:sp>
        <p:nvSpPr>
          <p:cNvPr id="53258" name="Rectangle 10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53163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3259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737600" y="6248400"/>
            <a:ext cx="2844800" cy="471488"/>
          </a:xfrm>
        </p:spPr>
        <p:txBody>
          <a:bodyPr/>
          <a:lstStyle>
            <a:lvl1pPr>
              <a:defRPr/>
            </a:lvl1pPr>
          </a:lstStyle>
          <a:p>
            <a:fld id="{5FFB689B-69BD-4E59-B9C4-91E515845D8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43EF81-054B-499D-9BAE-E918214E6050}" type="datetimeFigureOut">
              <a:rPr lang="ru-RU"/>
              <a:pPr/>
              <a:t>02.01.2025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FDCBB-E39A-400B-8898-A2EB8BD0B9F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599488" y="228600"/>
            <a:ext cx="2779712" cy="5791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60350" y="228600"/>
            <a:ext cx="8186738" cy="5791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DE55A7-270E-41D5-9235-87CC02E8D119}" type="datetimeFigureOut">
              <a:rPr lang="ru-RU"/>
              <a:pPr/>
              <a:t>02.01.2025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6EDC84-C63F-4BEC-8667-63520A0D8A4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AA154E-9C7E-4BB4-ABE1-BC154EA55CF6}" type="datetimeFigureOut">
              <a:rPr lang="ru-RU"/>
              <a:pPr/>
              <a:t>02.01.2025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F2D189-EB6D-4313-B666-77BAC6DFF80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59A2C8-CB94-42A4-BE15-3A63E8AE8C8A}" type="datetimeFigureOut">
              <a:rPr lang="ru-RU"/>
              <a:pPr/>
              <a:t>02.01.2025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1BCB5F-70A9-4A1C-B973-1ADD54D6307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800" y="1600200"/>
            <a:ext cx="5207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207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90C167-F188-4147-9BAF-CBEF5004425D}" type="datetimeFigureOut">
              <a:rPr lang="ru-RU"/>
              <a:pPr/>
              <a:t>02.01.2025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9DB549-589B-4B2D-9B4F-94A9B97C91A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1AC8B-1C3C-487B-99C5-A7BD15015571}" type="datetimeFigureOut">
              <a:rPr lang="ru-RU"/>
              <a:pPr/>
              <a:t>02.01.2025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DEB8AA-6C83-46E9-98FA-0F417474109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D4E6A2-AE48-461A-B209-BBBA823160A8}" type="datetimeFigureOut">
              <a:rPr lang="ru-RU"/>
              <a:pPr/>
              <a:t>02.01.2025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6919F-6DB4-4911-82F1-5AC93C42BC1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40581C-5A04-4EE7-A8A7-3900527DB139}" type="datetimeFigureOut">
              <a:rPr lang="ru-RU"/>
              <a:pPr/>
              <a:t>02.01.2025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79FCB0-6D16-407D-A6C8-4636EC47900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F449D2-DCF7-4822-B07D-1CBC10126F02}" type="datetimeFigureOut">
              <a:rPr lang="ru-RU"/>
              <a:pPr/>
              <a:t>02.01.2025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16266B-F60B-4478-99CF-9FDF5246C5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72D99B-9BE2-494E-A369-C56E4D4E8DDC}" type="datetimeFigureOut">
              <a:rPr lang="ru-RU"/>
              <a:pPr/>
              <a:t>02.01.2025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70E5AD-D51F-449E-9E4A-1CC5CB3A162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226" name="Group 2"/>
          <p:cNvGrpSpPr>
            <a:grpSpLocks/>
          </p:cNvGrpSpPr>
          <p:nvPr/>
        </p:nvGrpSpPr>
        <p:grpSpPr bwMode="auto">
          <a:xfrm>
            <a:off x="0" y="152400"/>
            <a:ext cx="11582400" cy="6096000"/>
            <a:chOff x="0" y="96"/>
            <a:chExt cx="5472" cy="3840"/>
          </a:xfrm>
        </p:grpSpPr>
        <p:sp>
          <p:nvSpPr>
            <p:cNvPr id="52227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52228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8832" y="0"/>
                </a:cxn>
                <a:cxn ang="0">
                  <a:pos x="9333" y="500"/>
                </a:cxn>
                <a:cxn ang="0">
                  <a:pos x="8833" y="1000"/>
                </a:cxn>
                <a:cxn ang="0">
                  <a:pos x="0" y="1000"/>
                </a:cxn>
              </a:cxnLst>
              <a:rect l="T0" t="T1" r="T2" b="T3"/>
              <a:pathLst>
                <a:path w="7000" h="1000">
                  <a:moveTo>
                    <a:pt x="0" y="0"/>
                  </a:moveTo>
                  <a:lnTo>
                    <a:pt x="8832" y="0"/>
                  </a:lnTo>
                  <a:cubicBezTo>
                    <a:pt x="9109" y="0"/>
                    <a:pt x="9333" y="223"/>
                    <a:pt x="9333" y="500"/>
                  </a:cubicBezTo>
                  <a:cubicBezTo>
                    <a:pt x="9333" y="776"/>
                    <a:pt x="9109" y="999"/>
                    <a:pt x="8833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52229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22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260350" y="228600"/>
            <a:ext cx="106870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1600200"/>
            <a:ext cx="10566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28D85897-E01E-4208-8C30-181624454C7D}" type="datetimeFigureOut">
              <a:rPr lang="ru-RU"/>
              <a:pPr/>
              <a:t>02.01.2025</a:t>
            </a:fld>
            <a:endParaRPr lang="ru-RU"/>
          </a:p>
        </p:txBody>
      </p:sp>
      <p:sp>
        <p:nvSpPr>
          <p:cNvPr id="522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522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A6A3129E-2D79-4DF7-9ED6-AADEC20E36F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oriya.ru/sites/default/files/article-files/lubysheva_l.i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multiurok.ru/blog/sovriemiennyie-tiekhnologhii-v-priepodavanii-fizichieskoi-kul-tury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sosh3ugansk.ru/storage/app/media/attestaciya/cherepanova/cherepanova8ssyilkatehnologii.pdf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mgpgu.ru/upload/iblock/a4a/salivon_e_g_innovatsionnye_tekhnologii_v_protsesse_fizicheskogo_vospitaniya_shkolnikov.pdf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81438" y="1106487"/>
            <a:ext cx="9730793" cy="4307767"/>
          </a:xfrm>
          <a:noFill/>
          <a:ln/>
          <a:scene3d>
            <a:camera prst="orthographicFront"/>
            <a:lightRig rig="threePt" dir="t"/>
          </a:scene3d>
          <a:sp3d>
            <a:bevelT/>
          </a:sp3d>
        </p:spPr>
        <p:txBody>
          <a:bodyPr anchor="b"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48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Сучасні технології в спорті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06829" y="598714"/>
            <a:ext cx="10740571" cy="544285"/>
          </a:xfrm>
        </p:spPr>
        <p:txBody>
          <a:bodyPr/>
          <a:lstStyle/>
          <a:p>
            <a:pPr algn="ctr"/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ТЕХНОЛОГІЇ СПОРТИЗАЦІЇ В СИСТЕМІ ФІЗКУЛЬТУРНОЇ ОСВІТИ</a:t>
            </a:r>
            <a:b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13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3"/>
              </a:rPr>
              <a:t>http://www.teoriya.ru/sites/default/files/article-files/lubysheva_l.i.pdf</a:t>
            </a:r>
            <a:br>
              <a:rPr lang="ru-RU" sz="13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ru-RU" sz="34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78" name="Объект 2"/>
          <p:cNvSpPr>
            <a:spLocks noGrp="1"/>
          </p:cNvSpPr>
          <p:nvPr>
            <p:ph idx="4294967295"/>
          </p:nvPr>
        </p:nvSpPr>
        <p:spPr>
          <a:xfrm>
            <a:off x="557213" y="1611086"/>
            <a:ext cx="11025187" cy="4136572"/>
          </a:xfrm>
        </p:spPr>
        <p:txBody>
          <a:bodyPr/>
          <a:lstStyle/>
          <a:p>
            <a:r>
              <a:rPr lang="ru-RU" dirty="0"/>
              <a:t> </a:t>
            </a:r>
            <a:r>
              <a:rPr lang="ru-RU" sz="2400" dirty="0" err="1"/>
              <a:t>Спортизація</a:t>
            </a:r>
            <a:r>
              <a:rPr lang="ru-RU" sz="2400" dirty="0"/>
              <a:t> </a:t>
            </a:r>
            <a:r>
              <a:rPr lang="ru-RU" sz="2400" dirty="0" err="1"/>
              <a:t>передбачає</a:t>
            </a:r>
            <a:r>
              <a:rPr lang="ru-RU" sz="2400" dirty="0"/>
              <a:t> </a:t>
            </a:r>
            <a:r>
              <a:rPr lang="ru-RU" sz="2400" dirty="0" err="1"/>
              <a:t>конверсію</a:t>
            </a:r>
            <a:r>
              <a:rPr lang="ru-RU" sz="2400" dirty="0"/>
              <a:t> </a:t>
            </a:r>
            <a:r>
              <a:rPr lang="ru-RU" sz="2400" dirty="0" err="1"/>
              <a:t>технологій</a:t>
            </a:r>
            <a:r>
              <a:rPr lang="ru-RU" sz="2400" dirty="0"/>
              <a:t> спортивного </a:t>
            </a:r>
            <a:r>
              <a:rPr lang="ru-RU" sz="2400" dirty="0" err="1"/>
              <a:t>тренування</a:t>
            </a:r>
            <a:r>
              <a:rPr lang="ru-RU" sz="2400" dirty="0"/>
              <a:t> з метою </a:t>
            </a:r>
            <a:r>
              <a:rPr lang="ru-RU" sz="2400" dirty="0" err="1"/>
              <a:t>управління</a:t>
            </a:r>
            <a:r>
              <a:rPr lang="ru-RU" sz="2400" dirty="0"/>
              <a:t> </a:t>
            </a:r>
            <a:r>
              <a:rPr lang="ru-RU" sz="2400" dirty="0" err="1"/>
              <a:t>процесом</a:t>
            </a:r>
            <a:r>
              <a:rPr lang="ru-RU" sz="2400" dirty="0"/>
              <a:t> </a:t>
            </a:r>
            <a:r>
              <a:rPr lang="ru-RU" sz="2400" dirty="0" err="1"/>
              <a:t>індивідуального</a:t>
            </a:r>
            <a:r>
              <a:rPr lang="ru-RU" sz="2400" dirty="0"/>
              <a:t> </a:t>
            </a:r>
            <a:r>
              <a:rPr lang="ru-RU" sz="2400" dirty="0" err="1"/>
              <a:t>психофізичного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</a:t>
            </a:r>
            <a:r>
              <a:rPr lang="ru-RU" sz="2400" dirty="0" err="1"/>
              <a:t>людини</a:t>
            </a:r>
            <a:r>
              <a:rPr lang="ru-RU" sz="2400" dirty="0"/>
              <a:t> на </a:t>
            </a:r>
            <a:r>
              <a:rPr lang="ru-RU" sz="2400" dirty="0" err="1"/>
              <a:t>основі</a:t>
            </a:r>
            <a:r>
              <a:rPr lang="ru-RU" sz="2400" dirty="0"/>
              <a:t> </a:t>
            </a:r>
            <a:r>
              <a:rPr lang="ru-RU" sz="2400" dirty="0" err="1"/>
              <a:t>адекватної</a:t>
            </a:r>
            <a:r>
              <a:rPr lang="ru-RU" sz="2400" dirty="0"/>
              <a:t> </a:t>
            </a:r>
            <a:r>
              <a:rPr lang="ru-RU" sz="2400" dirty="0" err="1"/>
              <a:t>завданням</a:t>
            </a:r>
            <a:r>
              <a:rPr lang="ru-RU" sz="2400" dirty="0"/>
              <a:t> </a:t>
            </a:r>
            <a:r>
              <a:rPr lang="ru-RU" sz="2400" dirty="0" err="1"/>
              <a:t>фізичного</a:t>
            </a:r>
            <a:r>
              <a:rPr lang="ru-RU" sz="2400" dirty="0"/>
              <a:t> </a:t>
            </a:r>
            <a:r>
              <a:rPr lang="ru-RU" sz="2400" dirty="0" err="1"/>
              <a:t>виховання</a:t>
            </a:r>
            <a:r>
              <a:rPr lang="ru-RU" sz="2400" dirty="0"/>
              <a:t> </a:t>
            </a:r>
            <a:r>
              <a:rPr lang="ru-RU" sz="2400" dirty="0" err="1"/>
              <a:t>модифікації</a:t>
            </a:r>
            <a:r>
              <a:rPr lang="ru-RU" sz="2400" dirty="0"/>
              <a:t> систем </a:t>
            </a:r>
            <a:r>
              <a:rPr lang="ru-RU" sz="2400" dirty="0" err="1"/>
              <a:t>спортивних</a:t>
            </a:r>
            <a:r>
              <a:rPr lang="ru-RU" sz="2400" dirty="0"/>
              <a:t> </a:t>
            </a:r>
            <a:r>
              <a:rPr lang="ru-RU" sz="2400" dirty="0" err="1"/>
              <a:t>вправ</a:t>
            </a:r>
            <a:r>
              <a:rPr lang="ru-RU" sz="2400" dirty="0"/>
              <a:t>, </a:t>
            </a:r>
            <a:r>
              <a:rPr lang="ru-RU" sz="2400" dirty="0" err="1"/>
              <a:t>принципів</a:t>
            </a:r>
            <a:r>
              <a:rPr lang="ru-RU" sz="2400" dirty="0"/>
              <a:t> і </a:t>
            </a:r>
            <a:r>
              <a:rPr lang="ru-RU" sz="2400" dirty="0" err="1"/>
              <a:t>методів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застосування</a:t>
            </a:r>
            <a:r>
              <a:rPr lang="ru-RU" sz="2400" dirty="0"/>
              <a:t>.</a:t>
            </a:r>
          </a:p>
          <a:p>
            <a:r>
              <a:rPr lang="ru-RU" sz="2400" dirty="0"/>
              <a:t>Одна з </a:t>
            </a:r>
            <a:r>
              <a:rPr lang="ru-RU" sz="2400" dirty="0" err="1"/>
              <a:t>пріоритетних</a:t>
            </a:r>
            <a:r>
              <a:rPr lang="ru-RU" sz="2400" dirty="0"/>
              <a:t> </a:t>
            </a:r>
            <a:r>
              <a:rPr lang="ru-RU" sz="2400" dirty="0" err="1"/>
              <a:t>цілей</a:t>
            </a:r>
            <a:r>
              <a:rPr lang="ru-RU" sz="2400" dirty="0"/>
              <a:t> </a:t>
            </a:r>
            <a:r>
              <a:rPr lang="ru-RU" sz="2400" dirty="0" err="1"/>
              <a:t>спортизації</a:t>
            </a:r>
            <a:r>
              <a:rPr lang="ru-RU" sz="2400" dirty="0"/>
              <a:t> </a:t>
            </a:r>
            <a:r>
              <a:rPr lang="ru-RU" sz="2400" dirty="0" err="1"/>
              <a:t>фізичного</a:t>
            </a:r>
            <a:r>
              <a:rPr lang="ru-RU" sz="2400" dirty="0"/>
              <a:t> </a:t>
            </a:r>
            <a:r>
              <a:rPr lang="ru-RU" sz="2400" dirty="0" err="1"/>
              <a:t>виховання</a:t>
            </a:r>
            <a:r>
              <a:rPr lang="ru-RU" sz="2400" dirty="0"/>
              <a:t> </a:t>
            </a:r>
            <a:r>
              <a:rPr lang="ru-RU" sz="2400" dirty="0" err="1"/>
              <a:t>підростаючого</a:t>
            </a:r>
            <a:r>
              <a:rPr lang="ru-RU" sz="2400" dirty="0"/>
              <a:t> </a:t>
            </a:r>
            <a:r>
              <a:rPr lang="ru-RU" sz="2400" dirty="0" err="1"/>
              <a:t>покоління</a:t>
            </a:r>
            <a:r>
              <a:rPr lang="ru-RU" sz="2400" dirty="0"/>
              <a:t> -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спортивної</a:t>
            </a:r>
            <a:r>
              <a:rPr lang="ru-RU" sz="2400" dirty="0"/>
              <a:t> </a:t>
            </a:r>
            <a:r>
              <a:rPr lang="ru-RU" sz="2400" dirty="0" err="1"/>
              <a:t>культури</a:t>
            </a:r>
            <a:r>
              <a:rPr lang="ru-RU" sz="2400" dirty="0"/>
              <a:t> </a:t>
            </a:r>
            <a:r>
              <a:rPr lang="ru-RU" sz="2400" dirty="0" err="1"/>
              <a:t>особистості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ъект 2"/>
          <p:cNvSpPr>
            <a:spLocks noGrp="1"/>
          </p:cNvSpPr>
          <p:nvPr>
            <p:ph idx="4294967295"/>
          </p:nvPr>
        </p:nvSpPr>
        <p:spPr>
          <a:xfrm>
            <a:off x="633414" y="1555524"/>
            <a:ext cx="10731272" cy="431187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 dirty="0" err="1"/>
              <a:t>Під</a:t>
            </a:r>
            <a:r>
              <a:rPr lang="ru-RU" sz="2400" dirty="0"/>
              <a:t> </a:t>
            </a:r>
            <a:r>
              <a:rPr lang="ru-RU" sz="2400" dirty="0" err="1"/>
              <a:t>спортизацією</a:t>
            </a:r>
            <a:r>
              <a:rPr lang="ru-RU" sz="2400" dirty="0"/>
              <a:t> </a:t>
            </a:r>
            <a:r>
              <a:rPr lang="ru-RU" sz="2400" dirty="0" err="1"/>
              <a:t>розуміється</a:t>
            </a:r>
            <a:r>
              <a:rPr lang="ru-RU" sz="2400" dirty="0"/>
              <a:t> </a:t>
            </a:r>
            <a:r>
              <a:rPr lang="ru-RU" sz="2400" dirty="0" err="1"/>
              <a:t>активне</a:t>
            </a:r>
            <a:r>
              <a:rPr lang="ru-RU" sz="2400" dirty="0"/>
              <a:t> </a:t>
            </a:r>
            <a:r>
              <a:rPr lang="ru-RU" sz="2400" dirty="0" err="1"/>
              <a:t>використання</a:t>
            </a:r>
            <a:r>
              <a:rPr lang="ru-RU" sz="2400" dirty="0"/>
              <a:t> </a:t>
            </a:r>
            <a:r>
              <a:rPr lang="ru-RU" sz="2400" dirty="0" err="1"/>
              <a:t>спортивної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, </a:t>
            </a:r>
            <a:r>
              <a:rPr lang="ru-RU" sz="2400" dirty="0" err="1"/>
              <a:t>спортивних</a:t>
            </a:r>
            <a:r>
              <a:rPr lang="ru-RU" sz="2400" dirty="0"/>
              <a:t> </a:t>
            </a:r>
            <a:r>
              <a:rPr lang="ru-RU" sz="2400" dirty="0" err="1"/>
              <a:t>технологій</a:t>
            </a:r>
            <a:r>
              <a:rPr lang="ru-RU" sz="2400" dirty="0"/>
              <a:t>, </a:t>
            </a:r>
            <a:r>
              <a:rPr lang="ru-RU" sz="2400" dirty="0" err="1"/>
              <a:t>змагань</a:t>
            </a:r>
            <a:r>
              <a:rPr lang="ru-RU" sz="2400" dirty="0"/>
              <a:t> та </a:t>
            </a:r>
            <a:r>
              <a:rPr lang="ru-RU" sz="2400" dirty="0" err="1"/>
              <a:t>елементів</a:t>
            </a:r>
            <a:r>
              <a:rPr lang="ru-RU" sz="2400" dirty="0"/>
              <a:t> спорту в </a:t>
            </a:r>
            <a:r>
              <a:rPr lang="ru-RU" sz="2400" dirty="0" err="1"/>
              <a:t>освітньому</a:t>
            </a:r>
            <a:r>
              <a:rPr lang="ru-RU" sz="2400" dirty="0"/>
              <a:t> </a:t>
            </a:r>
            <a:r>
              <a:rPr lang="ru-RU" sz="2400" dirty="0" err="1"/>
              <a:t>процесі</a:t>
            </a:r>
            <a:r>
              <a:rPr lang="ru-RU" sz="2400" dirty="0"/>
              <a:t> з метою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спортивної</a:t>
            </a:r>
            <a:r>
              <a:rPr lang="ru-RU" sz="2400" dirty="0"/>
              <a:t> </a:t>
            </a:r>
            <a:r>
              <a:rPr lang="ru-RU" sz="2400" dirty="0" err="1"/>
              <a:t>культури</a:t>
            </a:r>
            <a:r>
              <a:rPr lang="ru-RU" sz="2400" dirty="0"/>
              <a:t> </a:t>
            </a:r>
            <a:r>
              <a:rPr lang="ru-RU" sz="2400" dirty="0" err="1"/>
              <a:t>учнів</a:t>
            </a:r>
            <a:r>
              <a:rPr lang="ru-RU" sz="2400" dirty="0"/>
              <a:t>.</a:t>
            </a:r>
          </a:p>
          <a:p>
            <a:pPr>
              <a:lnSpc>
                <a:spcPct val="80000"/>
              </a:lnSpc>
            </a:pPr>
            <a:r>
              <a:rPr lang="ru-RU" sz="2400" dirty="0" err="1"/>
              <a:t>Принципи</a:t>
            </a:r>
            <a:r>
              <a:rPr lang="ru-RU" sz="2400" dirty="0"/>
              <a:t> </a:t>
            </a:r>
            <a:r>
              <a:rPr lang="ru-RU" sz="2400" dirty="0" err="1"/>
              <a:t>побудови</a:t>
            </a:r>
            <a:r>
              <a:rPr lang="ru-RU" sz="2400" dirty="0"/>
              <a:t> спортивно </a:t>
            </a:r>
            <a:r>
              <a:rPr lang="ru-RU" sz="2400" dirty="0" err="1"/>
              <a:t>орієнтованого</a:t>
            </a:r>
            <a:r>
              <a:rPr lang="ru-RU" sz="2400" dirty="0"/>
              <a:t> </a:t>
            </a:r>
            <a:r>
              <a:rPr lang="ru-RU" sz="2400" dirty="0" err="1"/>
              <a:t>фізичного</a:t>
            </a:r>
            <a:r>
              <a:rPr lang="ru-RU" sz="2400" dirty="0"/>
              <a:t> </a:t>
            </a:r>
            <a:r>
              <a:rPr lang="ru-RU" sz="2400" dirty="0" err="1"/>
              <a:t>виховання</a:t>
            </a:r>
            <a:r>
              <a:rPr lang="ru-RU" sz="2400" dirty="0"/>
              <a:t>: </a:t>
            </a:r>
          </a:p>
          <a:p>
            <a:pPr>
              <a:lnSpc>
                <a:spcPct val="80000"/>
              </a:lnSpc>
            </a:pPr>
            <a:r>
              <a:rPr lang="ru-RU" sz="2400" dirty="0"/>
              <a:t>Принцип </a:t>
            </a:r>
            <a:r>
              <a:rPr lang="ru-RU" sz="2400" dirty="0" err="1"/>
              <a:t>конверсії</a:t>
            </a:r>
            <a:endParaRPr lang="ru-RU" sz="2400" dirty="0"/>
          </a:p>
          <a:p>
            <a:pPr>
              <a:lnSpc>
                <a:spcPct val="80000"/>
              </a:lnSpc>
            </a:pPr>
            <a:r>
              <a:rPr lang="ru-RU" sz="2400" dirty="0"/>
              <a:t>Принцип </a:t>
            </a:r>
            <a:r>
              <a:rPr lang="ru-RU" sz="2400" dirty="0" err="1"/>
              <a:t>гармонійності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</a:t>
            </a:r>
            <a:r>
              <a:rPr lang="ru-RU" sz="2400" dirty="0" err="1"/>
              <a:t>особистості</a:t>
            </a:r>
            <a:r>
              <a:rPr lang="ru-RU" sz="2400" dirty="0"/>
              <a:t> </a:t>
            </a:r>
            <a:r>
              <a:rPr lang="ru-RU" sz="2400" dirty="0" err="1"/>
              <a:t>учня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навчається</a:t>
            </a:r>
            <a:endParaRPr lang="ru-RU" sz="2400" dirty="0"/>
          </a:p>
          <a:p>
            <a:pPr>
              <a:lnSpc>
                <a:spcPct val="80000"/>
              </a:lnSpc>
            </a:pPr>
            <a:r>
              <a:rPr lang="ru-RU" sz="2400" dirty="0"/>
              <a:t>Принцип активного </a:t>
            </a:r>
            <a:r>
              <a:rPr lang="ru-RU" sz="2400" dirty="0" err="1"/>
              <a:t>здоров'яформування</a:t>
            </a:r>
            <a:endParaRPr lang="ru-RU" sz="2400" dirty="0"/>
          </a:p>
          <a:p>
            <a:pPr>
              <a:lnSpc>
                <a:spcPct val="80000"/>
              </a:lnSpc>
            </a:pPr>
            <a:r>
              <a:rPr lang="ru-RU" sz="2400" dirty="0"/>
              <a:t>Принцип </a:t>
            </a:r>
            <a:r>
              <a:rPr lang="ru-RU" sz="2400" dirty="0" err="1"/>
              <a:t>накопичення</a:t>
            </a:r>
            <a:r>
              <a:rPr lang="ru-RU" sz="2400" dirty="0"/>
              <a:t> </a:t>
            </a:r>
            <a:r>
              <a:rPr lang="ru-RU" sz="2400" dirty="0" err="1"/>
              <a:t>потенціалу</a:t>
            </a:r>
            <a:r>
              <a:rPr lang="ru-RU" sz="2400" dirty="0"/>
              <a:t> </a:t>
            </a:r>
            <a:r>
              <a:rPr lang="ru-RU" sz="2400" dirty="0" err="1"/>
              <a:t>соціальної</a:t>
            </a:r>
            <a:r>
              <a:rPr lang="ru-RU" sz="2400" dirty="0"/>
              <a:t> </a:t>
            </a:r>
            <a:r>
              <a:rPr lang="ru-RU" sz="2400" dirty="0" err="1"/>
              <a:t>активності</a:t>
            </a:r>
            <a:r>
              <a:rPr lang="ru-RU" sz="2400" dirty="0"/>
              <a:t> та </a:t>
            </a:r>
            <a:r>
              <a:rPr lang="ru-RU" sz="2400" dirty="0" err="1"/>
              <a:t>толерантності</a:t>
            </a:r>
            <a:endParaRPr lang="ru-RU" sz="2400" dirty="0"/>
          </a:p>
          <a:p>
            <a:pPr>
              <a:lnSpc>
                <a:spcPct val="80000"/>
              </a:lnSpc>
            </a:pPr>
            <a:r>
              <a:rPr lang="ru-RU" sz="2400" dirty="0"/>
              <a:t>Принцип </a:t>
            </a:r>
            <a:r>
              <a:rPr lang="ru-RU" sz="2400" dirty="0" err="1"/>
              <a:t>свободи</a:t>
            </a:r>
            <a:r>
              <a:rPr lang="ru-RU" sz="2400" dirty="0"/>
              <a:t> </a:t>
            </a:r>
            <a:r>
              <a:rPr lang="ru-RU" sz="2400" dirty="0" err="1"/>
              <a:t>вибору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ъект 2"/>
          <p:cNvSpPr>
            <a:spLocks noGrp="1"/>
          </p:cNvSpPr>
          <p:nvPr>
            <p:ph idx="4294967295"/>
          </p:nvPr>
        </p:nvSpPr>
        <p:spPr>
          <a:xfrm>
            <a:off x="705757" y="1524000"/>
            <a:ext cx="10452100" cy="437605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 dirty="0">
                <a:solidFill>
                  <a:srgbClr val="000000"/>
                </a:solidFill>
              </a:rPr>
              <a:t>До </a:t>
            </a:r>
            <a:r>
              <a:rPr lang="ru-RU" sz="2400" dirty="0" err="1">
                <a:solidFill>
                  <a:srgbClr val="000000"/>
                </a:solidFill>
              </a:rPr>
              <a:t>найоригінальніших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проєктів</a:t>
            </a:r>
            <a:r>
              <a:rPr lang="ru-RU" sz="2400" dirty="0">
                <a:solidFill>
                  <a:srgbClr val="000000"/>
                </a:solidFill>
              </a:rPr>
              <a:t>, </a:t>
            </a:r>
            <a:r>
              <a:rPr lang="ru-RU" sz="2400" dirty="0" err="1">
                <a:solidFill>
                  <a:srgbClr val="000000"/>
                </a:solidFill>
              </a:rPr>
              <a:t>здатних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істотно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поліпшити</a:t>
            </a:r>
            <a:r>
              <a:rPr lang="ru-RU" sz="2400" dirty="0">
                <a:solidFill>
                  <a:srgbClr val="000000"/>
                </a:solidFill>
              </a:rPr>
              <a:t> систему </a:t>
            </a:r>
            <a:r>
              <a:rPr lang="ru-RU" sz="2400" dirty="0" err="1">
                <a:solidFill>
                  <a:srgbClr val="000000"/>
                </a:solidFill>
              </a:rPr>
              <a:t>фізичного</a:t>
            </a:r>
            <a:r>
              <a:rPr lang="ru-RU" sz="2400" dirty="0">
                <a:solidFill>
                  <a:srgbClr val="000000"/>
                </a:solidFill>
              </a:rPr>
              <a:t> і спортивного </a:t>
            </a:r>
            <a:r>
              <a:rPr lang="ru-RU" sz="2400" dirty="0" err="1">
                <a:solidFill>
                  <a:srgbClr val="000000"/>
                </a:solidFill>
              </a:rPr>
              <a:t>виховання</a:t>
            </a:r>
            <a:r>
              <a:rPr lang="ru-RU" sz="2400" dirty="0">
                <a:solidFill>
                  <a:srgbClr val="000000"/>
                </a:solidFill>
              </a:rPr>
              <a:t>, належать </a:t>
            </a:r>
            <a:r>
              <a:rPr lang="ru-RU" sz="2400" dirty="0" err="1">
                <a:solidFill>
                  <a:srgbClr val="000000"/>
                </a:solidFill>
              </a:rPr>
              <a:t>такі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інноваційні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технології</a:t>
            </a:r>
            <a:r>
              <a:rPr lang="ru-RU" sz="2400" dirty="0">
                <a:solidFill>
                  <a:srgbClr val="000000"/>
                </a:solidFill>
              </a:rPr>
              <a:t>: </a:t>
            </a:r>
            <a:endParaRPr lang="en-US" sz="24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2400" dirty="0">
                <a:solidFill>
                  <a:srgbClr val="000000"/>
                </a:solidFill>
              </a:rPr>
              <a:t>спортивно </a:t>
            </a:r>
            <a:r>
              <a:rPr lang="ru-RU" sz="2400" dirty="0" err="1">
                <a:solidFill>
                  <a:srgbClr val="000000"/>
                </a:solidFill>
              </a:rPr>
              <a:t>орієнтоване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фізичне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виховання</a:t>
            </a:r>
            <a:r>
              <a:rPr lang="ru-RU" sz="2400" dirty="0">
                <a:solidFill>
                  <a:srgbClr val="000000"/>
                </a:solidFill>
              </a:rPr>
              <a:t>; спортивна культура як </a:t>
            </a:r>
            <a:r>
              <a:rPr lang="ru-RU" sz="2400" dirty="0" err="1">
                <a:solidFill>
                  <a:srgbClr val="000000"/>
                </a:solidFill>
              </a:rPr>
              <a:t>навчальний</a:t>
            </a:r>
            <a:r>
              <a:rPr lang="ru-RU" sz="2400" dirty="0">
                <a:solidFill>
                  <a:srgbClr val="000000"/>
                </a:solidFill>
              </a:rPr>
              <a:t> предмет </a:t>
            </a:r>
            <a:r>
              <a:rPr lang="ru-RU" sz="2400" dirty="0" err="1">
                <a:solidFill>
                  <a:srgbClr val="000000"/>
                </a:solidFill>
              </a:rPr>
              <a:t>загальноосвітньої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школи</a:t>
            </a:r>
            <a:r>
              <a:rPr lang="ru-RU" sz="2400" dirty="0">
                <a:solidFill>
                  <a:srgbClr val="000000"/>
                </a:solidFill>
              </a:rPr>
              <a:t>; </a:t>
            </a:r>
            <a:endParaRPr lang="en-US" sz="24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2400" dirty="0" err="1">
                <a:solidFill>
                  <a:srgbClr val="000000"/>
                </a:solidFill>
              </a:rPr>
              <a:t>шкільний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спортивний</a:t>
            </a:r>
            <a:r>
              <a:rPr lang="ru-RU" sz="2400" dirty="0">
                <a:solidFill>
                  <a:srgbClr val="000000"/>
                </a:solidFill>
              </a:rPr>
              <a:t> клуб; </a:t>
            </a:r>
            <a:r>
              <a:rPr lang="ru-RU" sz="2400" dirty="0" err="1">
                <a:solidFill>
                  <a:srgbClr val="000000"/>
                </a:solidFill>
              </a:rPr>
              <a:t>проєкт</a:t>
            </a:r>
            <a:r>
              <a:rPr lang="ru-RU" sz="2400" dirty="0">
                <a:solidFill>
                  <a:srgbClr val="000000"/>
                </a:solidFill>
              </a:rPr>
              <a:t> «</a:t>
            </a:r>
            <a:r>
              <a:rPr lang="ru-RU" sz="2400" dirty="0" err="1">
                <a:solidFill>
                  <a:srgbClr val="000000"/>
                </a:solidFill>
              </a:rPr>
              <a:t>Кожній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школі</a:t>
            </a:r>
            <a:r>
              <a:rPr lang="ru-RU" sz="2400" dirty="0">
                <a:solidFill>
                  <a:srgbClr val="000000"/>
                </a:solidFill>
              </a:rPr>
              <a:t> - </a:t>
            </a:r>
            <a:r>
              <a:rPr lang="ru-RU" sz="2400" dirty="0" err="1">
                <a:solidFill>
                  <a:srgbClr val="000000"/>
                </a:solidFill>
              </a:rPr>
              <a:t>спортивну</a:t>
            </a:r>
            <a:r>
              <a:rPr lang="ru-RU" sz="2400" dirty="0">
                <a:solidFill>
                  <a:srgbClr val="000000"/>
                </a:solidFill>
              </a:rPr>
              <a:t> команду!»; </a:t>
            </a:r>
            <a:endParaRPr lang="en-US" sz="24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2400" dirty="0">
                <a:solidFill>
                  <a:srgbClr val="000000"/>
                </a:solidFill>
              </a:rPr>
              <a:t>спортивна </a:t>
            </a:r>
            <a:r>
              <a:rPr lang="ru-RU" sz="2400" dirty="0" err="1">
                <a:solidFill>
                  <a:srgbClr val="000000"/>
                </a:solidFill>
              </a:rPr>
              <a:t>орієнтація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школярів</a:t>
            </a:r>
            <a:r>
              <a:rPr lang="ru-RU" sz="2400" dirty="0">
                <a:solidFill>
                  <a:srgbClr val="000000"/>
                </a:solidFill>
              </a:rPr>
              <a:t> і </a:t>
            </a:r>
            <a:r>
              <a:rPr lang="ru-RU" sz="2400" dirty="0" err="1">
                <a:solidFill>
                  <a:srgbClr val="000000"/>
                </a:solidFill>
              </a:rPr>
              <a:t>студентів</a:t>
            </a:r>
            <a:r>
              <a:rPr lang="ru-RU" sz="2400" dirty="0">
                <a:solidFill>
                  <a:srgbClr val="000000"/>
                </a:solidFill>
              </a:rPr>
              <a:t>. У </a:t>
            </a:r>
            <a:r>
              <a:rPr lang="ru-RU" sz="2400" dirty="0" err="1">
                <a:solidFill>
                  <a:srgbClr val="000000"/>
                </a:solidFill>
              </a:rPr>
              <a:t>представлених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технологіях</a:t>
            </a:r>
            <a:r>
              <a:rPr lang="ru-RU" sz="2400" dirty="0">
                <a:solidFill>
                  <a:srgbClr val="000000"/>
                </a:solidFill>
              </a:rPr>
              <a:t> спортивна </a:t>
            </a:r>
            <a:r>
              <a:rPr lang="ru-RU" sz="2400" dirty="0" err="1">
                <a:solidFill>
                  <a:srgbClr val="000000"/>
                </a:solidFill>
              </a:rPr>
              <a:t>діяльність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виступає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потужним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чинником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соціалізації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підростаючого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покоління</a:t>
            </a:r>
            <a:r>
              <a:rPr lang="en-US" sz="2400" dirty="0">
                <a:solidFill>
                  <a:srgbClr val="000000"/>
                </a:solidFill>
              </a:rPr>
              <a:t>Translated with DeepL.com (free version)</a:t>
            </a:r>
            <a:endParaRPr lang="ru-RU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316038" y="365125"/>
            <a:ext cx="10590212" cy="950913"/>
          </a:xfrm>
        </p:spPr>
        <p:txBody>
          <a:bodyPr/>
          <a:lstStyle/>
          <a:p>
            <a:pPr algn="ctr"/>
            <a:r>
              <a:rPr lang="ru-RU" sz="29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Технологія</a:t>
            </a:r>
            <a:r>
              <a:rPr lang="ru-RU" sz="29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9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проектів</a:t>
            </a:r>
            <a:br>
              <a:rPr lang="ru-RU" sz="29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3"/>
              </a:rPr>
              <a:t>https://multiurok.ru/blog/sovriemiennyie-tiekhnologhii-v-priepodavanii-fizichieskoi-kul-tury.html</a:t>
            </a:r>
            <a:br>
              <a:rPr lang="ru-RU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ru-RU" sz="29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22" name="Объект 2"/>
          <p:cNvSpPr>
            <a:spLocks noGrp="1"/>
          </p:cNvSpPr>
          <p:nvPr>
            <p:ph idx="4294967295"/>
          </p:nvPr>
        </p:nvSpPr>
        <p:spPr>
          <a:xfrm>
            <a:off x="612322" y="1520826"/>
            <a:ext cx="10687049" cy="4368346"/>
          </a:xfrm>
        </p:spPr>
        <p:txBody>
          <a:bodyPr/>
          <a:lstStyle/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r>
              <a:rPr lang="ru-RU" sz="2400" dirty="0" err="1"/>
              <a:t>Дозволяє</a:t>
            </a:r>
            <a:r>
              <a:rPr lang="ru-RU" sz="2400" dirty="0"/>
              <a:t> </a:t>
            </a:r>
            <a:r>
              <a:rPr lang="ru-RU" sz="2400" dirty="0" err="1"/>
              <a:t>вирішувати</a:t>
            </a:r>
            <a:r>
              <a:rPr lang="ru-RU" sz="2400" dirty="0"/>
              <a:t> </a:t>
            </a:r>
            <a:r>
              <a:rPr lang="ru-RU" sz="2400" dirty="0" err="1"/>
              <a:t>кілька</a:t>
            </a:r>
            <a:r>
              <a:rPr lang="ru-RU" sz="2400" dirty="0"/>
              <a:t> </a:t>
            </a:r>
            <a:r>
              <a:rPr lang="ru-RU" sz="2400" dirty="0" err="1"/>
              <a:t>завдань</a:t>
            </a:r>
            <a:r>
              <a:rPr lang="ru-RU" sz="2400" dirty="0"/>
              <a:t>:</a:t>
            </a:r>
            <a:endParaRPr lang="en-US" sz="2400" dirty="0"/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r>
              <a:rPr lang="ru-RU" sz="2400" dirty="0" err="1"/>
              <a:t>розвиток</a:t>
            </a:r>
            <a:r>
              <a:rPr lang="ru-RU" sz="2400" dirty="0"/>
              <a:t> </a:t>
            </a:r>
            <a:r>
              <a:rPr lang="ru-RU" sz="2400" dirty="0" err="1"/>
              <a:t>особистісних</a:t>
            </a:r>
            <a:r>
              <a:rPr lang="ru-RU" sz="2400" dirty="0"/>
              <a:t> компетентностей </a:t>
            </a:r>
            <a:r>
              <a:rPr lang="ru-RU" sz="2400" dirty="0" err="1"/>
              <a:t>учнів</a:t>
            </a:r>
            <a:r>
              <a:rPr lang="ru-RU" sz="2400" dirty="0"/>
              <a:t>;</a:t>
            </a:r>
            <a:endParaRPr lang="en-US" sz="2400" dirty="0"/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r>
              <a:rPr lang="ru-RU" sz="2400" dirty="0" err="1"/>
              <a:t>інтегрованість</a:t>
            </a:r>
            <a:r>
              <a:rPr lang="ru-RU" sz="2400" dirty="0"/>
              <a:t> </a:t>
            </a:r>
            <a:r>
              <a:rPr lang="ru-RU" sz="2400" dirty="0" err="1"/>
              <a:t>процесу</a:t>
            </a:r>
            <a:r>
              <a:rPr lang="ru-RU" sz="2400" dirty="0"/>
              <a:t> </a:t>
            </a:r>
            <a:r>
              <a:rPr lang="ru-RU" sz="2400" dirty="0" err="1"/>
              <a:t>навчання</a:t>
            </a:r>
            <a:r>
              <a:rPr lang="ru-RU" sz="2400" dirty="0"/>
              <a:t>;</a:t>
            </a:r>
            <a:endParaRPr lang="en-US" sz="2400" dirty="0"/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r>
              <a:rPr lang="ru-RU" sz="2400" dirty="0" err="1"/>
              <a:t>економія</a:t>
            </a:r>
            <a:r>
              <a:rPr lang="ru-RU" sz="2400" dirty="0"/>
              <a:t> часу на самому </a:t>
            </a:r>
            <a:r>
              <a:rPr lang="ru-RU" sz="2400" dirty="0" err="1"/>
              <a:t>уроці</a:t>
            </a:r>
            <a:r>
              <a:rPr lang="ru-RU" sz="2400" dirty="0"/>
              <a:t>.</a:t>
            </a:r>
            <a:endParaRPr lang="en-US" sz="2400" dirty="0"/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r>
              <a:rPr lang="ru-RU" sz="2400" dirty="0" err="1"/>
              <a:t>Підходить</a:t>
            </a:r>
            <a:r>
              <a:rPr lang="ru-RU" sz="2400" dirty="0"/>
              <a:t> для </a:t>
            </a:r>
            <a:r>
              <a:rPr lang="ru-RU" sz="2400" dirty="0" err="1"/>
              <a:t>учнів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цікавляться</a:t>
            </a:r>
            <a:r>
              <a:rPr lang="ru-RU" sz="2400" dirty="0"/>
              <a:t> </a:t>
            </a:r>
            <a:r>
              <a:rPr lang="ru-RU" sz="2400" dirty="0" err="1"/>
              <a:t>дослідницькою</a:t>
            </a:r>
            <a:r>
              <a:rPr lang="ru-RU" sz="2400" dirty="0"/>
              <a:t> та </a:t>
            </a:r>
            <a:r>
              <a:rPr lang="ru-RU" sz="2400" dirty="0" err="1"/>
              <a:t>проєктною</a:t>
            </a:r>
            <a:r>
              <a:rPr lang="ru-RU" sz="2400" dirty="0"/>
              <a:t> </a:t>
            </a:r>
            <a:r>
              <a:rPr lang="ru-RU" sz="2400" dirty="0" err="1"/>
              <a:t>діяльністю</a:t>
            </a:r>
            <a:r>
              <a:rPr lang="ru-RU" sz="2400" dirty="0"/>
              <a:t>, а </a:t>
            </a:r>
            <a:r>
              <a:rPr lang="ru-RU" sz="2400" dirty="0" err="1"/>
              <a:t>також</a:t>
            </a:r>
            <a:r>
              <a:rPr lang="ru-RU" sz="2400" dirty="0"/>
              <a:t> для </a:t>
            </a:r>
            <a:r>
              <a:rPr lang="ru-RU" sz="2400" dirty="0" err="1"/>
              <a:t>обдарованих</a:t>
            </a:r>
            <a:r>
              <a:rPr lang="ru-RU" sz="2400" dirty="0"/>
              <a:t> </a:t>
            </a:r>
            <a:r>
              <a:rPr lang="ru-RU" sz="2400" dirty="0" err="1"/>
              <a:t>учнів</a:t>
            </a:r>
            <a:r>
              <a:rPr lang="ru-RU" sz="2400" dirty="0"/>
              <a:t>. </a:t>
            </a:r>
            <a:r>
              <a:rPr lang="ru-RU" sz="2400" dirty="0" err="1"/>
              <a:t>Дає</a:t>
            </a:r>
            <a:r>
              <a:rPr lang="ru-RU" sz="2400" dirty="0"/>
              <a:t> </a:t>
            </a:r>
            <a:r>
              <a:rPr lang="ru-RU" sz="2400" dirty="0" err="1"/>
              <a:t>змогу</a:t>
            </a:r>
            <a:r>
              <a:rPr lang="ru-RU" sz="2400" dirty="0"/>
              <a:t> </a:t>
            </a:r>
            <a:r>
              <a:rPr lang="ru-RU" sz="2400" dirty="0" err="1"/>
              <a:t>будувати</a:t>
            </a:r>
            <a:r>
              <a:rPr lang="ru-RU" sz="2400" dirty="0"/>
              <a:t> </a:t>
            </a:r>
            <a:r>
              <a:rPr lang="ru-RU" sz="2400" dirty="0" err="1"/>
              <a:t>навчання</a:t>
            </a:r>
            <a:r>
              <a:rPr lang="ru-RU" sz="2400" dirty="0"/>
              <a:t> на </a:t>
            </a:r>
            <a:r>
              <a:rPr lang="ru-RU" sz="2400" dirty="0" err="1"/>
              <a:t>активній</a:t>
            </a:r>
            <a:r>
              <a:rPr lang="ru-RU" sz="2400" dirty="0"/>
              <a:t> </a:t>
            </a:r>
            <a:r>
              <a:rPr lang="ru-RU" sz="2400" dirty="0" err="1"/>
              <a:t>основі</a:t>
            </a:r>
            <a:r>
              <a:rPr lang="ru-RU" sz="2400" dirty="0"/>
              <a:t>, через </a:t>
            </a:r>
            <a:r>
              <a:rPr lang="ru-RU" sz="2400" dirty="0" err="1"/>
              <a:t>цілеспрямовану</a:t>
            </a:r>
            <a:r>
              <a:rPr lang="ru-RU" sz="2400" dirty="0"/>
              <a:t> </a:t>
            </a:r>
            <a:r>
              <a:rPr lang="ru-RU" sz="2400" dirty="0" err="1"/>
              <a:t>діяльність</a:t>
            </a:r>
            <a:r>
              <a:rPr lang="ru-RU" sz="2400" dirty="0"/>
              <a:t> </a:t>
            </a:r>
            <a:r>
              <a:rPr lang="ru-RU" sz="2400" dirty="0" err="1"/>
              <a:t>учня</a:t>
            </a:r>
            <a:r>
              <a:rPr lang="ru-RU" sz="2400" dirty="0"/>
              <a:t>, </a:t>
            </a:r>
            <a:r>
              <a:rPr lang="ru-RU" sz="2400" dirty="0" err="1"/>
              <a:t>узгоджуючись</a:t>
            </a:r>
            <a:r>
              <a:rPr lang="ru-RU" sz="2400" dirty="0"/>
              <a:t> з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особистим</a:t>
            </a:r>
            <a:r>
              <a:rPr lang="ru-RU" sz="2400" dirty="0"/>
              <a:t> </a:t>
            </a:r>
            <a:r>
              <a:rPr lang="ru-RU" sz="2400" dirty="0" err="1"/>
              <a:t>інтересом</a:t>
            </a:r>
            <a:r>
              <a:rPr lang="ru-RU" sz="2400" dirty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ъект 2"/>
          <p:cNvSpPr>
            <a:spLocks noGrp="1"/>
          </p:cNvSpPr>
          <p:nvPr>
            <p:ph idx="4294967295"/>
          </p:nvPr>
        </p:nvSpPr>
        <p:spPr>
          <a:xfrm>
            <a:off x="574675" y="1404257"/>
            <a:ext cx="10634793" cy="3587291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ru-RU" sz="2000" dirty="0" err="1"/>
              <a:t>Проєктна</a:t>
            </a:r>
            <a:r>
              <a:rPr lang="ru-RU" sz="2000" dirty="0"/>
              <a:t> </a:t>
            </a:r>
            <a:r>
              <a:rPr lang="ru-RU" sz="2000" dirty="0" err="1"/>
              <a:t>діяльність</a:t>
            </a:r>
            <a:r>
              <a:rPr lang="ru-RU" sz="2000" dirty="0"/>
              <a:t> -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створення</a:t>
            </a:r>
            <a:r>
              <a:rPr lang="ru-RU" sz="2000" dirty="0"/>
              <a:t> </a:t>
            </a:r>
            <a:r>
              <a:rPr lang="ru-RU" sz="2000" dirty="0" err="1"/>
              <a:t>проблемних</a:t>
            </a:r>
            <a:r>
              <a:rPr lang="ru-RU" sz="2000" dirty="0"/>
              <a:t> </a:t>
            </a:r>
            <a:r>
              <a:rPr lang="ru-RU" sz="2000" dirty="0" err="1"/>
              <a:t>ситуацій</a:t>
            </a:r>
            <a:r>
              <a:rPr lang="ru-RU" sz="2000" dirty="0"/>
              <a:t>, </a:t>
            </a:r>
            <a:r>
              <a:rPr lang="ru-RU" sz="2000" dirty="0" err="1"/>
              <a:t>активізація</a:t>
            </a:r>
            <a:r>
              <a:rPr lang="ru-RU" sz="2000" dirty="0"/>
              <a:t> </a:t>
            </a:r>
            <a:r>
              <a:rPr lang="ru-RU" sz="2000" dirty="0" err="1"/>
              <a:t>пізнавальної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</a:t>
            </a:r>
            <a:r>
              <a:rPr lang="ru-RU" sz="2000" dirty="0" err="1"/>
              <a:t>учнів</a:t>
            </a:r>
            <a:r>
              <a:rPr lang="ru-RU" sz="2000" dirty="0"/>
              <a:t> у </a:t>
            </a:r>
            <a:r>
              <a:rPr lang="ru-RU" sz="2000" dirty="0" err="1"/>
              <a:t>пошуку</a:t>
            </a:r>
            <a:r>
              <a:rPr lang="ru-RU" sz="2000" dirty="0"/>
              <a:t> та </a:t>
            </a:r>
            <a:r>
              <a:rPr lang="ru-RU" sz="2000" dirty="0" err="1"/>
              <a:t>розв'язанні</a:t>
            </a:r>
            <a:r>
              <a:rPr lang="ru-RU" sz="2000" dirty="0"/>
              <a:t> </a:t>
            </a:r>
            <a:r>
              <a:rPr lang="ru-RU" sz="2000" dirty="0" err="1"/>
              <a:t>складних</a:t>
            </a:r>
            <a:r>
              <a:rPr lang="ru-RU" sz="2000" dirty="0"/>
              <a:t> </a:t>
            </a:r>
            <a:r>
              <a:rPr lang="ru-RU" sz="2000" dirty="0" err="1"/>
              <a:t>питань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потребують</a:t>
            </a:r>
            <a:r>
              <a:rPr lang="ru-RU" sz="2000" dirty="0"/>
              <a:t> </a:t>
            </a:r>
            <a:r>
              <a:rPr lang="ru-RU" sz="2000" dirty="0" err="1"/>
              <a:t>актуалізації</a:t>
            </a:r>
            <a:r>
              <a:rPr lang="ru-RU" sz="2000" dirty="0"/>
              <a:t> </a:t>
            </a:r>
            <a:r>
              <a:rPr lang="ru-RU" sz="2000" dirty="0" err="1"/>
              <a:t>знань</a:t>
            </a:r>
            <a:r>
              <a:rPr lang="ru-RU" sz="2000" dirty="0"/>
              <a:t>, </a:t>
            </a:r>
            <a:r>
              <a:rPr lang="ru-RU" sz="2000" dirty="0" err="1"/>
              <a:t>побудови</a:t>
            </a:r>
            <a:r>
              <a:rPr lang="ru-RU" sz="2000" dirty="0"/>
              <a:t> </a:t>
            </a:r>
            <a:r>
              <a:rPr lang="ru-RU" sz="2000" dirty="0" err="1"/>
              <a:t>гіпотез</a:t>
            </a:r>
            <a:r>
              <a:rPr lang="ru-RU" sz="2000" dirty="0"/>
              <a:t>. </a:t>
            </a:r>
            <a:endParaRPr lang="en-US" sz="2000" dirty="0"/>
          </a:p>
          <a:p>
            <a:pPr>
              <a:spcBef>
                <a:spcPct val="0"/>
              </a:spcBef>
            </a:pPr>
            <a:r>
              <a:rPr lang="ru-RU" sz="2000" dirty="0"/>
              <a:t>Метод </a:t>
            </a:r>
            <a:r>
              <a:rPr lang="ru-RU" sz="2000" dirty="0" err="1"/>
              <a:t>проєктів</a:t>
            </a:r>
            <a:r>
              <a:rPr lang="ru-RU" sz="2000" dirty="0"/>
              <a:t> </a:t>
            </a:r>
            <a:r>
              <a:rPr lang="ru-RU" sz="2000" dirty="0" err="1"/>
              <a:t>орієнтований</a:t>
            </a:r>
            <a:r>
              <a:rPr lang="ru-RU" sz="2000" dirty="0"/>
              <a:t> на </a:t>
            </a:r>
            <a:r>
              <a:rPr lang="ru-RU" sz="2000" dirty="0" err="1"/>
              <a:t>самостійну</a:t>
            </a:r>
            <a:r>
              <a:rPr lang="ru-RU" sz="2000" dirty="0"/>
              <a:t> </a:t>
            </a:r>
            <a:r>
              <a:rPr lang="ru-RU" sz="2000" dirty="0" err="1"/>
              <a:t>діяльність</a:t>
            </a:r>
            <a:r>
              <a:rPr lang="ru-RU" sz="2000" dirty="0"/>
              <a:t> </a:t>
            </a:r>
            <a:r>
              <a:rPr lang="ru-RU" sz="2000" dirty="0" err="1"/>
              <a:t>учнів</a:t>
            </a:r>
            <a:r>
              <a:rPr lang="ru-RU" sz="2000" dirty="0"/>
              <a:t> (</a:t>
            </a:r>
            <a:r>
              <a:rPr lang="ru-RU" sz="2000" dirty="0" err="1"/>
              <a:t>індивідуальну</a:t>
            </a:r>
            <a:r>
              <a:rPr lang="ru-RU" sz="2000" dirty="0"/>
              <a:t>, </a:t>
            </a:r>
            <a:r>
              <a:rPr lang="ru-RU" sz="2000" dirty="0" err="1"/>
              <a:t>парну</a:t>
            </a:r>
            <a:r>
              <a:rPr lang="ru-RU" sz="2000" dirty="0"/>
              <a:t>, </a:t>
            </a:r>
            <a:r>
              <a:rPr lang="ru-RU" sz="2000" dirty="0" err="1"/>
              <a:t>групову</a:t>
            </a:r>
            <a:r>
              <a:rPr lang="ru-RU" sz="2000" dirty="0"/>
              <a:t>), яку вони </a:t>
            </a:r>
            <a:r>
              <a:rPr lang="ru-RU" sz="2000" dirty="0" err="1"/>
              <a:t>виконують</a:t>
            </a:r>
            <a:r>
              <a:rPr lang="ru-RU" sz="2000" dirty="0"/>
              <a:t> у </a:t>
            </a:r>
            <a:r>
              <a:rPr lang="ru-RU" sz="2000" dirty="0" err="1"/>
              <a:t>відведений</a:t>
            </a:r>
            <a:r>
              <a:rPr lang="ru-RU" sz="2000" dirty="0"/>
              <a:t> для </a:t>
            </a:r>
            <a:r>
              <a:rPr lang="ru-RU" sz="2000" dirty="0" err="1"/>
              <a:t>цієї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 час (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кількох</a:t>
            </a:r>
            <a:r>
              <a:rPr lang="ru-RU" sz="2000" dirty="0"/>
              <a:t> </a:t>
            </a:r>
            <a:r>
              <a:rPr lang="ru-RU" sz="2000" dirty="0" err="1"/>
              <a:t>хвилин</a:t>
            </a:r>
            <a:r>
              <a:rPr lang="ru-RU" sz="2000" dirty="0"/>
              <a:t> уроку до </a:t>
            </a:r>
            <a:r>
              <a:rPr lang="ru-RU" sz="2000" dirty="0" err="1"/>
              <a:t>кількох</a:t>
            </a:r>
            <a:r>
              <a:rPr lang="ru-RU" sz="2000" dirty="0"/>
              <a:t> </a:t>
            </a:r>
            <a:r>
              <a:rPr lang="ru-RU" sz="2000" dirty="0" err="1"/>
              <a:t>тижнів</a:t>
            </a:r>
            <a:r>
              <a:rPr lang="ru-RU" sz="2000" dirty="0"/>
              <a:t>, а </a:t>
            </a:r>
            <a:r>
              <a:rPr lang="ru-RU" sz="2000" dirty="0" err="1"/>
              <a:t>іноді</a:t>
            </a:r>
            <a:r>
              <a:rPr lang="ru-RU" sz="2000" dirty="0"/>
              <a:t> й </a:t>
            </a:r>
            <a:r>
              <a:rPr lang="ru-RU" sz="2000" dirty="0" err="1"/>
              <a:t>місяців</a:t>
            </a:r>
            <a:r>
              <a:rPr lang="ru-RU" sz="2000" dirty="0"/>
              <a:t>)</a:t>
            </a:r>
            <a:endParaRPr lang="en-US" sz="2000" dirty="0"/>
          </a:p>
          <a:p>
            <a:pPr>
              <a:spcBef>
                <a:spcPct val="0"/>
              </a:spcBef>
            </a:pPr>
            <a:r>
              <a:rPr lang="ru-RU" sz="2000" dirty="0"/>
              <a:t>.</a:t>
            </a:r>
            <a:r>
              <a:rPr lang="ru-RU" sz="2000" dirty="0" err="1"/>
              <a:t>Види</a:t>
            </a:r>
            <a:r>
              <a:rPr lang="ru-RU" sz="2000" dirty="0"/>
              <a:t> </a:t>
            </a:r>
            <a:r>
              <a:rPr lang="ru-RU" sz="2000" dirty="0" err="1"/>
              <a:t>проєктів</a:t>
            </a:r>
            <a:r>
              <a:rPr lang="ru-RU" sz="2000" dirty="0"/>
              <a:t> </a:t>
            </a:r>
            <a:r>
              <a:rPr lang="ru-RU" sz="2000" dirty="0" err="1"/>
              <a:t>різноманітні</a:t>
            </a:r>
            <a:r>
              <a:rPr lang="ru-RU" sz="2000" dirty="0"/>
              <a:t>. </a:t>
            </a:r>
            <a:r>
              <a:rPr lang="ru-RU" sz="2000" dirty="0" err="1"/>
              <a:t>Виділяють</a:t>
            </a:r>
            <a:r>
              <a:rPr lang="ru-RU" sz="2000" dirty="0"/>
              <a:t> </a:t>
            </a:r>
            <a:r>
              <a:rPr lang="ru-RU" sz="2000" dirty="0" err="1"/>
              <a:t>чотири</a:t>
            </a:r>
            <a:r>
              <a:rPr lang="ru-RU" sz="2000" dirty="0"/>
              <a:t> </a:t>
            </a:r>
            <a:r>
              <a:rPr lang="ru-RU" sz="2000" dirty="0" err="1"/>
              <a:t>основні</a:t>
            </a:r>
            <a:r>
              <a:rPr lang="ru-RU" sz="2000" dirty="0"/>
              <a:t> </a:t>
            </a:r>
            <a:r>
              <a:rPr lang="ru-RU" sz="2000" dirty="0" err="1"/>
              <a:t>категорії</a:t>
            </a:r>
            <a:r>
              <a:rPr lang="ru-RU" sz="2000" dirty="0"/>
              <a:t>:</a:t>
            </a:r>
            <a:endParaRPr lang="en-US" sz="2000" dirty="0"/>
          </a:p>
          <a:p>
            <a:pPr marL="0" indent="0">
              <a:spcBef>
                <a:spcPct val="0"/>
              </a:spcBef>
              <a:buNone/>
            </a:pPr>
            <a:r>
              <a:rPr lang="ru-RU" sz="2000" dirty="0" err="1"/>
              <a:t>інформаційний</a:t>
            </a:r>
            <a:r>
              <a:rPr lang="ru-RU" sz="2000" dirty="0"/>
              <a:t> та </a:t>
            </a:r>
            <a:r>
              <a:rPr lang="ru-RU" sz="2000" dirty="0" err="1"/>
              <a:t>дослідницький</a:t>
            </a:r>
            <a:r>
              <a:rPr lang="ru-RU" sz="2000" dirty="0"/>
              <a:t> </a:t>
            </a:r>
            <a:r>
              <a:rPr lang="ru-RU" sz="2000" dirty="0" err="1"/>
              <a:t>проєкт</a:t>
            </a:r>
            <a:r>
              <a:rPr lang="ru-RU" sz="2000" dirty="0"/>
              <a:t>;</a:t>
            </a:r>
            <a:endParaRPr lang="en-US" sz="2000" dirty="0"/>
          </a:p>
          <a:p>
            <a:pPr marL="0" indent="0">
              <a:spcBef>
                <a:spcPct val="0"/>
              </a:spcBef>
              <a:buNone/>
            </a:pPr>
            <a:r>
              <a:rPr lang="ru-RU" sz="2000" dirty="0" err="1"/>
              <a:t>оглядовий</a:t>
            </a:r>
            <a:r>
              <a:rPr lang="ru-RU" sz="2000" dirty="0"/>
              <a:t> </a:t>
            </a:r>
            <a:r>
              <a:rPr lang="ru-RU" sz="2000" dirty="0" err="1"/>
              <a:t>проєкт</a:t>
            </a:r>
            <a:r>
              <a:rPr lang="ru-RU" sz="2000" dirty="0"/>
              <a:t>;</a:t>
            </a:r>
            <a:endParaRPr lang="en-US" sz="2000" dirty="0"/>
          </a:p>
          <a:p>
            <a:pPr marL="0" indent="0">
              <a:spcBef>
                <a:spcPct val="0"/>
              </a:spcBef>
              <a:buNone/>
            </a:pPr>
            <a:r>
              <a:rPr lang="ru-RU" sz="2000" dirty="0" err="1"/>
              <a:t>продукційний</a:t>
            </a:r>
            <a:r>
              <a:rPr lang="ru-RU" sz="2000" dirty="0"/>
              <a:t> </a:t>
            </a:r>
            <a:r>
              <a:rPr lang="ru-RU" sz="2000" dirty="0" err="1"/>
              <a:t>проєкт</a:t>
            </a:r>
            <a:r>
              <a:rPr lang="ru-RU" sz="2000" dirty="0"/>
              <a:t>;</a:t>
            </a:r>
            <a:endParaRPr lang="en-US" sz="2000" dirty="0"/>
          </a:p>
          <a:p>
            <a:pPr marL="0" indent="0">
              <a:spcBef>
                <a:spcPct val="0"/>
              </a:spcBef>
              <a:buNone/>
            </a:pPr>
            <a:r>
              <a:rPr lang="ru-RU" sz="2000" dirty="0" err="1"/>
              <a:t>проєкти</a:t>
            </a:r>
            <a:r>
              <a:rPr lang="ru-RU" sz="2000" dirty="0"/>
              <a:t> </a:t>
            </a:r>
            <a:r>
              <a:rPr lang="ru-RU" sz="2000" dirty="0" err="1"/>
              <a:t>інсценування</a:t>
            </a:r>
            <a:r>
              <a:rPr lang="ru-RU" sz="2000" dirty="0"/>
              <a:t>.</a:t>
            </a:r>
            <a:endParaRPr lang="ru-RU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Объект 2"/>
          <p:cNvSpPr>
            <a:spLocks noGrp="1"/>
          </p:cNvSpPr>
          <p:nvPr>
            <p:ph idx="4294967295"/>
          </p:nvPr>
        </p:nvSpPr>
        <p:spPr>
          <a:xfrm>
            <a:off x="574902" y="1575255"/>
            <a:ext cx="10800669" cy="4444546"/>
          </a:xfrm>
        </p:spPr>
        <p:txBody>
          <a:bodyPr/>
          <a:lstStyle/>
          <a:p>
            <a:r>
              <a:rPr lang="ru-RU" sz="2400" dirty="0" err="1"/>
              <a:t>Проєкти</a:t>
            </a:r>
            <a:r>
              <a:rPr lang="ru-RU" sz="2400" dirty="0"/>
              <a:t> на уроках </a:t>
            </a:r>
            <a:r>
              <a:rPr lang="ru-RU" sz="2400" dirty="0" err="1"/>
              <a:t>фізкультури</a:t>
            </a:r>
            <a:r>
              <a:rPr lang="ru-RU" sz="2400" dirty="0"/>
              <a:t> -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проєкти</a:t>
            </a:r>
            <a:r>
              <a:rPr lang="ru-RU" sz="2400" dirty="0"/>
              <a:t> з </a:t>
            </a:r>
            <a:r>
              <a:rPr lang="ru-RU" sz="2400" dirty="0" err="1"/>
              <a:t>дослідження</a:t>
            </a:r>
            <a:r>
              <a:rPr lang="ru-RU" sz="2400" dirty="0"/>
              <a:t> </a:t>
            </a:r>
            <a:r>
              <a:rPr lang="ru-RU" sz="2400" dirty="0" err="1"/>
              <a:t>впливів</a:t>
            </a:r>
            <a:r>
              <a:rPr lang="ru-RU" sz="2400" dirty="0"/>
              <a:t> ФК на </a:t>
            </a:r>
            <a:r>
              <a:rPr lang="ru-RU" sz="2400" dirty="0" err="1"/>
              <a:t>організм</a:t>
            </a:r>
            <a:r>
              <a:rPr lang="ru-RU" sz="2400" dirty="0"/>
              <a:t> </a:t>
            </a:r>
            <a:r>
              <a:rPr lang="ru-RU" sz="2400" dirty="0" err="1"/>
              <a:t>людини</a:t>
            </a:r>
            <a:r>
              <a:rPr lang="ru-RU" sz="2400" dirty="0"/>
              <a:t>, з </a:t>
            </a:r>
            <a:r>
              <a:rPr lang="ru-RU" sz="2400" dirty="0" err="1"/>
              <a:t>дослідження</a:t>
            </a:r>
            <a:r>
              <a:rPr lang="ru-RU" sz="2400" dirty="0"/>
              <a:t> </a:t>
            </a:r>
            <a:r>
              <a:rPr lang="ru-RU" sz="2400" dirty="0" err="1"/>
              <a:t>історії</a:t>
            </a:r>
            <a:r>
              <a:rPr lang="ru-RU" sz="2400" dirty="0"/>
              <a:t> спорту, </a:t>
            </a:r>
            <a:r>
              <a:rPr lang="ru-RU" sz="2400" dirty="0" err="1"/>
              <a:t>підготовки</a:t>
            </a:r>
            <a:r>
              <a:rPr lang="ru-RU" sz="2400" dirty="0"/>
              <a:t> та </a:t>
            </a:r>
            <a:r>
              <a:rPr lang="ru-RU" sz="2400" dirty="0" err="1"/>
              <a:t>проведення</a:t>
            </a:r>
            <a:r>
              <a:rPr lang="ru-RU" sz="2400" dirty="0"/>
              <a:t> </a:t>
            </a:r>
            <a:r>
              <a:rPr lang="ru-RU" sz="2400" dirty="0" err="1"/>
              <a:t>змагань</a:t>
            </a:r>
            <a:r>
              <a:rPr lang="ru-RU" sz="2400" dirty="0"/>
              <a:t> і </a:t>
            </a:r>
            <a:r>
              <a:rPr lang="ru-RU" sz="2400" dirty="0" err="1"/>
              <a:t>спортивних</a:t>
            </a:r>
            <a:r>
              <a:rPr lang="ru-RU" sz="2400" dirty="0"/>
              <a:t> свят </a:t>
            </a:r>
            <a:r>
              <a:rPr lang="ru-RU" sz="2400" dirty="0" err="1"/>
              <a:t>тощо</a:t>
            </a:r>
            <a:r>
              <a:rPr lang="ru-RU" sz="2400" dirty="0"/>
              <a:t>. </a:t>
            </a:r>
            <a:r>
              <a:rPr lang="ru-RU" sz="2400" dirty="0" err="1"/>
              <a:t>Застосування</a:t>
            </a:r>
            <a:r>
              <a:rPr lang="ru-RU" sz="2400" dirty="0"/>
              <a:t> </a:t>
            </a:r>
            <a:r>
              <a:rPr lang="ru-RU" sz="2400" dirty="0" err="1"/>
              <a:t>технології</a:t>
            </a:r>
            <a:r>
              <a:rPr lang="ru-RU" sz="2400" dirty="0"/>
              <a:t> </a:t>
            </a:r>
            <a:r>
              <a:rPr lang="ru-RU" sz="2400" dirty="0" err="1"/>
              <a:t>проєктного</a:t>
            </a:r>
            <a:r>
              <a:rPr lang="ru-RU" sz="2400" dirty="0"/>
              <a:t> </a:t>
            </a:r>
            <a:r>
              <a:rPr lang="ru-RU" sz="2400" dirty="0" err="1"/>
              <a:t>навчання</a:t>
            </a:r>
            <a:r>
              <a:rPr lang="ru-RU" sz="2400" dirty="0"/>
              <a:t> </a:t>
            </a:r>
            <a:r>
              <a:rPr lang="ru-RU" sz="2400" dirty="0" err="1"/>
              <a:t>зробить</a:t>
            </a:r>
            <a:r>
              <a:rPr lang="ru-RU" sz="2400" dirty="0"/>
              <a:t> </a:t>
            </a:r>
            <a:r>
              <a:rPr lang="ru-RU" sz="2400" dirty="0" err="1"/>
              <a:t>навчальний</a:t>
            </a:r>
            <a:r>
              <a:rPr lang="ru-RU" sz="2400" dirty="0"/>
              <a:t> </a:t>
            </a:r>
            <a:r>
              <a:rPr lang="ru-RU" sz="2400" dirty="0" err="1"/>
              <a:t>процес</a:t>
            </a:r>
            <a:r>
              <a:rPr lang="ru-RU" sz="2400" dirty="0"/>
              <a:t> </a:t>
            </a:r>
            <a:r>
              <a:rPr lang="ru-RU" sz="2400" dirty="0" err="1"/>
              <a:t>більш</a:t>
            </a:r>
            <a:r>
              <a:rPr lang="ru-RU" sz="2400" dirty="0"/>
              <a:t> </a:t>
            </a:r>
            <a:r>
              <a:rPr lang="ru-RU" sz="2400" dirty="0" err="1"/>
              <a:t>захопливим</a:t>
            </a:r>
            <a:r>
              <a:rPr lang="ru-RU" sz="2400" dirty="0"/>
              <a:t> для </a:t>
            </a:r>
            <a:r>
              <a:rPr lang="ru-RU" sz="2400" dirty="0" err="1"/>
              <a:t>учнів</a:t>
            </a:r>
            <a:r>
              <a:rPr lang="ru-RU" sz="2400" dirty="0"/>
              <a:t>: </a:t>
            </a:r>
            <a:endParaRPr lang="en-US" sz="2400" dirty="0"/>
          </a:p>
          <a:p>
            <a:r>
              <a:rPr lang="ru-RU" sz="2400" dirty="0" err="1"/>
              <a:t>самостійне</a:t>
            </a:r>
            <a:r>
              <a:rPr lang="ru-RU" sz="2400" dirty="0"/>
              <a:t> </a:t>
            </a:r>
            <a:r>
              <a:rPr lang="ru-RU" sz="2400" dirty="0" err="1"/>
              <a:t>збирання</a:t>
            </a:r>
            <a:r>
              <a:rPr lang="ru-RU" sz="2400" dirty="0"/>
              <a:t> </a:t>
            </a:r>
            <a:r>
              <a:rPr lang="ru-RU" sz="2400" dirty="0" err="1"/>
              <a:t>учнями</a:t>
            </a:r>
            <a:r>
              <a:rPr lang="ru-RU" sz="2400" dirty="0"/>
              <a:t> </a:t>
            </a:r>
            <a:r>
              <a:rPr lang="ru-RU" sz="2400" dirty="0" err="1"/>
              <a:t>матеріалу</a:t>
            </a:r>
            <a:r>
              <a:rPr lang="ru-RU" sz="2400" dirty="0"/>
              <a:t> за темою, </a:t>
            </a:r>
            <a:r>
              <a:rPr lang="ru-RU" sz="2400" dirty="0" err="1"/>
              <a:t>теоретичне</a:t>
            </a:r>
            <a:r>
              <a:rPr lang="ru-RU" sz="2400" dirty="0"/>
              <a:t> </a:t>
            </a:r>
            <a:r>
              <a:rPr lang="ru-RU" sz="2400" dirty="0" err="1"/>
              <a:t>обґрунтування</a:t>
            </a:r>
            <a:r>
              <a:rPr lang="ru-RU" sz="2400" dirty="0"/>
              <a:t> </a:t>
            </a:r>
            <a:r>
              <a:rPr lang="ru-RU" sz="2400" dirty="0" err="1"/>
              <a:t>необхідності</a:t>
            </a:r>
            <a:r>
              <a:rPr lang="ru-RU" sz="2400" dirty="0"/>
              <a:t> </a:t>
            </a:r>
            <a:r>
              <a:rPr lang="ru-RU" sz="2400" dirty="0" err="1"/>
              <a:t>виконання</a:t>
            </a:r>
            <a:r>
              <a:rPr lang="ru-RU" sz="2400" dirty="0"/>
              <a:t> того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іншого</a:t>
            </a:r>
            <a:r>
              <a:rPr lang="ru-RU" sz="2400" dirty="0"/>
              <a:t> комплексу </a:t>
            </a:r>
            <a:r>
              <a:rPr lang="ru-RU" sz="2400" dirty="0" err="1"/>
              <a:t>фізичних</a:t>
            </a:r>
            <a:r>
              <a:rPr lang="ru-RU" sz="2400" dirty="0"/>
              <a:t> </a:t>
            </a:r>
            <a:r>
              <a:rPr lang="ru-RU" sz="2400" dirty="0" err="1"/>
              <a:t>вправ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оволодіння</a:t>
            </a:r>
            <a:r>
              <a:rPr lang="ru-RU" sz="2400" dirty="0"/>
              <a:t> </a:t>
            </a:r>
            <a:r>
              <a:rPr lang="ru-RU" sz="2400" dirty="0" err="1"/>
              <a:t>тими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іншими</a:t>
            </a:r>
            <a:r>
              <a:rPr lang="ru-RU" sz="2400" dirty="0"/>
              <a:t> </a:t>
            </a:r>
            <a:r>
              <a:rPr lang="ru-RU" sz="2400" dirty="0" err="1"/>
              <a:t>фізичними</a:t>
            </a:r>
            <a:r>
              <a:rPr lang="ru-RU" sz="2400" dirty="0"/>
              <a:t> </a:t>
            </a:r>
            <a:r>
              <a:rPr lang="ru-RU" sz="2400" dirty="0" err="1"/>
              <a:t>уміннями</a:t>
            </a:r>
            <a:r>
              <a:rPr lang="ru-RU" sz="2400" dirty="0"/>
              <a:t> та </a:t>
            </a:r>
            <a:r>
              <a:rPr lang="ru-RU" sz="2400" dirty="0" err="1"/>
              <a:t>навичками</a:t>
            </a:r>
            <a:r>
              <a:rPr lang="ru-RU" sz="2400" dirty="0"/>
              <a:t> для </a:t>
            </a:r>
            <a:r>
              <a:rPr lang="ru-RU" sz="2400" dirty="0" err="1"/>
              <a:t>власного</a:t>
            </a:r>
            <a:r>
              <a:rPr lang="ru-RU" sz="2400" dirty="0"/>
              <a:t> </a:t>
            </a:r>
            <a:r>
              <a:rPr lang="ru-RU" sz="2400" dirty="0" err="1"/>
              <a:t>вдосконалення</a:t>
            </a:r>
            <a:r>
              <a:rPr lang="ru-RU" sz="2400" dirty="0"/>
              <a:t>, </a:t>
            </a:r>
            <a:r>
              <a:rPr lang="ru-RU" sz="2400" dirty="0" err="1"/>
              <a:t>виховання</a:t>
            </a:r>
            <a:r>
              <a:rPr lang="ru-RU" sz="2400" dirty="0"/>
              <a:t> </a:t>
            </a:r>
            <a:r>
              <a:rPr lang="ru-RU" sz="2400" dirty="0" err="1"/>
              <a:t>вольових</a:t>
            </a:r>
            <a:r>
              <a:rPr lang="ru-RU" sz="2400" dirty="0"/>
              <a:t> </a:t>
            </a:r>
            <a:r>
              <a:rPr lang="ru-RU" sz="2400" dirty="0" err="1"/>
              <a:t>якостей</a:t>
            </a:r>
            <a:r>
              <a:rPr lang="ru-RU" sz="2400" dirty="0"/>
              <a:t>.</a:t>
            </a:r>
            <a:endParaRPr lang="ru-RU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Технології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рівневої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диференціації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ru-RU" sz="3200" dirty="0"/>
          </a:p>
        </p:txBody>
      </p:sp>
      <p:sp>
        <p:nvSpPr>
          <p:cNvPr id="34818" name="Объект 2"/>
          <p:cNvSpPr>
            <a:spLocks noGrp="1"/>
          </p:cNvSpPr>
          <p:nvPr>
            <p:ph idx="4294967295"/>
          </p:nvPr>
        </p:nvSpPr>
        <p:spPr>
          <a:xfrm>
            <a:off x="743404" y="1738540"/>
            <a:ext cx="9674225" cy="3791404"/>
          </a:xfrm>
        </p:spPr>
        <p:txBody>
          <a:bodyPr/>
          <a:lstStyle/>
          <a:p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створення</a:t>
            </a:r>
            <a:r>
              <a:rPr lang="ru-RU" sz="2400" dirty="0"/>
              <a:t> </a:t>
            </a:r>
            <a:r>
              <a:rPr lang="ru-RU" sz="2400" dirty="0" err="1"/>
              <a:t>різноманітних</a:t>
            </a:r>
            <a:r>
              <a:rPr lang="ru-RU" sz="2400" dirty="0"/>
              <a:t> умов </a:t>
            </a:r>
            <a:r>
              <a:rPr lang="ru-RU" sz="2400" dirty="0" err="1"/>
              <a:t>навчання</a:t>
            </a:r>
            <a:r>
              <a:rPr lang="ru-RU" sz="2400" dirty="0"/>
              <a:t> для </a:t>
            </a:r>
            <a:r>
              <a:rPr lang="ru-RU" sz="2400" dirty="0" err="1"/>
              <a:t>різних</a:t>
            </a:r>
            <a:r>
              <a:rPr lang="ru-RU" sz="2400" dirty="0"/>
              <a:t> </a:t>
            </a:r>
            <a:r>
              <a:rPr lang="ru-RU" sz="2400" dirty="0" err="1"/>
              <a:t>шкіл</a:t>
            </a:r>
            <a:r>
              <a:rPr lang="ru-RU" sz="2400" dirty="0"/>
              <a:t>, </a:t>
            </a:r>
            <a:r>
              <a:rPr lang="ru-RU" sz="2400" dirty="0" err="1"/>
              <a:t>класів</a:t>
            </a:r>
            <a:r>
              <a:rPr lang="ru-RU" sz="2400" dirty="0"/>
              <a:t>, </a:t>
            </a:r>
            <a:r>
              <a:rPr lang="ru-RU" sz="2400" dirty="0" err="1"/>
              <a:t>груп</a:t>
            </a:r>
            <a:r>
              <a:rPr lang="ru-RU" sz="2400" dirty="0"/>
              <a:t> з метою </a:t>
            </a:r>
            <a:r>
              <a:rPr lang="ru-RU" sz="2400" dirty="0" err="1"/>
              <a:t>врахування</a:t>
            </a:r>
            <a:r>
              <a:rPr lang="ru-RU" sz="2400" dirty="0"/>
              <a:t> </a:t>
            </a:r>
            <a:r>
              <a:rPr lang="ru-RU" sz="2400" dirty="0" err="1"/>
              <a:t>особливостей</a:t>
            </a:r>
            <a:r>
              <a:rPr lang="ru-RU" sz="2400" dirty="0"/>
              <a:t> </a:t>
            </a:r>
            <a:r>
              <a:rPr lang="ru-RU" sz="2400" dirty="0" err="1"/>
              <a:t>їхнього</a:t>
            </a:r>
            <a:r>
              <a:rPr lang="ru-RU" sz="2400" dirty="0"/>
              <a:t> контингенту за </a:t>
            </a:r>
            <a:r>
              <a:rPr lang="ru-RU" sz="2400" dirty="0" err="1"/>
              <a:t>допомогою</a:t>
            </a:r>
            <a:r>
              <a:rPr lang="ru-RU" sz="2400" dirty="0"/>
              <a:t> </a:t>
            </a:r>
            <a:r>
              <a:rPr lang="ru-RU" sz="2400" dirty="0" err="1"/>
              <a:t>застосування</a:t>
            </a:r>
            <a:r>
              <a:rPr lang="ru-RU" sz="2400" dirty="0"/>
              <a:t> комплексу </a:t>
            </a:r>
            <a:r>
              <a:rPr lang="ru-RU" sz="2400" dirty="0" err="1"/>
              <a:t>методичних</a:t>
            </a:r>
            <a:r>
              <a:rPr lang="ru-RU" sz="2400" dirty="0"/>
              <a:t>, психолого-</a:t>
            </a:r>
            <a:r>
              <a:rPr lang="ru-RU" sz="2400" dirty="0" err="1"/>
              <a:t>педагогічних</a:t>
            </a:r>
            <a:r>
              <a:rPr lang="ru-RU" sz="2400" dirty="0"/>
              <a:t> та </a:t>
            </a:r>
            <a:r>
              <a:rPr lang="ru-RU" sz="2400" dirty="0" err="1"/>
              <a:t>організаційно-управлінських</a:t>
            </a:r>
            <a:r>
              <a:rPr lang="ru-RU" sz="2400" dirty="0"/>
              <a:t> </a:t>
            </a:r>
            <a:r>
              <a:rPr lang="ru-RU" sz="2400" dirty="0" err="1"/>
              <a:t>заходів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забезпечують</a:t>
            </a:r>
            <a:r>
              <a:rPr lang="ru-RU" sz="2400" dirty="0"/>
              <a:t> </a:t>
            </a:r>
            <a:r>
              <a:rPr lang="ru-RU" sz="2400" dirty="0" err="1"/>
              <a:t>навчання</a:t>
            </a:r>
            <a:r>
              <a:rPr lang="ru-RU" sz="2400" dirty="0"/>
              <a:t> в </a:t>
            </a:r>
            <a:r>
              <a:rPr lang="ru-RU" sz="2400" dirty="0" err="1"/>
              <a:t>гомогенних</a:t>
            </a:r>
            <a:r>
              <a:rPr lang="ru-RU" sz="2400" dirty="0"/>
              <a:t> </a:t>
            </a:r>
            <a:r>
              <a:rPr lang="ru-RU" sz="2400" dirty="0" err="1"/>
              <a:t>групах</a:t>
            </a:r>
            <a:r>
              <a:rPr lang="ru-RU" sz="2400" dirty="0"/>
              <a:t>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Объект 2"/>
          <p:cNvSpPr>
            <a:spLocks noGrp="1"/>
          </p:cNvSpPr>
          <p:nvPr>
            <p:ph idx="4294967295"/>
          </p:nvPr>
        </p:nvSpPr>
        <p:spPr>
          <a:xfrm>
            <a:off x="652968" y="2173394"/>
            <a:ext cx="10352105" cy="2979519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Розрізняють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диференціацію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>
              <a:buFont typeface="Wingdings" pitchFamily="2" charset="2"/>
              <a:buNone/>
            </a:pP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за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віковим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складом (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шкільні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класи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вікові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паралелі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різновікові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групи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);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>
              <a:buFont typeface="Wingdings" pitchFamily="2" charset="2"/>
              <a:buNone/>
            </a:pP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за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статтю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(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чоловічі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жіночі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змішані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класи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команди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школи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).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>
              <a:buFont typeface="Wingdings" pitchFamily="2" charset="2"/>
              <a:buNone/>
            </a:pP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за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галуззю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інтересів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>
              <a:buFont typeface="Wingdings" pitchFamily="2" charset="2"/>
              <a:buNone/>
            </a:pP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за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рівнем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розумового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розвитку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(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рівнем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досягнень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).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>
              <a:buFont typeface="Wingdings" pitchFamily="2" charset="2"/>
              <a:buNone/>
            </a:pP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за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особистісно-психологічними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типами (типом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мислення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характеру, темпераменту та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ін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.)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>
              <a:buFont typeface="Wingdings" pitchFamily="2" charset="2"/>
              <a:buNone/>
            </a:pP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за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рівнем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здоров'я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(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фізкультурні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групи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групи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ослабленого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зору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слуху,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лікарняні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класи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endParaRPr lang="ru-RU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ru-RU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Цей</a:t>
            </a: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вид </a:t>
            </a:r>
            <a:r>
              <a:rPr lang="ru-RU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технології</a:t>
            </a: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може</a:t>
            </a: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бути </a:t>
            </a:r>
            <a:r>
              <a:rPr lang="ru-RU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застосований</a:t>
            </a: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за такими </a:t>
            </a:r>
            <a:r>
              <a:rPr lang="ru-RU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напрямами</a:t>
            </a: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  <p:sp>
        <p:nvSpPr>
          <p:cNvPr id="37890" name="Объект 2"/>
          <p:cNvSpPr>
            <a:spLocks noGrp="1"/>
          </p:cNvSpPr>
          <p:nvPr>
            <p:ph idx="4294967295"/>
          </p:nvPr>
        </p:nvSpPr>
        <p:spPr>
          <a:xfrm>
            <a:off x="525237" y="1463675"/>
            <a:ext cx="10901136" cy="4283982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ru-RU" sz="2600" dirty="0" err="1"/>
              <a:t>завдання</a:t>
            </a:r>
            <a:r>
              <a:rPr lang="ru-RU" sz="2600" dirty="0"/>
              <a:t> з </a:t>
            </a:r>
            <a:r>
              <a:rPr lang="ru-RU" sz="2600" dirty="0" err="1"/>
              <a:t>урахуванням</a:t>
            </a:r>
            <a:r>
              <a:rPr lang="ru-RU" sz="2600" dirty="0"/>
              <a:t> </a:t>
            </a:r>
            <a:r>
              <a:rPr lang="ru-RU" sz="2600" dirty="0" err="1"/>
              <a:t>рівня</a:t>
            </a:r>
            <a:r>
              <a:rPr lang="ru-RU" sz="2600" dirty="0"/>
              <a:t> </a:t>
            </a:r>
            <a:r>
              <a:rPr lang="ru-RU" sz="2600" dirty="0" err="1"/>
              <a:t>підготовки</a:t>
            </a:r>
            <a:r>
              <a:rPr lang="ru-RU" sz="2600" dirty="0"/>
              <a:t>, </a:t>
            </a:r>
            <a:r>
              <a:rPr lang="ru-RU" sz="2600" dirty="0" err="1"/>
              <a:t>розвитку</a:t>
            </a:r>
            <a:r>
              <a:rPr lang="ru-RU" sz="2600" dirty="0"/>
              <a:t>, </a:t>
            </a:r>
            <a:r>
              <a:rPr lang="ru-RU" sz="2600" dirty="0" err="1"/>
              <a:t>особливості</a:t>
            </a:r>
            <a:r>
              <a:rPr lang="ru-RU" sz="2600" dirty="0"/>
              <a:t> </a:t>
            </a:r>
            <a:r>
              <a:rPr lang="ru-RU" sz="2600" dirty="0" err="1"/>
              <a:t>мислення</a:t>
            </a:r>
            <a:r>
              <a:rPr lang="ru-RU" sz="2600" dirty="0"/>
              <a:t> та </a:t>
            </a:r>
            <a:r>
              <a:rPr lang="ru-RU" sz="2600" dirty="0" err="1"/>
              <a:t>пізнавального</a:t>
            </a:r>
            <a:r>
              <a:rPr lang="ru-RU" sz="2600" dirty="0"/>
              <a:t> </a:t>
            </a:r>
            <a:r>
              <a:rPr lang="ru-RU" sz="2600" dirty="0" err="1"/>
              <a:t>інтересу</a:t>
            </a:r>
            <a:r>
              <a:rPr lang="ru-RU" sz="2600" dirty="0"/>
              <a:t> до предмета;</a:t>
            </a:r>
            <a:endParaRPr lang="en-US" sz="2600" dirty="0"/>
          </a:p>
          <a:p>
            <a:pPr>
              <a:lnSpc>
                <a:spcPct val="70000"/>
              </a:lnSpc>
            </a:pPr>
            <a:r>
              <a:rPr lang="ru-RU" sz="2600" dirty="0" err="1"/>
              <a:t>врахування</a:t>
            </a:r>
            <a:r>
              <a:rPr lang="ru-RU" sz="2600" dirty="0"/>
              <a:t> не </a:t>
            </a:r>
            <a:r>
              <a:rPr lang="ru-RU" sz="2600" dirty="0" err="1"/>
              <a:t>тільки</a:t>
            </a:r>
            <a:r>
              <a:rPr lang="ru-RU" sz="2600" dirty="0"/>
              <a:t> </a:t>
            </a:r>
            <a:r>
              <a:rPr lang="ru-RU" sz="2600" dirty="0" err="1"/>
              <a:t>досягнутого</a:t>
            </a:r>
            <a:r>
              <a:rPr lang="ru-RU" sz="2600" dirty="0"/>
              <a:t> результату, а й </a:t>
            </a:r>
            <a:r>
              <a:rPr lang="ru-RU" sz="2600" dirty="0" err="1"/>
              <a:t>динаміки</a:t>
            </a:r>
            <a:r>
              <a:rPr lang="ru-RU" sz="2600" dirty="0"/>
              <a:t> </a:t>
            </a:r>
            <a:r>
              <a:rPr lang="ru-RU" sz="2600" dirty="0" err="1"/>
              <a:t>змін</a:t>
            </a:r>
            <a:r>
              <a:rPr lang="ru-RU" sz="2600" dirty="0"/>
              <a:t> </a:t>
            </a:r>
            <a:r>
              <a:rPr lang="ru-RU" sz="2600" dirty="0" err="1"/>
              <a:t>фізичної</a:t>
            </a:r>
            <a:r>
              <a:rPr lang="ru-RU" sz="2600" dirty="0"/>
              <a:t> </a:t>
            </a:r>
            <a:r>
              <a:rPr lang="ru-RU" sz="2600" dirty="0" err="1"/>
              <a:t>підготовленості</a:t>
            </a:r>
            <a:r>
              <a:rPr lang="ru-RU" sz="2600" dirty="0"/>
              <a:t> </a:t>
            </a:r>
            <a:r>
              <a:rPr lang="ru-RU" sz="2600" dirty="0" err="1"/>
              <a:t>учня</a:t>
            </a:r>
            <a:r>
              <a:rPr lang="ru-RU" sz="2600" dirty="0"/>
              <a:t>;</a:t>
            </a:r>
            <a:endParaRPr lang="en-US" sz="2600" dirty="0"/>
          </a:p>
          <a:p>
            <a:pPr>
              <a:lnSpc>
                <a:spcPct val="70000"/>
              </a:lnSpc>
            </a:pPr>
            <a:r>
              <a:rPr lang="ru-RU" sz="2600" dirty="0" err="1"/>
              <a:t>розподіл</a:t>
            </a:r>
            <a:r>
              <a:rPr lang="ru-RU" sz="2600" dirty="0"/>
              <a:t> </a:t>
            </a:r>
            <a:r>
              <a:rPr lang="ru-RU" sz="2600" dirty="0" err="1"/>
              <a:t>учнів</a:t>
            </a:r>
            <a:r>
              <a:rPr lang="ru-RU" sz="2600" dirty="0"/>
              <a:t> на </a:t>
            </a:r>
            <a:r>
              <a:rPr lang="ru-RU" sz="2600" dirty="0" err="1"/>
              <a:t>медичні</a:t>
            </a:r>
            <a:r>
              <a:rPr lang="ru-RU" sz="2600" dirty="0"/>
              <a:t> </a:t>
            </a:r>
            <a:r>
              <a:rPr lang="ru-RU" sz="2600" dirty="0" err="1"/>
              <a:t>групи</a:t>
            </a:r>
            <a:r>
              <a:rPr lang="ru-RU" sz="2600" dirty="0"/>
              <a:t> з </a:t>
            </a:r>
            <a:r>
              <a:rPr lang="ru-RU" sz="2600" dirty="0" err="1"/>
              <a:t>урахуванням</a:t>
            </a:r>
            <a:r>
              <a:rPr lang="ru-RU" sz="2600" dirty="0"/>
              <a:t> стану </a:t>
            </a:r>
            <a:r>
              <a:rPr lang="ru-RU" sz="2600" dirty="0" err="1"/>
              <a:t>здоров’я</a:t>
            </a:r>
            <a:r>
              <a:rPr lang="ru-RU" sz="2600" dirty="0"/>
              <a:t>;</a:t>
            </a:r>
            <a:endParaRPr lang="en-US" sz="2600" dirty="0"/>
          </a:p>
          <a:p>
            <a:pPr>
              <a:lnSpc>
                <a:spcPct val="70000"/>
              </a:lnSpc>
            </a:pPr>
            <a:r>
              <a:rPr lang="ru-RU" sz="2600" dirty="0" err="1"/>
              <a:t>окремі</a:t>
            </a:r>
            <a:r>
              <a:rPr lang="ru-RU" sz="2600" dirty="0"/>
              <a:t> </a:t>
            </a:r>
            <a:r>
              <a:rPr lang="ru-RU" sz="2600" dirty="0" err="1"/>
              <a:t>завдання</a:t>
            </a:r>
            <a:r>
              <a:rPr lang="ru-RU" sz="2600" dirty="0"/>
              <a:t> для </a:t>
            </a:r>
            <a:r>
              <a:rPr lang="ru-RU" sz="2600" dirty="0" err="1"/>
              <a:t>учнів</a:t>
            </a:r>
            <a:r>
              <a:rPr lang="ru-RU" sz="2600" dirty="0"/>
              <a:t> </a:t>
            </a:r>
            <a:r>
              <a:rPr lang="ru-RU" sz="2600" dirty="0" err="1"/>
              <a:t>спеціальної</a:t>
            </a:r>
            <a:r>
              <a:rPr lang="ru-RU" sz="2600" dirty="0"/>
              <a:t> </a:t>
            </a:r>
            <a:r>
              <a:rPr lang="ru-RU" sz="2600" dirty="0" err="1"/>
              <a:t>медичної</a:t>
            </a:r>
            <a:r>
              <a:rPr lang="ru-RU" sz="2600" dirty="0"/>
              <a:t> </a:t>
            </a:r>
            <a:r>
              <a:rPr lang="ru-RU" sz="2600" dirty="0" err="1"/>
              <a:t>групи</a:t>
            </a:r>
            <a:r>
              <a:rPr lang="ru-RU" sz="2600" dirty="0"/>
              <a:t>;</a:t>
            </a:r>
            <a:endParaRPr lang="en-US" sz="2600" dirty="0"/>
          </a:p>
          <a:p>
            <a:pPr>
              <a:lnSpc>
                <a:spcPct val="70000"/>
              </a:lnSpc>
            </a:pPr>
            <a:r>
              <a:rPr lang="ru-RU" sz="2600" dirty="0"/>
              <a:t>для </a:t>
            </a:r>
            <a:r>
              <a:rPr lang="ru-RU" sz="2600" dirty="0" err="1"/>
              <a:t>учнів</a:t>
            </a:r>
            <a:r>
              <a:rPr lang="ru-RU" sz="2600" dirty="0"/>
              <a:t>, </a:t>
            </a:r>
            <a:r>
              <a:rPr lang="ru-RU" sz="2600" dirty="0" err="1"/>
              <a:t>звільнених</a:t>
            </a:r>
            <a:r>
              <a:rPr lang="ru-RU" sz="2600" dirty="0"/>
              <a:t> </a:t>
            </a:r>
            <a:r>
              <a:rPr lang="ru-RU" sz="2600" dirty="0" err="1"/>
              <a:t>від</a:t>
            </a:r>
            <a:r>
              <a:rPr lang="ru-RU" sz="2600" dirty="0"/>
              <a:t> занять за станом </a:t>
            </a:r>
            <a:r>
              <a:rPr lang="ru-RU" sz="2600" dirty="0" err="1"/>
              <a:t>здоров'я</a:t>
            </a:r>
            <a:r>
              <a:rPr lang="ru-RU" sz="2600" dirty="0"/>
              <a:t>, </a:t>
            </a:r>
            <a:r>
              <a:rPr lang="ru-RU" sz="2600" dirty="0" err="1"/>
              <a:t>розроблено</a:t>
            </a:r>
            <a:r>
              <a:rPr lang="ru-RU" sz="2600" dirty="0"/>
              <a:t> та </a:t>
            </a:r>
            <a:r>
              <a:rPr lang="ru-RU" sz="2600" dirty="0" err="1"/>
              <a:t>затверджено</a:t>
            </a:r>
            <a:r>
              <a:rPr lang="ru-RU" sz="2600" dirty="0"/>
              <a:t> теми </a:t>
            </a:r>
            <a:r>
              <a:rPr lang="ru-RU" sz="2600" dirty="0" err="1"/>
              <a:t>рефератів</a:t>
            </a:r>
            <a:r>
              <a:rPr lang="ru-RU" sz="2600" dirty="0"/>
              <a:t>;</a:t>
            </a:r>
            <a:endParaRPr lang="en-US" sz="2600" dirty="0"/>
          </a:p>
          <a:p>
            <a:pPr>
              <a:lnSpc>
                <a:spcPct val="70000"/>
              </a:lnSpc>
            </a:pPr>
            <a:r>
              <a:rPr lang="ru-RU" sz="2600" dirty="0" err="1"/>
              <a:t>залучення</a:t>
            </a:r>
            <a:r>
              <a:rPr lang="ru-RU" sz="2600" dirty="0"/>
              <a:t> </a:t>
            </a:r>
            <a:r>
              <a:rPr lang="ru-RU" sz="2600" dirty="0" err="1"/>
              <a:t>учнів</a:t>
            </a:r>
            <a:r>
              <a:rPr lang="ru-RU" sz="2600" dirty="0"/>
              <a:t> на </a:t>
            </a:r>
            <a:r>
              <a:rPr lang="ru-RU" sz="2600" dirty="0" err="1"/>
              <a:t>додаткові</a:t>
            </a:r>
            <a:r>
              <a:rPr lang="ru-RU" sz="2600" dirty="0"/>
              <a:t> </a:t>
            </a:r>
            <a:r>
              <a:rPr lang="ru-RU" sz="2600" dirty="0" err="1"/>
              <a:t>заняття</a:t>
            </a:r>
            <a:r>
              <a:rPr lang="ru-RU" sz="2600" dirty="0"/>
              <a:t> </a:t>
            </a:r>
            <a:r>
              <a:rPr lang="ru-RU" sz="2600" dirty="0" err="1"/>
              <a:t>різними</a:t>
            </a:r>
            <a:r>
              <a:rPr lang="ru-RU" sz="2600" dirty="0"/>
              <a:t> видами спорту та </a:t>
            </a:r>
            <a:r>
              <a:rPr lang="ru-RU" sz="2600" dirty="0" err="1"/>
              <a:t>внутрішньошкільні</a:t>
            </a:r>
            <a:r>
              <a:rPr lang="ru-RU" sz="2600" dirty="0"/>
              <a:t> </a:t>
            </a:r>
            <a:r>
              <a:rPr lang="ru-RU" sz="2600" dirty="0" err="1"/>
              <a:t>змагання</a:t>
            </a:r>
            <a:r>
              <a:rPr lang="ru-RU" sz="2600" dirty="0"/>
              <a:t>;</a:t>
            </a:r>
            <a:endParaRPr lang="en-US" sz="2600" dirty="0"/>
          </a:p>
          <a:p>
            <a:pPr>
              <a:lnSpc>
                <a:spcPct val="70000"/>
              </a:lnSpc>
            </a:pPr>
            <a:r>
              <a:rPr lang="ru-RU" sz="2600" dirty="0"/>
              <a:t>участь </a:t>
            </a:r>
            <a:r>
              <a:rPr lang="ru-RU" sz="2600" dirty="0" err="1"/>
              <a:t>обдарованих</a:t>
            </a:r>
            <a:r>
              <a:rPr lang="ru-RU" sz="2600" dirty="0"/>
              <a:t> </a:t>
            </a:r>
            <a:r>
              <a:rPr lang="ru-RU" sz="2600" dirty="0" err="1"/>
              <a:t>учнів</a:t>
            </a:r>
            <a:r>
              <a:rPr lang="ru-RU" sz="2600" dirty="0"/>
              <a:t> у </a:t>
            </a:r>
            <a:r>
              <a:rPr lang="ru-RU" sz="2600" dirty="0" err="1"/>
              <a:t>змаганнях</a:t>
            </a:r>
            <a:r>
              <a:rPr lang="ru-RU" sz="2600" dirty="0"/>
              <a:t> </a:t>
            </a:r>
            <a:r>
              <a:rPr lang="ru-RU" sz="2600" dirty="0" err="1"/>
              <a:t>різних</a:t>
            </a:r>
            <a:r>
              <a:rPr lang="ru-RU" sz="2600" dirty="0"/>
              <a:t> </a:t>
            </a:r>
            <a:r>
              <a:rPr lang="ru-RU" sz="2600" dirty="0" err="1"/>
              <a:t>рівнів</a:t>
            </a:r>
            <a:r>
              <a:rPr lang="ru-RU" sz="2600" dirty="0"/>
              <a:t>.</a:t>
            </a:r>
            <a:endParaRPr lang="ru-RU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ru-RU" sz="3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Здоров'язбережувальна</a:t>
            </a:r>
            <a:r>
              <a:rPr lang="ru-RU" sz="3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технологія</a:t>
            </a:r>
            <a:endParaRPr lang="ru-RU" dirty="0"/>
          </a:p>
        </p:txBody>
      </p:sp>
      <p:sp>
        <p:nvSpPr>
          <p:cNvPr id="38914" name="Объект 2"/>
          <p:cNvSpPr>
            <a:spLocks noGrp="1"/>
          </p:cNvSpPr>
          <p:nvPr>
            <p:ph idx="4294967295"/>
          </p:nvPr>
        </p:nvSpPr>
        <p:spPr>
          <a:xfrm>
            <a:off x="757011" y="1760311"/>
            <a:ext cx="10455275" cy="3824061"/>
          </a:xfrm>
        </p:spPr>
        <p:txBody>
          <a:bodyPr/>
          <a:lstStyle/>
          <a:p>
            <a:pPr marL="0" indent="0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ru-RU" sz="2400" dirty="0"/>
              <a:t>За характером </a:t>
            </a:r>
            <a:r>
              <a:rPr lang="ru-RU" sz="2400" dirty="0" err="1"/>
              <a:t>дії</a:t>
            </a:r>
            <a:r>
              <a:rPr lang="ru-RU" sz="2400" dirty="0"/>
              <a:t> </a:t>
            </a:r>
            <a:r>
              <a:rPr lang="ru-RU" sz="2400" dirty="0" err="1"/>
              <a:t>розрізняють</a:t>
            </a:r>
            <a:r>
              <a:rPr lang="ru-RU" sz="2400" dirty="0"/>
              <a:t> </a:t>
            </a:r>
            <a:r>
              <a:rPr lang="ru-RU" sz="2400" dirty="0" err="1"/>
              <a:t>такі</a:t>
            </a:r>
            <a:r>
              <a:rPr lang="ru-RU" sz="2400" dirty="0"/>
              <a:t> </a:t>
            </a:r>
            <a:r>
              <a:rPr lang="ru-RU" sz="2400" dirty="0" err="1"/>
              <a:t>технології</a:t>
            </a:r>
            <a:r>
              <a:rPr lang="ru-RU" sz="2400" dirty="0"/>
              <a:t>:</a:t>
            </a:r>
            <a:endParaRPr lang="en-US" sz="2400" dirty="0"/>
          </a:p>
          <a:p>
            <a:pPr marL="0" indent="0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ru-RU" sz="2400" dirty="0" err="1"/>
              <a:t>Стимулюючі</a:t>
            </a:r>
            <a:r>
              <a:rPr lang="ru-RU" sz="2400" dirty="0"/>
              <a:t>. </a:t>
            </a:r>
            <a:r>
              <a:rPr lang="ru-RU" sz="2400" dirty="0" err="1"/>
              <a:t>Приклади</a:t>
            </a:r>
            <a:r>
              <a:rPr lang="ru-RU" sz="2400" dirty="0"/>
              <a:t>: - </a:t>
            </a:r>
            <a:r>
              <a:rPr lang="ru-RU" sz="2400" dirty="0" err="1"/>
              <a:t>температурне</a:t>
            </a:r>
            <a:r>
              <a:rPr lang="ru-RU" sz="2400" dirty="0"/>
              <a:t> </a:t>
            </a:r>
            <a:r>
              <a:rPr lang="ru-RU" sz="2400" dirty="0" err="1"/>
              <a:t>загартовування</a:t>
            </a:r>
            <a:r>
              <a:rPr lang="ru-RU" sz="2400" dirty="0"/>
              <a:t>, </a:t>
            </a:r>
            <a:r>
              <a:rPr lang="ru-RU" sz="2400" dirty="0" err="1"/>
              <a:t>фізичні</a:t>
            </a:r>
            <a:r>
              <a:rPr lang="ru-RU" sz="2400" dirty="0"/>
              <a:t> </a:t>
            </a:r>
            <a:r>
              <a:rPr lang="ru-RU" sz="2400" dirty="0" err="1"/>
              <a:t>навантаження</a:t>
            </a:r>
            <a:r>
              <a:rPr lang="ru-RU" sz="2400" dirty="0"/>
              <a:t>;</a:t>
            </a:r>
            <a:endParaRPr lang="en-US" sz="2400" dirty="0"/>
          </a:p>
          <a:p>
            <a:pPr marL="0" indent="0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ru-RU" sz="2400" dirty="0" err="1"/>
              <a:t>Захисно-профілактичні</a:t>
            </a:r>
            <a:r>
              <a:rPr lang="ru-RU" sz="2400" dirty="0"/>
              <a:t> Компенсаторно-</a:t>
            </a:r>
            <a:r>
              <a:rPr lang="ru-RU" sz="2400" dirty="0" err="1"/>
              <a:t>нейтралізуючі</a:t>
            </a:r>
            <a:r>
              <a:rPr lang="ru-RU" sz="2400" dirty="0"/>
              <a:t> </a:t>
            </a:r>
            <a:r>
              <a:rPr lang="ru-RU" sz="2400" dirty="0" err="1"/>
              <a:t>нейтралізують</a:t>
            </a:r>
            <a:r>
              <a:rPr lang="ru-RU" sz="2400" dirty="0"/>
              <a:t> </a:t>
            </a:r>
            <a:r>
              <a:rPr lang="ru-RU" sz="2400" dirty="0" err="1"/>
              <a:t>несприятливий</a:t>
            </a:r>
            <a:r>
              <a:rPr lang="ru-RU" sz="2400" dirty="0"/>
              <a:t> </a:t>
            </a:r>
            <a:r>
              <a:rPr lang="ru-RU" sz="2400" dirty="0" err="1"/>
              <a:t>вплив</a:t>
            </a:r>
            <a:r>
              <a:rPr lang="ru-RU" sz="2400" dirty="0"/>
              <a:t> </a:t>
            </a:r>
            <a:r>
              <a:rPr lang="ru-RU" sz="2400" dirty="0" err="1"/>
              <a:t>статичності</a:t>
            </a:r>
            <a:r>
              <a:rPr lang="ru-RU" sz="2400" dirty="0"/>
              <a:t> </a:t>
            </a:r>
            <a:r>
              <a:rPr lang="ru-RU" sz="2400" dirty="0" err="1"/>
              <a:t>уроків</a:t>
            </a:r>
            <a:r>
              <a:rPr lang="ru-RU" sz="2400" dirty="0"/>
              <a:t>;</a:t>
            </a:r>
            <a:endParaRPr lang="en-US" sz="2400" dirty="0"/>
          </a:p>
          <a:p>
            <a:pPr marL="0" indent="0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ru-RU" sz="2400" dirty="0" err="1"/>
              <a:t>Інформаційно-навчальні</a:t>
            </a:r>
            <a:r>
              <a:rPr lang="ru-RU" sz="2400" dirty="0"/>
              <a:t> </a:t>
            </a:r>
            <a:r>
              <a:rPr lang="ru-RU" sz="2400" dirty="0" err="1"/>
              <a:t>технології</a:t>
            </a:r>
            <a:r>
              <a:rPr lang="ru-RU" sz="2400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ФІЗКУЛЬТУРНА ОСВІТА З ПОЗИЦІЇ ВИМОГ ФГОС</a:t>
            </a:r>
          </a:p>
        </p:txBody>
      </p:sp>
      <p:sp>
        <p:nvSpPr>
          <p:cNvPr id="15362" name="Объект 2"/>
          <p:cNvSpPr>
            <a:spLocks noGrp="1"/>
          </p:cNvSpPr>
          <p:nvPr>
            <p:ph idx="4294967295"/>
          </p:nvPr>
        </p:nvSpPr>
        <p:spPr>
          <a:xfrm>
            <a:off x="812800" y="1600200"/>
            <a:ext cx="10018486" cy="355962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 dirty="0"/>
              <a:t>Мета - </a:t>
            </a:r>
            <a:r>
              <a:rPr lang="ru-RU" sz="2000" dirty="0" err="1"/>
              <a:t>формування</a:t>
            </a:r>
            <a:r>
              <a:rPr lang="ru-RU" sz="2000" dirty="0"/>
              <a:t> </a:t>
            </a:r>
            <a:r>
              <a:rPr lang="ru-RU" sz="2000" dirty="0" err="1"/>
              <a:t>стійких</a:t>
            </a:r>
            <a:r>
              <a:rPr lang="ru-RU" sz="2000" dirty="0"/>
              <a:t> </a:t>
            </a:r>
            <a:r>
              <a:rPr lang="ru-RU" sz="2000" dirty="0" err="1"/>
              <a:t>мотивів</a:t>
            </a:r>
            <a:r>
              <a:rPr lang="ru-RU" sz="2000" dirty="0"/>
              <a:t> і потреб </a:t>
            </a:r>
            <a:r>
              <a:rPr lang="ru-RU" sz="2000" dirty="0" err="1"/>
              <a:t>школярів</a:t>
            </a:r>
            <a:r>
              <a:rPr lang="ru-RU" sz="2000" dirty="0"/>
              <a:t> у </a:t>
            </a:r>
            <a:r>
              <a:rPr lang="ru-RU" sz="2000" dirty="0" err="1"/>
              <a:t>дбайливому</a:t>
            </a:r>
            <a:r>
              <a:rPr lang="ru-RU" sz="2000" dirty="0"/>
              <a:t> </a:t>
            </a:r>
            <a:r>
              <a:rPr lang="ru-RU" sz="2000" dirty="0" err="1"/>
              <a:t>ставленні</a:t>
            </a:r>
            <a:r>
              <a:rPr lang="ru-RU" sz="2000" dirty="0"/>
              <a:t> до </a:t>
            </a:r>
            <a:r>
              <a:rPr lang="ru-RU" sz="2000" dirty="0" err="1"/>
              <a:t>свого</a:t>
            </a:r>
            <a:r>
              <a:rPr lang="ru-RU" sz="2000" dirty="0"/>
              <a:t> </a:t>
            </a:r>
            <a:r>
              <a:rPr lang="ru-RU" sz="2000" dirty="0" err="1"/>
              <a:t>здоров'я</a:t>
            </a:r>
            <a:r>
              <a:rPr lang="ru-RU" sz="2000" dirty="0"/>
              <a:t>, </a:t>
            </a:r>
            <a:r>
              <a:rPr lang="ru-RU" sz="2000" dirty="0" err="1"/>
              <a:t>цілісному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 </a:t>
            </a:r>
            <a:r>
              <a:rPr lang="ru-RU" sz="2000" dirty="0" err="1"/>
              <a:t>фізичних</a:t>
            </a:r>
            <a:r>
              <a:rPr lang="ru-RU" sz="2000" dirty="0"/>
              <a:t> і </a:t>
            </a:r>
            <a:r>
              <a:rPr lang="ru-RU" sz="2000" dirty="0" err="1"/>
              <a:t>психічних</a:t>
            </a:r>
            <a:r>
              <a:rPr lang="ru-RU" sz="2000" dirty="0"/>
              <a:t> </a:t>
            </a:r>
            <a:r>
              <a:rPr lang="ru-RU" sz="2000" dirty="0" err="1"/>
              <a:t>якостей</a:t>
            </a:r>
            <a:r>
              <a:rPr lang="ru-RU" sz="2000" dirty="0"/>
              <a:t>, </a:t>
            </a:r>
            <a:r>
              <a:rPr lang="ru-RU" sz="2000" dirty="0" err="1"/>
              <a:t>творчому</a:t>
            </a:r>
            <a:r>
              <a:rPr lang="ru-RU" sz="2000" dirty="0"/>
              <a:t> </a:t>
            </a:r>
            <a:r>
              <a:rPr lang="ru-RU" sz="2000" dirty="0" err="1"/>
              <a:t>використанні</a:t>
            </a:r>
            <a:r>
              <a:rPr lang="ru-RU" sz="2000" dirty="0"/>
              <a:t> </a:t>
            </a:r>
            <a:r>
              <a:rPr lang="ru-RU" sz="2000" dirty="0" err="1"/>
              <a:t>засобів</a:t>
            </a:r>
            <a:r>
              <a:rPr lang="ru-RU" sz="2000" dirty="0"/>
              <a:t> </a:t>
            </a:r>
            <a:r>
              <a:rPr lang="ru-RU" sz="2000" dirty="0" err="1"/>
              <a:t>фізичної</a:t>
            </a:r>
            <a:r>
              <a:rPr lang="ru-RU" sz="2000" dirty="0"/>
              <a:t> </a:t>
            </a:r>
            <a:r>
              <a:rPr lang="ru-RU" sz="2000" dirty="0" err="1"/>
              <a:t>культури</a:t>
            </a:r>
            <a:r>
              <a:rPr lang="ru-RU" sz="2000" dirty="0"/>
              <a:t> в </a:t>
            </a:r>
            <a:r>
              <a:rPr lang="ru-RU" sz="2000" dirty="0" err="1"/>
              <a:t>організації</a:t>
            </a:r>
            <a:r>
              <a:rPr lang="ru-RU" sz="2000" dirty="0"/>
              <a:t> ЗСЖ.</a:t>
            </a:r>
          </a:p>
          <a:p>
            <a:pPr>
              <a:lnSpc>
                <a:spcPct val="80000"/>
              </a:lnSpc>
            </a:pPr>
            <a:r>
              <a:rPr lang="ru-RU" sz="2000" dirty="0" err="1"/>
              <a:t>Завдання</a:t>
            </a:r>
            <a:r>
              <a:rPr lang="ru-RU" sz="2000" dirty="0"/>
              <a:t>:</a:t>
            </a:r>
          </a:p>
          <a:p>
            <a:pPr>
              <a:lnSpc>
                <a:spcPct val="80000"/>
              </a:lnSpc>
            </a:pPr>
            <a:r>
              <a:rPr lang="ru-RU" sz="2000" dirty="0"/>
              <a:t>- </a:t>
            </a:r>
            <a:r>
              <a:rPr lang="ru-RU" sz="2000" dirty="0" err="1"/>
              <a:t>зміцнення</a:t>
            </a:r>
            <a:r>
              <a:rPr lang="ru-RU" sz="2000" dirty="0"/>
              <a:t> </a:t>
            </a:r>
            <a:r>
              <a:rPr lang="ru-RU" sz="2000" dirty="0" err="1"/>
              <a:t>здоров'я</a:t>
            </a:r>
            <a:r>
              <a:rPr lang="ru-RU" sz="2000" dirty="0"/>
              <a:t>, </a:t>
            </a:r>
            <a:r>
              <a:rPr lang="ru-RU" sz="2000" dirty="0" err="1"/>
              <a:t>розвиток</a:t>
            </a:r>
            <a:r>
              <a:rPr lang="ru-RU" sz="2000" dirty="0"/>
              <a:t> </a:t>
            </a:r>
            <a:r>
              <a:rPr lang="ru-RU" sz="2000" dirty="0" err="1"/>
              <a:t>основних</a:t>
            </a:r>
            <a:r>
              <a:rPr lang="ru-RU" sz="2000" dirty="0"/>
              <a:t> </a:t>
            </a:r>
            <a:r>
              <a:rPr lang="ru-RU" sz="2000" dirty="0" err="1"/>
              <a:t>фізичних</a:t>
            </a:r>
            <a:r>
              <a:rPr lang="ru-RU" sz="2000" dirty="0"/>
              <a:t> </a:t>
            </a:r>
            <a:r>
              <a:rPr lang="ru-RU" sz="2000" dirty="0" err="1"/>
              <a:t>якостей</a:t>
            </a:r>
            <a:r>
              <a:rPr lang="ru-RU" sz="2000" dirty="0"/>
              <a:t> і </a:t>
            </a:r>
            <a:r>
              <a:rPr lang="ru-RU" sz="2000" dirty="0" err="1"/>
              <a:t>підвищення</a:t>
            </a:r>
            <a:r>
              <a:rPr lang="ru-RU" sz="2000" dirty="0"/>
              <a:t> </a:t>
            </a:r>
            <a:r>
              <a:rPr lang="ru-RU" sz="2000" dirty="0" err="1"/>
              <a:t>функціональних</a:t>
            </a:r>
            <a:r>
              <a:rPr lang="ru-RU" sz="2000" dirty="0"/>
              <a:t> </a:t>
            </a:r>
            <a:r>
              <a:rPr lang="ru-RU" sz="2000" dirty="0" err="1"/>
              <a:t>можливостей</a:t>
            </a:r>
            <a:r>
              <a:rPr lang="ru-RU" sz="2000" dirty="0"/>
              <a:t> </a:t>
            </a:r>
            <a:r>
              <a:rPr lang="ru-RU" sz="2000" dirty="0" err="1"/>
              <a:t>організму</a:t>
            </a:r>
            <a:endParaRPr lang="ru-RU" sz="2000" dirty="0"/>
          </a:p>
          <a:p>
            <a:pPr>
              <a:lnSpc>
                <a:spcPct val="80000"/>
              </a:lnSpc>
            </a:pPr>
            <a:r>
              <a:rPr lang="ru-RU" sz="2000" dirty="0"/>
              <a:t>- </a:t>
            </a:r>
            <a:r>
              <a:rPr lang="ru-RU" sz="2000" dirty="0" err="1"/>
              <a:t>формування</a:t>
            </a:r>
            <a:r>
              <a:rPr lang="ru-RU" sz="2000" dirty="0"/>
              <a:t> </a:t>
            </a:r>
            <a:r>
              <a:rPr lang="ru-RU" sz="2000" dirty="0" err="1"/>
              <a:t>культури</a:t>
            </a:r>
            <a:r>
              <a:rPr lang="ru-RU" sz="2000" dirty="0"/>
              <a:t> </a:t>
            </a:r>
            <a:r>
              <a:rPr lang="ru-RU" sz="2000" dirty="0" err="1"/>
              <a:t>рухів</a:t>
            </a:r>
            <a:r>
              <a:rPr lang="ru-RU" sz="2000" dirty="0"/>
              <a:t>, </a:t>
            </a:r>
            <a:r>
              <a:rPr lang="ru-RU" sz="2000" dirty="0" err="1"/>
              <a:t>збагачення</a:t>
            </a:r>
            <a:r>
              <a:rPr lang="ru-RU" sz="2000" dirty="0"/>
              <a:t> </a:t>
            </a:r>
            <a:r>
              <a:rPr lang="ru-RU" sz="2000" dirty="0" err="1"/>
              <a:t>рухового</a:t>
            </a:r>
            <a:r>
              <a:rPr lang="ru-RU" sz="2000" dirty="0"/>
              <a:t> </a:t>
            </a:r>
            <a:r>
              <a:rPr lang="ru-RU" sz="2000" dirty="0" err="1"/>
              <a:t>досвіду</a:t>
            </a:r>
            <a:r>
              <a:rPr lang="ru-RU" sz="2000" dirty="0"/>
              <a:t> </a:t>
            </a:r>
            <a:r>
              <a:rPr lang="ru-RU" sz="2000" dirty="0" err="1"/>
              <a:t>фізичними</a:t>
            </a:r>
            <a:r>
              <a:rPr lang="ru-RU" sz="2000" dirty="0"/>
              <a:t> </a:t>
            </a:r>
            <a:r>
              <a:rPr lang="ru-RU" sz="2000" dirty="0" err="1"/>
              <a:t>вправами</a:t>
            </a:r>
            <a:endParaRPr lang="ru-RU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Інформаційно-комунікативні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технології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40962" name="Объект 2"/>
          <p:cNvSpPr>
            <a:spLocks noGrp="1"/>
          </p:cNvSpPr>
          <p:nvPr>
            <p:ph idx="4294967295"/>
          </p:nvPr>
        </p:nvSpPr>
        <p:spPr>
          <a:xfrm>
            <a:off x="892628" y="1631269"/>
            <a:ext cx="8392886" cy="3595461"/>
          </a:xfrm>
        </p:spPr>
        <p:txBody>
          <a:bodyPr/>
          <a:lstStyle/>
          <a:p>
            <a:r>
              <a:rPr lang="ru-RU" sz="2400" dirty="0" err="1"/>
              <a:t>Комп'ютерна</a:t>
            </a:r>
            <a:r>
              <a:rPr lang="ru-RU" sz="2400" dirty="0"/>
              <a:t> </a:t>
            </a:r>
            <a:r>
              <a:rPr lang="ru-RU" sz="2400" dirty="0" err="1"/>
              <a:t>грамотність</a:t>
            </a:r>
            <a:r>
              <a:rPr lang="ru-RU" sz="2400" dirty="0"/>
              <a:t> </a:t>
            </a:r>
            <a:r>
              <a:rPr lang="ru-RU" sz="2400" dirty="0" err="1"/>
              <a:t>учня</a:t>
            </a:r>
            <a:r>
              <a:rPr lang="ru-RU" sz="2400" dirty="0"/>
              <a:t> </a:t>
            </a:r>
            <a:r>
              <a:rPr lang="ru-RU" sz="2400" dirty="0" err="1"/>
              <a:t>достатня</a:t>
            </a:r>
            <a:r>
              <a:rPr lang="ru-RU" sz="2400" dirty="0"/>
              <a:t> для того, </a:t>
            </a:r>
            <a:r>
              <a:rPr lang="ru-RU" sz="2400" dirty="0" err="1"/>
              <a:t>щоб</a:t>
            </a:r>
            <a:r>
              <a:rPr lang="ru-RU" sz="2400" dirty="0"/>
              <a:t> </a:t>
            </a:r>
            <a:r>
              <a:rPr lang="ru-RU" sz="2400" dirty="0" err="1"/>
              <a:t>вільно</a:t>
            </a:r>
            <a:r>
              <a:rPr lang="ru-RU" sz="2400" dirty="0"/>
              <a:t> </a:t>
            </a:r>
            <a:r>
              <a:rPr lang="ru-RU" sz="2400" dirty="0" err="1"/>
              <a:t>працювати</a:t>
            </a:r>
            <a:r>
              <a:rPr lang="ru-RU" sz="2400" dirty="0"/>
              <a:t> на персональному </a:t>
            </a:r>
            <a:r>
              <a:rPr lang="ru-RU" sz="2400" dirty="0" err="1"/>
              <a:t>комп'ютері</a:t>
            </a:r>
            <a:r>
              <a:rPr lang="ru-RU" sz="2400" dirty="0"/>
              <a:t> та </a:t>
            </a:r>
            <a:r>
              <a:rPr lang="ru-RU" sz="2400" dirty="0" err="1"/>
              <a:t>отримувати</a:t>
            </a:r>
            <a:r>
              <a:rPr lang="ru-RU" sz="2400" dirty="0"/>
              <a:t> </a:t>
            </a:r>
            <a:r>
              <a:rPr lang="ru-RU" sz="2400" dirty="0" err="1"/>
              <a:t>необхідну</a:t>
            </a:r>
            <a:r>
              <a:rPr lang="ru-RU" sz="2400" dirty="0"/>
              <a:t> </a:t>
            </a:r>
            <a:r>
              <a:rPr lang="ru-RU" sz="2400" dirty="0" err="1"/>
              <a:t>додаткову</a:t>
            </a:r>
            <a:r>
              <a:rPr lang="ru-RU" sz="2400" dirty="0"/>
              <a:t> </a:t>
            </a:r>
            <a:r>
              <a:rPr lang="ru-RU" sz="2400" dirty="0" err="1"/>
              <a:t>інформацію</a:t>
            </a:r>
            <a:r>
              <a:rPr lang="ru-RU" sz="2400" dirty="0"/>
              <a:t> з </a:t>
            </a:r>
            <a:r>
              <a:rPr lang="ru-RU" sz="2400" dirty="0" err="1"/>
              <a:t>різних</a:t>
            </a:r>
            <a:r>
              <a:rPr lang="ru-RU" sz="2400" dirty="0"/>
              <a:t> </a:t>
            </a:r>
            <a:r>
              <a:rPr lang="ru-RU" sz="2400" dirty="0" err="1"/>
              <a:t>джерел</a:t>
            </a:r>
            <a:r>
              <a:rPr lang="ru-RU" sz="2400" dirty="0"/>
              <a:t>. у </a:t>
            </a:r>
            <a:r>
              <a:rPr lang="ru-RU" sz="2400" dirty="0" err="1"/>
              <a:t>процесі</a:t>
            </a:r>
            <a:r>
              <a:rPr lang="ru-RU" sz="2400" dirty="0"/>
              <a:t> </a:t>
            </a:r>
            <a:r>
              <a:rPr lang="ru-RU" sz="2400" dirty="0" err="1"/>
              <a:t>навчання</a:t>
            </a:r>
            <a:r>
              <a:rPr lang="ru-RU" sz="2400" dirty="0"/>
              <a:t>, як в </a:t>
            </a:r>
            <a:r>
              <a:rPr lang="ru-RU" sz="2400" dirty="0" err="1"/>
              <a:t>урочній</a:t>
            </a:r>
            <a:r>
              <a:rPr lang="ru-RU" sz="2400" dirty="0"/>
              <a:t>, так і в </a:t>
            </a:r>
            <a:r>
              <a:rPr lang="ru-RU" sz="2400" dirty="0" err="1"/>
              <a:t>позаурочній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, широко </a:t>
            </a:r>
            <a:r>
              <a:rPr lang="ru-RU" sz="2400" dirty="0" err="1"/>
              <a:t>застосовувати</a:t>
            </a:r>
            <a:r>
              <a:rPr lang="ru-RU" sz="2400" dirty="0"/>
              <a:t> </a:t>
            </a:r>
            <a:r>
              <a:rPr lang="ru-RU" sz="2400" dirty="0" err="1"/>
              <a:t>цифрові</a:t>
            </a:r>
            <a:r>
              <a:rPr lang="ru-RU" sz="2400" dirty="0"/>
              <a:t> </a:t>
            </a:r>
            <a:r>
              <a:rPr lang="ru-RU" sz="2400" dirty="0" err="1"/>
              <a:t>освітні</a:t>
            </a:r>
            <a:r>
              <a:rPr lang="ru-RU" sz="2400" dirty="0"/>
              <a:t> та </a:t>
            </a:r>
            <a:r>
              <a:rPr lang="ru-RU" sz="2400" dirty="0" err="1"/>
              <a:t>Інтернет-ресурси</a:t>
            </a:r>
            <a:r>
              <a:rPr lang="ru-RU" sz="2400" dirty="0"/>
              <a:t>.</a:t>
            </a:r>
            <a:endParaRPr lang="ru-RU" sz="4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97807" y="2068286"/>
            <a:ext cx="10687050" cy="914400"/>
          </a:xfrm>
        </p:spPr>
        <p:txBody>
          <a:bodyPr/>
          <a:lstStyle/>
          <a:p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hlinkClick r:id="rId3"/>
              </a:rPr>
              <a:t>http://sosh3ugansk.ru/storage/app/media/attestaciya/cherepanova/cherepanova8ssyilkatehnologii.pdf</a:t>
            </a:r>
            <a:br>
              <a:rPr lang="ru-RU" sz="3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ru-RU" sz="3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4034" name="Объект 2"/>
          <p:cNvSpPr>
            <a:spLocks noGrp="1"/>
          </p:cNvSpPr>
          <p:nvPr>
            <p:ph idx="4294967295"/>
          </p:nvPr>
        </p:nvSpPr>
        <p:spPr>
          <a:xfrm>
            <a:off x="812800" y="3603171"/>
            <a:ext cx="10566400" cy="1828800"/>
          </a:xfrm>
        </p:spPr>
        <p:txBody>
          <a:bodyPr/>
          <a:lstStyle/>
          <a:p>
            <a:r>
              <a:rPr lang="ru-RU" sz="2400" dirty="0"/>
              <a:t>СУЧАСНІ ОСВІТНІ ТЕХНОЛОГІЇ З ФІЗИЧНОЇ КУЛЬТУРИ</a:t>
            </a:r>
          </a:p>
          <a:p>
            <a:r>
              <a:rPr lang="ru-RU" sz="2400" dirty="0" err="1"/>
              <a:t>Зведена</a:t>
            </a:r>
            <a:r>
              <a:rPr lang="ru-RU" sz="2400" dirty="0"/>
              <a:t> </a:t>
            </a:r>
            <a:r>
              <a:rPr lang="ru-RU" sz="2400" dirty="0" err="1"/>
              <a:t>таблиця</a:t>
            </a:r>
            <a:endParaRPr lang="ru-RU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Объект 2"/>
          <p:cNvSpPr>
            <a:spLocks noGrp="1"/>
          </p:cNvSpPr>
          <p:nvPr>
            <p:ph idx="4294967295"/>
          </p:nvPr>
        </p:nvSpPr>
        <p:spPr>
          <a:xfrm>
            <a:off x="603931" y="1371599"/>
            <a:ext cx="10749869" cy="4691743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Технології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ФВадаптивної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фізичної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культури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; 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здоров'язбереження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засобами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фізичного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виховання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;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здоров'яформування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засобами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фізичного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виховання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;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спортизованого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фізичного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виховання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; 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спортивно-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валеологічного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виховання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; 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формування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спортивної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культури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особистості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;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комплексного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розвитку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фізичних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якостей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; 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оздоровчої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фізичної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підготовки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;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профілактики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шкідливих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звичок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;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навчання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основам здорового способу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життя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;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залучення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до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активних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занять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фізичними</a:t>
            </a:r>
            <a:r>
              <a:rPr lang="ru-RU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вправами</a:t>
            </a: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ъект 2"/>
          <p:cNvSpPr>
            <a:spLocks noGrp="1"/>
          </p:cNvSpPr>
          <p:nvPr>
            <p:ph idx="4294967295"/>
          </p:nvPr>
        </p:nvSpPr>
        <p:spPr>
          <a:xfrm>
            <a:off x="921657" y="1458685"/>
            <a:ext cx="10432143" cy="4386944"/>
          </a:xfrm>
        </p:spPr>
        <p:txBody>
          <a:bodyPr/>
          <a:lstStyle/>
          <a:p>
            <a:r>
              <a:rPr lang="ru-RU" sz="2400" dirty="0"/>
              <a:t>- </a:t>
            </a:r>
            <a:r>
              <a:rPr lang="ru-RU" sz="2400" dirty="0" err="1"/>
              <a:t>опанування</a:t>
            </a:r>
            <a:r>
              <a:rPr lang="ru-RU" sz="2400" dirty="0"/>
              <a:t> </a:t>
            </a:r>
            <a:r>
              <a:rPr lang="ru-RU" sz="2400" dirty="0" err="1"/>
              <a:t>знань</a:t>
            </a:r>
            <a:r>
              <a:rPr lang="ru-RU" sz="2400" dirty="0"/>
              <a:t> про </a:t>
            </a:r>
            <a:r>
              <a:rPr lang="ru-RU" sz="2400" dirty="0" err="1"/>
              <a:t>фізичну</a:t>
            </a:r>
            <a:r>
              <a:rPr lang="ru-RU" sz="2400" dirty="0"/>
              <a:t> культуру і спорт, </a:t>
            </a:r>
            <a:r>
              <a:rPr lang="ru-RU" sz="2400" dirty="0" err="1"/>
              <a:t>їхню</a:t>
            </a:r>
            <a:r>
              <a:rPr lang="ru-RU" sz="2400" dirty="0"/>
              <a:t> </a:t>
            </a:r>
            <a:r>
              <a:rPr lang="ru-RU" sz="2400" dirty="0" err="1"/>
              <a:t>історію</a:t>
            </a:r>
            <a:r>
              <a:rPr lang="ru-RU" sz="2400" dirty="0"/>
              <a:t> та </a:t>
            </a:r>
            <a:r>
              <a:rPr lang="ru-RU" sz="2400" dirty="0" err="1"/>
              <a:t>сучасний</a:t>
            </a:r>
            <a:r>
              <a:rPr lang="ru-RU" sz="2400" dirty="0"/>
              <a:t> </a:t>
            </a:r>
            <a:r>
              <a:rPr lang="ru-RU" sz="2400" dirty="0" err="1"/>
              <a:t>розвиток</a:t>
            </a:r>
            <a:r>
              <a:rPr lang="ru-RU" sz="2400" dirty="0"/>
              <a:t>, роль у </a:t>
            </a:r>
            <a:r>
              <a:rPr lang="ru-RU" sz="2400" dirty="0" err="1"/>
              <a:t>формуванні</a:t>
            </a:r>
            <a:r>
              <a:rPr lang="ru-RU" sz="2400" dirty="0"/>
              <a:t> ЗСЖ</a:t>
            </a:r>
          </a:p>
          <a:p>
            <a:r>
              <a:rPr lang="ru-RU" sz="2400" dirty="0"/>
              <a:t>- </a:t>
            </a:r>
            <a:r>
              <a:rPr lang="ru-RU" sz="2400" dirty="0" err="1"/>
              <a:t>навчання</a:t>
            </a:r>
            <a:r>
              <a:rPr lang="ru-RU" sz="2400" dirty="0"/>
              <a:t> </a:t>
            </a:r>
            <a:r>
              <a:rPr lang="ru-RU" sz="2400" dirty="0" err="1"/>
              <a:t>навичок</a:t>
            </a:r>
            <a:r>
              <a:rPr lang="ru-RU" sz="2400" dirty="0"/>
              <a:t> і </a:t>
            </a:r>
            <a:r>
              <a:rPr lang="ru-RU" sz="2400" dirty="0" err="1"/>
              <a:t>вмінь</a:t>
            </a:r>
            <a:r>
              <a:rPr lang="ru-RU" sz="2400" dirty="0"/>
              <a:t> у </a:t>
            </a:r>
            <a:r>
              <a:rPr lang="ru-RU" sz="2400" dirty="0" err="1"/>
              <a:t>фізкультурно-оздоровчій</a:t>
            </a:r>
            <a:r>
              <a:rPr lang="ru-RU" sz="2400" dirty="0"/>
              <a:t> та спортивно-</a:t>
            </a:r>
            <a:r>
              <a:rPr lang="ru-RU" sz="2400" dirty="0" err="1"/>
              <a:t>оздоровчій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, </a:t>
            </a:r>
            <a:r>
              <a:rPr lang="ru-RU" sz="2400" dirty="0" err="1"/>
              <a:t>самостійної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 занять </a:t>
            </a:r>
            <a:r>
              <a:rPr lang="ru-RU" sz="2400" dirty="0" err="1"/>
              <a:t>фізичними</a:t>
            </a:r>
            <a:r>
              <a:rPr lang="ru-RU" sz="2400" dirty="0"/>
              <a:t> </a:t>
            </a:r>
            <a:r>
              <a:rPr lang="ru-RU" sz="2400" dirty="0" err="1"/>
              <a:t>вправами</a:t>
            </a:r>
            <a:endParaRPr lang="ru-RU" sz="2400" dirty="0"/>
          </a:p>
          <a:p>
            <a:r>
              <a:rPr lang="ru-RU" sz="2400" dirty="0"/>
              <a:t>- </a:t>
            </a:r>
            <a:r>
              <a:rPr lang="ru-RU" sz="2400" dirty="0" err="1"/>
              <a:t>виховання</a:t>
            </a:r>
            <a:r>
              <a:rPr lang="ru-RU" sz="2400" dirty="0"/>
              <a:t> </a:t>
            </a:r>
            <a:r>
              <a:rPr lang="ru-RU" sz="2400" dirty="0" err="1"/>
              <a:t>позитивних</a:t>
            </a:r>
            <a:r>
              <a:rPr lang="ru-RU" sz="2400" dirty="0"/>
              <a:t> </a:t>
            </a:r>
            <a:r>
              <a:rPr lang="ru-RU" sz="2400" dirty="0" err="1"/>
              <a:t>якостей</a:t>
            </a:r>
            <a:r>
              <a:rPr lang="ru-RU" sz="2400" dirty="0"/>
              <a:t> </a:t>
            </a:r>
            <a:r>
              <a:rPr lang="ru-RU" sz="2400" dirty="0" err="1"/>
              <a:t>особистості</a:t>
            </a:r>
            <a:r>
              <a:rPr lang="ru-RU" sz="2400" dirty="0"/>
              <a:t>, норм </a:t>
            </a:r>
            <a:r>
              <a:rPr lang="ru-RU" sz="2400" dirty="0" err="1"/>
              <a:t>колективної</a:t>
            </a:r>
            <a:r>
              <a:rPr lang="ru-RU" sz="2400" dirty="0"/>
              <a:t> </a:t>
            </a:r>
            <a:r>
              <a:rPr lang="ru-RU" sz="2400" dirty="0" err="1"/>
              <a:t>взаємодії</a:t>
            </a:r>
            <a:r>
              <a:rPr lang="ru-RU" sz="2400" dirty="0"/>
              <a:t> та </a:t>
            </a:r>
            <a:r>
              <a:rPr lang="ru-RU" sz="2400" dirty="0" err="1"/>
              <a:t>співробітництва</a:t>
            </a:r>
            <a:r>
              <a:rPr lang="ru-RU" sz="2400" dirty="0"/>
              <a:t> в </a:t>
            </a:r>
            <a:r>
              <a:rPr lang="ru-RU" sz="2400" dirty="0" err="1"/>
              <a:t>навчальній</a:t>
            </a:r>
            <a:r>
              <a:rPr lang="ru-RU" sz="2400" dirty="0"/>
              <a:t> та </a:t>
            </a:r>
            <a:r>
              <a:rPr lang="ru-RU" sz="2400" dirty="0" err="1"/>
              <a:t>змагальній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Предметна </a:t>
            </a:r>
            <a:r>
              <a:rPr lang="ru-RU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спрямованість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змісту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програм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з ФВ </a:t>
            </a:r>
            <a:r>
              <a:rPr lang="ru-RU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школярів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7410" name="Объект 2"/>
          <p:cNvSpPr>
            <a:spLocks noGrp="1"/>
          </p:cNvSpPr>
          <p:nvPr>
            <p:ph idx="4294967295"/>
          </p:nvPr>
        </p:nvSpPr>
        <p:spPr>
          <a:xfrm>
            <a:off x="752475" y="1869169"/>
            <a:ext cx="10687050" cy="397646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ru-RU" sz="2400" dirty="0"/>
          </a:p>
          <a:p>
            <a:pPr>
              <a:spcBef>
                <a:spcPct val="0"/>
              </a:spcBef>
            </a:pPr>
            <a:r>
              <a:rPr lang="ru-RU" sz="2400" dirty="0" err="1"/>
              <a:t>Реалізація</a:t>
            </a:r>
            <a:r>
              <a:rPr lang="ru-RU" sz="2400" dirty="0"/>
              <a:t> принципу </a:t>
            </a:r>
            <a:r>
              <a:rPr lang="ru-RU" sz="2400" dirty="0" err="1"/>
              <a:t>варіативності</a:t>
            </a:r>
            <a:endParaRPr lang="ru-RU" sz="2400" dirty="0"/>
          </a:p>
          <a:p>
            <a:pPr>
              <a:spcBef>
                <a:spcPct val="0"/>
              </a:spcBef>
            </a:pPr>
            <a:r>
              <a:rPr lang="ru-RU" sz="2400" dirty="0" err="1"/>
              <a:t>Реалізація</a:t>
            </a:r>
            <a:r>
              <a:rPr lang="ru-RU" sz="2400" dirty="0"/>
              <a:t> принципу </a:t>
            </a:r>
            <a:r>
              <a:rPr lang="ru-RU" sz="2400" dirty="0" err="1"/>
              <a:t>достатності</a:t>
            </a:r>
            <a:r>
              <a:rPr lang="ru-RU" sz="2400" dirty="0"/>
              <a:t> та </a:t>
            </a:r>
            <a:r>
              <a:rPr lang="ru-RU" sz="2400" dirty="0" err="1"/>
              <a:t>доцільності</a:t>
            </a:r>
            <a:endParaRPr lang="ru-RU" sz="2400" dirty="0"/>
          </a:p>
          <a:p>
            <a:pPr>
              <a:spcBef>
                <a:spcPct val="0"/>
              </a:spcBef>
            </a:pPr>
            <a:r>
              <a:rPr lang="ru-RU" sz="2400" dirty="0" err="1"/>
              <a:t>Дотримання</a:t>
            </a:r>
            <a:r>
              <a:rPr lang="ru-RU" sz="2400" dirty="0"/>
              <a:t> </a:t>
            </a:r>
            <a:r>
              <a:rPr lang="ru-RU" sz="2400" dirty="0" err="1"/>
              <a:t>дидактичних</a:t>
            </a:r>
            <a:r>
              <a:rPr lang="ru-RU" sz="2400" dirty="0"/>
              <a:t> правил</a:t>
            </a:r>
          </a:p>
          <a:p>
            <a:pPr>
              <a:spcBef>
                <a:spcPct val="0"/>
              </a:spcBef>
            </a:pPr>
            <a:r>
              <a:rPr lang="ru-RU" sz="2400" dirty="0" err="1"/>
              <a:t>Розширення</a:t>
            </a:r>
            <a:r>
              <a:rPr lang="ru-RU" sz="2400" dirty="0"/>
              <a:t> </a:t>
            </a:r>
            <a:r>
              <a:rPr lang="ru-RU" sz="2400" dirty="0" err="1"/>
              <a:t>міжпредметних</a:t>
            </a:r>
            <a:r>
              <a:rPr lang="ru-RU" sz="2400" dirty="0"/>
              <a:t> </a:t>
            </a:r>
            <a:r>
              <a:rPr lang="ru-RU" sz="2400" dirty="0" err="1"/>
              <a:t>зв'язків</a:t>
            </a:r>
            <a:endParaRPr lang="ru-RU" sz="2400" dirty="0"/>
          </a:p>
          <a:p>
            <a:pPr>
              <a:spcBef>
                <a:spcPct val="0"/>
              </a:spcBef>
            </a:pPr>
            <a:r>
              <a:rPr lang="ru-RU" sz="2400" dirty="0" err="1"/>
              <a:t>Посилення</a:t>
            </a:r>
            <a:r>
              <a:rPr lang="ru-RU" sz="2400" dirty="0"/>
              <a:t> </a:t>
            </a:r>
            <a:r>
              <a:rPr lang="ru-RU" sz="2400" dirty="0" err="1"/>
              <a:t>оздоровчого</a:t>
            </a:r>
            <a:r>
              <a:rPr lang="ru-RU" sz="2400" dirty="0"/>
              <a:t> </a:t>
            </a:r>
            <a:r>
              <a:rPr lang="ru-RU" sz="2400" dirty="0" err="1"/>
              <a:t>ефекту</a:t>
            </a: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ru-RU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Форми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організації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освітнього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процесу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ФК</a:t>
            </a:r>
          </a:p>
        </p:txBody>
      </p:sp>
      <p:sp>
        <p:nvSpPr>
          <p:cNvPr id="18434" name="Объект 2"/>
          <p:cNvSpPr>
            <a:spLocks noGrp="1"/>
          </p:cNvSpPr>
          <p:nvPr>
            <p:ph idx="4294967295"/>
          </p:nvPr>
        </p:nvSpPr>
        <p:spPr>
          <a:xfrm>
            <a:off x="654050" y="1565501"/>
            <a:ext cx="10090150" cy="3726997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ru-RU" sz="2400" dirty="0"/>
              <a:t>Урок - </a:t>
            </a:r>
            <a:r>
              <a:rPr lang="ru-RU" sz="2400" dirty="0" err="1"/>
              <a:t>основна</a:t>
            </a:r>
            <a:r>
              <a:rPr lang="ru-RU" sz="2400" dirty="0"/>
              <a:t> форма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навчального</a:t>
            </a:r>
            <a:r>
              <a:rPr lang="ru-RU" sz="2400" dirty="0"/>
              <a:t> </a:t>
            </a:r>
            <a:r>
              <a:rPr lang="ru-RU" sz="2400" dirty="0" err="1"/>
              <a:t>процесу</a:t>
            </a:r>
            <a:r>
              <a:rPr lang="ru-RU" sz="2400" dirty="0"/>
              <a:t>!</a:t>
            </a:r>
          </a:p>
          <a:p>
            <a:pPr>
              <a:spcBef>
                <a:spcPct val="0"/>
              </a:spcBef>
            </a:pPr>
            <a:r>
              <a:rPr lang="ru-RU" sz="2400" dirty="0"/>
              <a:t>Типи </a:t>
            </a:r>
            <a:r>
              <a:rPr lang="ru-RU" sz="2400" dirty="0" err="1"/>
              <a:t>сучасних</a:t>
            </a:r>
            <a:r>
              <a:rPr lang="ru-RU" sz="2400" dirty="0"/>
              <a:t> </a:t>
            </a:r>
            <a:r>
              <a:rPr lang="ru-RU" sz="2400" dirty="0" err="1"/>
              <a:t>уроків</a:t>
            </a:r>
            <a:r>
              <a:rPr lang="ru-RU" sz="2400" dirty="0"/>
              <a:t> ФК:</a:t>
            </a:r>
          </a:p>
          <a:p>
            <a:pPr>
              <a:spcBef>
                <a:spcPct val="0"/>
              </a:spcBef>
            </a:pPr>
            <a:r>
              <a:rPr lang="ru-RU" sz="2400" dirty="0"/>
              <a:t>Уроки з </a:t>
            </a:r>
            <a:r>
              <a:rPr lang="ru-RU" sz="2400" dirty="0" err="1"/>
              <a:t>освітньо-пізнавальною</a:t>
            </a:r>
            <a:r>
              <a:rPr lang="ru-RU" sz="2400" dirty="0"/>
              <a:t> </a:t>
            </a:r>
            <a:r>
              <a:rPr lang="ru-RU" sz="2400" dirty="0" err="1"/>
              <a:t>спрямованістю</a:t>
            </a:r>
            <a:endParaRPr lang="ru-RU" sz="2400" dirty="0"/>
          </a:p>
          <a:p>
            <a:pPr>
              <a:spcBef>
                <a:spcPct val="0"/>
              </a:spcBef>
            </a:pPr>
            <a:r>
              <a:rPr lang="ru-RU" sz="2400" dirty="0"/>
              <a:t>Уроки з </a:t>
            </a:r>
            <a:r>
              <a:rPr lang="ru-RU" sz="2400" dirty="0" err="1"/>
              <a:t>освітньо-навчальною</a:t>
            </a:r>
            <a:r>
              <a:rPr lang="ru-RU" sz="2400" dirty="0"/>
              <a:t> </a:t>
            </a:r>
            <a:r>
              <a:rPr lang="ru-RU" sz="2400" dirty="0" err="1"/>
              <a:t>спрямованістю</a:t>
            </a:r>
            <a:endParaRPr lang="ru-RU" sz="2400" dirty="0"/>
          </a:p>
          <a:p>
            <a:pPr>
              <a:spcBef>
                <a:spcPct val="0"/>
              </a:spcBef>
            </a:pPr>
            <a:r>
              <a:rPr lang="ru-RU" sz="2400" dirty="0"/>
              <a:t>Уроки з </a:t>
            </a:r>
            <a:r>
              <a:rPr lang="ru-RU" sz="2400" dirty="0" err="1"/>
              <a:t>освітньо-тренувальною</a:t>
            </a:r>
            <a:r>
              <a:rPr lang="ru-RU" sz="2400" dirty="0"/>
              <a:t> </a:t>
            </a:r>
            <a:r>
              <a:rPr lang="ru-RU" sz="2400" dirty="0" err="1"/>
              <a:t>спрямованістю</a:t>
            </a:r>
            <a:r>
              <a:rPr lang="ru-RU" sz="2400" dirty="0"/>
              <a:t>.</a:t>
            </a:r>
          </a:p>
          <a:p>
            <a:pPr>
              <a:spcBef>
                <a:spcPct val="0"/>
              </a:spcBef>
            </a:pPr>
            <a:r>
              <a:rPr lang="ru-RU" sz="2400" dirty="0" err="1"/>
              <a:t>Виходячи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завдань</a:t>
            </a:r>
            <a:r>
              <a:rPr lang="ru-RU" sz="2400" dirty="0"/>
              <a:t> і </a:t>
            </a:r>
            <a:r>
              <a:rPr lang="ru-RU" sz="2400" dirty="0" err="1"/>
              <a:t>спрямованості</a:t>
            </a:r>
            <a:r>
              <a:rPr lang="ru-RU" sz="2400" dirty="0"/>
              <a:t> </a:t>
            </a:r>
            <a:r>
              <a:rPr lang="ru-RU" sz="2400" dirty="0" err="1"/>
              <a:t>навчального</a:t>
            </a:r>
            <a:r>
              <a:rPr lang="ru-RU" sz="2400" dirty="0"/>
              <a:t> </a:t>
            </a:r>
            <a:r>
              <a:rPr lang="ru-RU" sz="2400" dirty="0" err="1"/>
              <a:t>матеріалу</a:t>
            </a:r>
            <a:r>
              <a:rPr lang="ru-RU" sz="2400" dirty="0"/>
              <a:t> уроки </a:t>
            </a:r>
            <a:r>
              <a:rPr lang="ru-RU" sz="2400" dirty="0" err="1"/>
              <a:t>поділяються</a:t>
            </a:r>
            <a:r>
              <a:rPr lang="ru-RU" sz="2400" dirty="0"/>
              <a:t>:</a:t>
            </a:r>
          </a:p>
          <a:p>
            <a:pPr>
              <a:spcBef>
                <a:spcPct val="0"/>
              </a:spcBef>
            </a:pPr>
            <a:r>
              <a:rPr lang="ru-RU" sz="2400" dirty="0" err="1"/>
              <a:t>комплексні</a:t>
            </a:r>
            <a:r>
              <a:rPr lang="ru-RU" sz="2400" dirty="0"/>
              <a:t> (з </a:t>
            </a:r>
            <a:r>
              <a:rPr lang="ru-RU" sz="2400" dirty="0" err="1"/>
              <a:t>розв'язанням</a:t>
            </a:r>
            <a:r>
              <a:rPr lang="ru-RU" sz="2400" dirty="0"/>
              <a:t> </a:t>
            </a:r>
            <a:r>
              <a:rPr lang="ru-RU" sz="2400" dirty="0" err="1"/>
              <a:t>кількох</a:t>
            </a:r>
            <a:r>
              <a:rPr lang="ru-RU" sz="2400" dirty="0"/>
              <a:t> </a:t>
            </a:r>
            <a:r>
              <a:rPr lang="ru-RU" sz="2400" dirty="0" err="1"/>
              <a:t>педагогічних</a:t>
            </a:r>
            <a:r>
              <a:rPr lang="ru-RU" sz="2400" dirty="0"/>
              <a:t> </a:t>
            </a:r>
            <a:r>
              <a:rPr lang="ru-RU" sz="2400" dirty="0" err="1"/>
              <a:t>завдань</a:t>
            </a:r>
            <a:r>
              <a:rPr lang="ru-RU" sz="2400" dirty="0"/>
              <a:t>)</a:t>
            </a:r>
          </a:p>
          <a:p>
            <a:pPr>
              <a:spcBef>
                <a:spcPct val="0"/>
              </a:spcBef>
            </a:pPr>
            <a:r>
              <a:rPr lang="ru-RU" sz="2400" dirty="0" err="1"/>
              <a:t>цільові</a:t>
            </a:r>
            <a:r>
              <a:rPr lang="ru-RU" sz="2400" dirty="0"/>
              <a:t> (з </a:t>
            </a:r>
            <a:r>
              <a:rPr lang="ru-RU" sz="2400" dirty="0" err="1"/>
              <a:t>переважним</a:t>
            </a:r>
            <a:r>
              <a:rPr lang="ru-RU" sz="2400" dirty="0"/>
              <a:t> </a:t>
            </a:r>
            <a:r>
              <a:rPr lang="ru-RU" sz="2400" dirty="0" err="1"/>
              <a:t>вирішенням</a:t>
            </a:r>
            <a:r>
              <a:rPr lang="ru-RU" sz="2400" dirty="0"/>
              <a:t> одного </a:t>
            </a:r>
            <a:r>
              <a:rPr lang="ru-RU" sz="2400" dirty="0" err="1"/>
              <a:t>педагогічного</a:t>
            </a:r>
            <a:r>
              <a:rPr lang="ru-RU" sz="2400" dirty="0"/>
              <a:t> </a:t>
            </a:r>
            <a:r>
              <a:rPr lang="ru-RU" sz="2400" dirty="0" err="1"/>
              <a:t>завдання</a:t>
            </a:r>
            <a:r>
              <a:rPr lang="ru-RU" sz="2400" dirty="0"/>
              <a:t>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ъект 2"/>
          <p:cNvSpPr>
            <a:spLocks noGrp="1"/>
          </p:cNvSpPr>
          <p:nvPr>
            <p:ph idx="4294967295"/>
          </p:nvPr>
        </p:nvSpPr>
        <p:spPr>
          <a:xfrm>
            <a:off x="549276" y="1480457"/>
            <a:ext cx="10815410" cy="4452257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0"/>
              </a:spcBef>
            </a:pPr>
            <a:endParaRPr lang="ru-RU" sz="2000" dirty="0"/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ru-RU" sz="2000" dirty="0" err="1"/>
              <a:t>Нововведення</a:t>
            </a:r>
            <a:r>
              <a:rPr lang="ru-RU" sz="2000" dirty="0"/>
              <a:t> -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нове</a:t>
            </a:r>
            <a:r>
              <a:rPr lang="ru-RU" sz="2000" dirty="0"/>
              <a:t> (нова </a:t>
            </a:r>
            <a:r>
              <a:rPr lang="ru-RU" sz="2000" dirty="0" err="1"/>
              <a:t>ідея</a:t>
            </a:r>
            <a:r>
              <a:rPr lang="ru-RU" sz="2000" dirty="0"/>
              <a:t>) у </a:t>
            </a:r>
            <a:r>
              <a:rPr lang="ru-RU" sz="2000" dirty="0" err="1"/>
              <a:t>практиці</a:t>
            </a:r>
            <a:r>
              <a:rPr lang="ru-RU" sz="2000" dirty="0"/>
              <a:t> будь-</a:t>
            </a:r>
            <a:r>
              <a:rPr lang="ru-RU" sz="2000" dirty="0" err="1"/>
              <a:t>якої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, </a:t>
            </a:r>
            <a:r>
              <a:rPr lang="ru-RU" sz="2000" dirty="0" err="1"/>
              <a:t>зокрема</a:t>
            </a:r>
            <a:r>
              <a:rPr lang="ru-RU" sz="2000" dirty="0"/>
              <a:t>, в </a:t>
            </a:r>
            <a:r>
              <a:rPr lang="ru-RU" sz="2000" dirty="0" err="1"/>
              <a:t>освіті</a:t>
            </a:r>
            <a:r>
              <a:rPr lang="ru-RU" sz="2000" dirty="0"/>
              <a:t>.</a:t>
            </a: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ru-RU" sz="2000" dirty="0" err="1"/>
              <a:t>Новація</a:t>
            </a:r>
            <a:r>
              <a:rPr lang="ru-RU" sz="2000" dirty="0"/>
              <a:t> - </a:t>
            </a:r>
            <a:r>
              <a:rPr lang="ru-RU" sz="2000" dirty="0" err="1"/>
              <a:t>це</a:t>
            </a:r>
            <a:r>
              <a:rPr lang="ru-RU" sz="2000" dirty="0"/>
              <a:t> перша </a:t>
            </a:r>
            <a:r>
              <a:rPr lang="ru-RU" sz="2000" dirty="0" err="1"/>
              <a:t>реалізація</a:t>
            </a:r>
            <a:r>
              <a:rPr lang="ru-RU" sz="2000" dirty="0"/>
              <a:t> </a:t>
            </a:r>
            <a:r>
              <a:rPr lang="ru-RU" sz="2000" dirty="0" err="1"/>
              <a:t>нововведення</a:t>
            </a:r>
            <a:r>
              <a:rPr lang="ru-RU" sz="2000" dirty="0"/>
              <a:t>, яке </a:t>
            </a:r>
            <a:r>
              <a:rPr lang="ru-RU" sz="2000" dirty="0" err="1"/>
              <a:t>випробовується</a:t>
            </a:r>
            <a:r>
              <a:rPr lang="ru-RU" sz="2000" dirty="0"/>
              <a:t> в рамках </a:t>
            </a:r>
            <a:r>
              <a:rPr lang="ru-RU" sz="2000" dirty="0" err="1"/>
              <a:t>експериментальної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.</a:t>
            </a:r>
          </a:p>
          <a:p>
            <a:pPr>
              <a:lnSpc>
                <a:spcPct val="110000"/>
              </a:lnSpc>
              <a:spcBef>
                <a:spcPct val="0"/>
              </a:spcBef>
            </a:pPr>
            <a:endParaRPr lang="ru-RU" sz="2000" dirty="0"/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ru-RU" sz="2000" dirty="0" err="1"/>
              <a:t>Інновація</a:t>
            </a:r>
            <a:r>
              <a:rPr lang="ru-RU" sz="2000" dirty="0"/>
              <a:t> -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впроваджене</a:t>
            </a:r>
            <a:r>
              <a:rPr lang="ru-RU" sz="2000" dirty="0"/>
              <a:t>, </a:t>
            </a:r>
            <a:r>
              <a:rPr lang="ru-RU" sz="2000" dirty="0" err="1"/>
              <a:t>поширене</a:t>
            </a:r>
            <a:r>
              <a:rPr lang="ru-RU" sz="2000" dirty="0"/>
              <a:t> в </a:t>
            </a:r>
            <a:r>
              <a:rPr lang="ru-RU" sz="2000" dirty="0" err="1"/>
              <a:t>практиці</a:t>
            </a:r>
            <a:r>
              <a:rPr lang="ru-RU" sz="2000" dirty="0"/>
              <a:t> </a:t>
            </a:r>
            <a:r>
              <a:rPr lang="ru-RU" sz="2000" dirty="0" err="1"/>
              <a:t>освіти</a:t>
            </a:r>
            <a:r>
              <a:rPr lang="ru-RU" sz="2000" dirty="0"/>
              <a:t> </a:t>
            </a:r>
            <a:r>
              <a:rPr lang="ru-RU" sz="2000" dirty="0" err="1"/>
              <a:t>нововведення</a:t>
            </a:r>
            <a:r>
              <a:rPr lang="ru-RU" sz="2000" dirty="0"/>
              <a:t>.</a:t>
            </a:r>
          </a:p>
          <a:p>
            <a:pPr>
              <a:lnSpc>
                <a:spcPct val="110000"/>
              </a:lnSpc>
              <a:spcBef>
                <a:spcPct val="0"/>
              </a:spcBef>
            </a:pPr>
            <a:endParaRPr lang="ru-RU" sz="2000" dirty="0"/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ru-RU" sz="2000" dirty="0" err="1"/>
              <a:t>Під</a:t>
            </a:r>
            <a:r>
              <a:rPr lang="ru-RU" sz="2000" dirty="0"/>
              <a:t> </a:t>
            </a:r>
            <a:r>
              <a:rPr lang="ru-RU" sz="2000" dirty="0" err="1"/>
              <a:t>інноваціями</a:t>
            </a:r>
            <a:r>
              <a:rPr lang="ru-RU" sz="2000" dirty="0"/>
              <a:t> в </a:t>
            </a:r>
            <a:r>
              <a:rPr lang="ru-RU" sz="2000" dirty="0" err="1"/>
              <a:t>навчанні</a:t>
            </a:r>
            <a:r>
              <a:rPr lang="ru-RU" sz="2000" dirty="0"/>
              <a:t> </a:t>
            </a:r>
            <a:r>
              <a:rPr lang="ru-RU" sz="2000" dirty="0" err="1"/>
              <a:t>пропонується</a:t>
            </a:r>
            <a:r>
              <a:rPr lang="ru-RU" sz="2000" dirty="0"/>
              <a:t> </a:t>
            </a:r>
            <a:r>
              <a:rPr lang="ru-RU" sz="2000" dirty="0" err="1"/>
              <a:t>розуміти</a:t>
            </a:r>
            <a:r>
              <a:rPr lang="ru-RU" sz="2000" dirty="0"/>
              <a:t> </a:t>
            </a:r>
            <a:r>
              <a:rPr lang="ru-RU" sz="2000" dirty="0" err="1"/>
              <a:t>нові</a:t>
            </a:r>
            <a:r>
              <a:rPr lang="ru-RU" sz="2000" dirty="0"/>
              <a:t> методики </a:t>
            </a:r>
            <a:r>
              <a:rPr lang="ru-RU" sz="2000" dirty="0" err="1"/>
              <a:t>викладання</a:t>
            </a:r>
            <a:r>
              <a:rPr lang="ru-RU" sz="2000" dirty="0"/>
              <a:t>, </a:t>
            </a:r>
            <a:r>
              <a:rPr lang="ru-RU" sz="2000" dirty="0" err="1"/>
              <a:t>нові</a:t>
            </a:r>
            <a:r>
              <a:rPr lang="ru-RU" sz="2000" dirty="0"/>
              <a:t> </a:t>
            </a:r>
            <a:r>
              <a:rPr lang="ru-RU" sz="2000" dirty="0" err="1"/>
              <a:t>способи</a:t>
            </a:r>
            <a:r>
              <a:rPr lang="ru-RU" sz="2000" dirty="0"/>
              <a:t> </a:t>
            </a:r>
            <a:r>
              <a:rPr lang="ru-RU" sz="2000" dirty="0" err="1"/>
              <a:t>організації</a:t>
            </a:r>
            <a:r>
              <a:rPr lang="ru-RU" sz="2000" dirty="0"/>
              <a:t> занять, </a:t>
            </a:r>
            <a:r>
              <a:rPr lang="ru-RU" sz="2000" dirty="0" err="1"/>
              <a:t>нововведення</a:t>
            </a:r>
            <a:r>
              <a:rPr lang="ru-RU" sz="2000" dirty="0"/>
              <a:t> в </a:t>
            </a:r>
            <a:r>
              <a:rPr lang="ru-RU" sz="2000" dirty="0" err="1"/>
              <a:t>організації</a:t>
            </a:r>
            <a:r>
              <a:rPr lang="ru-RU" sz="2000" dirty="0"/>
              <a:t> </a:t>
            </a:r>
            <a:r>
              <a:rPr lang="ru-RU" sz="2000" dirty="0" err="1"/>
              <a:t>змісту</a:t>
            </a:r>
            <a:r>
              <a:rPr lang="ru-RU" sz="2000" dirty="0"/>
              <a:t> </a:t>
            </a:r>
            <a:r>
              <a:rPr lang="ru-RU" sz="2000" dirty="0" err="1"/>
              <a:t>освіти</a:t>
            </a:r>
            <a:r>
              <a:rPr lang="ru-RU" sz="2000" dirty="0"/>
              <a:t>, </a:t>
            </a:r>
            <a:r>
              <a:rPr lang="ru-RU" sz="2000" dirty="0" err="1"/>
              <a:t>методи</a:t>
            </a:r>
            <a:r>
              <a:rPr lang="ru-RU" sz="2000" dirty="0"/>
              <a:t> </a:t>
            </a:r>
            <a:r>
              <a:rPr lang="ru-RU" sz="2000" dirty="0" err="1"/>
              <a:t>оцінювання</a:t>
            </a:r>
            <a:r>
              <a:rPr lang="ru-RU" sz="2000" dirty="0"/>
              <a:t> </a:t>
            </a:r>
            <a:r>
              <a:rPr lang="ru-RU" sz="2000" dirty="0" err="1"/>
              <a:t>освітнього</a:t>
            </a:r>
            <a:r>
              <a:rPr lang="ru-RU" sz="2000" dirty="0"/>
              <a:t> результату.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ъект 2"/>
          <p:cNvSpPr>
            <a:spLocks noGrp="1"/>
          </p:cNvSpPr>
          <p:nvPr>
            <p:ph idx="4294967295"/>
          </p:nvPr>
        </p:nvSpPr>
        <p:spPr>
          <a:xfrm>
            <a:off x="674914" y="1458685"/>
            <a:ext cx="10461172" cy="4528457"/>
          </a:xfrm>
        </p:spPr>
        <p:txBody>
          <a:bodyPr/>
          <a:lstStyle/>
          <a:p>
            <a:r>
              <a:rPr lang="ru-RU" sz="2400" dirty="0"/>
              <a:t>Слово «</a:t>
            </a:r>
            <a:r>
              <a:rPr lang="ru-RU" sz="2400" dirty="0" err="1"/>
              <a:t>технологія</a:t>
            </a:r>
            <a:r>
              <a:rPr lang="ru-RU" sz="2400" dirty="0"/>
              <a:t>» походить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грецького</a:t>
            </a:r>
            <a:r>
              <a:rPr lang="ru-RU" sz="2400" dirty="0"/>
              <a:t> слова: «</a:t>
            </a:r>
            <a:r>
              <a:rPr lang="en-US" sz="2400" dirty="0"/>
              <a:t>techne» - </a:t>
            </a:r>
            <a:r>
              <a:rPr lang="ru-RU" sz="2400" dirty="0" err="1"/>
              <a:t>мистецтво</a:t>
            </a:r>
            <a:r>
              <a:rPr lang="ru-RU" sz="2400" dirty="0"/>
              <a:t>, </a:t>
            </a:r>
            <a:r>
              <a:rPr lang="ru-RU" sz="2400" dirty="0" err="1"/>
              <a:t>майстерність</a:t>
            </a:r>
            <a:r>
              <a:rPr lang="ru-RU" sz="2400" dirty="0"/>
              <a:t>, </a:t>
            </a:r>
            <a:r>
              <a:rPr lang="ru-RU" sz="2400" dirty="0" err="1"/>
              <a:t>уміння</a:t>
            </a:r>
            <a:r>
              <a:rPr lang="ru-RU" sz="2400" dirty="0"/>
              <a:t> і «</a:t>
            </a:r>
            <a:r>
              <a:rPr lang="en-US" sz="2400" dirty="0"/>
              <a:t>logos» - </a:t>
            </a:r>
            <a:r>
              <a:rPr lang="ru-RU" sz="2400" dirty="0"/>
              <a:t>наука, закон. </a:t>
            </a:r>
          </a:p>
          <a:p>
            <a:r>
              <a:rPr lang="ru-RU" sz="2400" dirty="0" err="1"/>
              <a:t>Дослівно</a:t>
            </a:r>
            <a:r>
              <a:rPr lang="ru-RU" sz="2400" dirty="0"/>
              <a:t> «</a:t>
            </a:r>
            <a:r>
              <a:rPr lang="ru-RU" sz="2400" dirty="0" err="1"/>
              <a:t>технологія</a:t>
            </a:r>
            <a:r>
              <a:rPr lang="ru-RU" sz="2400" dirty="0"/>
              <a:t>» - наука про </a:t>
            </a:r>
            <a:r>
              <a:rPr lang="ru-RU" sz="2400" dirty="0" err="1"/>
              <a:t>майстерність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Інноваційні</a:t>
            </a:r>
            <a:r>
              <a:rPr lang="ru-RU" sz="2400" dirty="0"/>
              <a:t> </a:t>
            </a:r>
            <a:r>
              <a:rPr lang="ru-RU" sz="2400" dirty="0" err="1"/>
              <a:t>педагогічні</a:t>
            </a:r>
            <a:r>
              <a:rPr lang="ru-RU" sz="2400" dirty="0"/>
              <a:t> </a:t>
            </a:r>
            <a:r>
              <a:rPr lang="ru-RU" sz="2400" dirty="0" err="1"/>
              <a:t>технології</a:t>
            </a:r>
            <a:r>
              <a:rPr lang="ru-RU" sz="2400" dirty="0"/>
              <a:t> </a:t>
            </a:r>
            <a:r>
              <a:rPr lang="ru-RU" sz="2400" dirty="0" err="1"/>
              <a:t>взаємопов'язані</a:t>
            </a:r>
            <a:r>
              <a:rPr lang="ru-RU" sz="2400" dirty="0"/>
              <a:t>, </a:t>
            </a:r>
            <a:r>
              <a:rPr lang="ru-RU" sz="2400" dirty="0" err="1"/>
              <a:t>взаємообумовлені</a:t>
            </a:r>
            <a:r>
              <a:rPr lang="ru-RU" sz="2400" dirty="0"/>
              <a:t> та </a:t>
            </a:r>
            <a:r>
              <a:rPr lang="ru-RU" sz="2400" dirty="0" err="1"/>
              <a:t>становлять</a:t>
            </a:r>
            <a:r>
              <a:rPr lang="ru-RU" sz="2400" dirty="0"/>
              <a:t> </a:t>
            </a:r>
            <a:r>
              <a:rPr lang="ru-RU" sz="2400" dirty="0" err="1"/>
              <a:t>певну</a:t>
            </a:r>
            <a:r>
              <a:rPr lang="ru-RU" sz="2400" dirty="0"/>
              <a:t> </a:t>
            </a:r>
            <a:r>
              <a:rPr lang="ru-RU" sz="2400" dirty="0" err="1"/>
              <a:t>дидактичну</a:t>
            </a:r>
            <a:r>
              <a:rPr lang="ru-RU" sz="2400" dirty="0"/>
              <a:t> систему, яка </a:t>
            </a:r>
            <a:r>
              <a:rPr lang="ru-RU" sz="2400" dirty="0" err="1"/>
              <a:t>спрямована</a:t>
            </a:r>
            <a:r>
              <a:rPr lang="ru-RU" sz="2400" dirty="0"/>
              <a:t> на </a:t>
            </a:r>
            <a:r>
              <a:rPr lang="ru-RU" sz="2400" dirty="0" err="1"/>
              <a:t>виховання</a:t>
            </a:r>
            <a:r>
              <a:rPr lang="ru-RU" sz="2400" dirty="0"/>
              <a:t> таких </a:t>
            </a:r>
            <a:r>
              <a:rPr lang="ru-RU" sz="2400" dirty="0" err="1"/>
              <a:t>цінностей</a:t>
            </a:r>
            <a:r>
              <a:rPr lang="ru-RU" sz="2400" dirty="0"/>
              <a:t> як </a:t>
            </a:r>
            <a:r>
              <a:rPr lang="ru-RU" sz="2400" dirty="0" err="1"/>
              <a:t>відкритість</a:t>
            </a:r>
            <a:r>
              <a:rPr lang="ru-RU" sz="2400" dirty="0"/>
              <a:t>, </a:t>
            </a:r>
            <a:r>
              <a:rPr lang="ru-RU" sz="2400" dirty="0" err="1"/>
              <a:t>чесність</a:t>
            </a:r>
            <a:r>
              <a:rPr lang="ru-RU" sz="2400" dirty="0"/>
              <a:t>, </a:t>
            </a:r>
            <a:r>
              <a:rPr lang="ru-RU" sz="2400" dirty="0" err="1"/>
              <a:t>доброзичливість</a:t>
            </a:r>
            <a:r>
              <a:rPr lang="ru-RU" sz="2400" dirty="0"/>
              <a:t>, </a:t>
            </a:r>
            <a:r>
              <a:rPr lang="ru-RU" sz="2400" dirty="0" err="1"/>
              <a:t>співпереживання</a:t>
            </a:r>
            <a:r>
              <a:rPr lang="ru-RU" sz="2400" dirty="0"/>
              <a:t>, </a:t>
            </a:r>
            <a:r>
              <a:rPr lang="ru-RU" sz="2400" dirty="0" err="1"/>
              <a:t>взаємодопомога</a:t>
            </a:r>
            <a:r>
              <a:rPr lang="ru-RU" sz="2400" dirty="0"/>
              <a:t> та </a:t>
            </a:r>
            <a:r>
              <a:rPr lang="ru-RU" sz="2400" dirty="0" err="1"/>
              <a:t>забезпечує</a:t>
            </a:r>
            <a:r>
              <a:rPr lang="ru-RU" sz="2400" dirty="0"/>
              <a:t> </a:t>
            </a:r>
            <a:r>
              <a:rPr lang="ru-RU" sz="2400" dirty="0" err="1"/>
              <a:t>освітні</a:t>
            </a:r>
            <a:r>
              <a:rPr lang="ru-RU" sz="2400" dirty="0"/>
              <a:t> потреби кожного </a:t>
            </a:r>
            <a:r>
              <a:rPr lang="ru-RU" sz="2400" dirty="0" err="1"/>
              <a:t>учня</a:t>
            </a:r>
            <a:r>
              <a:rPr lang="ru-RU" sz="2400" dirty="0"/>
              <a:t> </a:t>
            </a:r>
            <a:r>
              <a:rPr lang="ru-RU" sz="2400" dirty="0" err="1"/>
              <a:t>відповідно</a:t>
            </a:r>
            <a:r>
              <a:rPr lang="ru-RU" sz="2400" dirty="0"/>
              <a:t> до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індивідуальних</a:t>
            </a:r>
            <a:r>
              <a:rPr lang="ru-RU" sz="2400" dirty="0"/>
              <a:t> </a:t>
            </a:r>
            <a:r>
              <a:rPr lang="ru-RU" sz="2400" dirty="0" err="1"/>
              <a:t>особливостей</a:t>
            </a:r>
            <a:r>
              <a:rPr lang="ru-RU" sz="2400" dirty="0"/>
              <a:t>.</a:t>
            </a:r>
            <a:endParaRPr lang="ru-RU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ru-RU" sz="3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Особистісно-орієнтований</a:t>
            </a:r>
            <a:r>
              <a:rPr lang="ru-RU" sz="3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підхід</a:t>
            </a:r>
            <a:r>
              <a:rPr lang="ru-RU" sz="3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2"/>
              </a:rPr>
              <a:t>http://www.amgpgu.ru/upload/iblock/a4a/salivon_e_g_innovatsionnye_tekhnologii_v_protsesse_fizicheskogo_vospitaniya_shkolnikov.pdf</a:t>
            </a:r>
            <a:br>
              <a:rPr lang="ru-RU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ru-RU" sz="11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530" name="Объект 2"/>
          <p:cNvSpPr>
            <a:spLocks noGrp="1"/>
          </p:cNvSpPr>
          <p:nvPr>
            <p:ph idx="4294967295"/>
          </p:nvPr>
        </p:nvSpPr>
        <p:spPr>
          <a:xfrm>
            <a:off x="590096" y="1401082"/>
            <a:ext cx="10796361" cy="4771118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ru-RU" sz="2400" dirty="0" err="1"/>
              <a:t>спрямований</a:t>
            </a:r>
            <a:r>
              <a:rPr lang="ru-RU" sz="2400" dirty="0"/>
              <a:t> на </a:t>
            </a:r>
            <a:r>
              <a:rPr lang="ru-RU" sz="2400" dirty="0" err="1"/>
              <a:t>задоволення</a:t>
            </a:r>
            <a:r>
              <a:rPr lang="ru-RU" sz="2400" dirty="0"/>
              <a:t> потреб та </a:t>
            </a:r>
            <a:r>
              <a:rPr lang="ru-RU" sz="2400" dirty="0" err="1"/>
              <a:t>інтересів</a:t>
            </a:r>
            <a:r>
              <a:rPr lang="ru-RU" sz="2400" dirty="0"/>
              <a:t> </a:t>
            </a:r>
            <a:r>
              <a:rPr lang="ru-RU" sz="2400" dirty="0" err="1"/>
              <a:t>більшою</a:t>
            </a:r>
            <a:r>
              <a:rPr lang="ru-RU" sz="2400" dirty="0"/>
              <a:t> </a:t>
            </a:r>
            <a:r>
              <a:rPr lang="ru-RU" sz="2400" dirty="0" err="1"/>
              <a:t>мірою</a:t>
            </a:r>
            <a:r>
              <a:rPr lang="ru-RU" sz="2400" dirty="0"/>
              <a:t> </a:t>
            </a:r>
            <a:r>
              <a:rPr lang="ru-RU" sz="2400" dirty="0" err="1"/>
              <a:t>дитини</a:t>
            </a:r>
            <a:endParaRPr lang="ru-RU" sz="2400" dirty="0"/>
          </a:p>
          <a:p>
            <a:pPr>
              <a:spcBef>
                <a:spcPct val="0"/>
              </a:spcBef>
            </a:pPr>
            <a:r>
              <a:rPr lang="ru-RU" sz="2400" dirty="0"/>
              <a:t>педагог </a:t>
            </a:r>
            <a:r>
              <a:rPr lang="ru-RU" sz="2400" dirty="0" err="1"/>
              <a:t>докладає</a:t>
            </a:r>
            <a:r>
              <a:rPr lang="ru-RU" sz="2400" dirty="0"/>
              <a:t> </a:t>
            </a:r>
            <a:r>
              <a:rPr lang="ru-RU" sz="2400" dirty="0" err="1"/>
              <a:t>основних</a:t>
            </a:r>
            <a:r>
              <a:rPr lang="ru-RU" sz="2400" dirty="0"/>
              <a:t> </a:t>
            </a:r>
            <a:r>
              <a:rPr lang="ru-RU" sz="2400" dirty="0" err="1"/>
              <a:t>зусиль</a:t>
            </a:r>
            <a:r>
              <a:rPr lang="ru-RU" sz="2400" dirty="0"/>
              <a:t> не до </a:t>
            </a:r>
            <a:r>
              <a:rPr lang="ru-RU" sz="2400" dirty="0" err="1"/>
              <a:t>формування</a:t>
            </a:r>
            <a:r>
              <a:rPr lang="ru-RU" sz="2400" dirty="0"/>
              <a:t> в </a:t>
            </a:r>
            <a:r>
              <a:rPr lang="ru-RU" sz="2400" dirty="0" err="1"/>
              <a:t>дітей</a:t>
            </a:r>
            <a:r>
              <a:rPr lang="ru-RU" sz="2400" dirty="0"/>
              <a:t> </a:t>
            </a:r>
            <a:r>
              <a:rPr lang="ru-RU" sz="2400" dirty="0" err="1"/>
              <a:t>соціально</a:t>
            </a:r>
            <a:r>
              <a:rPr lang="ru-RU" sz="2400" dirty="0"/>
              <a:t> </a:t>
            </a:r>
            <a:r>
              <a:rPr lang="ru-RU" sz="2400" dirty="0" err="1"/>
              <a:t>типових</a:t>
            </a:r>
            <a:r>
              <a:rPr lang="ru-RU" sz="2400" dirty="0"/>
              <a:t> </a:t>
            </a:r>
            <a:r>
              <a:rPr lang="ru-RU" sz="2400" dirty="0" err="1"/>
              <a:t>властивостей</a:t>
            </a:r>
            <a:r>
              <a:rPr lang="ru-RU" sz="2400" dirty="0"/>
              <a:t>, а до </a:t>
            </a:r>
            <a:r>
              <a:rPr lang="ru-RU" sz="2400" dirty="0" err="1"/>
              <a:t>розвитку</a:t>
            </a:r>
            <a:r>
              <a:rPr lang="ru-RU" sz="2400" dirty="0"/>
              <a:t> в кожному з них </a:t>
            </a:r>
            <a:r>
              <a:rPr lang="ru-RU" sz="2400" dirty="0" err="1"/>
              <a:t>унікальних</a:t>
            </a:r>
            <a:r>
              <a:rPr lang="ru-RU" sz="2400" dirty="0"/>
              <a:t> </a:t>
            </a:r>
            <a:r>
              <a:rPr lang="ru-RU" sz="2400" dirty="0" err="1"/>
              <a:t>особистісних</a:t>
            </a:r>
            <a:r>
              <a:rPr lang="ru-RU" sz="2400" dirty="0"/>
              <a:t> </a:t>
            </a:r>
            <a:r>
              <a:rPr lang="ru-RU" sz="2400" dirty="0" err="1"/>
              <a:t>якостей</a:t>
            </a:r>
            <a:r>
              <a:rPr lang="ru-RU" sz="2400" dirty="0"/>
              <a:t>. </a:t>
            </a:r>
          </a:p>
          <a:p>
            <a:pPr>
              <a:spcBef>
                <a:spcPct val="0"/>
              </a:spcBef>
            </a:pPr>
            <a:r>
              <a:rPr lang="ru-RU" sz="2400" dirty="0" err="1"/>
              <a:t>передбачається</a:t>
            </a:r>
            <a:r>
              <a:rPr lang="ru-RU" sz="2400" dirty="0"/>
              <a:t> </a:t>
            </a:r>
            <a:r>
              <a:rPr lang="ru-RU" sz="2400" dirty="0" err="1"/>
              <a:t>перерозподіл</a:t>
            </a:r>
            <a:r>
              <a:rPr lang="ru-RU" sz="2400" dirty="0"/>
              <a:t> </a:t>
            </a:r>
            <a:r>
              <a:rPr lang="ru-RU" sz="2400" dirty="0" err="1"/>
              <a:t>суб'єктних</a:t>
            </a:r>
            <a:r>
              <a:rPr lang="ru-RU" sz="2400" dirty="0"/>
              <a:t> </a:t>
            </a:r>
            <a:r>
              <a:rPr lang="ru-RU" sz="2400" dirty="0" err="1"/>
              <a:t>повноважень</a:t>
            </a:r>
            <a:r>
              <a:rPr lang="ru-RU" sz="2400" dirty="0"/>
              <a:t> у </a:t>
            </a:r>
            <a:r>
              <a:rPr lang="ru-RU" sz="2400" dirty="0" err="1"/>
              <a:t>навчально-виховному</a:t>
            </a:r>
            <a:r>
              <a:rPr lang="ru-RU" sz="2400" dirty="0"/>
              <a:t> </a:t>
            </a:r>
            <a:r>
              <a:rPr lang="ru-RU" sz="2400" dirty="0" err="1"/>
              <a:t>процесі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сприяє</a:t>
            </a:r>
            <a:r>
              <a:rPr lang="ru-RU" sz="2400" dirty="0"/>
              <a:t> </a:t>
            </a:r>
            <a:r>
              <a:rPr lang="ru-RU" sz="2400" dirty="0" err="1"/>
              <a:t>перетворенню</a:t>
            </a:r>
            <a:r>
              <a:rPr lang="ru-RU" sz="2400" dirty="0"/>
              <a:t> </a:t>
            </a:r>
            <a:r>
              <a:rPr lang="ru-RU" sz="2400" dirty="0" err="1"/>
              <a:t>суб'єкт-суб'єктних</a:t>
            </a:r>
            <a:r>
              <a:rPr lang="ru-RU" sz="2400" dirty="0"/>
              <a:t> </a:t>
            </a:r>
            <a:r>
              <a:rPr lang="ru-RU" sz="2400" dirty="0" err="1"/>
              <a:t>стосунків</a:t>
            </a:r>
            <a:r>
              <a:rPr lang="ru-RU" sz="2400" dirty="0"/>
              <a:t> </a:t>
            </a:r>
            <a:r>
              <a:rPr lang="ru-RU" sz="2400" dirty="0" err="1"/>
              <a:t>між</a:t>
            </a:r>
            <a:r>
              <a:rPr lang="ru-RU" sz="2400" dirty="0"/>
              <a:t> педагогами та </a:t>
            </a:r>
            <a:r>
              <a:rPr lang="ru-RU" sz="2400" dirty="0" err="1"/>
              <a:t>їхніми</a:t>
            </a:r>
            <a:r>
              <a:rPr lang="ru-RU" sz="2400" dirty="0"/>
              <a:t> </a:t>
            </a:r>
            <a:r>
              <a:rPr lang="ru-RU" sz="2400" dirty="0" err="1"/>
              <a:t>вихованцями</a:t>
            </a:r>
            <a:r>
              <a:rPr lang="ru-RU" sz="2400" dirty="0"/>
              <a:t>. </a:t>
            </a:r>
          </a:p>
          <a:p>
            <a:pPr>
              <a:spcBef>
                <a:spcPct val="0"/>
              </a:spcBef>
            </a:pPr>
            <a:r>
              <a:rPr lang="ru-RU" sz="2400" dirty="0" err="1"/>
              <a:t>Реалізація</a:t>
            </a:r>
            <a:r>
              <a:rPr lang="ru-RU" sz="2400" dirty="0"/>
              <a:t> </a:t>
            </a:r>
            <a:r>
              <a:rPr lang="ru-RU" sz="2400" dirty="0" err="1"/>
              <a:t>особистісно-орієнтованого</a:t>
            </a:r>
            <a:r>
              <a:rPr lang="ru-RU" sz="2400" dirty="0"/>
              <a:t> </a:t>
            </a:r>
            <a:r>
              <a:rPr lang="ru-RU" sz="2400" dirty="0" err="1"/>
              <a:t>підходу</a:t>
            </a:r>
            <a:r>
              <a:rPr lang="ru-RU" sz="2400" dirty="0"/>
              <a:t> </a:t>
            </a:r>
            <a:r>
              <a:rPr lang="ru-RU" sz="2400" dirty="0" err="1"/>
              <a:t>має</a:t>
            </a:r>
            <a:r>
              <a:rPr lang="ru-RU" sz="2400" dirty="0"/>
              <a:t> </a:t>
            </a:r>
            <a:r>
              <a:rPr lang="ru-RU" sz="2400" dirty="0" err="1"/>
              <a:t>здійснюватися</a:t>
            </a:r>
            <a:r>
              <a:rPr lang="ru-RU" sz="2400" dirty="0"/>
              <a:t> </a:t>
            </a:r>
            <a:r>
              <a:rPr lang="ru-RU" sz="2400" dirty="0" err="1"/>
              <a:t>завдяки</a:t>
            </a:r>
            <a:r>
              <a:rPr lang="ru-RU" sz="2400" dirty="0"/>
              <a:t> </a:t>
            </a:r>
            <a:r>
              <a:rPr lang="ru-RU" sz="2400" dirty="0" err="1"/>
              <a:t>якнайповнішому</a:t>
            </a:r>
            <a:r>
              <a:rPr lang="ru-RU" sz="2400" dirty="0"/>
              <a:t> </a:t>
            </a:r>
            <a:r>
              <a:rPr lang="ru-RU" sz="2400" dirty="0" err="1"/>
              <a:t>врахуванню</a:t>
            </a:r>
            <a:r>
              <a:rPr lang="ru-RU" sz="2400" dirty="0"/>
              <a:t> </a:t>
            </a:r>
            <a:r>
              <a:rPr lang="ru-RU" sz="2400" dirty="0" err="1"/>
              <a:t>індивідуальних</a:t>
            </a:r>
            <a:r>
              <a:rPr lang="ru-RU" sz="2400" dirty="0"/>
              <a:t> </a:t>
            </a:r>
            <a:r>
              <a:rPr lang="ru-RU" sz="2400" dirty="0" err="1"/>
              <a:t>особливостей</a:t>
            </a:r>
            <a:r>
              <a:rPr lang="ru-RU" sz="2400" dirty="0"/>
              <a:t> </a:t>
            </a:r>
            <a:r>
              <a:rPr lang="ru-RU" sz="2400" dirty="0" err="1"/>
              <a:t>особистості</a:t>
            </a:r>
            <a:r>
              <a:rPr lang="ru-RU" sz="2400" dirty="0"/>
              <a:t> та </a:t>
            </a:r>
            <a:r>
              <a:rPr lang="ru-RU" sz="2400" dirty="0" err="1"/>
              <a:t>можливостей</a:t>
            </a:r>
            <a:r>
              <a:rPr lang="ru-RU" sz="2400" dirty="0"/>
              <a:t> </a:t>
            </a:r>
            <a:r>
              <a:rPr lang="ru-RU" sz="2400" dirty="0" err="1"/>
              <a:t>організму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зростає</a:t>
            </a:r>
            <a:r>
              <a:rPr lang="ru-RU" sz="2400" dirty="0"/>
              <a:t>, кожного школяра.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ru-RU" sz="2400" b="1" dirty="0">
                <a:solidFill>
                  <a:srgbClr val="002060"/>
                </a:solidFill>
                <a:ea typeface="Times New Roman" pitchFamily="18" charset="0"/>
              </a:rPr>
              <a:t>Головною </a:t>
            </a:r>
            <a:r>
              <a:rPr lang="ru-RU" sz="2400" b="1" dirty="0" err="1">
                <a:solidFill>
                  <a:srgbClr val="002060"/>
                </a:solidFill>
                <a:ea typeface="Times New Roman" pitchFamily="18" charset="0"/>
              </a:rPr>
              <a:t>відмінністю</a:t>
            </a:r>
            <a:r>
              <a:rPr lang="ru-RU" sz="2400" b="1" dirty="0">
                <a:solidFill>
                  <a:srgbClr val="002060"/>
                </a:solidFill>
                <a:ea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ea typeface="Times New Roman" pitchFamily="18" charset="0"/>
              </a:rPr>
              <a:t>особистісно-орієнтованої</a:t>
            </a:r>
            <a:r>
              <a:rPr lang="ru-RU" sz="2400" b="1" dirty="0">
                <a:solidFill>
                  <a:srgbClr val="002060"/>
                </a:solidFill>
                <a:ea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ea typeface="Times New Roman" pitchFamily="18" charset="0"/>
              </a:rPr>
              <a:t>освіти</a:t>
            </a:r>
            <a:r>
              <a:rPr lang="ru-RU" sz="2400" b="1" dirty="0">
                <a:solidFill>
                  <a:srgbClr val="002060"/>
                </a:solidFill>
                <a:ea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ea typeface="Times New Roman" pitchFamily="18" charset="0"/>
              </a:rPr>
              <a:t>від</a:t>
            </a:r>
            <a:r>
              <a:rPr lang="ru-RU" sz="2400" b="1" dirty="0">
                <a:solidFill>
                  <a:srgbClr val="002060"/>
                </a:solidFill>
                <a:ea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ea typeface="Times New Roman" pitchFamily="18" charset="0"/>
              </a:rPr>
              <a:t>індивідуалізації</a:t>
            </a:r>
            <a:r>
              <a:rPr lang="ru-RU" sz="2400" b="1" dirty="0">
                <a:solidFill>
                  <a:srgbClr val="002060"/>
                </a:solidFill>
                <a:ea typeface="Times New Roman" pitchFamily="18" charset="0"/>
              </a:rPr>
              <a:t> є </a:t>
            </a:r>
            <a:r>
              <a:rPr lang="ru-RU" sz="2400" b="1" dirty="0" err="1">
                <a:solidFill>
                  <a:srgbClr val="002060"/>
                </a:solidFill>
                <a:ea typeface="Times New Roman" pitchFamily="18" charset="0"/>
              </a:rPr>
              <a:t>такі</a:t>
            </a:r>
            <a:r>
              <a:rPr lang="ru-RU" sz="2400" b="1" dirty="0">
                <a:solidFill>
                  <a:srgbClr val="002060"/>
                </a:solidFill>
                <a:ea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ea typeface="Times New Roman" pitchFamily="18" charset="0"/>
              </a:rPr>
              <a:t>позиції</a:t>
            </a:r>
            <a:r>
              <a:rPr lang="ru-RU" sz="2400" b="1" dirty="0">
                <a:solidFill>
                  <a:srgbClr val="002060"/>
                </a:solidFill>
                <a:ea typeface="Times New Roman" pitchFamily="18" charset="0"/>
              </a:rPr>
              <a:t>:</a:t>
            </a:r>
            <a:br>
              <a:rPr lang="ru-RU" sz="2500" dirty="0">
                <a:solidFill>
                  <a:srgbClr val="002060"/>
                </a:solidFill>
                <a:ea typeface="Calibri" pitchFamily="34" charset="0"/>
              </a:rPr>
            </a:br>
            <a:endParaRPr lang="ru-RU" sz="2500" dirty="0">
              <a:solidFill>
                <a:srgbClr val="002060"/>
              </a:solidFill>
            </a:endParaRPr>
          </a:p>
        </p:txBody>
      </p:sp>
      <p:sp>
        <p:nvSpPr>
          <p:cNvPr id="23554" name="Объект 2"/>
          <p:cNvSpPr>
            <a:spLocks noGrp="1"/>
          </p:cNvSpPr>
          <p:nvPr>
            <p:ph idx="4294967295"/>
          </p:nvPr>
        </p:nvSpPr>
        <p:spPr>
          <a:xfrm>
            <a:off x="590550" y="1444626"/>
            <a:ext cx="10687050" cy="4618718"/>
          </a:xfrm>
        </p:spPr>
        <p:txBody>
          <a:bodyPr/>
          <a:lstStyle/>
          <a:p>
            <a:pPr marL="450850" indent="-450850" algn="just">
              <a:lnSpc>
                <a:spcPct val="110000"/>
              </a:lnSpc>
              <a:spcBef>
                <a:spcPct val="0"/>
              </a:spcBef>
              <a:tabLst>
                <a:tab pos="450850" algn="l"/>
              </a:tabLst>
            </a:pP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цілеспрямований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розвиток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особистості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;</a:t>
            </a:r>
          </a:p>
          <a:p>
            <a:pPr marL="450850" indent="-450850" algn="just">
              <a:lnSpc>
                <a:spcPct val="110000"/>
              </a:lnSpc>
              <a:spcBef>
                <a:spcPct val="0"/>
              </a:spcBef>
              <a:tabLst>
                <a:tab pos="450850" algn="l"/>
              </a:tabLst>
            </a:pP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індивідуалізація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навчання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і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розвитку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, а не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тільки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навчання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;</a:t>
            </a:r>
          </a:p>
          <a:p>
            <a:pPr marL="450850" indent="-450850" algn="just">
              <a:lnSpc>
                <a:spcPct val="110000"/>
              </a:lnSpc>
              <a:spcBef>
                <a:spcPct val="0"/>
              </a:spcBef>
              <a:tabLst>
                <a:tab pos="450850" algn="l"/>
              </a:tabLst>
            </a:pP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забезпечення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широкого спектра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позицій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і ролей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під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час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пізнання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внутрішнього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і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зовнішнього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світів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;</a:t>
            </a:r>
          </a:p>
          <a:p>
            <a:pPr marL="450850" indent="-450850" algn="just">
              <a:lnSpc>
                <a:spcPct val="110000"/>
              </a:lnSpc>
              <a:spcBef>
                <a:spcPct val="0"/>
              </a:spcBef>
              <a:tabLst>
                <a:tab pos="450850" algn="l"/>
              </a:tabLst>
            </a:pP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передача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управління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навчанням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«у руки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учня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»;</a:t>
            </a:r>
          </a:p>
          <a:p>
            <a:pPr marL="450850" indent="-450850" algn="just">
              <a:lnSpc>
                <a:spcPct val="110000"/>
              </a:lnSpc>
              <a:spcBef>
                <a:spcPct val="0"/>
              </a:spcBef>
              <a:tabLst>
                <a:tab pos="450850" algn="l"/>
              </a:tabLst>
            </a:pP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багаторівнева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рефлексія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(введено автором)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учнем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його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досвіду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, особливо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пізнавальних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стратегій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, а не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окремих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навчальних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дій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і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результатів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;</a:t>
            </a:r>
          </a:p>
          <a:p>
            <a:pPr marL="450850" indent="-450850" algn="just">
              <a:lnSpc>
                <a:spcPct val="110000"/>
              </a:lnSpc>
              <a:spcBef>
                <a:spcPct val="0"/>
              </a:spcBef>
              <a:tabLst>
                <a:tab pos="450850" algn="l"/>
              </a:tabLst>
            </a:pP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розвиток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та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оптимізація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пізнавальних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стратегій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учня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;</a:t>
            </a:r>
          </a:p>
          <a:p>
            <a:pPr marL="450850" indent="-450850" algn="just">
              <a:lnSpc>
                <a:spcPct val="110000"/>
              </a:lnSpc>
              <a:spcBef>
                <a:spcPct val="0"/>
              </a:spcBef>
              <a:tabLst>
                <a:tab pos="450850" algn="l"/>
              </a:tabLst>
            </a:pP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самонавчання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,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саморозвиток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,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самореалізація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;</a:t>
            </a:r>
          </a:p>
          <a:p>
            <a:pPr marL="450850" indent="-450850" algn="just">
              <a:lnSpc>
                <a:spcPct val="110000"/>
              </a:lnSpc>
              <a:spcBef>
                <a:spcPct val="0"/>
              </a:spcBef>
              <a:tabLst>
                <a:tab pos="450850" algn="l"/>
              </a:tabLst>
            </a:pP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внутрішньосуб'єктність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освітніх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ea typeface="Times New Roman" pitchFamily="18" charset="0"/>
              </a:rPr>
              <a:t>технологій</a:t>
            </a:r>
            <a:r>
              <a:rPr lang="ru-RU" sz="2400" i="1" dirty="0">
                <a:solidFill>
                  <a:srgbClr val="000000"/>
                </a:solidFill>
                <a:ea typeface="Times New Roman" pitchFamily="18" charset="0"/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кругленный">
  <a:themeElements>
    <a:clrScheme name="Скругленный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Скругленный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кругленный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</TotalTime>
  <Words>1665</Words>
  <Application>Microsoft Office PowerPoint</Application>
  <PresentationFormat>Широкоэкранный</PresentationFormat>
  <Paragraphs>126</Paragraphs>
  <Slides>22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Arial Black</vt:lpstr>
      <vt:lpstr>Calibri</vt:lpstr>
      <vt:lpstr>Times New Roman</vt:lpstr>
      <vt:lpstr>Wingdings</vt:lpstr>
      <vt:lpstr>Скругленный</vt:lpstr>
      <vt:lpstr>Сучасні технології в спорті</vt:lpstr>
      <vt:lpstr>ФІЗКУЛЬТУРНА ОСВІТА З ПОЗИЦІЇ ВИМОГ ФГОС</vt:lpstr>
      <vt:lpstr>Презентация PowerPoint</vt:lpstr>
      <vt:lpstr>Предметна спрямованість змісту програм з ФВ школярів</vt:lpstr>
      <vt:lpstr>Форми організації освітнього процесу ФК</vt:lpstr>
      <vt:lpstr>Презентация PowerPoint</vt:lpstr>
      <vt:lpstr>Презентация PowerPoint</vt:lpstr>
      <vt:lpstr>Особистісно-орієнтований підхід http://www.amgpgu.ru/upload/iblock/a4a/salivon_e_g_innovatsionnye_tekhnologii_v_protsesse_fizicheskogo_vospitaniya_shkolnikov.pdf </vt:lpstr>
      <vt:lpstr>Головною відмінністю особистісно-орієнтованої освіти від індивідуалізації є такі позиції: </vt:lpstr>
      <vt:lpstr>ТЕХНОЛОГІЇ СПОРТИЗАЦІЇ В СИСТЕМІ ФІЗКУЛЬТУРНОЇ ОСВІТИ http://www.teoriya.ru/sites/default/files/article-files/lubysheva_l.i.pdf </vt:lpstr>
      <vt:lpstr>Презентация PowerPoint</vt:lpstr>
      <vt:lpstr>Презентация PowerPoint</vt:lpstr>
      <vt:lpstr>Технологія проектів https://multiurok.ru/blog/sovriemiennyie-tiekhnologhii-v-priepodavanii-fizichieskoi-kul-tury.html </vt:lpstr>
      <vt:lpstr>Презентация PowerPoint</vt:lpstr>
      <vt:lpstr>Презентация PowerPoint</vt:lpstr>
      <vt:lpstr>Технології рівневої диференціації </vt:lpstr>
      <vt:lpstr>Презентация PowerPoint</vt:lpstr>
      <vt:lpstr>Цей вид технології може бути застосований за такими напрямами:</vt:lpstr>
      <vt:lpstr>Здоров'язбережувальна технологія</vt:lpstr>
      <vt:lpstr>Інформаційно-комунікативні технології </vt:lpstr>
      <vt:lpstr>http://sosh3ugansk.ru/storage/app/media/attestaciya/cherepanova/cherepanova8ssyilkatehnologii.pdf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ТЕХНОЛОГИИ В ФИЗИЧЕСКОМ ВОСПИТАНИИ</dc:title>
  <dc:creator>КГУ им. К.Э.Циолковского Кафедра</dc:creator>
  <cp:lastModifiedBy>Vostro3520</cp:lastModifiedBy>
  <cp:revision>17</cp:revision>
  <dcterms:created xsi:type="dcterms:W3CDTF">2017-11-04T06:19:56Z</dcterms:created>
  <dcterms:modified xsi:type="dcterms:W3CDTF">2025-01-02T13:07:15Z</dcterms:modified>
</cp:coreProperties>
</file>