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8" r:id="rId4"/>
    <p:sldId id="257" r:id="rId5"/>
    <p:sldId id="259" r:id="rId6"/>
    <p:sldId id="261" r:id="rId7"/>
    <p:sldId id="260" r:id="rId8"/>
    <p:sldId id="262" r:id="rId9"/>
    <p:sldId id="263" r:id="rId10"/>
    <p:sldId id="264" r:id="rId11"/>
    <p:sldId id="266" r:id="rId12"/>
    <p:sldId id="265" r:id="rId13"/>
    <p:sldId id="268" r:id="rId14"/>
    <p:sldId id="267" r:id="rId15"/>
    <p:sldId id="269" r:id="rId16"/>
    <p:sldId id="270" r:id="rId17"/>
    <p:sldId id="271" r:id="rId18"/>
    <p:sldId id="272" r:id="rId19"/>
    <p:sldId id="273" r:id="rId20"/>
    <p:sldId id="274" r:id="rId21"/>
    <p:sldId id="275" r:id="rId22"/>
    <p:sldId id="276" r:id="rId23"/>
    <p:sldId id="279" r:id="rId24"/>
    <p:sldId id="277" r:id="rId25"/>
    <p:sldId id="281"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7" r:id="rId44"/>
    <p:sldId id="299" r:id="rId45"/>
    <p:sldId id="300" r:id="rId46"/>
    <p:sldId id="301" r:id="rId47"/>
    <p:sldId id="302" r:id="rId48"/>
    <p:sldId id="303" r:id="rId49"/>
    <p:sldId id="304" r:id="rId50"/>
    <p:sldId id="309"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30" r:id="rId75"/>
    <p:sldId id="329" r:id="rId76"/>
    <p:sldId id="331" r:id="rId77"/>
    <p:sldId id="332" r:id="rId78"/>
    <p:sldId id="333" r:id="rId79"/>
    <p:sldId id="334" r:id="rId80"/>
    <p:sldId id="336" r:id="rId81"/>
    <p:sldId id="335" r:id="rId82"/>
    <p:sldId id="337" r:id="rId83"/>
    <p:sldId id="338" r:id="rId84"/>
    <p:sldId id="339" r:id="rId85"/>
    <p:sldId id="340" r:id="rId86"/>
    <p:sldId id="341" r:id="rId87"/>
    <p:sldId id="342" r:id="rId88"/>
    <p:sldId id="343" r:id="rId89"/>
    <p:sldId id="344" r:id="rId90"/>
    <p:sldId id="346" r:id="rId91"/>
    <p:sldId id="345" r:id="rId92"/>
    <p:sldId id="347" r:id="rId93"/>
    <p:sldId id="348" r:id="rId94"/>
    <p:sldId id="349" r:id="rId95"/>
    <p:sldId id="350" r:id="rId96"/>
    <p:sldId id="351" r:id="rId97"/>
    <p:sldId id="352" r:id="rId98"/>
    <p:sldId id="353" r:id="rId99"/>
    <p:sldId id="355" r:id="rId100"/>
    <p:sldId id="354"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5" r:id="rId120"/>
    <p:sldId id="374"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3" r:id="rId138"/>
    <p:sldId id="392" r:id="rId139"/>
    <p:sldId id="394" r:id="rId140"/>
    <p:sldId id="395" r:id="rId1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5320" autoAdjust="0"/>
  </p:normalViewPr>
  <p:slideViewPr>
    <p:cSldViewPr snapToGrid="0">
      <p:cViewPr varScale="1">
        <p:scale>
          <a:sx n="87" d="100"/>
          <a:sy n="87" d="100"/>
        </p:scale>
        <p:origin x="614"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ru-RU"/>
              <a:t>Образец заголовка</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B78A06B-894D-4769-A813-05A02479515C}" type="datetimeFigureOut">
              <a:rPr lang="ru-RU" smtClean="0"/>
              <a:t>07.11.2023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rIns="45720"/>
          <a:lstStyle/>
          <a:p>
            <a:fld id="{38DF0ACD-7497-43B8-8114-E3987C8375F1}" type="slidenum">
              <a:rPr lang="ru-RU" smtClean="0"/>
              <a:t>‹#›</a:t>
            </a:fld>
            <a:endParaRPr lang="ru-RU"/>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3699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B78A06B-894D-4769-A813-05A02479515C}" type="datetimeFigureOut">
              <a:rPr lang="ru-RU" smtClean="0"/>
              <a:t>07.11.2023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79460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B78A06B-894D-4769-A813-05A02479515C}" type="datetimeFigureOut">
              <a:rPr lang="ru-RU" smtClean="0"/>
              <a:t>07.11.2023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73742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B78A06B-894D-4769-A813-05A02479515C}" type="datetimeFigureOut">
              <a:rPr lang="ru-RU" smtClean="0"/>
              <a:t>07.11.2023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8DF0ACD-7497-43B8-8114-E3987C8375F1}" type="slidenum">
              <a:rPr lang="ru-RU" smtClean="0"/>
              <a:t>‹#›</a:t>
            </a:fld>
            <a:endParaRPr lang="ru-RU"/>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59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ru-RU"/>
              <a:t>Образец заголовка</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B78A06B-894D-4769-A813-05A02479515C}" type="datetimeFigureOut">
              <a:rPr lang="ru-RU" smtClean="0"/>
              <a:t>07.11.2023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163017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B78A06B-894D-4769-A813-05A02479515C}" type="datetimeFigureOut">
              <a:rPr lang="ru-RU" smtClean="0"/>
              <a:t>07.11.2023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8DF0ACD-7497-43B8-8114-E3987C8375F1}" type="slidenum">
              <a:rPr lang="ru-RU" smtClean="0"/>
              <a:t>‹#›</a:t>
            </a:fld>
            <a:endParaRPr lang="ru-RU"/>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2807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609285" y="2851331"/>
            <a:ext cx="3893623"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66635" y="2851331"/>
            <a:ext cx="3899798"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B78A06B-894D-4769-A813-05A02479515C}" type="datetimeFigureOut">
              <a:rPr lang="ru-RU" smtClean="0"/>
              <a:t>07.11.2023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133346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B78A06B-894D-4769-A813-05A02479515C}" type="datetimeFigureOut">
              <a:rPr lang="ru-RU" smtClean="0"/>
              <a:t>07.11.2023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8DF0ACD-7497-43B8-8114-E3987C8375F1}" type="slidenum">
              <a:rPr lang="ru-RU" smtClean="0"/>
              <a:t>‹#›</a:t>
            </a:fld>
            <a:endParaRPr lang="ru-RU"/>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2585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B78A06B-894D-4769-A813-05A02479515C}" type="datetimeFigureOut">
              <a:rPr lang="ru-RU" smtClean="0"/>
              <a:t>07.11.2023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17974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B78A06B-894D-4769-A813-05A02479515C}" type="datetimeFigureOut">
              <a:rPr lang="ru-RU" smtClean="0"/>
              <a:t>07.11.2023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212665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B78A06B-894D-4769-A813-05A02479515C}" type="datetimeFigureOut">
              <a:rPr lang="ru-RU" smtClean="0"/>
              <a:t>07.11.2023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8DF0ACD-7497-43B8-8114-E3987C8375F1}" type="slidenum">
              <a:rPr lang="ru-RU" smtClean="0"/>
              <a:t>‹#›</a:t>
            </a:fld>
            <a:endParaRPr lang="ru-RU"/>
          </a:p>
        </p:txBody>
      </p:sp>
    </p:spTree>
    <p:extLst>
      <p:ext uri="{BB962C8B-B14F-4D97-AF65-F5344CB8AC3E}">
        <p14:creationId xmlns:p14="http://schemas.microsoft.com/office/powerpoint/2010/main" val="45481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2B78A06B-894D-4769-A813-05A02479515C}" type="datetimeFigureOut">
              <a:rPr lang="ru-RU" smtClean="0"/>
              <a:t>07.11.2023</a:t>
            </a:fld>
            <a:endParaRPr lang="ru-RU"/>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8DF0ACD-7497-43B8-8114-E3987C8375F1}" type="slidenum">
              <a:rPr lang="ru-RU" smtClean="0"/>
              <a:t>‹#›</a:t>
            </a:fld>
            <a:endParaRPr lang="ru-RU"/>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56050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079B99-D1B9-527A-2945-1C0DBD5F7CB0}"/>
              </a:ext>
            </a:extLst>
          </p:cNvPr>
          <p:cNvSpPr>
            <a:spLocks noGrp="1"/>
          </p:cNvSpPr>
          <p:nvPr>
            <p:ph type="ctrTitle"/>
          </p:nvPr>
        </p:nvSpPr>
        <p:spPr>
          <a:xfrm>
            <a:off x="0" y="1212522"/>
            <a:ext cx="12192000" cy="5742460"/>
          </a:xfrm>
        </p:spPr>
        <p:txBody>
          <a:bodyPr>
            <a:noAutofit/>
          </a:bodyPr>
          <a:lstStyle/>
          <a:p>
            <a:pPr algn="ctr"/>
            <a:r>
              <a:rPr lang="uk-UA" sz="4000" b="1" dirty="0">
                <a:highlight>
                  <a:srgbClr val="800000"/>
                </a:highlight>
              </a:rPr>
              <a:t>Питання до обговорення:</a:t>
            </a:r>
            <a:br>
              <a:rPr lang="uk-UA" sz="4000" b="1" dirty="0">
                <a:highlight>
                  <a:srgbClr val="800000"/>
                </a:highlight>
              </a:rPr>
            </a:br>
            <a:br>
              <a:rPr lang="uk-UA" sz="4000" b="1" dirty="0">
                <a:highlight>
                  <a:srgbClr val="FF0000"/>
                </a:highlight>
              </a:rPr>
            </a:br>
            <a:r>
              <a:rPr lang="uk-UA" sz="4000" b="1" dirty="0">
                <a:highlight>
                  <a:srgbClr val="FF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br>
              <a:rPr lang="uk-UA" sz="4000" b="1" dirty="0">
                <a:highlight>
                  <a:srgbClr val="FF0000"/>
                </a:highlight>
              </a:rPr>
            </a:br>
            <a:r>
              <a:rPr lang="uk-UA" sz="4000" b="1" dirty="0">
                <a:highlight>
                  <a:srgbClr val="FF0000"/>
                </a:highlight>
              </a:rPr>
              <a:t>2.	Теологічний дискурс українського ісламу. </a:t>
            </a:r>
            <a:br>
              <a:rPr lang="uk-UA" sz="4000" b="1" dirty="0">
                <a:highlight>
                  <a:srgbClr val="FF0000"/>
                </a:highlight>
              </a:rPr>
            </a:br>
            <a:r>
              <a:rPr lang="uk-UA" sz="4000" b="1" dirty="0">
                <a:highlight>
                  <a:srgbClr val="FF0000"/>
                </a:highlight>
              </a:rPr>
              <a:t>3.	Політичний дискурс українського ісламу. </a:t>
            </a:r>
            <a:br>
              <a:rPr lang="uk-UA" sz="4000" b="1" dirty="0">
                <a:highlight>
                  <a:srgbClr val="FF0000"/>
                </a:highlight>
              </a:rPr>
            </a:br>
            <a:endParaRPr lang="uk-UA" sz="4000" b="1" dirty="0">
              <a:highlight>
                <a:srgbClr val="FF0000"/>
              </a:highlight>
            </a:endParaRPr>
          </a:p>
        </p:txBody>
      </p:sp>
      <p:sp>
        <p:nvSpPr>
          <p:cNvPr id="3" name="Подзаголовок 2">
            <a:extLst>
              <a:ext uri="{FF2B5EF4-FFF2-40B4-BE49-F238E27FC236}">
                <a16:creationId xmlns:a16="http://schemas.microsoft.com/office/drawing/2014/main" id="{7EB8AFA2-E47E-5C3B-8454-3F16C39FD210}"/>
              </a:ext>
            </a:extLst>
          </p:cNvPr>
          <p:cNvSpPr>
            <a:spLocks noGrp="1"/>
          </p:cNvSpPr>
          <p:nvPr>
            <p:ph type="subTitle" idx="1"/>
          </p:nvPr>
        </p:nvSpPr>
        <p:spPr>
          <a:xfrm>
            <a:off x="0" y="0"/>
            <a:ext cx="12192000" cy="1212522"/>
          </a:xfrm>
        </p:spPr>
        <p:txBody>
          <a:bodyPr>
            <a:noAutofit/>
          </a:bodyPr>
          <a:lstStyle/>
          <a:p>
            <a:pPr algn="ctr"/>
            <a:r>
              <a:rPr lang="uk-UA" sz="3600" b="1" dirty="0">
                <a:solidFill>
                  <a:srgbClr val="FF0000"/>
                </a:solidFill>
                <a:highlight>
                  <a:srgbClr val="FFFF00"/>
                </a:highlight>
              </a:rPr>
              <a:t>Лекція 5. Ісламський дискурс у сучасній Україні: теологічний та </a:t>
            </a:r>
            <a:r>
              <a:rPr lang="uk-UA" sz="3600" b="1" dirty="0" err="1">
                <a:solidFill>
                  <a:srgbClr val="FF0000"/>
                </a:solidFill>
                <a:highlight>
                  <a:srgbClr val="FFFF00"/>
                </a:highlight>
              </a:rPr>
              <a:t>релігієзнавчий</a:t>
            </a:r>
            <a:r>
              <a:rPr lang="uk-UA" sz="3600" b="1" dirty="0">
                <a:solidFill>
                  <a:srgbClr val="FF0000"/>
                </a:solidFill>
                <a:highlight>
                  <a:srgbClr val="FFFF00"/>
                </a:highlight>
              </a:rPr>
              <a:t> аналіз</a:t>
            </a:r>
          </a:p>
        </p:txBody>
      </p:sp>
    </p:spTree>
    <p:extLst>
      <p:ext uri="{BB962C8B-B14F-4D97-AF65-F5344CB8AC3E}">
        <p14:creationId xmlns:p14="http://schemas.microsoft.com/office/powerpoint/2010/main" val="75010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fontScale="92500"/>
          </a:bodyPr>
          <a:lstStyle/>
          <a:p>
            <a:pPr algn="just"/>
            <a:r>
              <a:rPr lang="uk-UA" sz="2800" b="1" dirty="0">
                <a:highlight>
                  <a:srgbClr val="0000FF"/>
                </a:highlight>
              </a:rPr>
              <a:t>Переважно </a:t>
            </a:r>
            <a:r>
              <a:rPr lang="uk-UA" sz="2800" b="1" dirty="0" err="1">
                <a:highlight>
                  <a:srgbClr val="0000FF"/>
                </a:highlight>
              </a:rPr>
              <a:t>русофонним</a:t>
            </a:r>
            <a:r>
              <a:rPr lang="uk-UA" sz="2800" b="1" dirty="0">
                <a:highlight>
                  <a:srgbClr val="0000FF"/>
                </a:highlight>
              </a:rPr>
              <a:t> є дискурс </a:t>
            </a:r>
            <a:r>
              <a:rPr lang="uk-UA" sz="2800" b="1" dirty="0">
                <a:highlight>
                  <a:srgbClr val="FF0000"/>
                </a:highlight>
              </a:rPr>
              <a:t>Духовного управління мусульман України</a:t>
            </a:r>
            <a:r>
              <a:rPr lang="uk-UA" sz="2800" b="1" dirty="0">
                <a:highlight>
                  <a:srgbClr val="0000FF"/>
                </a:highlight>
              </a:rPr>
              <a:t>. Майже всі публічні виступи та інтерв’ю голови ДУМУ шейха Ахмеда </a:t>
            </a:r>
            <a:r>
              <a:rPr lang="uk-UA" sz="2800" b="1" dirty="0" err="1">
                <a:highlight>
                  <a:srgbClr val="0000FF"/>
                </a:highlight>
              </a:rPr>
              <a:t>Таміма</a:t>
            </a:r>
            <a:r>
              <a:rPr lang="uk-UA" sz="2800" b="1" dirty="0">
                <a:highlight>
                  <a:srgbClr val="0000FF"/>
                </a:highlight>
              </a:rPr>
              <a:t>, а також друкований орган управління – газета «Мінарет» (з лютого 1994 р.), виходили кожні два місяці російською мовою, з окремими публікаціями татарською мовою. Єдиний дитячий журнал, що виходив  українською – «Веселий світлячок». </a:t>
            </a:r>
          </a:p>
          <a:p>
            <a:pPr algn="just"/>
            <a:r>
              <a:rPr lang="uk-UA" sz="2800" b="1" dirty="0">
                <a:highlight>
                  <a:srgbClr val="0000FF"/>
                </a:highlight>
              </a:rPr>
              <a:t>Релігійна література, що видавалася ДУМУ (спочатку видавництвом «Аль-</a:t>
            </a:r>
            <a:r>
              <a:rPr lang="uk-UA" sz="2800" b="1" dirty="0" err="1">
                <a:highlight>
                  <a:srgbClr val="0000FF"/>
                </a:highlight>
              </a:rPr>
              <a:t>Іршад</a:t>
            </a:r>
            <a:r>
              <a:rPr lang="uk-UA" sz="2800" b="1" dirty="0">
                <a:highlight>
                  <a:srgbClr val="0000FF"/>
                </a:highlight>
              </a:rPr>
              <a:t>», а потім видавництвом «АЯ Груп»), виходить переважно російською, а також турецькою, татарською, чеченською, узбецькою і таджицькою мовами, і лише в останні роки – українською.</a:t>
            </a:r>
          </a:p>
        </p:txBody>
      </p:sp>
    </p:spTree>
    <p:extLst>
      <p:ext uri="{BB962C8B-B14F-4D97-AF65-F5344CB8AC3E}">
        <p14:creationId xmlns:p14="http://schemas.microsoft.com/office/powerpoint/2010/main" val="26840918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0000FF"/>
                </a:highlight>
              </a:rPr>
              <a:t>Від самого початку відродження ісламу в Україні в часи незалежності </a:t>
            </a:r>
            <a:r>
              <a:rPr lang="uk-UA" sz="3200" b="1" dirty="0">
                <a:highlight>
                  <a:srgbClr val="800000"/>
                </a:highlight>
              </a:rPr>
              <a:t>політичний вимір</a:t>
            </a:r>
            <a:r>
              <a:rPr lang="uk-UA" sz="3200" b="1" dirty="0">
                <a:highlight>
                  <a:srgbClr val="0000FF"/>
                </a:highlight>
              </a:rPr>
              <a:t> був важливою складовою публічного дискурсу вітчизняного ісламу. </a:t>
            </a:r>
          </a:p>
          <a:p>
            <a:pPr algn="just"/>
            <a:r>
              <a:rPr lang="uk-UA" sz="3200" b="1" dirty="0">
                <a:highlight>
                  <a:srgbClr val="0000FF"/>
                </a:highlight>
              </a:rPr>
              <a:t>Як зауважував один з патріархів українського </a:t>
            </a:r>
            <a:r>
              <a:rPr lang="uk-UA" sz="3200" b="1" dirty="0" err="1">
                <a:highlight>
                  <a:srgbClr val="0000FF"/>
                </a:highlight>
              </a:rPr>
              <a:t>ісламознавства</a:t>
            </a:r>
            <a:r>
              <a:rPr lang="uk-UA" sz="3200" b="1" dirty="0">
                <a:highlight>
                  <a:srgbClr val="0000FF"/>
                </a:highlight>
              </a:rPr>
              <a:t> М. </a:t>
            </a:r>
            <a:r>
              <a:rPr lang="uk-UA" sz="3200" b="1" dirty="0" err="1">
                <a:highlight>
                  <a:srgbClr val="0000FF"/>
                </a:highlight>
              </a:rPr>
              <a:t>Кирюшко</a:t>
            </a:r>
            <a:r>
              <a:rPr lang="uk-UA" sz="3200" b="1" dirty="0">
                <a:highlight>
                  <a:srgbClr val="0000FF"/>
                </a:highlight>
              </a:rPr>
              <a:t>, «</a:t>
            </a:r>
            <a:r>
              <a:rPr lang="uk-UA" sz="3200" b="1" dirty="0">
                <a:highlight>
                  <a:srgbClr val="FF0000"/>
                </a:highlight>
              </a:rPr>
              <a:t>особливості політичного, економічного та соціального процесу у суверенній Україні призвели до часткової політизації мусульманської громади країни, до внутрішньої організованості й консолідації мусульман, які вперше почали усвідомлювати свої спільні соціальні інтереси</a:t>
            </a:r>
            <a:r>
              <a:rPr lang="uk-UA" sz="3200" b="1" dirty="0">
                <a:highlight>
                  <a:srgbClr val="0000FF"/>
                </a:highlight>
              </a:rPr>
              <a:t>».</a:t>
            </a:r>
          </a:p>
        </p:txBody>
      </p:sp>
    </p:spTree>
    <p:extLst>
      <p:ext uri="{BB962C8B-B14F-4D97-AF65-F5344CB8AC3E}">
        <p14:creationId xmlns:p14="http://schemas.microsoft.com/office/powerpoint/2010/main" val="16446950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3200" b="1" dirty="0">
                <a:highlight>
                  <a:srgbClr val="808000"/>
                </a:highlight>
              </a:rPr>
              <a:t>На політизацію українського ісламського дискурсу вплинули фактори, серед яких українські дослідники найчастіше згадують </a:t>
            </a:r>
            <a:r>
              <a:rPr lang="uk-UA" sz="3200" b="1" dirty="0">
                <a:highlight>
                  <a:srgbClr val="FF0000"/>
                </a:highlight>
              </a:rPr>
              <a:t>чинники </a:t>
            </a:r>
            <a:r>
              <a:rPr lang="uk-UA" sz="3200" b="1" dirty="0" err="1">
                <a:highlight>
                  <a:srgbClr val="FF0000"/>
                </a:highlight>
              </a:rPr>
              <a:t>позарелігійного</a:t>
            </a:r>
            <a:r>
              <a:rPr lang="uk-UA" sz="3200" b="1" dirty="0">
                <a:highlight>
                  <a:srgbClr val="FF0000"/>
                </a:highlight>
              </a:rPr>
              <a:t> характеру </a:t>
            </a:r>
            <a:r>
              <a:rPr lang="uk-UA" sz="3200" b="1" dirty="0">
                <a:highlight>
                  <a:srgbClr val="808000"/>
                </a:highlight>
              </a:rPr>
              <a:t>(</a:t>
            </a:r>
            <a:r>
              <a:rPr lang="uk-UA" sz="3200" b="1" i="1" dirty="0">
                <a:highlight>
                  <a:srgbClr val="808000"/>
                </a:highlight>
              </a:rPr>
              <a:t>соціально-економічні, державно-політичні, міжнаціональні, правові та інші</a:t>
            </a:r>
            <a:r>
              <a:rPr lang="uk-UA" sz="3200" b="1" dirty="0">
                <a:highlight>
                  <a:srgbClr val="808000"/>
                </a:highlight>
              </a:rPr>
              <a:t>), </a:t>
            </a:r>
            <a:r>
              <a:rPr lang="uk-UA" sz="3200" b="1" dirty="0">
                <a:highlight>
                  <a:srgbClr val="FF0000"/>
                </a:highlight>
              </a:rPr>
              <a:t>релігійні чинники </a:t>
            </a:r>
            <a:r>
              <a:rPr lang="uk-UA" sz="3200" b="1" dirty="0">
                <a:highlight>
                  <a:srgbClr val="808000"/>
                </a:highlight>
              </a:rPr>
              <a:t>(</a:t>
            </a:r>
            <a:r>
              <a:rPr lang="uk-UA" sz="3200" b="1" i="1" dirty="0">
                <a:highlight>
                  <a:srgbClr val="808000"/>
                </a:highlight>
              </a:rPr>
              <a:t>проблеми і конфлікти внутрішньо-конфесійного розвитку, ідеологічні й політичні протиріччя між найкрупнішими конфесіями, резонування провідних релігійних процесів загальноукраїнського контексту</a:t>
            </a:r>
            <a:r>
              <a:rPr lang="uk-UA" sz="3200" b="1" dirty="0">
                <a:highlight>
                  <a:srgbClr val="808000"/>
                </a:highlight>
              </a:rPr>
              <a:t>) та </a:t>
            </a:r>
            <a:r>
              <a:rPr lang="uk-UA" sz="3200" b="1" dirty="0">
                <a:highlight>
                  <a:srgbClr val="FF0000"/>
                </a:highlight>
              </a:rPr>
              <a:t>зовнішні впливи</a:t>
            </a:r>
            <a:r>
              <a:rPr lang="uk-UA" sz="3200" b="1" dirty="0">
                <a:highlight>
                  <a:srgbClr val="808000"/>
                </a:highlight>
              </a:rPr>
              <a:t> (</a:t>
            </a:r>
            <a:r>
              <a:rPr lang="uk-UA" sz="3200" b="1" i="1" dirty="0">
                <a:highlight>
                  <a:srgbClr val="808000"/>
                </a:highlight>
              </a:rPr>
              <a:t>геополітичні, ідеологічні, інформаційні та інші</a:t>
            </a:r>
            <a:r>
              <a:rPr lang="uk-UA" sz="3200" b="1" dirty="0">
                <a:highlight>
                  <a:srgbClr val="808000"/>
                </a:highlight>
              </a:rPr>
              <a:t>).</a:t>
            </a:r>
          </a:p>
        </p:txBody>
      </p:sp>
    </p:spTree>
    <p:extLst>
      <p:ext uri="{BB962C8B-B14F-4D97-AF65-F5344CB8AC3E}">
        <p14:creationId xmlns:p14="http://schemas.microsoft.com/office/powerpoint/2010/main" val="2349860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008080"/>
                </a:highlight>
              </a:rPr>
              <a:t>Аналізуючи політичний дискурс українського ісламу, можна виокремити три різних підходи, три погляди на політичну складову в загальному ісламському дискурсі. </a:t>
            </a:r>
          </a:p>
          <a:p>
            <a:pPr algn="just"/>
            <a:r>
              <a:rPr lang="uk-UA" sz="3200" b="1" dirty="0">
                <a:highlight>
                  <a:srgbClr val="008080"/>
                </a:highlight>
              </a:rPr>
              <a:t>Основним представником одного з цих підходів є найчисельніше та найстаріше з діючих сьогодні на території України Духовне управління мусульман України (ДУМУ). </a:t>
            </a:r>
            <a:r>
              <a:rPr lang="uk-UA" sz="3200" b="1" dirty="0">
                <a:highlight>
                  <a:srgbClr val="800000"/>
                </a:highlight>
              </a:rPr>
              <a:t>Базовими установками ДУМУ є заклик до відмови від збройного </a:t>
            </a:r>
            <a:r>
              <a:rPr lang="uk-UA" sz="3200" b="1" dirty="0" err="1">
                <a:highlight>
                  <a:srgbClr val="800000"/>
                </a:highlight>
              </a:rPr>
              <a:t>джигаду</a:t>
            </a:r>
            <a:r>
              <a:rPr lang="uk-UA" sz="3200" b="1" dirty="0">
                <a:highlight>
                  <a:srgbClr val="800000"/>
                </a:highlight>
              </a:rPr>
              <a:t>, аполітичність і лояльність щодо України, громадянами якої вони є.</a:t>
            </a:r>
          </a:p>
        </p:txBody>
      </p:sp>
    </p:spTree>
    <p:extLst>
      <p:ext uri="{BB962C8B-B14F-4D97-AF65-F5344CB8AC3E}">
        <p14:creationId xmlns:p14="http://schemas.microsoft.com/office/powerpoint/2010/main" val="20038241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8080"/>
                </a:highlight>
              </a:rPr>
              <a:t>В основі подібної аполітичності лежить зв’язок ДУМУ із транснаціональним рухом </a:t>
            </a:r>
            <a:r>
              <a:rPr lang="uk-UA" sz="2800" b="1" dirty="0" err="1">
                <a:highlight>
                  <a:srgbClr val="008080"/>
                </a:highlight>
              </a:rPr>
              <a:t>ал-Ахбаш</a:t>
            </a:r>
            <a:r>
              <a:rPr lang="uk-UA" sz="2800" b="1" dirty="0">
                <a:highlight>
                  <a:srgbClr val="008080"/>
                </a:highlight>
              </a:rPr>
              <a:t> (або </a:t>
            </a:r>
            <a:r>
              <a:rPr lang="uk-UA" sz="2800" b="1" dirty="0" err="1">
                <a:highlight>
                  <a:srgbClr val="008080"/>
                </a:highlight>
              </a:rPr>
              <a:t>хабашити</a:t>
            </a:r>
            <a:r>
              <a:rPr lang="uk-UA" sz="2800" b="1" dirty="0">
                <a:highlight>
                  <a:srgbClr val="008080"/>
                </a:highlight>
              </a:rPr>
              <a:t>). </a:t>
            </a:r>
          </a:p>
          <a:p>
            <a:pPr algn="just"/>
            <a:r>
              <a:rPr lang="uk-UA" sz="2800" b="1" dirty="0">
                <a:highlight>
                  <a:srgbClr val="008080"/>
                </a:highlight>
              </a:rPr>
              <a:t>При цьому варто розуміти, що однією з головних причин поширення руху серед ліванських сунітів була втома ліванського суспільства від громадянської війни та пошук середнім класом поміркованих форм ісламу, які дали б змогу мирно існувати мусульманам у </a:t>
            </a:r>
            <a:r>
              <a:rPr lang="uk-UA" sz="2800" b="1" dirty="0" err="1">
                <a:highlight>
                  <a:srgbClr val="008080"/>
                </a:highlight>
              </a:rPr>
              <a:t>поліконфесійних</a:t>
            </a:r>
            <a:r>
              <a:rPr lang="uk-UA" sz="2800" b="1" dirty="0">
                <a:highlight>
                  <a:srgbClr val="008080"/>
                </a:highlight>
              </a:rPr>
              <a:t> суспільствах. Після 15 років громадянської війни та кровопролиття заклик </a:t>
            </a:r>
            <a:r>
              <a:rPr lang="uk-UA" sz="2800" b="1" dirty="0" err="1">
                <a:highlight>
                  <a:srgbClr val="008080"/>
                </a:highlight>
              </a:rPr>
              <a:t>ал-Ахбаш</a:t>
            </a:r>
            <a:r>
              <a:rPr lang="uk-UA" sz="2800" b="1" dirty="0">
                <a:highlight>
                  <a:srgbClr val="008080"/>
                </a:highlight>
              </a:rPr>
              <a:t> до релігійної поміркованості, політичної коректності та примирення мав потужний резонанс у середньому класі, серед сунітських інтелектуалів, професіоналів, бізнесменів – особливо традиційних сунітських комерційних сімей у міських центрах.</a:t>
            </a:r>
          </a:p>
        </p:txBody>
      </p:sp>
    </p:spTree>
    <p:extLst>
      <p:ext uri="{BB962C8B-B14F-4D97-AF65-F5344CB8AC3E}">
        <p14:creationId xmlns:p14="http://schemas.microsoft.com/office/powerpoint/2010/main" val="1233822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lnSpcReduction="10000"/>
          </a:bodyPr>
          <a:lstStyle/>
          <a:p>
            <a:pPr algn="just"/>
            <a:r>
              <a:rPr lang="uk-UA" b="1" dirty="0">
                <a:highlight>
                  <a:srgbClr val="008080"/>
                </a:highlight>
              </a:rPr>
              <a:t>З </a:t>
            </a:r>
            <a:r>
              <a:rPr lang="uk-UA" sz="2800" b="1" dirty="0">
                <a:highlight>
                  <a:srgbClr val="008080"/>
                </a:highlight>
              </a:rPr>
              <a:t>четвертою хвилею міграції з Лівану в 1975-1989 рр., яка була викликана громадянською війною, рух поширився за межі Лівану, зокрема в Україну. </a:t>
            </a:r>
          </a:p>
          <a:p>
            <a:pPr algn="just"/>
            <a:r>
              <a:rPr lang="uk-UA" sz="2800" b="1" dirty="0">
                <a:highlight>
                  <a:srgbClr val="008080"/>
                </a:highlight>
              </a:rPr>
              <a:t>З вищеназваних причин, ключовими положеннями ідеології, що консолідувала анклави мусульманських діаспор, які увійшли в мережу </a:t>
            </a:r>
            <a:r>
              <a:rPr lang="uk-UA" sz="2800" b="1" dirty="0" err="1">
                <a:highlight>
                  <a:srgbClr val="008080"/>
                </a:highlight>
              </a:rPr>
              <a:t>ал-Ахбаш</a:t>
            </a:r>
            <a:r>
              <a:rPr lang="uk-UA" sz="2800" b="1" dirty="0">
                <a:highlight>
                  <a:srgbClr val="008080"/>
                </a:highlight>
              </a:rPr>
              <a:t>, стали такі: </a:t>
            </a:r>
            <a:r>
              <a:rPr lang="uk-UA" sz="2800" b="1" dirty="0">
                <a:highlight>
                  <a:srgbClr val="800000"/>
                </a:highlight>
              </a:rPr>
              <a:t>помірність у відносинах із приймаючим суспільством; міжрелігійний (передусім – </a:t>
            </a:r>
            <a:r>
              <a:rPr lang="uk-UA" sz="2800" b="1" dirty="0" err="1">
                <a:highlight>
                  <a:srgbClr val="800000"/>
                </a:highlight>
              </a:rPr>
              <a:t>мусульмансько</a:t>
            </a:r>
            <a:r>
              <a:rPr lang="uk-UA" sz="2800" b="1" dirty="0">
                <a:highlight>
                  <a:srgbClr val="800000"/>
                </a:highlight>
              </a:rPr>
              <a:t>-християнський) діалог; звернення до суфійської спадщини як невід’ємної частини ісламу; аполітичність і лояльність до приймаючої держави; крайня нетерпимість до екстремістських рухів під релігійними гаслами ісламу.</a:t>
            </a:r>
            <a:r>
              <a:rPr lang="uk-UA" sz="2800" b="1" dirty="0">
                <a:highlight>
                  <a:srgbClr val="008080"/>
                </a:highlight>
              </a:rPr>
              <a:t> Ці ідеї були породжені людьми, які покинули Ліван через громадянську війну та міжрелігійні конфлікти.</a:t>
            </a:r>
          </a:p>
        </p:txBody>
      </p:sp>
    </p:spTree>
    <p:extLst>
      <p:ext uri="{BB962C8B-B14F-4D97-AF65-F5344CB8AC3E}">
        <p14:creationId xmlns:p14="http://schemas.microsoft.com/office/powerpoint/2010/main" val="6882350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2900" b="1" dirty="0">
                <a:highlight>
                  <a:srgbClr val="800000"/>
                </a:highlight>
              </a:rPr>
              <a:t>Отже, саме особистий досвід громадянської війни, міжконфесійного протистояння став соціальною підвалиною тієї політичної поведінки, яку демонструють послідовники </a:t>
            </a:r>
            <a:r>
              <a:rPr lang="uk-UA" sz="2900" b="1" dirty="0" err="1">
                <a:highlight>
                  <a:srgbClr val="800000"/>
                </a:highlight>
              </a:rPr>
              <a:t>ал-Ахбаш</a:t>
            </a:r>
            <a:r>
              <a:rPr lang="uk-UA" sz="2900" b="1" dirty="0">
                <a:highlight>
                  <a:srgbClr val="800000"/>
                </a:highlight>
              </a:rPr>
              <a:t> по всьому світу. Особливий інтерес цей досвід викликає в інших багатоконфесійних суспільствах, чим пояснюється прихильність з боку влади до руху в низці країн.</a:t>
            </a:r>
          </a:p>
          <a:p>
            <a:pPr algn="just"/>
            <a:r>
              <a:rPr lang="uk-UA" sz="2900" b="1" dirty="0">
                <a:highlight>
                  <a:srgbClr val="800000"/>
                </a:highlight>
              </a:rPr>
              <a:t>Іншою причиною подібної радикальної, або демонстративної, аполітичності є належність ДУМУ до традиційного ісламу (в термінології Р. </a:t>
            </a:r>
            <a:r>
              <a:rPr lang="uk-UA" sz="2900" b="1" dirty="0" err="1">
                <a:highlight>
                  <a:srgbClr val="800000"/>
                </a:highlight>
              </a:rPr>
              <a:t>Гівза</a:t>
            </a:r>
            <a:r>
              <a:rPr lang="uk-UA" sz="2900" b="1" dirty="0">
                <a:highlight>
                  <a:srgbClr val="800000"/>
                </a:highlight>
              </a:rPr>
              <a:t> та К. </a:t>
            </a:r>
            <a:r>
              <a:rPr lang="uk-UA" sz="2900" b="1" dirty="0" err="1">
                <a:highlight>
                  <a:srgbClr val="800000"/>
                </a:highlight>
              </a:rPr>
              <a:t>Мат’їсена</a:t>
            </a:r>
            <a:r>
              <a:rPr lang="uk-UA" sz="2900" b="1" dirty="0">
                <a:highlight>
                  <a:srgbClr val="800000"/>
                </a:highlight>
              </a:rPr>
              <a:t>), для якого характерними є саме аполітичність або політичний конформізм.</a:t>
            </a:r>
          </a:p>
        </p:txBody>
      </p:sp>
    </p:spTree>
    <p:extLst>
      <p:ext uri="{BB962C8B-B14F-4D97-AF65-F5344CB8AC3E}">
        <p14:creationId xmlns:p14="http://schemas.microsoft.com/office/powerpoint/2010/main" val="3095226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000" b="1" dirty="0">
                <a:highlight>
                  <a:srgbClr val="800000"/>
                </a:highlight>
              </a:rPr>
              <a:t>Отже, Духовне управління мусульман України вибудовує свій політичний дискурс в межах традиційного ісламу. </a:t>
            </a:r>
          </a:p>
          <a:p>
            <a:pPr algn="just"/>
            <a:r>
              <a:rPr lang="uk-UA" sz="3000" b="1" dirty="0">
                <a:highlight>
                  <a:srgbClr val="800000"/>
                </a:highlight>
              </a:rPr>
              <a:t>Відповідно до дискурсу традиційного ісламу вибудовується й політична поведінка ДУМУ – виражена аполітичність та лояльність до існуючої влади, або політичний конформізм. Зокрема, саме такої позиції дотримувався засновник руху </a:t>
            </a:r>
            <a:r>
              <a:rPr lang="uk-UA" sz="3000" b="1" dirty="0" err="1">
                <a:highlight>
                  <a:srgbClr val="800000"/>
                </a:highlight>
              </a:rPr>
              <a:t>ал-Ахбаш</a:t>
            </a:r>
            <a:r>
              <a:rPr lang="uk-UA" sz="3000" b="1" dirty="0">
                <a:highlight>
                  <a:srgbClr val="800000"/>
                </a:highlight>
              </a:rPr>
              <a:t> і вчитель Ахмеда </a:t>
            </a:r>
            <a:r>
              <a:rPr lang="uk-UA" sz="3000" b="1" dirty="0" err="1">
                <a:highlight>
                  <a:srgbClr val="800000"/>
                </a:highlight>
              </a:rPr>
              <a:t>Таміма</a:t>
            </a:r>
            <a:r>
              <a:rPr lang="uk-UA" sz="3000" b="1" dirty="0">
                <a:highlight>
                  <a:srgbClr val="800000"/>
                </a:highlight>
              </a:rPr>
              <a:t> </a:t>
            </a:r>
            <a:r>
              <a:rPr lang="uk-UA" sz="3000" b="1" dirty="0" err="1">
                <a:highlight>
                  <a:srgbClr val="800000"/>
                </a:highlight>
              </a:rPr>
              <a:t>Абдаллаг</a:t>
            </a:r>
            <a:r>
              <a:rPr lang="uk-UA" sz="3000" b="1" dirty="0">
                <a:highlight>
                  <a:srgbClr val="800000"/>
                </a:highlight>
              </a:rPr>
              <a:t> </a:t>
            </a:r>
            <a:r>
              <a:rPr lang="uk-UA" sz="3000" b="1" dirty="0" err="1">
                <a:highlight>
                  <a:srgbClr val="800000"/>
                </a:highlight>
              </a:rPr>
              <a:t>ал-Харарі</a:t>
            </a:r>
            <a:r>
              <a:rPr lang="uk-UA" sz="3000" b="1" dirty="0">
                <a:highlight>
                  <a:srgbClr val="800000"/>
                </a:highlight>
              </a:rPr>
              <a:t>: </a:t>
            </a:r>
            <a:r>
              <a:rPr lang="uk-UA" sz="3000" b="1" dirty="0">
                <a:highlight>
                  <a:srgbClr val="000080"/>
                </a:highlight>
              </a:rPr>
              <a:t>«…ми не вважаємо, що </a:t>
            </a:r>
            <a:r>
              <a:rPr lang="uk-UA" sz="3000" b="1" dirty="0" err="1">
                <a:highlight>
                  <a:srgbClr val="000080"/>
                </a:highlight>
              </a:rPr>
              <a:t>халяль</a:t>
            </a:r>
            <a:r>
              <a:rPr lang="uk-UA" sz="3000" b="1" dirty="0">
                <a:highlight>
                  <a:srgbClr val="000080"/>
                </a:highlight>
              </a:rPr>
              <a:t> [дозволено] здійснювати замахи на глав урядів через те, що вони судять за власними законами. Ми чисті від таких ідеологій і течій</a:t>
            </a:r>
            <a:r>
              <a:rPr lang="uk-UA" sz="3000" b="1" dirty="0">
                <a:highlight>
                  <a:srgbClr val="800000"/>
                </a:highlight>
              </a:rPr>
              <a:t>».</a:t>
            </a:r>
          </a:p>
        </p:txBody>
      </p:sp>
    </p:spTree>
    <p:extLst>
      <p:ext uri="{BB962C8B-B14F-4D97-AF65-F5344CB8AC3E}">
        <p14:creationId xmlns:p14="http://schemas.microsoft.com/office/powerpoint/2010/main" val="36727351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Аналогічну позицію займає і глава ДУМУ шейх Ахмед </a:t>
            </a:r>
            <a:r>
              <a:rPr lang="uk-UA" sz="2800" b="1" dirty="0" err="1">
                <a:highlight>
                  <a:srgbClr val="000080"/>
                </a:highlight>
              </a:rPr>
              <a:t>Тамім</a:t>
            </a:r>
            <a:r>
              <a:rPr lang="uk-UA" sz="2800" b="1" dirty="0">
                <a:highlight>
                  <a:srgbClr val="000080"/>
                </a:highlight>
              </a:rPr>
              <a:t>, який підкреслює дистанцію між релігійним і політичним вимірами життя українських мусульман: </a:t>
            </a:r>
          </a:p>
          <a:p>
            <a:pPr algn="just"/>
            <a:r>
              <a:rPr lang="uk-UA" sz="2800" b="1" dirty="0">
                <a:highlight>
                  <a:srgbClr val="000080"/>
                </a:highlight>
              </a:rPr>
              <a:t>«</a:t>
            </a:r>
            <a:r>
              <a:rPr lang="uk-UA" sz="2800" b="1" dirty="0">
                <a:highlight>
                  <a:srgbClr val="800000"/>
                </a:highlight>
              </a:rPr>
              <a:t>Ми дуже виважено діємо, бо наші мусульмани – це громадяни України, хоча більшість із них із країн колишнього СРСР &lt;...&gt; Ми завжди виступаємо проти того, щоб релігійний  чинник, релігійні організації використовувалися в політиці. Може, окрема конфесія намагається показати владі, наскільки вона їй потрібна, але це тимчасово. Щоб зберегти єдність народу і направити його в єдине русло, політики й держава мають продемонструвати спільну стратегію.</a:t>
            </a:r>
          </a:p>
        </p:txBody>
      </p:sp>
    </p:spTree>
    <p:extLst>
      <p:ext uri="{BB962C8B-B14F-4D97-AF65-F5344CB8AC3E}">
        <p14:creationId xmlns:p14="http://schemas.microsoft.com/office/powerpoint/2010/main" val="304959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800000"/>
                </a:highlight>
              </a:rPr>
              <a:t>Якщо ми всі погоджуємось у тому, що Україна єдина і вона багатонаціональна, де кожен займає гідне місце, то держава має бути на одній дистанції з усіма». «Ми не отримуємо підтримки ні від кого, не просимо підтримки ні в кого. Просто щоб не бути під впливом змін у політиці в майбутньому. Звісно, це нелегко, але це наша тверда позиція, яка зберігає нас при будь-якій владі</a:t>
            </a:r>
            <a:r>
              <a:rPr lang="uk-UA" sz="3200" b="1" dirty="0"/>
              <a:t>».</a:t>
            </a:r>
          </a:p>
        </p:txBody>
      </p:sp>
    </p:spTree>
    <p:extLst>
      <p:ext uri="{BB962C8B-B14F-4D97-AF65-F5344CB8AC3E}">
        <p14:creationId xmlns:p14="http://schemas.microsoft.com/office/powerpoint/2010/main" val="26249925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3600" b="1" dirty="0">
                <a:highlight>
                  <a:srgbClr val="000080"/>
                </a:highlight>
              </a:rPr>
              <a:t>Подібна аполітичність та зосередженість на </a:t>
            </a:r>
            <a:r>
              <a:rPr lang="uk-UA" sz="3600" b="1" dirty="0" err="1">
                <a:highlight>
                  <a:srgbClr val="000080"/>
                </a:highlight>
              </a:rPr>
              <a:t>вибудові</a:t>
            </a:r>
            <a:r>
              <a:rPr lang="uk-UA" sz="3600" b="1" dirty="0">
                <a:highlight>
                  <a:srgbClr val="000080"/>
                </a:highlight>
              </a:rPr>
              <a:t> ортодоксії, «правильних» уявлень про іслам проявляється в текстах п’ятничних промов (</a:t>
            </a:r>
            <a:r>
              <a:rPr lang="uk-UA" sz="3600" b="1" dirty="0" err="1">
                <a:highlight>
                  <a:srgbClr val="000080"/>
                </a:highlight>
              </a:rPr>
              <a:t>хутб</a:t>
            </a:r>
            <a:r>
              <a:rPr lang="uk-UA" sz="3600" b="1" dirty="0">
                <a:highlight>
                  <a:srgbClr val="000080"/>
                </a:highlight>
              </a:rPr>
              <a:t>). Проаналізувавши тексти 30 промов за період з 2012 до 2018 року, можна зробити висновок, що жодних питань, пов’язаних із політикою, – </a:t>
            </a:r>
            <a:r>
              <a:rPr lang="uk-UA" sz="3600" b="1" dirty="0">
                <a:solidFill>
                  <a:srgbClr val="FFFF00"/>
                </a:solidFill>
                <a:highlight>
                  <a:srgbClr val="000080"/>
                </a:highlight>
              </a:rPr>
              <a:t>ні палестинське питання, ні будь-яке інше політизоване питання не озвучувалось</a:t>
            </a:r>
            <a:r>
              <a:rPr lang="uk-UA" sz="3600" b="1" dirty="0">
                <a:highlight>
                  <a:srgbClr val="000080"/>
                </a:highlight>
              </a:rPr>
              <a:t>. Натомість головна увага завжди приділяється питанням віровчення, </a:t>
            </a:r>
            <a:r>
              <a:rPr lang="uk-UA" sz="3600" b="1" dirty="0" err="1">
                <a:highlight>
                  <a:srgbClr val="000080"/>
                </a:highlight>
              </a:rPr>
              <a:t>акиди</a:t>
            </a:r>
            <a:r>
              <a:rPr lang="uk-UA" sz="3600" b="1" dirty="0">
                <a:highlight>
                  <a:srgbClr val="000080"/>
                </a:highlight>
              </a:rPr>
              <a:t>.</a:t>
            </a:r>
          </a:p>
        </p:txBody>
      </p:sp>
    </p:spTree>
    <p:extLst>
      <p:ext uri="{BB962C8B-B14F-4D97-AF65-F5344CB8AC3E}">
        <p14:creationId xmlns:p14="http://schemas.microsoft.com/office/powerpoint/2010/main" val="221118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3000" b="1" dirty="0">
                <a:highlight>
                  <a:srgbClr val="000080"/>
                </a:highlight>
              </a:rPr>
              <a:t>Контент офіційного сайту ДУМУ також подається російською та українською мовами, але матеріал українською мовою не повністю дублює російськомовний контент, та з’являється на сайті із запізненням. </a:t>
            </a:r>
          </a:p>
          <a:p>
            <a:pPr algn="just"/>
            <a:r>
              <a:rPr lang="uk-UA" sz="3000" b="1" dirty="0">
                <a:highlight>
                  <a:srgbClr val="000080"/>
                </a:highlight>
              </a:rPr>
              <a:t>Практично всі п’ятничні проповіді (</a:t>
            </a:r>
            <a:r>
              <a:rPr lang="uk-UA" sz="3000" b="1" dirty="0" err="1">
                <a:highlight>
                  <a:srgbClr val="000080"/>
                </a:highlight>
              </a:rPr>
              <a:t>хутби</a:t>
            </a:r>
            <a:r>
              <a:rPr lang="uk-UA" sz="3000" b="1" dirty="0">
                <a:highlight>
                  <a:srgbClr val="000080"/>
                </a:highlight>
              </a:rPr>
              <a:t>) читають двома мовами – арабською та російською, що пояснюється </a:t>
            </a:r>
            <a:r>
              <a:rPr lang="uk-UA" sz="3000" b="1" dirty="0" err="1">
                <a:highlight>
                  <a:srgbClr val="000080"/>
                </a:highlight>
              </a:rPr>
              <a:t>поліетнічним</a:t>
            </a:r>
            <a:r>
              <a:rPr lang="uk-UA" sz="3000" b="1" dirty="0">
                <a:highlight>
                  <a:srgbClr val="000080"/>
                </a:highlight>
              </a:rPr>
              <a:t> характером самого ДУМУ, яке об’єднує мусульман з багатьох етнічних груп (що переважно походять з колишнього Радянського союзу), для яких </a:t>
            </a:r>
            <a:r>
              <a:rPr lang="uk-UA" sz="3000" b="1" dirty="0">
                <a:highlight>
                  <a:srgbClr val="FF0000"/>
                </a:highlight>
              </a:rPr>
              <a:t>російська мова лишається мовою міжетнічного спілкування.</a:t>
            </a:r>
          </a:p>
        </p:txBody>
      </p:sp>
    </p:spTree>
    <p:extLst>
      <p:ext uri="{BB962C8B-B14F-4D97-AF65-F5344CB8AC3E}">
        <p14:creationId xmlns:p14="http://schemas.microsoft.com/office/powerpoint/2010/main" val="9404879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Також, відповідно до дискурсу традиційного ісламу одним із найважливіших питань є критика ідей Мухаммада ібн </a:t>
            </a:r>
            <a:r>
              <a:rPr lang="uk-UA" sz="2800" b="1" dirty="0" err="1">
                <a:highlight>
                  <a:srgbClr val="000080"/>
                </a:highlight>
              </a:rPr>
              <a:t>Абд</a:t>
            </a:r>
            <a:r>
              <a:rPr lang="uk-UA" sz="2800" b="1" dirty="0">
                <a:highlight>
                  <a:srgbClr val="000080"/>
                </a:highlight>
              </a:rPr>
              <a:t> </a:t>
            </a:r>
            <a:r>
              <a:rPr lang="uk-UA" sz="2800" b="1" dirty="0" err="1">
                <a:highlight>
                  <a:srgbClr val="000080"/>
                </a:highlight>
              </a:rPr>
              <a:t>ал-Ваггаба</a:t>
            </a:r>
            <a:r>
              <a:rPr lang="uk-UA" sz="2800" b="1" dirty="0">
                <a:highlight>
                  <a:srgbClr val="000080"/>
                </a:highlight>
              </a:rPr>
              <a:t>, засновника-епоніма реформістської течії </a:t>
            </a:r>
            <a:r>
              <a:rPr lang="uk-UA" sz="2800" b="1" dirty="0" err="1">
                <a:highlight>
                  <a:srgbClr val="000080"/>
                </a:highlight>
              </a:rPr>
              <a:t>ваггабізм</a:t>
            </a:r>
            <a:r>
              <a:rPr lang="uk-UA" sz="2800" b="1" dirty="0">
                <a:highlight>
                  <a:srgbClr val="000080"/>
                </a:highlight>
              </a:rPr>
              <a:t> і його послідовників. Так само критикується </a:t>
            </a:r>
            <a:r>
              <a:rPr lang="uk-UA" sz="2800" b="1" dirty="0" err="1">
                <a:highlight>
                  <a:srgbClr val="000080"/>
                </a:highlight>
              </a:rPr>
              <a:t>Саїд</a:t>
            </a:r>
            <a:r>
              <a:rPr lang="uk-UA" sz="2800" b="1" dirty="0">
                <a:highlight>
                  <a:srgbClr val="000080"/>
                </a:highlight>
              </a:rPr>
              <a:t> </a:t>
            </a:r>
            <a:r>
              <a:rPr lang="uk-UA" sz="2800" b="1" dirty="0" err="1">
                <a:highlight>
                  <a:srgbClr val="000080"/>
                </a:highlight>
              </a:rPr>
              <a:t>Кутб</a:t>
            </a:r>
            <a:r>
              <a:rPr lang="uk-UA" sz="2800" b="1" dirty="0">
                <a:highlight>
                  <a:srgbClr val="000080"/>
                </a:highlight>
              </a:rPr>
              <a:t>, ідеолог ісламізму з асоціації «Брати-мусульмани» та сама асоціація разом із генетично з нею пов’язаною </a:t>
            </a:r>
            <a:r>
              <a:rPr lang="uk-UA" sz="2800" b="1" dirty="0" err="1">
                <a:highlight>
                  <a:srgbClr val="000080"/>
                </a:highlight>
              </a:rPr>
              <a:t>Хізб</a:t>
            </a:r>
            <a:r>
              <a:rPr lang="uk-UA" sz="2800" b="1" dirty="0">
                <a:highlight>
                  <a:srgbClr val="000080"/>
                </a:highlight>
              </a:rPr>
              <a:t> </a:t>
            </a:r>
            <a:r>
              <a:rPr lang="uk-UA" sz="2800" b="1" dirty="0" err="1">
                <a:highlight>
                  <a:srgbClr val="000080"/>
                </a:highlight>
              </a:rPr>
              <a:t>ут-Тахрір</a:t>
            </a:r>
            <a:r>
              <a:rPr lang="uk-UA" sz="2800" b="1" dirty="0">
                <a:highlight>
                  <a:srgbClr val="000080"/>
                </a:highlight>
              </a:rPr>
              <a:t>. </a:t>
            </a:r>
          </a:p>
          <a:p>
            <a:pPr algn="just"/>
            <a:r>
              <a:rPr lang="uk-UA" sz="2800" b="1" dirty="0">
                <a:highlight>
                  <a:srgbClr val="000080"/>
                </a:highlight>
              </a:rPr>
              <a:t>Зокрема, практично на кожному із шести з’їздів мусульман України, які проводило ДУМУ в 1994, 1996, 2000, 2006, 2011 та 2018 роках, питання об’єднання українського суспільства в протистоянні тероризму та екстремізму під релігійними гаслами було одним з основних.</a:t>
            </a:r>
          </a:p>
        </p:txBody>
      </p:sp>
    </p:spTree>
    <p:extLst>
      <p:ext uri="{BB962C8B-B14F-4D97-AF65-F5344CB8AC3E}">
        <p14:creationId xmlns:p14="http://schemas.microsoft.com/office/powerpoint/2010/main" val="18892402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fontScale="92500" lnSpcReduction="10000"/>
          </a:bodyPr>
          <a:lstStyle/>
          <a:p>
            <a:pPr algn="just"/>
            <a:r>
              <a:rPr lang="uk-UA" sz="3200" b="1" dirty="0">
                <a:highlight>
                  <a:srgbClr val="000080"/>
                </a:highlight>
              </a:rPr>
              <a:t>У своєму небажанні поєднувати релігійну діяльність і політичний </a:t>
            </a:r>
            <a:r>
              <a:rPr lang="uk-UA" sz="3200" b="1" dirty="0" err="1">
                <a:highlight>
                  <a:srgbClr val="000080"/>
                </a:highlight>
              </a:rPr>
              <a:t>активізм</a:t>
            </a:r>
            <a:r>
              <a:rPr lang="uk-UA" sz="3200" b="1" dirty="0">
                <a:highlight>
                  <a:srgbClr val="000080"/>
                </a:highlight>
              </a:rPr>
              <a:t> шейх Ахмед </a:t>
            </a:r>
            <a:r>
              <a:rPr lang="uk-UA" sz="3200" b="1" dirty="0" err="1">
                <a:highlight>
                  <a:srgbClr val="000080"/>
                </a:highlight>
              </a:rPr>
              <a:t>Тамім</a:t>
            </a:r>
            <a:r>
              <a:rPr lang="uk-UA" sz="3200" b="1" dirty="0">
                <a:highlight>
                  <a:srgbClr val="000080"/>
                </a:highlight>
              </a:rPr>
              <a:t> демонструє </a:t>
            </a:r>
            <a:r>
              <a:rPr lang="uk-UA" sz="3200" b="1" dirty="0" err="1">
                <a:highlight>
                  <a:srgbClr val="000080"/>
                </a:highlight>
              </a:rPr>
              <a:t>традиціоналістський</a:t>
            </a:r>
            <a:r>
              <a:rPr lang="uk-UA" sz="3200" b="1" dirty="0">
                <a:highlight>
                  <a:srgbClr val="000080"/>
                </a:highlight>
              </a:rPr>
              <a:t> підхід, який є притаманним класичним школам ісламського права, в тому числі </a:t>
            </a:r>
            <a:r>
              <a:rPr lang="uk-UA" sz="3200" b="1" dirty="0" err="1">
                <a:highlight>
                  <a:srgbClr val="000080"/>
                </a:highlight>
              </a:rPr>
              <a:t>ханафітам</a:t>
            </a:r>
            <a:r>
              <a:rPr lang="uk-UA" sz="3200" b="1" dirty="0">
                <a:highlight>
                  <a:srgbClr val="000080"/>
                </a:highlight>
              </a:rPr>
              <a:t>, до яких належить більшість українських мусульман.</a:t>
            </a:r>
          </a:p>
          <a:p>
            <a:pPr algn="just"/>
            <a:r>
              <a:rPr lang="uk-UA" sz="3200" b="1" dirty="0">
                <a:highlight>
                  <a:srgbClr val="000080"/>
                </a:highlight>
              </a:rPr>
              <a:t>Можна побачити, що персональний досвід міжрелігійного конфлікту серед послідовників </a:t>
            </a:r>
            <a:r>
              <a:rPr lang="uk-UA" sz="3200" b="1" dirty="0" err="1">
                <a:highlight>
                  <a:srgbClr val="000080"/>
                </a:highlight>
              </a:rPr>
              <a:t>ал-Ахбаш</a:t>
            </a:r>
            <a:r>
              <a:rPr lang="uk-UA" sz="3200" b="1" dirty="0">
                <a:highlight>
                  <a:srgbClr val="000080"/>
                </a:highlight>
              </a:rPr>
              <a:t> та ортодоксальний дискурс традиційного ісламу збіглися і підсилили один одного, породивши своєрідну радикальну, або демонстративну, аполітичність, або, якщо розглядати аполітичність як форму політичної поведінки, політичний конформізм.</a:t>
            </a:r>
          </a:p>
        </p:txBody>
      </p:sp>
    </p:spTree>
    <p:extLst>
      <p:ext uri="{BB962C8B-B14F-4D97-AF65-F5344CB8AC3E}">
        <p14:creationId xmlns:p14="http://schemas.microsoft.com/office/powerpoint/2010/main" val="30532462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fontScale="92500" lnSpcReduction="10000"/>
          </a:bodyPr>
          <a:lstStyle/>
          <a:p>
            <a:pPr algn="just"/>
            <a:r>
              <a:rPr lang="uk-UA" sz="2800" b="1" dirty="0">
                <a:highlight>
                  <a:srgbClr val="000080"/>
                </a:highlight>
              </a:rPr>
              <a:t>Представниками іншого розуміння взаємин між ісламом та політикою в мусульманській спільноті України є дві споріднені (як організаційно, так і ідеологічно) організації – </a:t>
            </a:r>
            <a:r>
              <a:rPr lang="uk-UA" sz="2800" b="1" dirty="0">
                <a:solidFill>
                  <a:srgbClr val="FFFF00"/>
                </a:solidFill>
                <a:highlight>
                  <a:srgbClr val="000080"/>
                </a:highlight>
              </a:rPr>
              <a:t>Всеукраїнська асоціація громадських організацій «</a:t>
            </a:r>
            <a:r>
              <a:rPr lang="uk-UA" sz="2800" b="1" dirty="0" err="1">
                <a:solidFill>
                  <a:srgbClr val="FFFF00"/>
                </a:solidFill>
                <a:highlight>
                  <a:srgbClr val="000080"/>
                </a:highlight>
              </a:rPr>
              <a:t>Альраїд</a:t>
            </a:r>
            <a:r>
              <a:rPr lang="uk-UA" sz="2800" b="1" dirty="0">
                <a:solidFill>
                  <a:srgbClr val="FFFF00"/>
                </a:solidFill>
                <a:highlight>
                  <a:srgbClr val="000080"/>
                </a:highlight>
              </a:rPr>
              <a:t>» та Духовне управління мусульман України «</a:t>
            </a:r>
            <a:r>
              <a:rPr lang="uk-UA" sz="2800" b="1" dirty="0" err="1">
                <a:solidFill>
                  <a:srgbClr val="FFFF00"/>
                </a:solidFill>
                <a:highlight>
                  <a:srgbClr val="000080"/>
                </a:highlight>
              </a:rPr>
              <a:t>Умма</a:t>
            </a:r>
            <a:r>
              <a:rPr lang="uk-UA" sz="2800" b="1" dirty="0">
                <a:solidFill>
                  <a:srgbClr val="FFFF00"/>
                </a:solidFill>
                <a:highlight>
                  <a:srgbClr val="000080"/>
                </a:highlight>
              </a:rPr>
              <a:t>» (на чолі з муфтієм шейхом </a:t>
            </a:r>
            <a:r>
              <a:rPr lang="uk-UA" sz="2800" b="1" dirty="0" err="1">
                <a:solidFill>
                  <a:srgbClr val="FFFF00"/>
                </a:solidFill>
                <a:highlight>
                  <a:srgbClr val="000080"/>
                </a:highlight>
              </a:rPr>
              <a:t>Саїдом</a:t>
            </a:r>
            <a:r>
              <a:rPr lang="uk-UA" sz="2800" b="1" dirty="0">
                <a:solidFill>
                  <a:srgbClr val="FFFF00"/>
                </a:solidFill>
                <a:highlight>
                  <a:srgbClr val="000080"/>
                </a:highlight>
              </a:rPr>
              <a:t> </a:t>
            </a:r>
            <a:r>
              <a:rPr lang="uk-UA" sz="2800" b="1" dirty="0" err="1">
                <a:solidFill>
                  <a:srgbClr val="FFFF00"/>
                </a:solidFill>
                <a:highlight>
                  <a:srgbClr val="000080"/>
                </a:highlight>
              </a:rPr>
              <a:t>Ісмагіловим</a:t>
            </a:r>
            <a:r>
              <a:rPr lang="uk-UA" sz="2800" b="1" dirty="0">
                <a:solidFill>
                  <a:srgbClr val="FFFF00"/>
                </a:solidFill>
                <a:highlight>
                  <a:srgbClr val="000080"/>
                </a:highlight>
              </a:rPr>
              <a:t>).</a:t>
            </a:r>
          </a:p>
          <a:p>
            <a:pPr algn="just"/>
            <a:r>
              <a:rPr lang="uk-UA" sz="2800" b="1" dirty="0">
                <a:highlight>
                  <a:srgbClr val="000080"/>
                </a:highlight>
              </a:rPr>
              <a:t>Звертаючись до аналізу політичного дискурсу цих двох організацій, зазначимо, що представники «</a:t>
            </a:r>
            <a:r>
              <a:rPr lang="uk-UA" sz="2800" b="1" dirty="0" err="1">
                <a:highlight>
                  <a:srgbClr val="000080"/>
                </a:highlight>
              </a:rPr>
              <a:t>Альраїду</a:t>
            </a:r>
            <a:r>
              <a:rPr lang="uk-UA" sz="2800" b="1" dirty="0">
                <a:highlight>
                  <a:srgbClr val="000080"/>
                </a:highlight>
              </a:rPr>
              <a:t>» демонструють </a:t>
            </a:r>
            <a:r>
              <a:rPr lang="uk-UA" sz="2800" b="1" dirty="0">
                <a:highlight>
                  <a:srgbClr val="FF0000"/>
                </a:highlight>
              </a:rPr>
              <a:t>виражений політичний </a:t>
            </a:r>
            <a:r>
              <a:rPr lang="uk-UA" sz="2800" b="1" dirty="0" err="1">
                <a:highlight>
                  <a:srgbClr val="FF0000"/>
                </a:highlight>
              </a:rPr>
              <a:t>активізм</a:t>
            </a:r>
            <a:r>
              <a:rPr lang="uk-UA" sz="2800" b="1" dirty="0">
                <a:highlight>
                  <a:srgbClr val="FF0000"/>
                </a:highlight>
              </a:rPr>
              <a:t>, прагнення інкорпоруватися в державні структури, створити політичне лобі</a:t>
            </a:r>
            <a:r>
              <a:rPr lang="uk-UA" sz="2800" b="1" dirty="0">
                <a:highlight>
                  <a:srgbClr val="000080"/>
                </a:highlight>
              </a:rPr>
              <a:t>. Зокрема, «</a:t>
            </a:r>
            <a:r>
              <a:rPr lang="uk-UA" sz="2800" b="1" dirty="0" err="1">
                <a:highlight>
                  <a:srgbClr val="000080"/>
                </a:highlight>
              </a:rPr>
              <a:t>Альраїд</a:t>
            </a:r>
            <a:r>
              <a:rPr lang="uk-UA" sz="2800" b="1" dirty="0">
                <a:highlight>
                  <a:srgbClr val="000080"/>
                </a:highlight>
              </a:rPr>
              <a:t>» активно працює з різноманітними політичними партіями, намагаючись досягти рівня свого представництва в уряді. Як заявляв екс-глава «</a:t>
            </a:r>
            <a:r>
              <a:rPr lang="uk-UA" sz="2800" b="1" dirty="0" err="1">
                <a:highlight>
                  <a:srgbClr val="000080"/>
                </a:highlight>
              </a:rPr>
              <a:t>Альраїд</a:t>
            </a:r>
            <a:r>
              <a:rPr lang="uk-UA" sz="2800" b="1" dirty="0">
                <a:highlight>
                  <a:srgbClr val="000080"/>
                </a:highlight>
              </a:rPr>
              <a:t>» </a:t>
            </a:r>
            <a:r>
              <a:rPr lang="uk-UA" sz="2800" b="1" dirty="0">
                <a:highlight>
                  <a:srgbClr val="800000"/>
                </a:highlight>
              </a:rPr>
              <a:t>Ісмаїл </a:t>
            </a:r>
            <a:r>
              <a:rPr lang="uk-UA" sz="2800" b="1" dirty="0" err="1">
                <a:highlight>
                  <a:srgbClr val="800000"/>
                </a:highlight>
              </a:rPr>
              <a:t>Каді</a:t>
            </a:r>
            <a:r>
              <a:rPr lang="uk-UA" sz="2800" b="1" dirty="0">
                <a:highlight>
                  <a:srgbClr val="000080"/>
                </a:highlight>
              </a:rPr>
              <a:t> у своєму інтерв’ю: «...поки що ми ще не дійшли до цього рівня [представництва в уряді], незважаючи на наше співробітництво з багатьма партіями».</a:t>
            </a:r>
          </a:p>
        </p:txBody>
      </p:sp>
    </p:spTree>
    <p:extLst>
      <p:ext uri="{BB962C8B-B14F-4D97-AF65-F5344CB8AC3E}">
        <p14:creationId xmlns:p14="http://schemas.microsoft.com/office/powerpoint/2010/main" val="15498418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800000"/>
                </a:highlight>
              </a:rPr>
              <a:t>Причому важко виокремити принцип, за яким представники «</a:t>
            </a:r>
            <a:r>
              <a:rPr lang="uk-UA" sz="3200" b="1" dirty="0" err="1">
                <a:highlight>
                  <a:srgbClr val="800000"/>
                </a:highlight>
              </a:rPr>
              <a:t>Альраїду</a:t>
            </a:r>
            <a:r>
              <a:rPr lang="uk-UA" sz="3200" b="1" dirty="0">
                <a:highlight>
                  <a:srgbClr val="800000"/>
                </a:highlight>
              </a:rPr>
              <a:t>» та ДУМУ «</a:t>
            </a:r>
            <a:r>
              <a:rPr lang="uk-UA" sz="3200" b="1" dirty="0" err="1">
                <a:highlight>
                  <a:srgbClr val="800000"/>
                </a:highlight>
              </a:rPr>
              <a:t>Умма</a:t>
            </a:r>
            <a:r>
              <a:rPr lang="uk-UA" sz="3200" b="1" dirty="0">
                <a:highlight>
                  <a:srgbClr val="800000"/>
                </a:highlight>
              </a:rPr>
              <a:t>» обирають, з якими саме політичними силами варто співпрацювати. Серед контактів можна побачити і представників «Українського вибору» Віктора Медведчука, і голову «Братства» Дмитра Корчинського, представників Меджлісу та «Блока Петра Порошенка» </a:t>
            </a:r>
            <a:r>
              <a:rPr lang="uk-UA" sz="3200" b="1" dirty="0" err="1">
                <a:highlight>
                  <a:srgbClr val="800000"/>
                </a:highlight>
              </a:rPr>
              <a:t>Рефата</a:t>
            </a:r>
            <a:r>
              <a:rPr lang="uk-UA" sz="3200" b="1" dirty="0">
                <a:highlight>
                  <a:srgbClr val="800000"/>
                </a:highlight>
              </a:rPr>
              <a:t> </a:t>
            </a:r>
            <a:r>
              <a:rPr lang="uk-UA" sz="3200" b="1" dirty="0" err="1">
                <a:highlight>
                  <a:srgbClr val="800000"/>
                </a:highlight>
              </a:rPr>
              <a:t>Чубарова</a:t>
            </a:r>
            <a:r>
              <a:rPr lang="uk-UA" sz="3200" b="1" dirty="0">
                <a:highlight>
                  <a:srgbClr val="800000"/>
                </a:highlight>
              </a:rPr>
              <a:t> та Мустафу </a:t>
            </a:r>
            <a:r>
              <a:rPr lang="uk-UA" sz="3200" b="1" dirty="0" err="1">
                <a:highlight>
                  <a:srgbClr val="800000"/>
                </a:highlight>
              </a:rPr>
              <a:t>Джемілєва</a:t>
            </a:r>
            <a:r>
              <a:rPr lang="uk-UA" sz="3200" b="1" dirty="0">
                <a:highlight>
                  <a:srgbClr val="800000"/>
                </a:highlight>
              </a:rPr>
              <a:t>, представника ДУМУ «</a:t>
            </a:r>
            <a:r>
              <a:rPr lang="uk-UA" sz="3200" b="1" dirty="0" err="1">
                <a:highlight>
                  <a:srgbClr val="800000"/>
                </a:highlight>
              </a:rPr>
              <a:t>Умма</a:t>
            </a:r>
            <a:r>
              <a:rPr lang="uk-UA" sz="3200" b="1" dirty="0">
                <a:highlight>
                  <a:srgbClr val="800000"/>
                </a:highlight>
              </a:rPr>
              <a:t>» можна було побачити на урочистому з’їзді ВО «Батьківщина» «Форум Єднання» 22 січня 2019 р.</a:t>
            </a:r>
          </a:p>
        </p:txBody>
      </p:sp>
    </p:spTree>
    <p:extLst>
      <p:ext uri="{BB962C8B-B14F-4D97-AF65-F5344CB8AC3E}">
        <p14:creationId xmlns:p14="http://schemas.microsoft.com/office/powerpoint/2010/main" val="5421615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600" b="1" dirty="0">
                <a:highlight>
                  <a:srgbClr val="800000"/>
                </a:highlight>
              </a:rPr>
              <a:t>Отже, судячи з усього, в політичній стратегії ВАГО «</a:t>
            </a:r>
            <a:r>
              <a:rPr lang="uk-UA" sz="2600" b="1" dirty="0" err="1">
                <a:highlight>
                  <a:srgbClr val="800000"/>
                </a:highlight>
              </a:rPr>
              <a:t>Альраїда</a:t>
            </a:r>
            <a:r>
              <a:rPr lang="uk-UA" sz="2600" b="1" dirty="0">
                <a:highlight>
                  <a:srgbClr val="800000"/>
                </a:highlight>
              </a:rPr>
              <a:t>» та ДУМУ «</a:t>
            </a:r>
            <a:r>
              <a:rPr lang="uk-UA" sz="2600" b="1" dirty="0" err="1">
                <a:highlight>
                  <a:srgbClr val="800000"/>
                </a:highlight>
              </a:rPr>
              <a:t>Умма</a:t>
            </a:r>
            <a:r>
              <a:rPr lang="uk-UA" sz="2600" b="1" dirty="0">
                <a:highlight>
                  <a:srgbClr val="800000"/>
                </a:highlight>
              </a:rPr>
              <a:t>» домінує політичний прагматизм. При цьому вірогідність утворення будь-якої політичної сили з ісламським забарвленням здається вкрай малоймовірною, передусім внаслідок досить стабільної </a:t>
            </a:r>
            <a:r>
              <a:rPr lang="uk-UA" sz="2600" b="1" dirty="0" err="1">
                <a:highlight>
                  <a:srgbClr val="800000"/>
                </a:highlight>
              </a:rPr>
              <a:t>ісламофобії</a:t>
            </a:r>
            <a:r>
              <a:rPr lang="uk-UA" sz="2600" b="1" dirty="0">
                <a:highlight>
                  <a:srgbClr val="800000"/>
                </a:highlight>
              </a:rPr>
              <a:t> в українському суспільстві, яка на думку керівника Групи моніторингу прав національних меншин В’ячеслава </a:t>
            </a:r>
            <a:r>
              <a:rPr lang="uk-UA" sz="2600" b="1" dirty="0" err="1">
                <a:highlight>
                  <a:srgbClr val="800000"/>
                </a:highlight>
              </a:rPr>
              <a:t>Ліхачова</a:t>
            </a:r>
            <a:r>
              <a:rPr lang="uk-UA" sz="2600" b="1" dirty="0">
                <a:highlight>
                  <a:srgbClr val="800000"/>
                </a:highlight>
              </a:rPr>
              <a:t>, є однією з найактуальніших форм ксенофобії в Україні. </a:t>
            </a:r>
          </a:p>
          <a:p>
            <a:pPr algn="just"/>
            <a:r>
              <a:rPr lang="uk-UA" sz="2600" b="1" dirty="0">
                <a:highlight>
                  <a:srgbClr val="800000"/>
                </a:highlight>
              </a:rPr>
              <a:t>Згідно зі звітом </a:t>
            </a:r>
            <a:r>
              <a:rPr lang="en-US" sz="2600" b="1" dirty="0">
                <a:highlight>
                  <a:srgbClr val="800000"/>
                </a:highlight>
              </a:rPr>
              <a:t>Pew Research Center </a:t>
            </a:r>
            <a:r>
              <a:rPr lang="uk-UA" sz="2600" b="1" dirty="0">
                <a:highlight>
                  <a:srgbClr val="800000"/>
                </a:highlight>
              </a:rPr>
              <a:t>тільки 25% українців погодилися б бачити мусульманина членом своєї сім’ї, що є одним із найнижчих показників у Східній та Західній Європі (навіть у Росії, де відбуваються системні переслідування окремих груп мусульман, цей відсоток становить 34%).</a:t>
            </a:r>
          </a:p>
        </p:txBody>
      </p:sp>
    </p:spTree>
    <p:extLst>
      <p:ext uri="{BB962C8B-B14F-4D97-AF65-F5344CB8AC3E}">
        <p14:creationId xmlns:p14="http://schemas.microsoft.com/office/powerpoint/2010/main" val="1623017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fontScale="92500"/>
          </a:bodyPr>
          <a:lstStyle/>
          <a:p>
            <a:pPr algn="just"/>
            <a:r>
              <a:rPr lang="uk-UA" sz="2800" b="1" dirty="0">
                <a:highlight>
                  <a:srgbClr val="000080"/>
                </a:highlight>
              </a:rPr>
              <a:t>Яскравим проявом інституалізації мусульманського руху стало утворення </a:t>
            </a:r>
            <a:r>
              <a:rPr lang="uk-UA" sz="2800" b="1" dirty="0">
                <a:highlight>
                  <a:srgbClr val="FF0000"/>
                </a:highlight>
              </a:rPr>
              <a:t>Партії мусульман України (ПМУ).</a:t>
            </a:r>
            <a:r>
              <a:rPr lang="uk-UA" sz="2800" b="1" dirty="0">
                <a:highlight>
                  <a:srgbClr val="000080"/>
                </a:highlight>
              </a:rPr>
              <a:t> Її виникнення було зумовлене двома обставинами:</a:t>
            </a:r>
          </a:p>
          <a:p>
            <a:pPr algn="just"/>
            <a:r>
              <a:rPr lang="uk-UA" sz="2800" b="1" dirty="0">
                <a:highlight>
                  <a:srgbClr val="000080"/>
                </a:highlight>
              </a:rPr>
              <a:t>а) поширенням у країні партій, що включали до своєї назви термін “християнський”: Християнсько-демократична партія України, Українська християнсько-демократична партія, Християнський народний союз, Всеукраїнське об’єднання християн тощо;</a:t>
            </a:r>
          </a:p>
          <a:p>
            <a:pPr algn="just"/>
            <a:r>
              <a:rPr lang="uk-UA" sz="2800" b="1" dirty="0">
                <a:highlight>
                  <a:srgbClr val="000080"/>
                </a:highlight>
              </a:rPr>
              <a:t>б) внутрішньою потребою в координації дій усіх мусульман України. Партія існує у вигляді двох блоків – Донецького (очолює Брагін Р.Є.) та Запорізького (очолює Акчурін Ф.І.). На парламентських виборах 1998 р. ПМУ не подолала чотиривідсоткового бар’єру через гострі протиріччя з Меджлісом кримськотатарського народу.</a:t>
            </a:r>
          </a:p>
          <a:p>
            <a:endParaRPr lang="uk-UA" dirty="0"/>
          </a:p>
        </p:txBody>
      </p:sp>
    </p:spTree>
    <p:extLst>
      <p:ext uri="{BB962C8B-B14F-4D97-AF65-F5344CB8AC3E}">
        <p14:creationId xmlns:p14="http://schemas.microsoft.com/office/powerpoint/2010/main" val="30762730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0000FF"/>
                </a:highlight>
              </a:rPr>
              <a:t>У виборах 2002 р. ПМУ самостійної участі не брала через украй несприятливу для мусульманських організацій ситуацію, що склалася внаслідок дій терористів у США та палестинських підривників у Ізраїлі. Але ПМУ зберігає й розвиває свій апарат та місцеві структури для участі у виборах 2006 року.</a:t>
            </a:r>
          </a:p>
          <a:p>
            <a:pPr algn="just"/>
            <a:r>
              <a:rPr lang="uk-UA" sz="3200" b="1" dirty="0">
                <a:highlight>
                  <a:srgbClr val="0000FF"/>
                </a:highlight>
              </a:rPr>
              <a:t>Студенти з мусульманських країн, які навчаються в Україні, водночас є засновниками та активними членами, а подекуди й одноосібними лідерами громадських організацій ісламського спрямування.</a:t>
            </a:r>
          </a:p>
        </p:txBody>
      </p:sp>
    </p:spTree>
    <p:extLst>
      <p:ext uri="{BB962C8B-B14F-4D97-AF65-F5344CB8AC3E}">
        <p14:creationId xmlns:p14="http://schemas.microsoft.com/office/powerpoint/2010/main" val="6182473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400" b="1" dirty="0">
                <a:highlight>
                  <a:srgbClr val="008000"/>
                </a:highlight>
              </a:rPr>
              <a:t>Звертають на себе увагу зареєстровані в Україні закордонні громадські організації ісламського спрямування, такі, як “Арафат” (м. Сімферополь) та “</a:t>
            </a:r>
            <a:r>
              <a:rPr lang="uk-UA" sz="2400" b="1" dirty="0" err="1">
                <a:highlight>
                  <a:srgbClr val="008000"/>
                </a:highlight>
              </a:rPr>
              <a:t>Арраїд</a:t>
            </a:r>
            <a:r>
              <a:rPr lang="uk-UA" sz="2400" b="1" dirty="0">
                <a:highlight>
                  <a:srgbClr val="008000"/>
                </a:highlight>
              </a:rPr>
              <a:t>” (Київська область). Зокрема, “</a:t>
            </a:r>
            <a:r>
              <a:rPr lang="uk-UA" sz="2400" b="1" dirty="0" err="1">
                <a:highlight>
                  <a:srgbClr val="008000"/>
                </a:highlight>
              </a:rPr>
              <a:t>Арраїд</a:t>
            </a:r>
            <a:r>
              <a:rPr lang="uk-UA" sz="2400" b="1" dirty="0">
                <a:highlight>
                  <a:srgbClr val="008000"/>
                </a:highlight>
              </a:rPr>
              <a:t>” зареєстрована управлінням юстиції Київської області і має право діяльності на території Київської, Харківської, Запорізької, Одеської та Львівської областей.</a:t>
            </a:r>
          </a:p>
          <a:p>
            <a:pPr algn="just"/>
            <a:r>
              <a:rPr lang="uk-UA" sz="2400" b="1" dirty="0">
                <a:highlight>
                  <a:srgbClr val="008000"/>
                </a:highlight>
              </a:rPr>
              <a:t>Низька вірогідність успіху «ісламського» політичного проекту в Україні підтверджується результатами </a:t>
            </a:r>
            <a:r>
              <a:rPr lang="uk-UA" sz="2400" b="1" dirty="0">
                <a:highlight>
                  <a:srgbClr val="FF0000"/>
                </a:highlight>
              </a:rPr>
              <a:t>дострокових виборів до парламенту України, що відбулися в 2014 р.</a:t>
            </a:r>
            <a:r>
              <a:rPr lang="uk-UA" sz="2400" b="1" dirty="0">
                <a:highlight>
                  <a:srgbClr val="008000"/>
                </a:highlight>
              </a:rPr>
              <a:t> Спроба найбільш </a:t>
            </a:r>
            <a:r>
              <a:rPr lang="uk-UA" sz="2400" b="1" dirty="0" err="1">
                <a:highlight>
                  <a:srgbClr val="008000"/>
                </a:highlight>
              </a:rPr>
              <a:t>медійно</a:t>
            </a:r>
            <a:r>
              <a:rPr lang="uk-UA" sz="2400" b="1" dirty="0">
                <a:highlight>
                  <a:srgbClr val="008000"/>
                </a:highlight>
              </a:rPr>
              <a:t> «розкручених» представників української мусульманської спільноти </a:t>
            </a:r>
            <a:r>
              <a:rPr lang="uk-UA" sz="2400" b="1" dirty="0" err="1">
                <a:highlight>
                  <a:srgbClr val="800000"/>
                </a:highlight>
              </a:rPr>
              <a:t>Саїда</a:t>
            </a:r>
            <a:r>
              <a:rPr lang="uk-UA" sz="2400" b="1" dirty="0">
                <a:highlight>
                  <a:srgbClr val="800000"/>
                </a:highlight>
              </a:rPr>
              <a:t> </a:t>
            </a:r>
            <a:r>
              <a:rPr lang="uk-UA" sz="2400" b="1" dirty="0" err="1">
                <a:highlight>
                  <a:srgbClr val="800000"/>
                </a:highlight>
              </a:rPr>
              <a:t>Ісмагілова</a:t>
            </a:r>
            <a:r>
              <a:rPr lang="uk-UA" sz="2400" b="1" dirty="0">
                <a:highlight>
                  <a:srgbClr val="800000"/>
                </a:highlight>
              </a:rPr>
              <a:t> й Аміни </a:t>
            </a:r>
            <a:r>
              <a:rPr lang="uk-UA" sz="2400" b="1" dirty="0" err="1">
                <a:highlight>
                  <a:srgbClr val="800000"/>
                </a:highlight>
              </a:rPr>
              <a:t>Окуєво</a:t>
            </a:r>
            <a:r>
              <a:rPr lang="uk-UA" sz="2400" b="1" dirty="0" err="1">
                <a:highlight>
                  <a:srgbClr val="008000"/>
                </a:highlight>
              </a:rPr>
              <a:t>ї</a:t>
            </a:r>
            <a:r>
              <a:rPr lang="uk-UA" sz="2400" b="1" dirty="0">
                <a:highlight>
                  <a:srgbClr val="008000"/>
                </a:highlight>
              </a:rPr>
              <a:t> конвертувати свою популярність у </a:t>
            </a:r>
            <a:r>
              <a:rPr lang="uk-UA" sz="2400" b="1" dirty="0" err="1">
                <a:highlight>
                  <a:srgbClr val="008000"/>
                </a:highlight>
              </a:rPr>
              <a:t>масмедіа</a:t>
            </a:r>
            <a:r>
              <a:rPr lang="uk-UA" sz="2400" b="1" dirty="0">
                <a:highlight>
                  <a:srgbClr val="008000"/>
                </a:highlight>
              </a:rPr>
              <a:t> в політичний капітал виявилась провальною: партія «Україна – єдина країна», в якій </a:t>
            </a:r>
            <a:r>
              <a:rPr lang="uk-UA" sz="2400" b="1" dirty="0" err="1">
                <a:highlight>
                  <a:srgbClr val="008000"/>
                </a:highlight>
              </a:rPr>
              <a:t>Саїд</a:t>
            </a:r>
            <a:r>
              <a:rPr lang="uk-UA" sz="2400" b="1" dirty="0">
                <a:highlight>
                  <a:srgbClr val="008000"/>
                </a:highlight>
              </a:rPr>
              <a:t> </a:t>
            </a:r>
            <a:r>
              <a:rPr lang="uk-UA" sz="2400" b="1" dirty="0" err="1">
                <a:highlight>
                  <a:srgbClr val="008000"/>
                </a:highlight>
              </a:rPr>
              <a:t>Ісмагілов</a:t>
            </a:r>
            <a:r>
              <a:rPr lang="uk-UA" sz="2400" b="1" dirty="0">
                <a:highlight>
                  <a:srgbClr val="008000"/>
                </a:highlight>
              </a:rPr>
              <a:t> перебував у першій п’ятірці представників, отримала лише 0,12% голосів.</a:t>
            </a:r>
          </a:p>
        </p:txBody>
      </p:sp>
    </p:spTree>
    <p:extLst>
      <p:ext uri="{BB962C8B-B14F-4D97-AF65-F5344CB8AC3E}">
        <p14:creationId xmlns:p14="http://schemas.microsoft.com/office/powerpoint/2010/main" val="2127336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5934808" cy="6427177"/>
          </a:xfrm>
        </p:spPr>
        <p:txBody>
          <a:bodyPr>
            <a:normAutofit/>
          </a:bodyPr>
          <a:lstStyle/>
          <a:p>
            <a:pPr algn="ctr"/>
            <a:r>
              <a:rPr lang="uk-UA" sz="2800" b="1" dirty="0" err="1">
                <a:highlight>
                  <a:srgbClr val="800000"/>
                </a:highlight>
              </a:rPr>
              <a:t>Аміна</a:t>
            </a:r>
            <a:r>
              <a:rPr lang="uk-UA" sz="2800" b="1" dirty="0">
                <a:highlight>
                  <a:srgbClr val="800000"/>
                </a:highlight>
              </a:rPr>
              <a:t> </a:t>
            </a:r>
            <a:r>
              <a:rPr lang="uk-UA" sz="2800" b="1" dirty="0" err="1">
                <a:highlight>
                  <a:srgbClr val="800000"/>
                </a:highlight>
              </a:rPr>
              <a:t>Окуєва</a:t>
            </a:r>
            <a:r>
              <a:rPr lang="uk-UA" sz="2800" b="1" dirty="0">
                <a:highlight>
                  <a:srgbClr val="800000"/>
                </a:highlight>
              </a:rPr>
              <a:t>, яка брала участь у муніципальних виборах у м. Одеса, отримала лише 3,72% голосів.</a:t>
            </a:r>
          </a:p>
        </p:txBody>
      </p:sp>
      <p:pic>
        <p:nvPicPr>
          <p:cNvPr id="4" name="Рисунок 3">
            <a:extLst>
              <a:ext uri="{FF2B5EF4-FFF2-40B4-BE49-F238E27FC236}">
                <a16:creationId xmlns:a16="http://schemas.microsoft.com/office/drawing/2014/main" id="{78172770-BACA-2EDB-CB98-D1031056CF92}"/>
              </a:ext>
            </a:extLst>
          </p:cNvPr>
          <p:cNvPicPr>
            <a:picLocks noChangeAspect="1"/>
          </p:cNvPicPr>
          <p:nvPr/>
        </p:nvPicPr>
        <p:blipFill>
          <a:blip r:embed="rId2"/>
          <a:stretch>
            <a:fillRect/>
          </a:stretch>
        </p:blipFill>
        <p:spPr>
          <a:xfrm>
            <a:off x="6359769" y="527539"/>
            <a:ext cx="5714999" cy="3214687"/>
          </a:xfrm>
          <a:prstGeom prst="rect">
            <a:avLst/>
          </a:prstGeom>
        </p:spPr>
      </p:pic>
      <p:pic>
        <p:nvPicPr>
          <p:cNvPr id="5" name="Рисунок 4">
            <a:extLst>
              <a:ext uri="{FF2B5EF4-FFF2-40B4-BE49-F238E27FC236}">
                <a16:creationId xmlns:a16="http://schemas.microsoft.com/office/drawing/2014/main" id="{49FFA141-4C13-BB0F-4DDB-F7EB38ECA90E}"/>
              </a:ext>
            </a:extLst>
          </p:cNvPr>
          <p:cNvPicPr>
            <a:picLocks noChangeAspect="1"/>
          </p:cNvPicPr>
          <p:nvPr/>
        </p:nvPicPr>
        <p:blipFill>
          <a:blip r:embed="rId3"/>
          <a:stretch>
            <a:fillRect/>
          </a:stretch>
        </p:blipFill>
        <p:spPr>
          <a:xfrm>
            <a:off x="6664568" y="3812562"/>
            <a:ext cx="5304693" cy="2983890"/>
          </a:xfrm>
          <a:prstGeom prst="rect">
            <a:avLst/>
          </a:prstGeom>
        </p:spPr>
      </p:pic>
    </p:spTree>
    <p:extLst>
      <p:ext uri="{BB962C8B-B14F-4D97-AF65-F5344CB8AC3E}">
        <p14:creationId xmlns:p14="http://schemas.microsoft.com/office/powerpoint/2010/main" val="19198422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000" b="1" dirty="0">
                <a:highlight>
                  <a:srgbClr val="0000FF"/>
                </a:highlight>
              </a:rPr>
              <a:t>Щодо політичного дискурсу, який формується муфтієм ДУМУ «</a:t>
            </a:r>
            <a:r>
              <a:rPr lang="uk-UA" sz="3000" b="1" dirty="0" err="1">
                <a:highlight>
                  <a:srgbClr val="0000FF"/>
                </a:highlight>
              </a:rPr>
              <a:t>Умма</a:t>
            </a:r>
            <a:r>
              <a:rPr lang="uk-UA" sz="3000" b="1" dirty="0">
                <a:highlight>
                  <a:srgbClr val="0000FF"/>
                </a:highlight>
              </a:rPr>
              <a:t>» </a:t>
            </a:r>
            <a:r>
              <a:rPr lang="uk-UA" sz="3000" b="1" dirty="0" err="1">
                <a:highlight>
                  <a:srgbClr val="0000FF"/>
                </a:highlight>
              </a:rPr>
              <a:t>Саїдом</a:t>
            </a:r>
            <a:r>
              <a:rPr lang="uk-UA" sz="3000" b="1" dirty="0">
                <a:highlight>
                  <a:srgbClr val="0000FF"/>
                </a:highlight>
              </a:rPr>
              <a:t> </a:t>
            </a:r>
            <a:r>
              <a:rPr lang="uk-UA" sz="3000" b="1" dirty="0" err="1">
                <a:highlight>
                  <a:srgbClr val="0000FF"/>
                </a:highlight>
              </a:rPr>
              <a:t>Ісмагіловим</a:t>
            </a:r>
            <a:r>
              <a:rPr lang="uk-UA" sz="3000" b="1" dirty="0">
                <a:highlight>
                  <a:srgbClr val="0000FF"/>
                </a:highlight>
              </a:rPr>
              <a:t>, можна побачити його спрямованість у бік націоналістичної риторики. </a:t>
            </a:r>
          </a:p>
          <a:p>
            <a:pPr algn="just"/>
            <a:r>
              <a:rPr lang="uk-UA" sz="3000" b="1" dirty="0">
                <a:highlight>
                  <a:srgbClr val="0000FF"/>
                </a:highlight>
              </a:rPr>
              <a:t>Особливо чітко національно маркована риторика з боку </a:t>
            </a:r>
            <a:r>
              <a:rPr lang="uk-UA" sz="3000" b="1" dirty="0" err="1">
                <a:highlight>
                  <a:srgbClr val="0000FF"/>
                </a:highlight>
              </a:rPr>
              <a:t>Саїда</a:t>
            </a:r>
            <a:r>
              <a:rPr lang="uk-UA" sz="3000" b="1" dirty="0">
                <a:highlight>
                  <a:srgbClr val="0000FF"/>
                </a:highlight>
              </a:rPr>
              <a:t> </a:t>
            </a:r>
            <a:r>
              <a:rPr lang="uk-UA" sz="3000" b="1" dirty="0" err="1">
                <a:highlight>
                  <a:srgbClr val="0000FF"/>
                </a:highlight>
              </a:rPr>
              <a:t>Ісмагілова</a:t>
            </a:r>
            <a:r>
              <a:rPr lang="uk-UA" sz="3000" b="1" dirty="0">
                <a:highlight>
                  <a:srgbClr val="0000FF"/>
                </a:highlight>
              </a:rPr>
              <a:t> проявилася після подій київського Майдану, анексії Криму та антитерористичної операції на Сході України. Можна було б припустити, що звернення до націоналістичного дискурсу пов’язане з російсько-українською війною і втратою українською </a:t>
            </a:r>
            <a:r>
              <a:rPr lang="uk-UA" sz="3000" b="1" dirty="0" err="1">
                <a:highlight>
                  <a:srgbClr val="0000FF"/>
                </a:highlight>
              </a:rPr>
              <a:t>уммою</a:t>
            </a:r>
            <a:r>
              <a:rPr lang="uk-UA" sz="3000" b="1" dirty="0">
                <a:highlight>
                  <a:srgbClr val="0000FF"/>
                </a:highlight>
              </a:rPr>
              <a:t> своєї значної частини (кримських мусульман та мусульман сходу України).</a:t>
            </a:r>
          </a:p>
        </p:txBody>
      </p:sp>
    </p:spTree>
    <p:extLst>
      <p:ext uri="{BB962C8B-B14F-4D97-AF65-F5344CB8AC3E}">
        <p14:creationId xmlns:p14="http://schemas.microsoft.com/office/powerpoint/2010/main" val="154251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marL="0" indent="0" algn="just">
              <a:buNone/>
            </a:pPr>
            <a:r>
              <a:rPr lang="uk-UA" sz="3300" b="1" dirty="0">
                <a:highlight>
                  <a:srgbClr val="800000"/>
                </a:highlight>
              </a:rPr>
              <a:t>Переважно російськомовним є дискурс Р</a:t>
            </a:r>
            <a:r>
              <a:rPr lang="ru-RU" sz="3300" b="1" dirty="0" err="1">
                <a:highlight>
                  <a:srgbClr val="800000"/>
                </a:highlight>
              </a:rPr>
              <a:t>елігійного</a:t>
            </a:r>
            <a:r>
              <a:rPr lang="ru-RU" sz="3300" b="1" dirty="0">
                <a:highlight>
                  <a:srgbClr val="800000"/>
                </a:highlight>
              </a:rPr>
              <a:t> </a:t>
            </a:r>
            <a:r>
              <a:rPr lang="ru-RU" sz="3300" b="1" dirty="0" err="1">
                <a:highlight>
                  <a:srgbClr val="800000"/>
                </a:highlight>
              </a:rPr>
              <a:t>управління</a:t>
            </a:r>
            <a:r>
              <a:rPr lang="ru-RU" sz="3300" b="1" dirty="0">
                <a:highlight>
                  <a:srgbClr val="800000"/>
                </a:highlight>
              </a:rPr>
              <a:t> </a:t>
            </a:r>
            <a:r>
              <a:rPr lang="ru-RU" sz="3300" b="1" dirty="0" err="1">
                <a:highlight>
                  <a:srgbClr val="800000"/>
                </a:highlight>
              </a:rPr>
              <a:t>незалежних</a:t>
            </a:r>
            <a:r>
              <a:rPr lang="ru-RU" sz="3300" b="1" dirty="0">
                <a:highlight>
                  <a:srgbClr val="800000"/>
                </a:highlight>
              </a:rPr>
              <a:t> </a:t>
            </a:r>
            <a:r>
              <a:rPr lang="ru-RU" sz="3300" b="1" dirty="0" err="1">
                <a:highlight>
                  <a:srgbClr val="800000"/>
                </a:highlight>
              </a:rPr>
              <a:t>мусульманських</a:t>
            </a:r>
            <a:r>
              <a:rPr lang="ru-RU" sz="3300" b="1" dirty="0">
                <a:highlight>
                  <a:srgbClr val="800000"/>
                </a:highlight>
              </a:rPr>
              <a:t> громад </a:t>
            </a:r>
            <a:r>
              <a:rPr lang="uk-UA" sz="3300" b="1" dirty="0">
                <a:highlight>
                  <a:srgbClr val="800000"/>
                </a:highlight>
              </a:rPr>
              <a:t>У</a:t>
            </a:r>
            <a:r>
              <a:rPr lang="ru-RU" sz="3300" b="1" dirty="0" err="1">
                <a:highlight>
                  <a:srgbClr val="800000"/>
                </a:highlight>
              </a:rPr>
              <a:t>країни</a:t>
            </a:r>
            <a:r>
              <a:rPr lang="ru-RU" sz="3300" b="1" dirty="0">
                <a:highlight>
                  <a:srgbClr val="800000"/>
                </a:highlight>
              </a:rPr>
              <a:t> (</a:t>
            </a:r>
            <a:r>
              <a:rPr lang="uk-UA" sz="3300" b="1" dirty="0">
                <a:highlight>
                  <a:srgbClr val="800000"/>
                </a:highlight>
              </a:rPr>
              <a:t>РУНМГУ) «Київський </a:t>
            </a:r>
            <a:r>
              <a:rPr lang="uk-UA" sz="3300" b="1" dirty="0" err="1">
                <a:highlight>
                  <a:srgbClr val="800000"/>
                </a:highlight>
              </a:rPr>
              <a:t>муфтіят</a:t>
            </a:r>
            <a:r>
              <a:rPr lang="uk-UA" sz="3300" b="1" dirty="0">
                <a:highlight>
                  <a:srgbClr val="800000"/>
                </a:highlight>
              </a:rPr>
              <a:t>». </a:t>
            </a:r>
          </a:p>
          <a:p>
            <a:pPr marL="0" indent="0" algn="just">
              <a:buNone/>
            </a:pPr>
            <a:r>
              <a:rPr lang="uk-UA" sz="3300" b="1" dirty="0">
                <a:highlight>
                  <a:srgbClr val="800000"/>
                </a:highlight>
              </a:rPr>
              <a:t>Основною мовою друкованого органу цього релігійного управління – журналу «</a:t>
            </a:r>
            <a:r>
              <a:rPr lang="uk-UA" sz="3300" b="1" dirty="0" err="1">
                <a:highlight>
                  <a:srgbClr val="800000"/>
                </a:highlight>
              </a:rPr>
              <a:t>Дуслик</a:t>
            </a:r>
            <a:r>
              <a:rPr lang="uk-UA" sz="3300" b="1" dirty="0">
                <a:highlight>
                  <a:srgbClr val="800000"/>
                </a:highlight>
              </a:rPr>
              <a:t>», – є російська, тоді як татарська мова на сторінках журналу зустрічається в рубриці для дітей. Окрім того, татарською, без перекладу і коментарів, даються назви деяких культурних феноменів, назви релігійних свят. </a:t>
            </a:r>
          </a:p>
        </p:txBody>
      </p:sp>
    </p:spTree>
    <p:extLst>
      <p:ext uri="{BB962C8B-B14F-4D97-AF65-F5344CB8AC3E}">
        <p14:creationId xmlns:p14="http://schemas.microsoft.com/office/powerpoint/2010/main" val="24294389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600" b="1" dirty="0">
                <a:highlight>
                  <a:srgbClr val="0000FF"/>
                </a:highlight>
              </a:rPr>
              <a:t>Однак аналіз виступів муфтія ДУМУ «</a:t>
            </a:r>
            <a:r>
              <a:rPr lang="uk-UA" sz="3600" b="1" dirty="0" err="1">
                <a:highlight>
                  <a:srgbClr val="0000FF"/>
                </a:highlight>
              </a:rPr>
              <a:t>Умма</a:t>
            </a:r>
            <a:r>
              <a:rPr lang="uk-UA" sz="3600" b="1" dirty="0">
                <a:highlight>
                  <a:srgbClr val="0000FF"/>
                </a:highlight>
              </a:rPr>
              <a:t>» дає підстави зробити висновок про те, що від самого початку новим </a:t>
            </a:r>
            <a:r>
              <a:rPr lang="uk-UA" sz="3600" b="1" dirty="0" err="1">
                <a:highlight>
                  <a:srgbClr val="0000FF"/>
                </a:highlight>
              </a:rPr>
              <a:t>муфтіятом</a:t>
            </a:r>
            <a:r>
              <a:rPr lang="uk-UA" sz="3600" b="1" dirty="0">
                <a:highlight>
                  <a:srgbClr val="0000FF"/>
                </a:highlight>
              </a:rPr>
              <a:t> була вибрана не просто патріотична, а багато в чому саме націоналістична риторика: </a:t>
            </a:r>
            <a:r>
              <a:rPr lang="uk-UA" sz="3600" b="1" dirty="0">
                <a:highlight>
                  <a:srgbClr val="800000"/>
                </a:highlight>
              </a:rPr>
              <a:t>«...Знаєте, нас боятимуться. Нас будуть боятися і поважати. Бо ми країна, яка зуміла примирити різні народи, різні релігії, для того щоб створити один </a:t>
            </a:r>
            <a:r>
              <a:rPr lang="uk-UA" sz="3600" b="1" dirty="0" err="1">
                <a:highlight>
                  <a:srgbClr val="800000"/>
                </a:highlight>
              </a:rPr>
              <a:t>суперетнос</a:t>
            </a:r>
            <a:r>
              <a:rPr lang="uk-UA" sz="3600" b="1" dirty="0">
                <a:highlight>
                  <a:srgbClr val="800000"/>
                </a:highlight>
              </a:rPr>
              <a:t>, одну українську націю</a:t>
            </a:r>
            <a:r>
              <a:rPr lang="uk-UA" sz="3600" b="1" dirty="0">
                <a:highlight>
                  <a:srgbClr val="0000FF"/>
                </a:highlight>
              </a:rPr>
              <a:t>».</a:t>
            </a:r>
          </a:p>
        </p:txBody>
      </p:sp>
    </p:spTree>
    <p:extLst>
      <p:ext uri="{BB962C8B-B14F-4D97-AF65-F5344CB8AC3E}">
        <p14:creationId xmlns:p14="http://schemas.microsoft.com/office/powerpoint/2010/main" val="33563736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900" b="1" dirty="0">
                <a:highlight>
                  <a:srgbClr val="800000"/>
                </a:highlight>
              </a:rPr>
              <a:t>В цьому уривку з виступу </a:t>
            </a:r>
            <a:r>
              <a:rPr lang="uk-UA" sz="2900" b="1" dirty="0" err="1">
                <a:highlight>
                  <a:srgbClr val="800000"/>
                </a:highlight>
              </a:rPr>
              <a:t>Саїда</a:t>
            </a:r>
            <a:r>
              <a:rPr lang="uk-UA" sz="2900" b="1" dirty="0">
                <a:highlight>
                  <a:srgbClr val="800000"/>
                </a:highlight>
              </a:rPr>
              <a:t> </a:t>
            </a:r>
            <a:r>
              <a:rPr lang="uk-UA" sz="2900" b="1" dirty="0" err="1">
                <a:highlight>
                  <a:srgbClr val="800000"/>
                </a:highlight>
              </a:rPr>
              <a:t>Ісмагілова</a:t>
            </a:r>
            <a:r>
              <a:rPr lang="uk-UA" sz="2900" b="1" dirty="0">
                <a:highlight>
                  <a:srgbClr val="800000"/>
                </a:highlight>
              </a:rPr>
              <a:t> вкрай цікавим є звернення до поняття «</a:t>
            </a:r>
            <a:r>
              <a:rPr lang="uk-UA" sz="2900" b="1" dirty="0" err="1">
                <a:highlight>
                  <a:srgbClr val="800000"/>
                </a:highlight>
              </a:rPr>
              <a:t>суперетнос</a:t>
            </a:r>
            <a:r>
              <a:rPr lang="uk-UA" sz="2900" b="1" dirty="0">
                <a:highlight>
                  <a:srgbClr val="800000"/>
                </a:highlight>
              </a:rPr>
              <a:t>», який запозичений ним з пасіонарної теорії етногенезу Льва </a:t>
            </a:r>
            <a:r>
              <a:rPr lang="uk-UA" sz="2900" b="1" dirty="0" err="1">
                <a:highlight>
                  <a:srgbClr val="800000"/>
                </a:highlight>
              </a:rPr>
              <a:t>Гумільова</a:t>
            </a:r>
            <a:r>
              <a:rPr lang="uk-UA" sz="2900" b="1" dirty="0">
                <a:highlight>
                  <a:srgbClr val="800000"/>
                </a:highlight>
              </a:rPr>
              <a:t> (хоча і не відповідає тому змісту, який в нього вкладав сам </a:t>
            </a:r>
            <a:r>
              <a:rPr lang="uk-UA" sz="2900" b="1" dirty="0" err="1">
                <a:highlight>
                  <a:srgbClr val="800000"/>
                </a:highlight>
              </a:rPr>
              <a:t>Гумільов</a:t>
            </a:r>
            <a:r>
              <a:rPr lang="uk-UA" sz="2900" b="1" dirty="0">
                <a:highlight>
                  <a:srgbClr val="800000"/>
                </a:highlight>
              </a:rPr>
              <a:t>).</a:t>
            </a:r>
          </a:p>
          <a:p>
            <a:pPr algn="just"/>
            <a:r>
              <a:rPr lang="uk-UA" sz="2900" b="1" dirty="0">
                <a:highlight>
                  <a:srgbClr val="800000"/>
                </a:highlight>
              </a:rPr>
              <a:t> Позиціонуючи себе як українського патріота, тим не менш </a:t>
            </a:r>
            <a:r>
              <a:rPr lang="uk-UA" sz="2900" b="1" dirty="0" err="1">
                <a:highlight>
                  <a:srgbClr val="800000"/>
                </a:highlight>
              </a:rPr>
              <a:t>Саїд</a:t>
            </a:r>
            <a:r>
              <a:rPr lang="uk-UA" sz="2900" b="1" dirty="0">
                <a:highlight>
                  <a:srgbClr val="800000"/>
                </a:highlight>
              </a:rPr>
              <a:t> </a:t>
            </a:r>
            <a:r>
              <a:rPr lang="uk-UA" sz="2900" b="1" dirty="0" err="1">
                <a:highlight>
                  <a:srgbClr val="800000"/>
                </a:highlight>
              </a:rPr>
              <a:t>Ісмагілов</a:t>
            </a:r>
            <a:r>
              <a:rPr lang="uk-UA" sz="2900" b="1" dirty="0">
                <a:highlight>
                  <a:srgbClr val="800000"/>
                </a:highlight>
              </a:rPr>
              <a:t> звертається до ідей </a:t>
            </a:r>
            <a:r>
              <a:rPr lang="uk-UA" sz="2900" b="1" dirty="0" err="1">
                <a:highlight>
                  <a:srgbClr val="800000"/>
                </a:highlight>
              </a:rPr>
              <a:t>Гумільова</a:t>
            </a:r>
            <a:r>
              <a:rPr lang="uk-UA" sz="2900" b="1" dirty="0">
                <a:highlight>
                  <a:srgbClr val="800000"/>
                </a:highlight>
              </a:rPr>
              <a:t>, які є вкрай важливими для представників іншого націоналістичного табору – консервативних російських націоналістів, «</a:t>
            </a:r>
            <a:r>
              <a:rPr lang="uk-UA" sz="2900" b="1" dirty="0" err="1">
                <a:highlight>
                  <a:srgbClr val="800000"/>
                </a:highlight>
              </a:rPr>
              <a:t>імперців</a:t>
            </a:r>
            <a:r>
              <a:rPr lang="uk-UA" sz="2900" b="1" dirty="0">
                <a:highlight>
                  <a:srgbClr val="800000"/>
                </a:highlight>
              </a:rPr>
              <a:t>». Да і сам </a:t>
            </a:r>
            <a:r>
              <a:rPr lang="uk-UA" sz="2900" b="1" dirty="0" err="1">
                <a:highlight>
                  <a:srgbClr val="800000"/>
                </a:highlight>
              </a:rPr>
              <a:t>Гумільов</a:t>
            </a:r>
            <a:r>
              <a:rPr lang="uk-UA" sz="2900" b="1" dirty="0">
                <a:highlight>
                  <a:srgbClr val="800000"/>
                </a:highlight>
              </a:rPr>
              <a:t>, за словами М. </a:t>
            </a:r>
            <a:r>
              <a:rPr lang="uk-UA" sz="2900" b="1" dirty="0" err="1">
                <a:highlight>
                  <a:srgbClr val="800000"/>
                </a:highlight>
              </a:rPr>
              <a:t>Ларуель</a:t>
            </a:r>
            <a:r>
              <a:rPr lang="uk-UA" sz="2900" b="1" dirty="0">
                <a:highlight>
                  <a:srgbClr val="800000"/>
                </a:highlight>
              </a:rPr>
              <a:t>, є призмою, через яку прихильники російського євразійства сприймають свою доктрину.</a:t>
            </a:r>
          </a:p>
        </p:txBody>
      </p:sp>
    </p:spTree>
    <p:extLst>
      <p:ext uri="{BB962C8B-B14F-4D97-AF65-F5344CB8AC3E}">
        <p14:creationId xmlns:p14="http://schemas.microsoft.com/office/powerpoint/2010/main" val="3567218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000" b="1" dirty="0">
                <a:highlight>
                  <a:srgbClr val="000080"/>
                </a:highlight>
              </a:rPr>
              <a:t>Складовою націоналістичного дискурсу стає також використання по відношенню до України поняття «Центральна Європа»: «</a:t>
            </a:r>
            <a:r>
              <a:rPr lang="uk-UA" sz="3000" b="1" dirty="0">
                <a:highlight>
                  <a:srgbClr val="800000"/>
                </a:highlight>
              </a:rPr>
              <a:t>Думаю нам, мусульманам Центральної Європи, є що запропонувати одновірцям на Заході для вдалої інтеграції в європейське суспільство</a:t>
            </a:r>
            <a:r>
              <a:rPr lang="uk-UA" sz="3000" b="1" dirty="0">
                <a:highlight>
                  <a:srgbClr val="000080"/>
                </a:highlight>
              </a:rPr>
              <a:t>».</a:t>
            </a:r>
          </a:p>
          <a:p>
            <a:pPr algn="just"/>
            <a:r>
              <a:rPr lang="uk-UA" sz="3000" b="1" dirty="0">
                <a:highlight>
                  <a:srgbClr val="000080"/>
                </a:highlight>
              </a:rPr>
              <a:t> Використання даного терміну в подібному контексті показово, оскільки «Центральна Європа» не стільки історично сформована реальна територія, скільки термін в політиці самовизначення, в якій важливе місце посідає антиросійський аспект, який сьогодні є вкрай запитуваним в патріотичному дискурсі:</a:t>
            </a:r>
          </a:p>
        </p:txBody>
      </p:sp>
    </p:spTree>
    <p:extLst>
      <p:ext uri="{BB962C8B-B14F-4D97-AF65-F5344CB8AC3E}">
        <p14:creationId xmlns:p14="http://schemas.microsoft.com/office/powerpoint/2010/main" val="18267563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lstStyle/>
          <a:p>
            <a:pPr algn="just"/>
            <a:r>
              <a:rPr lang="uk-UA" dirty="0"/>
              <a:t>«</a:t>
            </a:r>
            <a:r>
              <a:rPr lang="uk-UA" sz="3200" b="1" dirty="0">
                <a:highlight>
                  <a:srgbClr val="800000"/>
                </a:highlight>
              </a:rPr>
              <a:t>А. </a:t>
            </a:r>
            <a:r>
              <a:rPr lang="uk-UA" sz="3200" b="1" dirty="0" err="1">
                <a:highlight>
                  <a:srgbClr val="800000"/>
                </a:highlight>
              </a:rPr>
              <a:t>Нойман</a:t>
            </a:r>
            <a:r>
              <a:rPr lang="uk-UA" sz="3200" b="1" dirty="0">
                <a:highlight>
                  <a:srgbClr val="800000"/>
                </a:highlight>
              </a:rPr>
              <a:t> прекрасно визначив роль Росії для дискурсу про Центральну Європу як роль «чужого, що конституює». У сучасному «виданні» концепції Центральної Європи Захід грав подвійну роль – роль «іншого» і одночасно «свого», в той час як Росія виступає в однозначній ролі «чужого». Саме через опис відмінності від Росії доводиться «</a:t>
            </a:r>
            <a:r>
              <a:rPr lang="uk-UA" sz="3200" b="1" dirty="0" err="1">
                <a:highlight>
                  <a:srgbClr val="800000"/>
                </a:highlight>
              </a:rPr>
              <a:t>західність</a:t>
            </a:r>
            <a:r>
              <a:rPr lang="uk-UA" sz="3200" b="1" dirty="0">
                <a:highlight>
                  <a:srgbClr val="800000"/>
                </a:highlight>
              </a:rPr>
              <a:t>» Центральної Європи. Саме Росія виступає і як головний винуватець «трагедії Центральної Європи», і як головна загроза її майбутньому». </a:t>
            </a:r>
          </a:p>
        </p:txBody>
      </p:sp>
    </p:spTree>
    <p:extLst>
      <p:ext uri="{BB962C8B-B14F-4D97-AF65-F5344CB8AC3E}">
        <p14:creationId xmlns:p14="http://schemas.microsoft.com/office/powerpoint/2010/main" val="661440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lnSpcReduction="10000"/>
          </a:bodyPr>
          <a:lstStyle/>
          <a:p>
            <a:pPr algn="just"/>
            <a:r>
              <a:rPr lang="uk-UA" sz="2800" b="1" dirty="0">
                <a:highlight>
                  <a:srgbClr val="800000"/>
                </a:highlight>
              </a:rPr>
              <a:t>Окремі виступи </a:t>
            </a:r>
            <a:r>
              <a:rPr lang="uk-UA" sz="2800" b="1" dirty="0" err="1">
                <a:highlight>
                  <a:srgbClr val="800000"/>
                </a:highlight>
              </a:rPr>
              <a:t>Саїда</a:t>
            </a:r>
            <a:r>
              <a:rPr lang="uk-UA" sz="2800" b="1" dirty="0">
                <a:highlight>
                  <a:srgbClr val="800000"/>
                </a:highlight>
              </a:rPr>
              <a:t> </a:t>
            </a:r>
            <a:r>
              <a:rPr lang="uk-UA" sz="2800" b="1" dirty="0" err="1">
                <a:highlight>
                  <a:srgbClr val="800000"/>
                </a:highlight>
              </a:rPr>
              <a:t>Ісмагілова</a:t>
            </a:r>
            <a:r>
              <a:rPr lang="uk-UA" sz="2800" b="1" dirty="0">
                <a:highlight>
                  <a:srgbClr val="800000"/>
                </a:highlight>
              </a:rPr>
              <a:t> взагалі дають змогу відносити політичний дискурс, який ним формується, до постмодерністського, відмінними рисами якого є іронія як основний троп, релятивізм та інструменталізм, який із цього випливає. </a:t>
            </a:r>
          </a:p>
          <a:p>
            <a:pPr algn="just"/>
            <a:r>
              <a:rPr lang="uk-UA" sz="2800" b="1" dirty="0">
                <a:highlight>
                  <a:srgbClr val="800000"/>
                </a:highlight>
              </a:rPr>
              <a:t>Зокрема, виступаючи на презентації українського перекладу тексту Корану в Ісламському культурному центрі ім. Мухаммада Асада у Львові, </a:t>
            </a:r>
            <a:r>
              <a:rPr lang="uk-UA" sz="2800" b="1" dirty="0" err="1">
                <a:highlight>
                  <a:srgbClr val="800000"/>
                </a:highlight>
              </a:rPr>
              <a:t>Саїд</a:t>
            </a:r>
            <a:r>
              <a:rPr lang="uk-UA" sz="2800" b="1" dirty="0">
                <a:highlight>
                  <a:srgbClr val="800000"/>
                </a:highlight>
              </a:rPr>
              <a:t> </a:t>
            </a:r>
            <a:r>
              <a:rPr lang="uk-UA" sz="2800" b="1" dirty="0" err="1">
                <a:highlight>
                  <a:srgbClr val="800000"/>
                </a:highlight>
              </a:rPr>
              <a:t>Ісмагілов</a:t>
            </a:r>
            <a:r>
              <a:rPr lang="uk-UA" sz="2800" b="1" dirty="0">
                <a:highlight>
                  <a:srgbClr val="800000"/>
                </a:highlight>
              </a:rPr>
              <a:t> зазначив, що </a:t>
            </a:r>
            <a:r>
              <a:rPr lang="uk-UA" sz="2800" b="1" dirty="0">
                <a:solidFill>
                  <a:srgbClr val="FFFF00"/>
                </a:solidFill>
                <a:highlight>
                  <a:srgbClr val="800000"/>
                </a:highlight>
              </a:rPr>
              <a:t>«...ісламу властива </a:t>
            </a:r>
            <a:r>
              <a:rPr lang="uk-UA" sz="2800" b="1" dirty="0" err="1">
                <a:solidFill>
                  <a:srgbClr val="FFFF00"/>
                </a:solidFill>
                <a:highlight>
                  <a:srgbClr val="800000"/>
                </a:highlight>
              </a:rPr>
              <a:t>інкультурація</a:t>
            </a:r>
            <a:r>
              <a:rPr lang="uk-UA" sz="2800" b="1" dirty="0">
                <a:solidFill>
                  <a:srgbClr val="FFFF00"/>
                </a:solidFill>
                <a:highlight>
                  <a:srgbClr val="800000"/>
                </a:highlight>
              </a:rPr>
              <a:t>, тому, можливо, наступне видання Корану українською мовою вийде з обкладинкою в чорно-червоних тонах</a:t>
            </a:r>
            <a:r>
              <a:rPr lang="uk-UA" sz="2800" b="1" dirty="0">
                <a:highlight>
                  <a:srgbClr val="800000"/>
                </a:highlight>
              </a:rPr>
              <a:t>», тим самим відсилаючи слухачів до чорно-червоного кольору прапора українських націоналістів та </a:t>
            </a:r>
            <a:r>
              <a:rPr lang="uk-UA" sz="2800" b="1" dirty="0" err="1">
                <a:highlight>
                  <a:srgbClr val="800000"/>
                </a:highlight>
              </a:rPr>
              <a:t>десакралізуючи</a:t>
            </a:r>
            <a:r>
              <a:rPr lang="uk-UA" sz="2800" b="1" dirty="0">
                <a:highlight>
                  <a:srgbClr val="800000"/>
                </a:highlight>
              </a:rPr>
              <a:t>, </a:t>
            </a:r>
            <a:r>
              <a:rPr lang="uk-UA" sz="2800" b="1" dirty="0" err="1">
                <a:highlight>
                  <a:srgbClr val="800000"/>
                </a:highlight>
              </a:rPr>
              <a:t>інструменталізуючи</a:t>
            </a:r>
            <a:r>
              <a:rPr lang="uk-UA" sz="2800" b="1" dirty="0">
                <a:highlight>
                  <a:srgbClr val="800000"/>
                </a:highlight>
              </a:rPr>
              <a:t> Коран. </a:t>
            </a:r>
          </a:p>
        </p:txBody>
      </p:sp>
    </p:spTree>
    <p:extLst>
      <p:ext uri="{BB962C8B-B14F-4D97-AF65-F5344CB8AC3E}">
        <p14:creationId xmlns:p14="http://schemas.microsoft.com/office/powerpoint/2010/main" val="32794315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lstStyle/>
          <a:p>
            <a:pPr algn="just"/>
            <a:r>
              <a:rPr lang="uk-UA" sz="3200" b="1" dirty="0">
                <a:highlight>
                  <a:srgbClr val="000080"/>
                </a:highlight>
              </a:rPr>
              <a:t>Не менш по-</a:t>
            </a:r>
            <a:r>
              <a:rPr lang="uk-UA" sz="3200" b="1" dirty="0" err="1">
                <a:highlight>
                  <a:srgbClr val="000080"/>
                </a:highlight>
              </a:rPr>
              <a:t>постмодерністськи</a:t>
            </a:r>
            <a:r>
              <a:rPr lang="uk-UA" sz="3200" b="1" dirty="0">
                <a:highlight>
                  <a:srgbClr val="000080"/>
                </a:highlight>
              </a:rPr>
              <a:t> «іронічною» та </a:t>
            </a:r>
            <a:r>
              <a:rPr lang="uk-UA" sz="3200" b="1" dirty="0" err="1">
                <a:highlight>
                  <a:srgbClr val="000080"/>
                </a:highlight>
              </a:rPr>
              <a:t>релятивістськи</a:t>
            </a:r>
            <a:r>
              <a:rPr lang="uk-UA" sz="3200" b="1" dirty="0">
                <a:highlight>
                  <a:srgbClr val="000080"/>
                </a:highlight>
              </a:rPr>
              <a:t> мінливою від інтерв’ю до інтерв’ю є оцінка чисельності українських мусульман з боку </a:t>
            </a:r>
            <a:r>
              <a:rPr lang="uk-UA" sz="3200" b="1" dirty="0" err="1">
                <a:highlight>
                  <a:srgbClr val="000080"/>
                </a:highlight>
              </a:rPr>
              <a:t>Саїда</a:t>
            </a:r>
            <a:r>
              <a:rPr lang="uk-UA" sz="3200" b="1" dirty="0">
                <a:highlight>
                  <a:srgbClr val="000080"/>
                </a:highlight>
              </a:rPr>
              <a:t> </a:t>
            </a:r>
            <a:r>
              <a:rPr lang="uk-UA" sz="3200" b="1" dirty="0" err="1">
                <a:highlight>
                  <a:srgbClr val="000080"/>
                </a:highlight>
              </a:rPr>
              <a:t>Ісмагілова</a:t>
            </a:r>
            <a:r>
              <a:rPr lang="uk-UA" sz="3200" b="1" dirty="0">
                <a:highlight>
                  <a:srgbClr val="000080"/>
                </a:highlight>
              </a:rPr>
              <a:t> та інших представників «</a:t>
            </a:r>
            <a:r>
              <a:rPr lang="uk-UA" sz="3200" b="1" dirty="0" err="1">
                <a:highlight>
                  <a:srgbClr val="000080"/>
                </a:highlight>
              </a:rPr>
              <a:t>Альраіду</a:t>
            </a:r>
            <a:r>
              <a:rPr lang="uk-UA" sz="3200" b="1" dirty="0">
                <a:highlight>
                  <a:srgbClr val="000080"/>
                </a:highlight>
              </a:rPr>
              <a:t>»: </a:t>
            </a:r>
          </a:p>
          <a:p>
            <a:pPr algn="just"/>
            <a:r>
              <a:rPr lang="uk-UA" sz="3200" b="1" dirty="0">
                <a:highlight>
                  <a:srgbClr val="000080"/>
                </a:highlight>
              </a:rPr>
              <a:t>«Часто виникає питання: скільки мусульман в Україні? Офіційної статистики немає. Різні держоргани кажуть, що до 600 тисяч, деякі мусульманські діячі – до 2 мільйонів. Моя оцінка – близько мільйона, до 400 тисяч мусульман було в Криму і приблизно 250-300 тисяч на Донбасі, плюс інші регіони». </a:t>
            </a:r>
          </a:p>
          <a:p>
            <a:endParaRPr lang="uk-UA" dirty="0"/>
          </a:p>
        </p:txBody>
      </p:sp>
    </p:spTree>
    <p:extLst>
      <p:ext uri="{BB962C8B-B14F-4D97-AF65-F5344CB8AC3E}">
        <p14:creationId xmlns:p14="http://schemas.microsoft.com/office/powerpoint/2010/main" val="3089281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«Гіпотетично в нашій країні є майже мільйон мусульман, але якщо порахувати тих, хто хоча б раз на рік приходить до мечеті, то ми не назбираємо й половини від цієї кількості. Де всі інші – невідомо». </a:t>
            </a:r>
          </a:p>
          <a:p>
            <a:pPr algn="just"/>
            <a:r>
              <a:rPr lang="uk-UA" sz="2800" b="1" dirty="0">
                <a:highlight>
                  <a:srgbClr val="000080"/>
                </a:highlight>
              </a:rPr>
              <a:t>«Мені відомо, що лише в одному Криму мешкає близько 600 тис. мусульман &lt;...&gt; Я гадаю, що в цілому ми можемо казати про те, що в Україні проживає близько півтора мільйона мусульман». </a:t>
            </a:r>
          </a:p>
          <a:p>
            <a:pPr algn="just"/>
            <a:r>
              <a:rPr lang="uk-UA" sz="2800" b="1" dirty="0">
                <a:highlight>
                  <a:srgbClr val="000080"/>
                </a:highlight>
              </a:rPr>
              <a:t>«Кримськотатарський народ дуже сподівався на допомогу Туреччини і бачив її своїм головним союзником. Тим більше, що там проживає більше кримських татар, ніж у Криму. У Туреччині – 2 млн кримських татар, а на півострові – приблизно 300 тис.». </a:t>
            </a:r>
          </a:p>
        </p:txBody>
      </p:sp>
    </p:spTree>
    <p:extLst>
      <p:ext uri="{BB962C8B-B14F-4D97-AF65-F5344CB8AC3E}">
        <p14:creationId xmlns:p14="http://schemas.microsoft.com/office/powerpoint/2010/main" val="21595780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2600" b="1" dirty="0">
                <a:highlight>
                  <a:srgbClr val="000080"/>
                </a:highlight>
              </a:rPr>
              <a:t>Жодних досліджень стосовно кількості мусульман в Україні не проводилось, і всі розрахунки відштовхуються від даних Загальноукраїнського перепису населення 2001 р. Відповідно, будь-яка оцінка кількості мусульман в Україні має спекулятивний характер, що й використовується вказаними спікерами, які озвучують різні цифри в різних інтерв’ю, залежно від ситуативних потреб. </a:t>
            </a:r>
          </a:p>
          <a:p>
            <a:pPr algn="just"/>
            <a:r>
              <a:rPr lang="uk-UA" sz="2600" b="1" dirty="0">
                <a:highlight>
                  <a:srgbClr val="000080"/>
                </a:highlight>
              </a:rPr>
              <a:t>Тому не дивно, що, наприклад, оцінка </a:t>
            </a:r>
            <a:r>
              <a:rPr lang="uk-UA" sz="2600" b="1" dirty="0" err="1">
                <a:highlight>
                  <a:srgbClr val="000080"/>
                </a:highlight>
              </a:rPr>
              <a:t>Саїдом</a:t>
            </a:r>
            <a:r>
              <a:rPr lang="uk-UA" sz="2600" b="1" dirty="0">
                <a:highlight>
                  <a:srgbClr val="000080"/>
                </a:highlight>
              </a:rPr>
              <a:t> </a:t>
            </a:r>
            <a:r>
              <a:rPr lang="uk-UA" sz="2600" b="1" dirty="0" err="1">
                <a:highlight>
                  <a:srgbClr val="000080"/>
                </a:highlight>
              </a:rPr>
              <a:t>Ісмагіловим</a:t>
            </a:r>
            <a:r>
              <a:rPr lang="uk-UA" sz="2600" b="1" dirty="0">
                <a:highlight>
                  <a:srgbClr val="000080"/>
                </a:highlight>
              </a:rPr>
              <a:t> кількості мусульман у Криму може змінюватись у різних інтерв’ю вдвічі – від 600 до 300 тис., а загальна кількість українських мусульман коливатися від 1 до 1,5 млн (у всіх випадках – враховуючи анексований Крим та ОРДЛО). «Населення України складає 46 млн осіб, з них 2 млн мусульман в українських регіонах, містах та провінціях».</a:t>
            </a:r>
          </a:p>
        </p:txBody>
      </p:sp>
    </p:spTree>
    <p:extLst>
      <p:ext uri="{BB962C8B-B14F-4D97-AF65-F5344CB8AC3E}">
        <p14:creationId xmlns:p14="http://schemas.microsoft.com/office/powerpoint/2010/main" val="22345843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fontScale="92500" lnSpcReduction="10000"/>
          </a:bodyPr>
          <a:lstStyle/>
          <a:p>
            <a:pPr algn="just"/>
            <a:r>
              <a:rPr lang="uk-UA" sz="2800" b="1" dirty="0">
                <a:highlight>
                  <a:srgbClr val="000080"/>
                </a:highlight>
              </a:rPr>
              <a:t>Вибір національно орієнтованої риторики також багато в чому пов’язаний зі спробою знайти конкурентні переваги в протистоянні між ДУМУ «</a:t>
            </a:r>
            <a:r>
              <a:rPr lang="uk-UA" sz="2800" b="1" dirty="0" err="1">
                <a:highlight>
                  <a:srgbClr val="000080"/>
                </a:highlight>
              </a:rPr>
              <a:t>Умма</a:t>
            </a:r>
            <a:r>
              <a:rPr lang="uk-UA" sz="2800" b="1" dirty="0">
                <a:highlight>
                  <a:srgbClr val="000080"/>
                </a:highlight>
              </a:rPr>
              <a:t>» і його головним суперником у мусульманському співтоваристві України – Духовним управлінням мусульман України на чолі з шейхом Ахмедом </a:t>
            </a:r>
            <a:r>
              <a:rPr lang="uk-UA" sz="2800" b="1" dirty="0" err="1">
                <a:highlight>
                  <a:srgbClr val="000080"/>
                </a:highlight>
              </a:rPr>
              <a:t>Тамімом</a:t>
            </a:r>
            <a:r>
              <a:rPr lang="uk-UA" sz="2800" b="1" dirty="0">
                <a:highlight>
                  <a:srgbClr val="000080"/>
                </a:highlight>
              </a:rPr>
              <a:t>, яке має значно більше послідовників і значно більший авторитет за межами України.</a:t>
            </a:r>
          </a:p>
          <a:p>
            <a:pPr algn="just"/>
            <a:r>
              <a:rPr lang="uk-UA" sz="2800" b="1" dirty="0">
                <a:highlight>
                  <a:srgbClr val="000080"/>
                </a:highlight>
              </a:rPr>
              <a:t>Зокрема, про це свідчать регулярні випади з боку </a:t>
            </a:r>
            <a:r>
              <a:rPr lang="uk-UA" sz="2800" b="1" dirty="0" err="1">
                <a:highlight>
                  <a:srgbClr val="000080"/>
                </a:highlight>
              </a:rPr>
              <a:t>Саїда</a:t>
            </a:r>
            <a:r>
              <a:rPr lang="uk-UA" sz="2800" b="1" dirty="0">
                <a:highlight>
                  <a:srgbClr val="000080"/>
                </a:highlight>
              </a:rPr>
              <a:t> </a:t>
            </a:r>
            <a:r>
              <a:rPr lang="uk-UA" sz="2800" b="1" dirty="0" err="1">
                <a:highlight>
                  <a:srgbClr val="000080"/>
                </a:highlight>
              </a:rPr>
              <a:t>Ісмагілова</a:t>
            </a:r>
            <a:r>
              <a:rPr lang="uk-UA" sz="2800" b="1" dirty="0">
                <a:highlight>
                  <a:srgbClr val="000080"/>
                </a:highlight>
              </a:rPr>
              <a:t> в бік Ахмеда </a:t>
            </a:r>
            <a:r>
              <a:rPr lang="uk-UA" sz="2800" b="1" dirty="0" err="1">
                <a:highlight>
                  <a:srgbClr val="000080"/>
                </a:highlight>
              </a:rPr>
              <a:t>Таміма</a:t>
            </a:r>
            <a:r>
              <a:rPr lang="uk-UA" sz="2800" b="1" dirty="0">
                <a:highlight>
                  <a:srgbClr val="000080"/>
                </a:highlight>
              </a:rPr>
              <a:t>: «Ми об’єднуємо мусульман України, працюємо виключно в інтересах мусульман України й не обслуговуємо ідеологічні замовлення Росії, Лівану, Туреччини чи якоїсь іншої держави. Є і буде незалежна Україна, незалежний і волелюбний народ України й незалежне та вільне Духовне управління мусульман України “</a:t>
            </a:r>
            <a:r>
              <a:rPr lang="uk-UA" sz="2800" b="1" dirty="0" err="1">
                <a:highlight>
                  <a:srgbClr val="000080"/>
                </a:highlight>
              </a:rPr>
              <a:t>Умма</a:t>
            </a:r>
            <a:r>
              <a:rPr lang="uk-UA" sz="2800" b="1" dirty="0">
                <a:highlight>
                  <a:srgbClr val="000080"/>
                </a:highlight>
              </a:rPr>
              <a:t>”». </a:t>
            </a:r>
            <a:endParaRPr lang="uk-UA" dirty="0"/>
          </a:p>
        </p:txBody>
      </p:sp>
    </p:spTree>
    <p:extLst>
      <p:ext uri="{BB962C8B-B14F-4D97-AF65-F5344CB8AC3E}">
        <p14:creationId xmlns:p14="http://schemas.microsoft.com/office/powerpoint/2010/main" val="3385452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3500" b="1" dirty="0">
                <a:highlight>
                  <a:srgbClr val="000080"/>
                </a:highlight>
              </a:rPr>
              <a:t>Згадка Туреччини і Росії виглядає в даному контексті цілком доречно, оскільки Туреччина має сильний вплив на кримських мусульман, а Росія – на татарську і північнокавказькі діаспори. </a:t>
            </a:r>
          </a:p>
          <a:p>
            <a:pPr algn="just"/>
            <a:r>
              <a:rPr lang="uk-UA" sz="3500" b="1" dirty="0">
                <a:highlight>
                  <a:srgbClr val="000080"/>
                </a:highlight>
              </a:rPr>
              <a:t>Однак згадка Лівану спрямована в бік </a:t>
            </a:r>
            <a:r>
              <a:rPr lang="uk-UA" sz="3500" b="1" dirty="0" err="1">
                <a:highlight>
                  <a:srgbClr val="000080"/>
                </a:highlight>
              </a:rPr>
              <a:t>Таміма</a:t>
            </a:r>
            <a:r>
              <a:rPr lang="uk-UA" sz="3500" b="1" dirty="0">
                <a:highlight>
                  <a:srgbClr val="000080"/>
                </a:highlight>
              </a:rPr>
              <a:t>, який сам походить родом з Лівану і є представником руху </a:t>
            </a:r>
            <a:r>
              <a:rPr lang="uk-UA" sz="3500" b="1" dirty="0" err="1">
                <a:highlight>
                  <a:srgbClr val="000080"/>
                </a:highlight>
              </a:rPr>
              <a:t>ал-Ахбаш</a:t>
            </a:r>
            <a:r>
              <a:rPr lang="uk-UA" sz="3500" b="1" dirty="0">
                <a:highlight>
                  <a:srgbClr val="000080"/>
                </a:highlight>
              </a:rPr>
              <a:t>, що має ліванське коріння. Пізніше, в іншій своїй публікації, С. </a:t>
            </a:r>
            <a:r>
              <a:rPr lang="uk-UA" sz="3500" b="1" dirty="0" err="1">
                <a:highlight>
                  <a:srgbClr val="000080"/>
                </a:highlight>
              </a:rPr>
              <a:t>Ісмагілов</a:t>
            </a:r>
            <a:r>
              <a:rPr lang="uk-UA" sz="3500" b="1" dirty="0">
                <a:highlight>
                  <a:srgbClr val="000080"/>
                </a:highlight>
              </a:rPr>
              <a:t> знов звертається до постаті свого головного конкурента: </a:t>
            </a:r>
          </a:p>
        </p:txBody>
      </p:sp>
    </p:spTree>
    <p:extLst>
      <p:ext uri="{BB962C8B-B14F-4D97-AF65-F5344CB8AC3E}">
        <p14:creationId xmlns:p14="http://schemas.microsoft.com/office/powerpoint/2010/main" val="52547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pic>
        <p:nvPicPr>
          <p:cNvPr id="4" name="Объект 3">
            <a:extLst>
              <a:ext uri="{FF2B5EF4-FFF2-40B4-BE49-F238E27FC236}">
                <a16:creationId xmlns:a16="http://schemas.microsoft.com/office/drawing/2014/main" id="{B2C353B8-1E68-63F3-47B2-63B1F9F5DF43}"/>
              </a:ext>
            </a:extLst>
          </p:cNvPr>
          <p:cNvPicPr>
            <a:picLocks noGrp="1" noChangeAspect="1"/>
          </p:cNvPicPr>
          <p:nvPr>
            <p:ph idx="1"/>
          </p:nvPr>
        </p:nvPicPr>
        <p:blipFill>
          <a:blip r:embed="rId2"/>
          <a:stretch>
            <a:fillRect/>
          </a:stretch>
        </p:blipFill>
        <p:spPr>
          <a:xfrm>
            <a:off x="1357890" y="1143000"/>
            <a:ext cx="4073092" cy="5570040"/>
          </a:xfrm>
          <a:prstGeom prst="rect">
            <a:avLst/>
          </a:prstGeom>
        </p:spPr>
      </p:pic>
      <p:pic>
        <p:nvPicPr>
          <p:cNvPr id="5" name="Рисунок 4">
            <a:extLst>
              <a:ext uri="{FF2B5EF4-FFF2-40B4-BE49-F238E27FC236}">
                <a16:creationId xmlns:a16="http://schemas.microsoft.com/office/drawing/2014/main" id="{6523C941-15D0-E41D-7581-A47A3066763E}"/>
              </a:ext>
            </a:extLst>
          </p:cNvPr>
          <p:cNvPicPr>
            <a:picLocks noChangeAspect="1"/>
          </p:cNvPicPr>
          <p:nvPr/>
        </p:nvPicPr>
        <p:blipFill>
          <a:blip r:embed="rId3"/>
          <a:stretch>
            <a:fillRect/>
          </a:stretch>
        </p:blipFill>
        <p:spPr>
          <a:xfrm>
            <a:off x="6918181" y="1143000"/>
            <a:ext cx="4073092" cy="5570040"/>
          </a:xfrm>
          <a:prstGeom prst="rect">
            <a:avLst/>
          </a:prstGeom>
        </p:spPr>
      </p:pic>
    </p:spTree>
    <p:extLst>
      <p:ext uri="{BB962C8B-B14F-4D97-AF65-F5344CB8AC3E}">
        <p14:creationId xmlns:p14="http://schemas.microsoft.com/office/powerpoint/2010/main" val="32953038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«У тяжких муках народжується нова мусульманська спільнота України. Негативний імідж, бідність, нестача кваліфікованих імамів, безглузді амбіції  “лідерів”, закордонний вплив і як наслідок – роз’єднання мусульман. Це далеко не повний перелік наших проблем. Навіть у рідній країні нами прагнуть керувати “варяги”, що призвело як до виникнення різних мусульманських громад, так і до певного напруження в стосунках між нами». </a:t>
            </a:r>
          </a:p>
          <a:p>
            <a:pPr algn="just"/>
            <a:r>
              <a:rPr lang="uk-UA" sz="2800" b="1" dirty="0">
                <a:highlight>
                  <a:srgbClr val="000080"/>
                </a:highlight>
              </a:rPr>
              <a:t>Можна припустити, що використанням лексеми «варяги» </a:t>
            </a:r>
            <a:r>
              <a:rPr lang="uk-UA" sz="2800" b="1" dirty="0" err="1">
                <a:highlight>
                  <a:srgbClr val="000080"/>
                </a:highlight>
              </a:rPr>
              <a:t>обігрується</a:t>
            </a:r>
            <a:r>
              <a:rPr lang="uk-UA" sz="2800" b="1" dirty="0">
                <a:highlight>
                  <a:srgbClr val="000080"/>
                </a:highlight>
              </a:rPr>
              <a:t> факт ліванського громадянства Ахмеда </a:t>
            </a:r>
            <a:r>
              <a:rPr lang="uk-UA" sz="2800" b="1" dirty="0" err="1">
                <a:highlight>
                  <a:srgbClr val="000080"/>
                </a:highlight>
              </a:rPr>
              <a:t>Таміма</a:t>
            </a:r>
            <a:r>
              <a:rPr lang="uk-UA" sz="2800" b="1" dirty="0">
                <a:highlight>
                  <a:srgbClr val="000080"/>
                </a:highlight>
              </a:rPr>
              <a:t>, який отримав українське громадянство, вже перебуваючи певний час на посаді муфтія та голови ДУМУ. </a:t>
            </a:r>
          </a:p>
        </p:txBody>
      </p:sp>
    </p:spTree>
    <p:extLst>
      <p:ext uri="{BB962C8B-B14F-4D97-AF65-F5344CB8AC3E}">
        <p14:creationId xmlns:p14="http://schemas.microsoft.com/office/powerpoint/2010/main" val="6416091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2600" b="1" dirty="0">
                <a:highlight>
                  <a:srgbClr val="000080"/>
                </a:highlight>
              </a:rPr>
              <a:t>З іншого боку, націоналістично забарвлений дискурс дає змогу віднести «</a:t>
            </a:r>
            <a:r>
              <a:rPr lang="uk-UA" sz="2600" b="1" dirty="0" err="1">
                <a:highlight>
                  <a:srgbClr val="000080"/>
                </a:highlight>
              </a:rPr>
              <a:t>Альраїд</a:t>
            </a:r>
            <a:r>
              <a:rPr lang="uk-UA" sz="2600" b="1" dirty="0">
                <a:highlight>
                  <a:srgbClr val="000080"/>
                </a:highlight>
              </a:rPr>
              <a:t>» та ДУМУ «</a:t>
            </a:r>
            <a:r>
              <a:rPr lang="uk-UA" sz="2600" b="1" dirty="0" err="1">
                <a:highlight>
                  <a:srgbClr val="000080"/>
                </a:highlight>
              </a:rPr>
              <a:t>Умма</a:t>
            </a:r>
            <a:r>
              <a:rPr lang="uk-UA" sz="2600" b="1" dirty="0">
                <a:highlight>
                  <a:srgbClr val="000080"/>
                </a:highlight>
              </a:rPr>
              <a:t>» до представників реформістських кіл, чий реформізм «схильний до націоналізму, іноді дуже подібний до нього й іноді не відрізняється від нього». </a:t>
            </a:r>
          </a:p>
          <a:p>
            <a:pPr algn="just"/>
            <a:r>
              <a:rPr lang="uk-UA" sz="2600" b="1" dirty="0">
                <a:highlight>
                  <a:srgbClr val="000080"/>
                </a:highlight>
              </a:rPr>
              <a:t>У 2017 р. ДУМУ «</a:t>
            </a:r>
            <a:r>
              <a:rPr lang="uk-UA" sz="2600" b="1" dirty="0" err="1">
                <a:highlight>
                  <a:srgbClr val="000080"/>
                </a:highlight>
              </a:rPr>
              <a:t>Умма</a:t>
            </a:r>
            <a:r>
              <a:rPr lang="uk-UA" sz="2600" b="1" dirty="0">
                <a:highlight>
                  <a:srgbClr val="000080"/>
                </a:highlight>
              </a:rPr>
              <a:t>» ініціювало прийняття «Хартії мусульман України» та «Соціальної концепції мусульман України», в яких було окремо обговорене питання ісламу та політики. Зокрема, в «Хартії», в розділі «Іслам і сучасне українське суспільство» говориться про те, що: «…мусульманам України як активним громадянам дозволено брати участь у політичному житті країни, оскільки громадянство передбачає політичну активність з погляду участі як у голосуванні, так і в політичних інститутах країни (інститутах влади)».</a:t>
            </a:r>
          </a:p>
        </p:txBody>
      </p:sp>
    </p:spTree>
    <p:extLst>
      <p:ext uri="{BB962C8B-B14F-4D97-AF65-F5344CB8AC3E}">
        <p14:creationId xmlns:p14="http://schemas.microsoft.com/office/powerpoint/2010/main" val="22796313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800000"/>
                </a:highlight>
              </a:rPr>
              <a:t>Важливою складовою політичного дискурсу «</a:t>
            </a:r>
            <a:r>
              <a:rPr lang="uk-UA" sz="3200" b="1" dirty="0" err="1">
                <a:highlight>
                  <a:srgbClr val="800000"/>
                </a:highlight>
              </a:rPr>
              <a:t>Альраіду</a:t>
            </a:r>
            <a:r>
              <a:rPr lang="uk-UA" sz="3200" b="1" dirty="0">
                <a:highlight>
                  <a:srgbClr val="800000"/>
                </a:highlight>
              </a:rPr>
              <a:t>» та ДУМУ «</a:t>
            </a:r>
            <a:r>
              <a:rPr lang="uk-UA" sz="3200" b="1" dirty="0" err="1">
                <a:highlight>
                  <a:srgbClr val="800000"/>
                </a:highlight>
              </a:rPr>
              <a:t>Умма</a:t>
            </a:r>
            <a:r>
              <a:rPr lang="uk-UA" sz="3200" b="1" dirty="0">
                <a:highlight>
                  <a:srgbClr val="800000"/>
                </a:highlight>
              </a:rPr>
              <a:t>» є «</a:t>
            </a:r>
            <a:r>
              <a:rPr lang="uk-UA" sz="3200" b="1" dirty="0">
                <a:solidFill>
                  <a:srgbClr val="FFFF00"/>
                </a:solidFill>
                <a:highlight>
                  <a:srgbClr val="800000"/>
                </a:highlight>
              </a:rPr>
              <a:t>палестинське питання</a:t>
            </a:r>
            <a:r>
              <a:rPr lang="uk-UA" sz="3200" b="1" dirty="0">
                <a:highlight>
                  <a:srgbClr val="800000"/>
                </a:highlight>
              </a:rPr>
              <a:t>», що займає одне з центральних місць в ідеології «Братів-мусульман» та споріднених з ними рухів у всьому світі.</a:t>
            </a:r>
          </a:p>
          <a:p>
            <a:pPr algn="just"/>
            <a:r>
              <a:rPr lang="uk-UA" sz="3200" b="1" dirty="0">
                <a:highlight>
                  <a:srgbClr val="800000"/>
                </a:highlight>
              </a:rPr>
              <a:t> Акцентуація на «</a:t>
            </a:r>
            <a:r>
              <a:rPr lang="uk-UA" sz="3200" b="1" dirty="0">
                <a:solidFill>
                  <a:srgbClr val="FFFF00"/>
                </a:solidFill>
                <a:highlight>
                  <a:srgbClr val="800000"/>
                </a:highlight>
              </a:rPr>
              <a:t>палестинському питанні</a:t>
            </a:r>
            <a:r>
              <a:rPr lang="uk-UA" sz="3200" b="1" dirty="0">
                <a:highlight>
                  <a:srgbClr val="800000"/>
                </a:highlight>
              </a:rPr>
              <a:t>» неминуче призвела і до </a:t>
            </a:r>
            <a:r>
              <a:rPr lang="uk-UA" sz="3200" b="1" dirty="0" err="1">
                <a:highlight>
                  <a:srgbClr val="800000"/>
                </a:highlight>
              </a:rPr>
              <a:t>антиізраїльської</a:t>
            </a:r>
            <a:r>
              <a:rPr lang="uk-UA" sz="3200" b="1" dirty="0">
                <a:highlight>
                  <a:srgbClr val="800000"/>
                </a:highlight>
              </a:rPr>
              <a:t> риторики, яка притаманна як публікаціям в газеті «</a:t>
            </a:r>
            <a:r>
              <a:rPr lang="uk-UA" sz="3200" b="1" dirty="0" err="1">
                <a:highlight>
                  <a:srgbClr val="800000"/>
                </a:highlight>
              </a:rPr>
              <a:t>Арраїд</a:t>
            </a:r>
            <a:r>
              <a:rPr lang="uk-UA" sz="3200" b="1" dirty="0">
                <a:highlight>
                  <a:srgbClr val="800000"/>
                </a:highlight>
              </a:rPr>
              <a:t>», так і в газеті «</a:t>
            </a:r>
            <a:r>
              <a:rPr lang="uk-UA" sz="3200" b="1" dirty="0" err="1">
                <a:highlight>
                  <a:srgbClr val="800000"/>
                </a:highlight>
              </a:rPr>
              <a:t>Умма</a:t>
            </a:r>
            <a:r>
              <a:rPr lang="uk-UA" sz="3200" b="1" dirty="0">
                <a:highlight>
                  <a:srgbClr val="800000"/>
                </a:highlight>
              </a:rPr>
              <a:t>», зокрема у </a:t>
            </a:r>
            <a:r>
              <a:rPr lang="uk-UA" sz="3200" b="1" dirty="0">
                <a:highlight>
                  <a:srgbClr val="FF0000"/>
                </a:highlight>
              </a:rPr>
              <a:t>вигляді взяття в лапки назви держави Ізраїль («Ізраїль»), або використання евфемізму «сіоністське утворення».</a:t>
            </a:r>
          </a:p>
        </p:txBody>
      </p:sp>
    </p:spTree>
    <p:extLst>
      <p:ext uri="{BB962C8B-B14F-4D97-AF65-F5344CB8AC3E}">
        <p14:creationId xmlns:p14="http://schemas.microsoft.com/office/powerpoint/2010/main" val="5094675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3100" b="1" dirty="0">
                <a:highlight>
                  <a:srgbClr val="800000"/>
                </a:highlight>
              </a:rPr>
              <a:t>Впевнено можна казати про схильність саме редакції газети до </a:t>
            </a:r>
            <a:r>
              <a:rPr lang="uk-UA" sz="3100" b="1" dirty="0" err="1">
                <a:highlight>
                  <a:srgbClr val="800000"/>
                </a:highlight>
              </a:rPr>
              <a:t>антиізраїльської</a:t>
            </a:r>
            <a:r>
              <a:rPr lang="uk-UA" sz="3100" b="1" dirty="0">
                <a:highlight>
                  <a:srgbClr val="800000"/>
                </a:highlight>
              </a:rPr>
              <a:t> риторики через те, що лапки з’являються навіть в передрукованих з інших видань статтях, де вони були відсутні. </a:t>
            </a:r>
          </a:p>
          <a:p>
            <a:pPr algn="just"/>
            <a:r>
              <a:rPr lang="uk-UA" sz="3100" b="1" dirty="0">
                <a:highlight>
                  <a:srgbClr val="800000"/>
                </a:highlight>
              </a:rPr>
              <a:t>Можна згадати статтю російсько-ізраїльського публіциста </a:t>
            </a:r>
            <a:r>
              <a:rPr lang="uk-UA" sz="3100" b="1" dirty="0" err="1">
                <a:highlight>
                  <a:srgbClr val="800000"/>
                </a:highlight>
              </a:rPr>
              <a:t>Ісраеля</a:t>
            </a:r>
            <a:r>
              <a:rPr lang="uk-UA" sz="3100" b="1" dirty="0">
                <a:highlight>
                  <a:srgbClr val="800000"/>
                </a:highlight>
              </a:rPr>
              <a:t> </a:t>
            </a:r>
            <a:r>
              <a:rPr lang="uk-UA" sz="3100" b="1" dirty="0" err="1">
                <a:highlight>
                  <a:srgbClr val="800000"/>
                </a:highlight>
              </a:rPr>
              <a:t>Шаміра</a:t>
            </a:r>
            <a:r>
              <a:rPr lang="uk-UA" sz="3100" b="1" dirty="0">
                <a:highlight>
                  <a:srgbClr val="800000"/>
                </a:highlight>
              </a:rPr>
              <a:t> «Бійня в морі», що була опублікована в російській націоналістично-патріотичній газеті «Завтра», яка поєднує ідеї монархізму і «містичного сталінізму», комунізму і націоналізму, православ’я і </a:t>
            </a:r>
            <a:r>
              <a:rPr lang="uk-UA" sz="3100" b="1" dirty="0" err="1">
                <a:highlight>
                  <a:srgbClr val="800000"/>
                </a:highlight>
              </a:rPr>
              <a:t>совєтизму</a:t>
            </a:r>
            <a:r>
              <a:rPr lang="uk-UA" sz="3100" b="1" dirty="0">
                <a:highlight>
                  <a:srgbClr val="800000"/>
                </a:highlight>
              </a:rPr>
              <a:t>. Якщо в оригіналі назва держави Ізраїль була без лапок, то вже в публікації в «</a:t>
            </a:r>
            <a:r>
              <a:rPr lang="uk-UA" sz="3100" b="1" dirty="0" err="1">
                <a:highlight>
                  <a:srgbClr val="800000"/>
                </a:highlight>
              </a:rPr>
              <a:t>Уммі</a:t>
            </a:r>
            <a:r>
              <a:rPr lang="uk-UA" sz="3100" b="1" dirty="0">
                <a:highlight>
                  <a:srgbClr val="800000"/>
                </a:highlight>
              </a:rPr>
              <a:t>» лапки з’явилися.</a:t>
            </a:r>
          </a:p>
        </p:txBody>
      </p:sp>
    </p:spTree>
    <p:extLst>
      <p:ext uri="{BB962C8B-B14F-4D97-AF65-F5344CB8AC3E}">
        <p14:creationId xmlns:p14="http://schemas.microsoft.com/office/powerpoint/2010/main" val="39211443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800000"/>
                </a:highlight>
              </a:rPr>
              <a:t>Подібна практика запозичена редакцією «</a:t>
            </a:r>
            <a:r>
              <a:rPr lang="uk-UA" sz="2800" b="1" dirty="0" err="1">
                <a:highlight>
                  <a:srgbClr val="800000"/>
                </a:highlight>
              </a:rPr>
              <a:t>Умми</a:t>
            </a:r>
            <a:r>
              <a:rPr lang="uk-UA" sz="2800" b="1" dirty="0">
                <a:highlight>
                  <a:srgbClr val="800000"/>
                </a:highlight>
              </a:rPr>
              <a:t>» з публікацій газети «</a:t>
            </a:r>
            <a:r>
              <a:rPr lang="uk-UA" sz="2800" b="1" dirty="0" err="1">
                <a:highlight>
                  <a:srgbClr val="800000"/>
                </a:highlight>
              </a:rPr>
              <a:t>Арраід</a:t>
            </a:r>
            <a:r>
              <a:rPr lang="uk-UA" sz="2800" b="1" dirty="0">
                <a:highlight>
                  <a:srgbClr val="800000"/>
                </a:highlight>
              </a:rPr>
              <a:t>», тим більше, що тривалий час головним редактором обох видань була одна й та сама людина – екс-голова ДУМУ «</a:t>
            </a:r>
            <a:r>
              <a:rPr lang="uk-UA" sz="2800" b="1" dirty="0" err="1">
                <a:highlight>
                  <a:srgbClr val="800000"/>
                </a:highlight>
              </a:rPr>
              <a:t>Умма</a:t>
            </a:r>
            <a:r>
              <a:rPr lang="uk-UA" sz="2800" b="1" dirty="0">
                <a:highlight>
                  <a:srgbClr val="800000"/>
                </a:highlight>
              </a:rPr>
              <a:t>» </a:t>
            </a:r>
            <a:r>
              <a:rPr lang="uk-UA" sz="2800" b="1" dirty="0" err="1">
                <a:highlight>
                  <a:srgbClr val="800000"/>
                </a:highlight>
              </a:rPr>
              <a:t>Іслям</a:t>
            </a:r>
            <a:r>
              <a:rPr lang="uk-UA" sz="2800" b="1" dirty="0">
                <a:highlight>
                  <a:srgbClr val="800000"/>
                </a:highlight>
              </a:rPr>
              <a:t> </a:t>
            </a:r>
            <a:r>
              <a:rPr lang="uk-UA" sz="2800" b="1" dirty="0" err="1">
                <a:highlight>
                  <a:srgbClr val="800000"/>
                </a:highlight>
              </a:rPr>
              <a:t>Гімадутін</a:t>
            </a:r>
            <a:r>
              <a:rPr lang="uk-UA" sz="2800" b="1" dirty="0">
                <a:highlight>
                  <a:srgbClr val="800000"/>
                </a:highlight>
              </a:rPr>
              <a:t>, який і в своїх статтях використовував подібну стратегію дискредитації.</a:t>
            </a:r>
          </a:p>
          <a:p>
            <a:pPr algn="just"/>
            <a:r>
              <a:rPr lang="uk-UA" sz="2800" b="1" dirty="0">
                <a:highlight>
                  <a:srgbClr val="800000"/>
                </a:highlight>
              </a:rPr>
              <a:t>Водночас незважаючи на патріотичну, подекуди націоналістичну риторику можна стверджувати, що </a:t>
            </a:r>
            <a:r>
              <a:rPr lang="uk-UA" sz="2800" b="1" dirty="0">
                <a:solidFill>
                  <a:srgbClr val="FFFF00"/>
                </a:solidFill>
                <a:highlight>
                  <a:srgbClr val="800000"/>
                </a:highlight>
              </a:rPr>
              <a:t>націоналізм у політичному дискурсі українських ісламістів має інструментальний характер</a:t>
            </a:r>
            <a:r>
              <a:rPr lang="uk-UA" sz="2800" b="1" dirty="0">
                <a:highlight>
                  <a:srgbClr val="800000"/>
                </a:highlight>
              </a:rPr>
              <a:t>; він покликаний зміцнити авторитет у суспільстві, де голосно заявлена патріотична чи навіть націоналістична позиція дає змогу захищатися від будь-яких звинувачень.</a:t>
            </a:r>
          </a:p>
        </p:txBody>
      </p:sp>
    </p:spTree>
    <p:extLst>
      <p:ext uri="{BB962C8B-B14F-4D97-AF65-F5344CB8AC3E}">
        <p14:creationId xmlns:p14="http://schemas.microsoft.com/office/powerpoint/2010/main" val="32891358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Останнім часом в українській мусульманській спільності представництво отримали і прихильники радикальних форм політичного </a:t>
            </a:r>
            <a:r>
              <a:rPr lang="uk-UA" sz="2800" b="1" dirty="0" err="1">
                <a:highlight>
                  <a:srgbClr val="000080"/>
                </a:highlight>
              </a:rPr>
              <a:t>активізму</a:t>
            </a:r>
            <a:r>
              <a:rPr lang="uk-UA" sz="2800" b="1" dirty="0">
                <a:highlight>
                  <a:srgbClr val="000080"/>
                </a:highlight>
              </a:rPr>
              <a:t>, зокрема – </a:t>
            </a:r>
            <a:r>
              <a:rPr lang="uk-UA" sz="2800" b="1" dirty="0" err="1">
                <a:highlight>
                  <a:srgbClr val="FF0000"/>
                </a:highlight>
              </a:rPr>
              <a:t>джигадизму</a:t>
            </a:r>
            <a:r>
              <a:rPr lang="uk-UA" sz="2800" b="1" dirty="0">
                <a:highlight>
                  <a:srgbClr val="000080"/>
                </a:highlight>
              </a:rPr>
              <a:t>. </a:t>
            </a:r>
          </a:p>
          <a:p>
            <a:pPr algn="just"/>
            <a:r>
              <a:rPr lang="uk-UA" sz="2800" b="1" dirty="0">
                <a:highlight>
                  <a:srgbClr val="000080"/>
                </a:highlight>
              </a:rPr>
              <a:t>Найцікавішим феноменом став добровольчий батальйон «Окрема сотня “Крим”», укомплектований переважно (хоча і не виключно) мусульманами – кримськими татарами, які залишили Крим після анексії півострова Росією, а також українцями, які прийняли іслам. </a:t>
            </a:r>
            <a:r>
              <a:rPr lang="uk-UA" sz="2800" b="1" dirty="0">
                <a:highlight>
                  <a:srgbClr val="FF0000"/>
                </a:highlight>
              </a:rPr>
              <a:t>При цьому основну частину бійців даного військового формування становили прихильники </a:t>
            </a:r>
            <a:r>
              <a:rPr lang="uk-UA" sz="2800" b="1" dirty="0" err="1">
                <a:highlight>
                  <a:srgbClr val="FF0000"/>
                </a:highlight>
              </a:rPr>
              <a:t>салафізму</a:t>
            </a:r>
            <a:r>
              <a:rPr lang="uk-UA" sz="2800" b="1" dirty="0">
                <a:highlight>
                  <a:srgbClr val="000080"/>
                </a:highlight>
              </a:rPr>
              <a:t>. Також серед «мусульманських» добровольчих угруповань можна згадати батальйон імені шейха </a:t>
            </a:r>
            <a:r>
              <a:rPr lang="uk-UA" sz="2800" b="1" dirty="0" err="1">
                <a:highlight>
                  <a:srgbClr val="000080"/>
                </a:highlight>
              </a:rPr>
              <a:t>Мансура</a:t>
            </a:r>
            <a:r>
              <a:rPr lang="uk-UA" sz="2800" b="1" dirty="0">
                <a:highlight>
                  <a:srgbClr val="000080"/>
                </a:highlight>
              </a:rPr>
              <a:t>, батальйон імені Джохара Дудаєва та батальйон імені </a:t>
            </a:r>
            <a:r>
              <a:rPr lang="uk-UA" sz="2800" b="1" dirty="0" err="1">
                <a:highlight>
                  <a:srgbClr val="000080"/>
                </a:highlight>
              </a:rPr>
              <a:t>Номана</a:t>
            </a:r>
            <a:r>
              <a:rPr lang="uk-UA" sz="2800" b="1" dirty="0">
                <a:highlight>
                  <a:srgbClr val="000080"/>
                </a:highlight>
              </a:rPr>
              <a:t> </a:t>
            </a:r>
            <a:r>
              <a:rPr lang="uk-UA" sz="2800" b="1" dirty="0" err="1">
                <a:highlight>
                  <a:srgbClr val="000080"/>
                </a:highlight>
              </a:rPr>
              <a:t>Челебіджихана</a:t>
            </a:r>
            <a:r>
              <a:rPr lang="uk-UA" sz="2800" b="1" dirty="0">
                <a:highlight>
                  <a:srgbClr val="000080"/>
                </a:highlight>
              </a:rPr>
              <a:t>. </a:t>
            </a:r>
          </a:p>
        </p:txBody>
      </p:sp>
    </p:spTree>
    <p:extLst>
      <p:ext uri="{BB962C8B-B14F-4D97-AF65-F5344CB8AC3E}">
        <p14:creationId xmlns:p14="http://schemas.microsoft.com/office/powerpoint/2010/main" val="42634470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lnSpcReduction="10000"/>
          </a:bodyPr>
          <a:lstStyle/>
          <a:p>
            <a:pPr algn="just"/>
            <a:r>
              <a:rPr lang="uk-UA" sz="2400" b="1" dirty="0">
                <a:highlight>
                  <a:srgbClr val="FF0000"/>
                </a:highlight>
              </a:rPr>
              <a:t>Основною мотивацією цих груп добровольців стала боротьба з Росією і проросійськими силами, які асоціюються з </a:t>
            </a:r>
            <a:r>
              <a:rPr lang="uk-UA" sz="2400" b="1" dirty="0" err="1">
                <a:highlight>
                  <a:srgbClr val="FF0000"/>
                </a:highlight>
              </a:rPr>
              <a:t>антиісламською</a:t>
            </a:r>
            <a:r>
              <a:rPr lang="uk-UA" sz="2400" b="1" dirty="0">
                <a:highlight>
                  <a:srgbClr val="FF0000"/>
                </a:highlight>
              </a:rPr>
              <a:t> або </a:t>
            </a:r>
            <a:r>
              <a:rPr lang="uk-UA" sz="2400" b="1" dirty="0" err="1">
                <a:highlight>
                  <a:srgbClr val="FF0000"/>
                </a:highlight>
              </a:rPr>
              <a:t>античеченською</a:t>
            </a:r>
            <a:r>
              <a:rPr lang="uk-UA" sz="2400" b="1" dirty="0">
                <a:highlight>
                  <a:srgbClr val="FF0000"/>
                </a:highlight>
              </a:rPr>
              <a:t> політикою. Військові дії проти сепаратистів самими бійцями сотні розглядалися як оборонний </a:t>
            </a:r>
            <a:r>
              <a:rPr lang="uk-UA" sz="2400" b="1" dirty="0" err="1">
                <a:highlight>
                  <a:srgbClr val="FF0000"/>
                </a:highlight>
              </a:rPr>
              <a:t>джигад</a:t>
            </a:r>
            <a:r>
              <a:rPr lang="uk-UA" sz="2400" b="1" dirty="0">
                <a:highlight>
                  <a:srgbClr val="FF0000"/>
                </a:highlight>
              </a:rPr>
              <a:t> (</a:t>
            </a:r>
            <a:r>
              <a:rPr lang="uk-UA" sz="2400" b="1" dirty="0" err="1">
                <a:highlight>
                  <a:srgbClr val="FF0000"/>
                </a:highlight>
              </a:rPr>
              <a:t>джигад</a:t>
            </a:r>
            <a:r>
              <a:rPr lang="uk-UA" sz="2400" b="1" dirty="0">
                <a:highlight>
                  <a:srgbClr val="FF0000"/>
                </a:highlight>
              </a:rPr>
              <a:t> ад-</a:t>
            </a:r>
            <a:r>
              <a:rPr lang="uk-UA" sz="2400" b="1" dirty="0" err="1">
                <a:highlight>
                  <a:srgbClr val="FF0000"/>
                </a:highlight>
              </a:rPr>
              <a:t>дафаа</a:t>
            </a:r>
            <a:r>
              <a:rPr lang="uk-UA" sz="2400" b="1" dirty="0">
                <a:highlight>
                  <a:srgbClr val="FF0000"/>
                </a:highlight>
              </a:rPr>
              <a:t>).  </a:t>
            </a:r>
          </a:p>
          <a:p>
            <a:pPr algn="just"/>
            <a:r>
              <a:rPr lang="uk-UA" sz="2400" b="1" dirty="0">
                <a:highlight>
                  <a:srgbClr val="FF0000"/>
                </a:highlight>
              </a:rPr>
              <a:t>Як заявлено на сайті підрозділу «Окрема сотня Крим»: </a:t>
            </a:r>
            <a:r>
              <a:rPr lang="uk-UA" sz="2400" b="1" dirty="0">
                <a:highlight>
                  <a:srgbClr val="000080"/>
                </a:highlight>
              </a:rPr>
              <a:t>«...мусульмани України вважають цю війну оборонним </a:t>
            </a:r>
            <a:r>
              <a:rPr lang="uk-UA" sz="2400" b="1" dirty="0" err="1">
                <a:highlight>
                  <a:srgbClr val="000080"/>
                </a:highlight>
              </a:rPr>
              <a:t>джигадом</a:t>
            </a:r>
            <a:r>
              <a:rPr lang="uk-UA" sz="2400" b="1" dirty="0">
                <a:highlight>
                  <a:srgbClr val="000080"/>
                </a:highlight>
              </a:rPr>
              <a:t> (Священною війною). Мусульмани України в особі окремої сотні “Крим” вийшли на </a:t>
            </a:r>
            <a:r>
              <a:rPr lang="uk-UA" sz="2400" b="1" dirty="0" err="1">
                <a:highlight>
                  <a:srgbClr val="000080"/>
                </a:highlight>
              </a:rPr>
              <a:t>рубежі</a:t>
            </a:r>
            <a:r>
              <a:rPr lang="uk-UA" sz="2400" b="1" dirty="0">
                <a:highlight>
                  <a:srgbClr val="000080"/>
                </a:highlight>
              </a:rPr>
              <a:t> своєї Вітчизни для того, щоб захистити себе і своїх співвітчизників, захистити свої родини і своїх близьких, захистити свою честь і майно, а також честь і майно своїх співгромадян, незважаючи на те, якого вони віросповідання або якої національності. Мусульмани з сотні “Крим” готові відстояти природне право вільно сповідувати свою релігію, те право, яке українська держава давала мусульманам у повній мірі. Причому мусульмани Росії такого права сьогодні не мають</a:t>
            </a:r>
            <a:r>
              <a:rPr lang="uk-UA" sz="2400" b="1" dirty="0">
                <a:highlight>
                  <a:srgbClr val="FF0000"/>
                </a:highlight>
              </a:rPr>
              <a:t>».</a:t>
            </a:r>
          </a:p>
          <a:p>
            <a:endParaRPr lang="uk-UA" dirty="0"/>
          </a:p>
        </p:txBody>
      </p:sp>
    </p:spTree>
    <p:extLst>
      <p:ext uri="{BB962C8B-B14F-4D97-AF65-F5344CB8AC3E}">
        <p14:creationId xmlns:p14="http://schemas.microsoft.com/office/powerpoint/2010/main" val="3943409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2400" b="1" dirty="0">
                <a:highlight>
                  <a:srgbClr val="800000"/>
                </a:highlight>
              </a:rPr>
              <a:t>Причиною подібних настроїв серед представників радикального політичного </a:t>
            </a:r>
            <a:r>
              <a:rPr lang="uk-UA" sz="2400" b="1" dirty="0" err="1">
                <a:highlight>
                  <a:srgbClr val="800000"/>
                </a:highlight>
              </a:rPr>
              <a:t>активізму</a:t>
            </a:r>
            <a:r>
              <a:rPr lang="uk-UA" sz="2400" b="1" dirty="0">
                <a:highlight>
                  <a:srgbClr val="800000"/>
                </a:highlight>
              </a:rPr>
              <a:t> стало насамперед ліберальне релігійне законодавство України, яке не передбачає заборони тих чи інших релігійних організацій, відсутність списку екстремістської літератури і </a:t>
            </a:r>
            <a:r>
              <a:rPr lang="uk-UA" sz="2400" b="1" dirty="0" err="1">
                <a:highlight>
                  <a:srgbClr val="800000"/>
                </a:highlight>
              </a:rPr>
              <a:t>т.д</a:t>
            </a:r>
            <a:r>
              <a:rPr lang="uk-UA" sz="2400" b="1" dirty="0">
                <a:highlight>
                  <a:srgbClr val="800000"/>
                </a:highlight>
              </a:rPr>
              <a:t>. </a:t>
            </a:r>
          </a:p>
          <a:p>
            <a:pPr algn="just"/>
            <a:r>
              <a:rPr lang="uk-UA" sz="2400" b="1" dirty="0">
                <a:highlight>
                  <a:srgbClr val="800000"/>
                </a:highlight>
              </a:rPr>
              <a:t>Наприклад, в Україні відкрито діяли громади </a:t>
            </a:r>
            <a:r>
              <a:rPr lang="uk-UA" sz="2400" b="1" dirty="0" err="1">
                <a:highlight>
                  <a:srgbClr val="800000"/>
                </a:highlight>
              </a:rPr>
              <a:t>Хізб</a:t>
            </a:r>
            <a:r>
              <a:rPr lang="uk-UA" sz="2400" b="1" dirty="0">
                <a:highlight>
                  <a:srgbClr val="800000"/>
                </a:highlight>
              </a:rPr>
              <a:t> </a:t>
            </a:r>
            <a:r>
              <a:rPr lang="uk-UA" sz="2400" b="1" dirty="0" err="1">
                <a:highlight>
                  <a:srgbClr val="800000"/>
                </a:highlight>
              </a:rPr>
              <a:t>ут-Тахрір</a:t>
            </a:r>
            <a:r>
              <a:rPr lang="uk-UA" sz="2400" b="1" dirty="0">
                <a:highlight>
                  <a:srgbClr val="800000"/>
                </a:highlight>
              </a:rPr>
              <a:t>, що проводили в Криму міжнародні з’їзди своєї партії; також безперешкодно діяли </a:t>
            </a:r>
            <a:r>
              <a:rPr lang="uk-UA" sz="2400" b="1" dirty="0" err="1">
                <a:highlight>
                  <a:srgbClr val="800000"/>
                </a:highlight>
              </a:rPr>
              <a:t>салафітські</a:t>
            </a:r>
            <a:r>
              <a:rPr lang="uk-UA" sz="2400" b="1" dirty="0">
                <a:highlight>
                  <a:srgbClr val="800000"/>
                </a:highlight>
              </a:rPr>
              <a:t> громади, організації з мережі Братів-мусульман. Після анексії Криму на півострові різко погіршилася обстановка в релігійній сфері: почалися обшуки в мечетях, медресе, розгорнулася кампанія у ЗМІ, спрямована проти течій, заборонених у Росії, таких як </a:t>
            </a:r>
            <a:r>
              <a:rPr lang="uk-UA" sz="2400" b="1" dirty="0" err="1">
                <a:highlight>
                  <a:srgbClr val="800000"/>
                </a:highlight>
              </a:rPr>
              <a:t>салафізм</a:t>
            </a:r>
            <a:r>
              <a:rPr lang="uk-UA" sz="2400" b="1" dirty="0">
                <a:highlight>
                  <a:srgbClr val="800000"/>
                </a:highlight>
              </a:rPr>
              <a:t>, </a:t>
            </a:r>
            <a:r>
              <a:rPr lang="uk-UA" sz="2400" b="1" dirty="0" err="1">
                <a:highlight>
                  <a:srgbClr val="800000"/>
                </a:highlight>
              </a:rPr>
              <a:t>Хізб</a:t>
            </a:r>
            <a:r>
              <a:rPr lang="uk-UA" sz="2400" b="1" dirty="0">
                <a:highlight>
                  <a:srgbClr val="800000"/>
                </a:highlight>
              </a:rPr>
              <a:t> </a:t>
            </a:r>
            <a:r>
              <a:rPr lang="uk-UA" sz="2400" b="1" dirty="0" err="1">
                <a:highlight>
                  <a:srgbClr val="800000"/>
                </a:highlight>
              </a:rPr>
              <a:t>ут-Тахрір</a:t>
            </a:r>
            <a:r>
              <a:rPr lang="uk-UA" sz="2400" b="1" dirty="0">
                <a:highlight>
                  <a:srgbClr val="800000"/>
                </a:highlight>
              </a:rPr>
              <a:t>, </a:t>
            </a:r>
            <a:r>
              <a:rPr lang="uk-UA" sz="2400" b="1" dirty="0" err="1">
                <a:highlight>
                  <a:srgbClr val="800000"/>
                </a:highlight>
              </a:rPr>
              <a:t>Нурджулар</a:t>
            </a:r>
            <a:r>
              <a:rPr lang="uk-UA" sz="2400" b="1" dirty="0">
                <a:highlight>
                  <a:srgbClr val="800000"/>
                </a:highlight>
              </a:rPr>
              <a:t> та інших. У релігійному полі залишилися тільки ті організації, які зайняли лояльну </a:t>
            </a:r>
            <a:r>
              <a:rPr lang="uk-UA" sz="2400" b="1" dirty="0" err="1">
                <a:highlight>
                  <a:srgbClr val="800000"/>
                </a:highlight>
              </a:rPr>
              <a:t>продержавну</a:t>
            </a:r>
            <a:r>
              <a:rPr lang="uk-UA" sz="2400" b="1" dirty="0">
                <a:highlight>
                  <a:srgbClr val="800000"/>
                </a:highlight>
              </a:rPr>
              <a:t> проросійську позицію.</a:t>
            </a:r>
          </a:p>
        </p:txBody>
      </p:sp>
    </p:spTree>
    <p:extLst>
      <p:ext uri="{BB962C8B-B14F-4D97-AF65-F5344CB8AC3E}">
        <p14:creationId xmlns:p14="http://schemas.microsoft.com/office/powerpoint/2010/main" val="36554073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000080"/>
                </a:highlight>
              </a:rPr>
              <a:t>Представники інших ісламських організацій, переважно автономних громад </a:t>
            </a:r>
            <a:r>
              <a:rPr lang="uk-UA" sz="2800" b="1" dirty="0" err="1">
                <a:highlight>
                  <a:srgbClr val="000080"/>
                </a:highlight>
              </a:rPr>
              <a:t>салафітського</a:t>
            </a:r>
            <a:r>
              <a:rPr lang="uk-UA" sz="2800" b="1" dirty="0">
                <a:highlight>
                  <a:srgbClr val="000080"/>
                </a:highlight>
              </a:rPr>
              <a:t> напрямку й членів організації «</a:t>
            </a:r>
            <a:r>
              <a:rPr lang="uk-UA" sz="2800" b="1" dirty="0" err="1">
                <a:highlight>
                  <a:srgbClr val="000080"/>
                </a:highlight>
              </a:rPr>
              <a:t>Хізб</a:t>
            </a:r>
            <a:r>
              <a:rPr lang="uk-UA" sz="2800" b="1" dirty="0">
                <a:highlight>
                  <a:srgbClr val="000080"/>
                </a:highlight>
              </a:rPr>
              <a:t> </a:t>
            </a:r>
            <a:r>
              <a:rPr lang="uk-UA" sz="2800" b="1" dirty="0" err="1">
                <a:highlight>
                  <a:srgbClr val="000080"/>
                </a:highlight>
              </a:rPr>
              <a:t>ат-Тахрір</a:t>
            </a:r>
            <a:r>
              <a:rPr lang="uk-UA" sz="2800" b="1" dirty="0">
                <a:highlight>
                  <a:srgbClr val="000080"/>
                </a:highlight>
              </a:rPr>
              <a:t>», змушені були полишити Крим ще в перший рік окупації.</a:t>
            </a:r>
          </a:p>
          <a:p>
            <a:pPr algn="just"/>
            <a:r>
              <a:rPr lang="uk-UA" sz="2800" b="1" dirty="0">
                <a:highlight>
                  <a:srgbClr val="000080"/>
                </a:highlight>
              </a:rPr>
              <a:t>Формування в середовищі українських мусульман радикальних політичних практик не пройшло непоміченим міжнародними </a:t>
            </a:r>
            <a:r>
              <a:rPr lang="uk-UA" sz="2800" b="1" dirty="0" err="1">
                <a:highlight>
                  <a:srgbClr val="000080"/>
                </a:highlight>
              </a:rPr>
              <a:t>джигадистськими</a:t>
            </a:r>
            <a:r>
              <a:rPr lang="uk-UA" sz="2800" b="1" dirty="0">
                <a:highlight>
                  <a:srgbClr val="000080"/>
                </a:highlight>
              </a:rPr>
              <a:t> рухами. </a:t>
            </a:r>
            <a:r>
              <a:rPr lang="uk-UA" sz="2800" b="1" dirty="0" err="1">
                <a:highlight>
                  <a:srgbClr val="000080"/>
                </a:highlight>
              </a:rPr>
              <a:t>Абдул</a:t>
            </a:r>
            <a:r>
              <a:rPr lang="uk-UA" sz="2800" b="1" dirty="0">
                <a:highlight>
                  <a:srgbClr val="000080"/>
                </a:highlight>
              </a:rPr>
              <a:t> Карім Кримський, який очолював кримськотатарський </a:t>
            </a:r>
            <a:r>
              <a:rPr lang="uk-UA" sz="2800" b="1" dirty="0" err="1">
                <a:highlight>
                  <a:srgbClr val="000080"/>
                </a:highlight>
              </a:rPr>
              <a:t>джамаат</a:t>
            </a:r>
            <a:r>
              <a:rPr lang="uk-UA" sz="2800" b="1" dirty="0">
                <a:highlight>
                  <a:srgbClr val="000080"/>
                </a:highlight>
              </a:rPr>
              <a:t> (бойовий загін) у складі </a:t>
            </a:r>
            <a:r>
              <a:rPr lang="uk-UA" sz="2800" b="1" dirty="0" err="1">
                <a:highlight>
                  <a:srgbClr val="000080"/>
                </a:highlight>
              </a:rPr>
              <a:t>Джейш</a:t>
            </a:r>
            <a:r>
              <a:rPr lang="uk-UA" sz="2800" b="1" dirty="0">
                <a:highlight>
                  <a:srgbClr val="000080"/>
                </a:highlight>
              </a:rPr>
              <a:t> </a:t>
            </a:r>
            <a:r>
              <a:rPr lang="uk-UA" sz="2800" b="1" dirty="0" err="1">
                <a:highlight>
                  <a:srgbClr val="000080"/>
                </a:highlight>
              </a:rPr>
              <a:t>ал-Мухаджірін</a:t>
            </a:r>
            <a:r>
              <a:rPr lang="uk-UA" sz="2800" b="1" dirty="0">
                <a:highlight>
                  <a:srgbClr val="000080"/>
                </a:highlight>
              </a:rPr>
              <a:t> </a:t>
            </a:r>
            <a:r>
              <a:rPr lang="uk-UA" sz="2800" b="1" dirty="0" err="1">
                <a:highlight>
                  <a:srgbClr val="000080"/>
                </a:highlight>
              </a:rPr>
              <a:t>валь-Ансар</a:t>
            </a:r>
            <a:r>
              <a:rPr lang="uk-UA" sz="2800" b="1" dirty="0">
                <a:highlight>
                  <a:srgbClr val="000080"/>
                </a:highlight>
              </a:rPr>
              <a:t>, у поширеному в травні 2014 р. відео зверненні закликав кримських татар «</a:t>
            </a:r>
            <a:r>
              <a:rPr lang="uk-UA" sz="2800" b="1" dirty="0">
                <a:highlight>
                  <a:srgbClr val="FF0000"/>
                </a:highlight>
              </a:rPr>
              <a:t>згадати своїх предків, які брали данину з Москви</a:t>
            </a:r>
            <a:r>
              <a:rPr lang="uk-UA" sz="2800" b="1" dirty="0">
                <a:highlight>
                  <a:srgbClr val="000080"/>
                </a:highlight>
              </a:rPr>
              <a:t>» і «</a:t>
            </a:r>
            <a:r>
              <a:rPr lang="uk-UA" sz="2800" b="1" dirty="0">
                <a:highlight>
                  <a:srgbClr val="800000"/>
                </a:highlight>
              </a:rPr>
              <a:t>стати на шлях </a:t>
            </a:r>
            <a:r>
              <a:rPr lang="uk-UA" sz="2800" b="1" dirty="0" err="1">
                <a:highlight>
                  <a:srgbClr val="800000"/>
                </a:highlight>
              </a:rPr>
              <a:t>джигаду</a:t>
            </a:r>
            <a:r>
              <a:rPr lang="uk-UA" sz="2800" b="1" dirty="0">
                <a:highlight>
                  <a:srgbClr val="000080"/>
                </a:highlight>
              </a:rPr>
              <a:t>» проти Росії.</a:t>
            </a:r>
          </a:p>
        </p:txBody>
      </p:sp>
    </p:spTree>
    <p:extLst>
      <p:ext uri="{BB962C8B-B14F-4D97-AF65-F5344CB8AC3E}">
        <p14:creationId xmlns:p14="http://schemas.microsoft.com/office/powerpoint/2010/main" val="36990594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lnSpcReduction="10000"/>
          </a:bodyPr>
          <a:lstStyle/>
          <a:p>
            <a:pPr algn="just"/>
            <a:r>
              <a:rPr lang="uk-UA" sz="2900" b="1" dirty="0">
                <a:highlight>
                  <a:srgbClr val="008080"/>
                </a:highlight>
              </a:rPr>
              <a:t>Водночас у своєму зверненні він порівняв Україну з Росією як з територіями, на яких «невірні» принижують мусульман. За його словами, кримським татарам не має сенсу звертатися в міжнародні організації, і вони повинні почати відкриту війну з невірними:</a:t>
            </a:r>
          </a:p>
          <a:p>
            <a:pPr algn="just"/>
            <a:r>
              <a:rPr lang="uk-UA" sz="2900" b="1" dirty="0">
                <a:highlight>
                  <a:srgbClr val="008080"/>
                </a:highlight>
              </a:rPr>
              <a:t>«Ми бачимо, що мусульмани і татари, які виїхали в Україну, перебувають у приниженому становищі, тоді як тут [у Сирії] мусульмани ходять вільно з високо піднятою головою, ми просто бачимо  різницю &lt;...&gt; ми просимо </a:t>
            </a:r>
            <a:r>
              <a:rPr lang="uk-UA" sz="2900" b="1" dirty="0" err="1">
                <a:highlight>
                  <a:srgbClr val="008080"/>
                </a:highlight>
              </a:rPr>
              <a:t>Аллага</a:t>
            </a:r>
            <a:r>
              <a:rPr lang="uk-UA" sz="2900" b="1" dirty="0">
                <a:highlight>
                  <a:srgbClr val="008080"/>
                </a:highlight>
              </a:rPr>
              <a:t>, щоб він вивів татарський Крим, татар, народ Криму на цей шлях [</a:t>
            </a:r>
            <a:r>
              <a:rPr lang="uk-UA" sz="2900" b="1" dirty="0" err="1">
                <a:highlight>
                  <a:srgbClr val="008080"/>
                </a:highlight>
              </a:rPr>
              <a:t>джигаду</a:t>
            </a:r>
            <a:r>
              <a:rPr lang="uk-UA" sz="2900" b="1" dirty="0">
                <a:highlight>
                  <a:srgbClr val="008080"/>
                </a:highlight>
              </a:rPr>
              <a:t>], і щоб ми спільними зусиллями встановили закони </a:t>
            </a:r>
            <a:r>
              <a:rPr lang="uk-UA" sz="2900" b="1" dirty="0" err="1">
                <a:highlight>
                  <a:srgbClr val="008080"/>
                </a:highlight>
              </a:rPr>
              <a:t>Аллага</a:t>
            </a:r>
            <a:r>
              <a:rPr lang="uk-UA" sz="2900" b="1" dirty="0">
                <a:highlight>
                  <a:srgbClr val="008080"/>
                </a:highlight>
              </a:rPr>
              <a:t> на цій землі». </a:t>
            </a:r>
          </a:p>
          <a:p>
            <a:endParaRPr lang="uk-UA" dirty="0"/>
          </a:p>
        </p:txBody>
      </p:sp>
    </p:spTree>
    <p:extLst>
      <p:ext uri="{BB962C8B-B14F-4D97-AF65-F5344CB8AC3E}">
        <p14:creationId xmlns:p14="http://schemas.microsoft.com/office/powerpoint/2010/main" val="4428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3200" b="1" dirty="0">
                <a:highlight>
                  <a:srgbClr val="800000"/>
                </a:highlight>
              </a:rPr>
              <a:t>Духовне управління мусульман Автономної республіки Крим (ДУМ АРК), що було створене переселенцями з Криму наприкінці 2016 р., також продукує переважно </a:t>
            </a:r>
            <a:r>
              <a:rPr lang="uk-UA" sz="3200" b="1" dirty="0" err="1">
                <a:highlight>
                  <a:srgbClr val="800000"/>
                </a:highlight>
              </a:rPr>
              <a:t>русофонний</a:t>
            </a:r>
            <a:r>
              <a:rPr lang="uk-UA" sz="3200" b="1" dirty="0">
                <a:highlight>
                  <a:srgbClr val="800000"/>
                </a:highlight>
              </a:rPr>
              <a:t> дискурс. При цьому на офіційному сайті управління контент представлено кримськотатарською та українською мовами, але всі п’ятничні проповіді (</a:t>
            </a:r>
            <a:r>
              <a:rPr lang="uk-UA" sz="3200" b="1" dirty="0" err="1">
                <a:highlight>
                  <a:srgbClr val="800000"/>
                </a:highlight>
              </a:rPr>
              <a:t>хутби</a:t>
            </a:r>
            <a:r>
              <a:rPr lang="uk-UA" sz="3200" b="1" dirty="0">
                <a:highlight>
                  <a:srgbClr val="800000"/>
                </a:highlight>
              </a:rPr>
              <a:t>) читають двома мовами – арабською та російською, з окремими висловами кримськотатарською. </a:t>
            </a:r>
          </a:p>
        </p:txBody>
      </p:sp>
    </p:spTree>
    <p:extLst>
      <p:ext uri="{BB962C8B-B14F-4D97-AF65-F5344CB8AC3E}">
        <p14:creationId xmlns:p14="http://schemas.microsoft.com/office/powerpoint/2010/main" val="33790828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uk-UA" sz="3200" b="1" dirty="0">
                <a:solidFill>
                  <a:srgbClr val="FFFF00"/>
                </a:solidFill>
                <a:highlight>
                  <a:srgbClr val="800000"/>
                </a:highlight>
              </a:rPr>
              <a:t>3. Політичний дискурс українського ісламу</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Autofit/>
          </a:bodyPr>
          <a:lstStyle/>
          <a:p>
            <a:pPr algn="just"/>
            <a:r>
              <a:rPr lang="uk-UA" sz="3200" b="1" dirty="0">
                <a:highlight>
                  <a:srgbClr val="000080"/>
                </a:highlight>
              </a:rPr>
              <a:t>Таким чином, в ісламській спільноті України можна виділити кілька форм політичної активності, які демонструють ті чи інші групи українських мусульман. Серед них: а) демонстративна аполітичність (основний представник – Духовне управління мусульман України, ДУМУ); б) «дифузний» політичний </a:t>
            </a:r>
            <a:r>
              <a:rPr lang="uk-UA" sz="3200" b="1" dirty="0" err="1">
                <a:highlight>
                  <a:srgbClr val="000080"/>
                </a:highlight>
              </a:rPr>
              <a:t>активізм</a:t>
            </a:r>
            <a:r>
              <a:rPr lang="uk-UA" sz="3200" b="1" dirty="0">
                <a:highlight>
                  <a:srgbClr val="000080"/>
                </a:highlight>
              </a:rPr>
              <a:t> (ВАГО </a:t>
            </a:r>
            <a:r>
              <a:rPr lang="uk-UA" sz="3200" b="1" dirty="0" err="1">
                <a:highlight>
                  <a:srgbClr val="000080"/>
                </a:highlight>
              </a:rPr>
              <a:t>Альраід</a:t>
            </a:r>
            <a:r>
              <a:rPr lang="uk-UA" sz="3200" b="1" dirty="0">
                <a:highlight>
                  <a:srgbClr val="000080"/>
                </a:highlight>
              </a:rPr>
              <a:t> і її проксі-</a:t>
            </a:r>
            <a:r>
              <a:rPr lang="uk-UA" sz="3200" b="1" dirty="0" err="1">
                <a:highlight>
                  <a:srgbClr val="000080"/>
                </a:highlight>
              </a:rPr>
              <a:t>муфтіят</a:t>
            </a:r>
            <a:r>
              <a:rPr lang="uk-UA" sz="3200" b="1" dirty="0">
                <a:highlight>
                  <a:srgbClr val="000080"/>
                </a:highlight>
              </a:rPr>
              <a:t> ДУМУ «</a:t>
            </a:r>
            <a:r>
              <a:rPr lang="uk-UA" sz="3200" b="1" dirty="0" err="1">
                <a:highlight>
                  <a:srgbClr val="000080"/>
                </a:highlight>
              </a:rPr>
              <a:t>Умма</a:t>
            </a:r>
            <a:r>
              <a:rPr lang="uk-UA" sz="3200" b="1" dirty="0">
                <a:highlight>
                  <a:srgbClr val="000080"/>
                </a:highlight>
              </a:rPr>
              <a:t>»); в) радикальні форми політичного </a:t>
            </a:r>
            <a:r>
              <a:rPr lang="uk-UA" sz="3200" b="1" dirty="0" err="1">
                <a:highlight>
                  <a:srgbClr val="000080"/>
                </a:highlight>
              </a:rPr>
              <a:t>активізму</a:t>
            </a:r>
            <a:r>
              <a:rPr lang="uk-UA" sz="3200" b="1" dirty="0">
                <a:highlight>
                  <a:srgbClr val="000080"/>
                </a:highlight>
              </a:rPr>
              <a:t> (автономні громади прихильників «Ісламської держави», а також, з певними застереженнями, – окремі представники «мусульманських» добровольчих батальйонів).</a:t>
            </a:r>
          </a:p>
        </p:txBody>
      </p:sp>
    </p:spTree>
    <p:extLst>
      <p:ext uri="{BB962C8B-B14F-4D97-AF65-F5344CB8AC3E}">
        <p14:creationId xmlns:p14="http://schemas.microsoft.com/office/powerpoint/2010/main" val="310449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2700" b="1" dirty="0">
                <a:highlight>
                  <a:srgbClr val="000080"/>
                </a:highlight>
              </a:rPr>
              <a:t>Ще одним впливовим актором ісламського дискурсу в Україні є Всеукраїнська асоціація громадських організацій «</a:t>
            </a:r>
            <a:r>
              <a:rPr lang="uk-UA" sz="2700" b="1" dirty="0" err="1">
                <a:highlight>
                  <a:srgbClr val="000080"/>
                </a:highlight>
              </a:rPr>
              <a:t>Альраїд</a:t>
            </a:r>
            <a:r>
              <a:rPr lang="uk-UA" sz="2700" b="1" dirty="0">
                <a:highlight>
                  <a:srgbClr val="000080"/>
                </a:highlight>
              </a:rPr>
              <a:t>», до складу якої входить громадська організація «</a:t>
            </a:r>
            <a:r>
              <a:rPr lang="uk-UA" sz="2700" b="1" dirty="0" err="1">
                <a:highlight>
                  <a:srgbClr val="000080"/>
                </a:highlight>
              </a:rPr>
              <a:t>Ансар</a:t>
            </a:r>
            <a:r>
              <a:rPr lang="uk-UA" sz="2700" b="1" dirty="0">
                <a:highlight>
                  <a:srgbClr val="000080"/>
                </a:highlight>
              </a:rPr>
              <a:t> </a:t>
            </a:r>
            <a:r>
              <a:rPr lang="uk-UA" sz="2700" b="1" dirty="0" err="1">
                <a:highlight>
                  <a:srgbClr val="000080"/>
                </a:highlight>
              </a:rPr>
              <a:t>Фаундейшн</a:t>
            </a:r>
            <a:r>
              <a:rPr lang="uk-UA" sz="2700" b="1" dirty="0">
                <a:highlight>
                  <a:srgbClr val="000080"/>
                </a:highlight>
              </a:rPr>
              <a:t>», яка починаючи з 1994 р. займається виданням книг, брошур, випуском аудіо- та відеопродукції. Більшу частину складають видання російською мовою, але виходять також і україномовні видання. </a:t>
            </a:r>
          </a:p>
          <a:p>
            <a:pPr algn="just"/>
            <a:r>
              <a:rPr lang="uk-UA" sz="2700" b="1" dirty="0">
                <a:highlight>
                  <a:srgbClr val="000080"/>
                </a:highlight>
              </a:rPr>
              <a:t>З 2007 р. </a:t>
            </a:r>
            <a:r>
              <a:rPr lang="uk-UA" sz="2700" b="1" dirty="0" err="1">
                <a:highlight>
                  <a:srgbClr val="000080"/>
                </a:highlight>
              </a:rPr>
              <a:t>Альраїд</a:t>
            </a:r>
            <a:r>
              <a:rPr lang="uk-UA" sz="2700" b="1" dirty="0">
                <a:highlight>
                  <a:srgbClr val="000080"/>
                </a:highlight>
              </a:rPr>
              <a:t> разом з ВГО «Український центр </a:t>
            </a:r>
            <a:r>
              <a:rPr lang="uk-UA" sz="2700" b="1" dirty="0" err="1">
                <a:highlight>
                  <a:srgbClr val="000080"/>
                </a:highlight>
              </a:rPr>
              <a:t>ісламознавства</a:t>
            </a:r>
            <a:r>
              <a:rPr lang="uk-UA" sz="2700" b="1" dirty="0">
                <a:highlight>
                  <a:srgbClr val="000080"/>
                </a:highlight>
              </a:rPr>
              <a:t>» запустив україномовний сайт </a:t>
            </a:r>
            <a:r>
              <a:rPr lang="en-US" sz="2700" b="1" dirty="0">
                <a:highlight>
                  <a:srgbClr val="000080"/>
                </a:highlight>
              </a:rPr>
              <a:t>islam.in.ua, «</a:t>
            </a:r>
            <a:r>
              <a:rPr lang="uk-UA" sz="2700" b="1" dirty="0">
                <a:highlight>
                  <a:srgbClr val="000080"/>
                </a:highlight>
              </a:rPr>
              <a:t>перший україномовний сайт про іслам, інформаційно-аналітичний проект, що розповідає про життя мусульман в Україні».</a:t>
            </a:r>
          </a:p>
        </p:txBody>
      </p:sp>
    </p:spTree>
    <p:extLst>
      <p:ext uri="{BB962C8B-B14F-4D97-AF65-F5344CB8AC3E}">
        <p14:creationId xmlns:p14="http://schemas.microsoft.com/office/powerpoint/2010/main" val="3596890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3200" b="1" dirty="0">
                <a:highlight>
                  <a:srgbClr val="000080"/>
                </a:highlight>
              </a:rPr>
              <a:t>Вже через рік, в 2008 р. було зареєстроване </a:t>
            </a:r>
            <a:r>
              <a:rPr lang="uk-UA" sz="3200" b="1" dirty="0" err="1">
                <a:highlight>
                  <a:srgbClr val="000080"/>
                </a:highlight>
              </a:rPr>
              <a:t>афільоване</a:t>
            </a:r>
            <a:r>
              <a:rPr lang="uk-UA" sz="3200" b="1" dirty="0">
                <a:highlight>
                  <a:srgbClr val="000080"/>
                </a:highlight>
              </a:rPr>
              <a:t> (пов’язані між собою) з </a:t>
            </a:r>
            <a:r>
              <a:rPr lang="uk-UA" sz="3200" b="1" dirty="0" err="1">
                <a:highlight>
                  <a:srgbClr val="000080"/>
                </a:highlight>
              </a:rPr>
              <a:t>Альраїдом</a:t>
            </a:r>
            <a:r>
              <a:rPr lang="uk-UA" sz="3200" b="1" dirty="0">
                <a:highlight>
                  <a:srgbClr val="000080"/>
                </a:highlight>
              </a:rPr>
              <a:t> ДУМУ «</a:t>
            </a:r>
            <a:r>
              <a:rPr lang="uk-UA" sz="3200" b="1" dirty="0" err="1">
                <a:highlight>
                  <a:srgbClr val="000080"/>
                </a:highlight>
              </a:rPr>
              <a:t>Умма</a:t>
            </a:r>
            <a:r>
              <a:rPr lang="uk-UA" sz="3200" b="1" dirty="0">
                <a:highlight>
                  <a:srgbClr val="000080"/>
                </a:highlight>
              </a:rPr>
              <a:t>», і хоча сам </a:t>
            </a:r>
            <a:r>
              <a:rPr lang="uk-UA" sz="3200" b="1" dirty="0" err="1">
                <a:highlight>
                  <a:srgbClr val="000080"/>
                </a:highlight>
              </a:rPr>
              <a:t>Альраїд</a:t>
            </a:r>
            <a:r>
              <a:rPr lang="uk-UA" sz="3200" b="1" dirty="0">
                <a:highlight>
                  <a:srgbClr val="000080"/>
                </a:highlight>
              </a:rPr>
              <a:t> був пов’язаний з арабської діаспорою, новий </a:t>
            </a:r>
            <a:r>
              <a:rPr lang="uk-UA" sz="3200" b="1" dirty="0" err="1">
                <a:highlight>
                  <a:srgbClr val="000080"/>
                </a:highlight>
              </a:rPr>
              <a:t>муфтіят</a:t>
            </a:r>
            <a:r>
              <a:rPr lang="uk-UA" sz="3200" b="1" dirty="0">
                <a:highlight>
                  <a:srgbClr val="000080"/>
                </a:highlight>
              </a:rPr>
              <a:t> був вільний від таких асоціацій і апелював до української ідентичності. </a:t>
            </a:r>
          </a:p>
          <a:p>
            <a:pPr algn="just"/>
            <a:r>
              <a:rPr lang="uk-UA" sz="3200" b="1" dirty="0">
                <a:highlight>
                  <a:srgbClr val="000080"/>
                </a:highlight>
              </a:rPr>
              <a:t>Цей зсув відображений в тому факті, що два українця, </a:t>
            </a:r>
            <a:r>
              <a:rPr lang="uk-UA" sz="3200" b="1" dirty="0" err="1">
                <a:highlight>
                  <a:srgbClr val="000080"/>
                </a:highlight>
              </a:rPr>
              <a:t>Саїд</a:t>
            </a:r>
            <a:r>
              <a:rPr lang="uk-UA" sz="3200" b="1" dirty="0">
                <a:highlight>
                  <a:srgbClr val="000080"/>
                </a:highlight>
              </a:rPr>
              <a:t> </a:t>
            </a:r>
            <a:r>
              <a:rPr lang="uk-UA" sz="3200" b="1" dirty="0" err="1">
                <a:highlight>
                  <a:srgbClr val="000080"/>
                </a:highlight>
              </a:rPr>
              <a:t>Ісмагілов</a:t>
            </a:r>
            <a:r>
              <a:rPr lang="uk-UA" sz="3200" b="1" dirty="0">
                <a:highlight>
                  <a:srgbClr val="000080"/>
                </a:highlight>
              </a:rPr>
              <a:t>, татарин за походженням, і українець, який прийняв іслам, Ігор </a:t>
            </a:r>
            <a:r>
              <a:rPr lang="uk-UA" sz="3200" b="1" dirty="0" err="1">
                <a:highlight>
                  <a:srgbClr val="000080"/>
                </a:highlight>
              </a:rPr>
              <a:t>Карпішин</a:t>
            </a:r>
            <a:r>
              <a:rPr lang="uk-UA" sz="3200" b="1" dirty="0">
                <a:highlight>
                  <a:srgbClr val="000080"/>
                </a:highlight>
              </a:rPr>
              <a:t>, були обрані відповідно муфтієм і головою ДУМУ «</a:t>
            </a:r>
            <a:r>
              <a:rPr lang="uk-UA" sz="3200" b="1" dirty="0" err="1">
                <a:highlight>
                  <a:srgbClr val="000080"/>
                </a:highlight>
              </a:rPr>
              <a:t>Умма</a:t>
            </a:r>
            <a:r>
              <a:rPr lang="uk-UA" sz="3200" b="1" dirty="0">
                <a:highlight>
                  <a:srgbClr val="000080"/>
                </a:highlight>
              </a:rPr>
              <a:t>».</a:t>
            </a:r>
          </a:p>
        </p:txBody>
      </p:sp>
    </p:spTree>
    <p:extLst>
      <p:ext uri="{BB962C8B-B14F-4D97-AF65-F5344CB8AC3E}">
        <p14:creationId xmlns:p14="http://schemas.microsoft.com/office/powerpoint/2010/main" val="152871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1" y="1016000"/>
            <a:ext cx="7510217" cy="2325077"/>
          </a:xfrm>
        </p:spPr>
        <p:txBody>
          <a:bodyPr>
            <a:normAutofit fontScale="70000" lnSpcReduction="20000"/>
          </a:bodyPr>
          <a:lstStyle/>
          <a:p>
            <a:pPr algn="just"/>
            <a:r>
              <a:rPr lang="uk-UA" sz="3200" b="1" dirty="0"/>
              <a:t>Новий </a:t>
            </a:r>
            <a:r>
              <a:rPr lang="uk-UA" sz="3200" b="1" dirty="0" err="1"/>
              <a:t>муфтіят</a:t>
            </a:r>
            <a:r>
              <a:rPr lang="uk-UA" sz="3200" b="1" dirty="0"/>
              <a:t> відразу почав видавати газету «</a:t>
            </a:r>
            <a:r>
              <a:rPr lang="uk-UA" sz="3200" b="1" dirty="0" err="1"/>
              <a:t>Умма</a:t>
            </a:r>
            <a:r>
              <a:rPr lang="uk-UA" sz="3200" b="1" dirty="0"/>
              <a:t>», яка стала першим і єдиним ісламським періодичним виданням українською мовою. </a:t>
            </a:r>
          </a:p>
          <a:p>
            <a:pPr algn="just"/>
            <a:r>
              <a:rPr lang="uk-UA" sz="3200" b="1" dirty="0">
                <a:highlight>
                  <a:srgbClr val="FF0000"/>
                </a:highlight>
              </a:rPr>
              <a:t>Це був значний крок до становлення ісламського дискурсу українською мовою. </a:t>
            </a:r>
          </a:p>
        </p:txBody>
      </p:sp>
      <p:pic>
        <p:nvPicPr>
          <p:cNvPr id="4" name="Рисунок 3">
            <a:extLst>
              <a:ext uri="{FF2B5EF4-FFF2-40B4-BE49-F238E27FC236}">
                <a16:creationId xmlns:a16="http://schemas.microsoft.com/office/drawing/2014/main" id="{22439F07-6291-DC8D-F87A-40C93876D175}"/>
              </a:ext>
            </a:extLst>
          </p:cNvPr>
          <p:cNvPicPr>
            <a:picLocks noChangeAspect="1"/>
          </p:cNvPicPr>
          <p:nvPr/>
        </p:nvPicPr>
        <p:blipFill>
          <a:blip r:embed="rId2"/>
          <a:stretch>
            <a:fillRect/>
          </a:stretch>
        </p:blipFill>
        <p:spPr>
          <a:xfrm>
            <a:off x="3481566" y="3110981"/>
            <a:ext cx="3687354" cy="3977115"/>
          </a:xfrm>
          <a:prstGeom prst="rect">
            <a:avLst/>
          </a:prstGeom>
        </p:spPr>
      </p:pic>
      <p:pic>
        <p:nvPicPr>
          <p:cNvPr id="5" name="Рисунок 4">
            <a:extLst>
              <a:ext uri="{FF2B5EF4-FFF2-40B4-BE49-F238E27FC236}">
                <a16:creationId xmlns:a16="http://schemas.microsoft.com/office/drawing/2014/main" id="{2033B75B-1CC8-6778-4B62-501BBCECF3B8}"/>
              </a:ext>
            </a:extLst>
          </p:cNvPr>
          <p:cNvPicPr>
            <a:picLocks noChangeAspect="1"/>
          </p:cNvPicPr>
          <p:nvPr/>
        </p:nvPicPr>
        <p:blipFill>
          <a:blip r:embed="rId3"/>
          <a:stretch>
            <a:fillRect/>
          </a:stretch>
        </p:blipFill>
        <p:spPr>
          <a:xfrm>
            <a:off x="7615644" y="1099127"/>
            <a:ext cx="4470927" cy="5746750"/>
          </a:xfrm>
          <a:prstGeom prst="rect">
            <a:avLst/>
          </a:prstGeom>
        </p:spPr>
      </p:pic>
      <p:pic>
        <p:nvPicPr>
          <p:cNvPr id="6" name="Рисунок 5">
            <a:extLst>
              <a:ext uri="{FF2B5EF4-FFF2-40B4-BE49-F238E27FC236}">
                <a16:creationId xmlns:a16="http://schemas.microsoft.com/office/drawing/2014/main" id="{22D09AB1-4C12-1F4F-6023-AC4866A2894A}"/>
              </a:ext>
            </a:extLst>
          </p:cNvPr>
          <p:cNvPicPr>
            <a:picLocks noChangeAspect="1"/>
          </p:cNvPicPr>
          <p:nvPr/>
        </p:nvPicPr>
        <p:blipFill>
          <a:blip r:embed="rId4"/>
          <a:stretch>
            <a:fillRect/>
          </a:stretch>
        </p:blipFill>
        <p:spPr>
          <a:xfrm>
            <a:off x="448408" y="3195794"/>
            <a:ext cx="2586433" cy="3662206"/>
          </a:xfrm>
          <a:prstGeom prst="rect">
            <a:avLst/>
          </a:prstGeom>
        </p:spPr>
      </p:pic>
    </p:spTree>
    <p:extLst>
      <p:ext uri="{BB962C8B-B14F-4D97-AF65-F5344CB8AC3E}">
        <p14:creationId xmlns:p14="http://schemas.microsoft.com/office/powerpoint/2010/main" val="2390312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2400" b="1" dirty="0">
                <a:highlight>
                  <a:srgbClr val="000080"/>
                </a:highlight>
              </a:rPr>
              <a:t>Незважаючи на публічну </a:t>
            </a:r>
            <a:r>
              <a:rPr lang="uk-UA" sz="2400" b="1" dirty="0" err="1">
                <a:highlight>
                  <a:srgbClr val="000080"/>
                </a:highlight>
              </a:rPr>
              <a:t>україномовність</a:t>
            </a:r>
            <a:r>
              <a:rPr lang="uk-UA" sz="2400" b="1" dirty="0">
                <a:highlight>
                  <a:srgbClr val="000080"/>
                </a:highlight>
              </a:rPr>
              <a:t> дискурсу, </a:t>
            </a:r>
            <a:r>
              <a:rPr lang="uk-UA" sz="2400" b="1" dirty="0" err="1">
                <a:highlight>
                  <a:srgbClr val="000080"/>
                </a:highlight>
              </a:rPr>
              <a:t>Саїд</a:t>
            </a:r>
            <a:r>
              <a:rPr lang="uk-UA" sz="2400" b="1" dirty="0">
                <a:highlight>
                  <a:srgbClr val="000080"/>
                </a:highlight>
              </a:rPr>
              <a:t> </a:t>
            </a:r>
            <a:r>
              <a:rPr lang="uk-UA" sz="2400" b="1" dirty="0" err="1">
                <a:highlight>
                  <a:srgbClr val="000080"/>
                </a:highlight>
              </a:rPr>
              <a:t>Ісмагілов</a:t>
            </a:r>
            <a:r>
              <a:rPr lang="uk-UA" sz="2400" b="1" dirty="0">
                <a:highlight>
                  <a:srgbClr val="000080"/>
                </a:highlight>
              </a:rPr>
              <a:t> залишається тісно пов’язаним із російськомовним ісламським дискурсом. Зокрема, </a:t>
            </a:r>
            <a:r>
              <a:rPr lang="uk-UA" sz="2400" b="1" dirty="0">
                <a:highlight>
                  <a:srgbClr val="FF0000"/>
                </a:highlight>
              </a:rPr>
              <a:t>свої п’ятничні проповіді він проголошує саме російською мовою</a:t>
            </a:r>
            <a:r>
              <a:rPr lang="uk-UA" sz="2400" b="1" dirty="0">
                <a:highlight>
                  <a:srgbClr val="000080"/>
                </a:highlight>
              </a:rPr>
              <a:t>.</a:t>
            </a:r>
          </a:p>
          <a:p>
            <a:pPr algn="just"/>
            <a:r>
              <a:rPr lang="uk-UA" sz="2400" b="1" dirty="0">
                <a:highlight>
                  <a:srgbClr val="000080"/>
                </a:highlight>
              </a:rPr>
              <a:t>Окрім того, </a:t>
            </a:r>
            <a:r>
              <a:rPr lang="uk-UA" sz="2400" b="1" dirty="0" err="1">
                <a:highlight>
                  <a:srgbClr val="000080"/>
                </a:highlight>
              </a:rPr>
              <a:t>Саїд</a:t>
            </a:r>
            <a:r>
              <a:rPr lang="uk-UA" sz="2400" b="1" dirty="0">
                <a:highlight>
                  <a:srgbClr val="000080"/>
                </a:highlight>
              </a:rPr>
              <a:t> </a:t>
            </a:r>
            <a:r>
              <a:rPr lang="uk-UA" sz="2400" b="1" dirty="0" err="1">
                <a:highlight>
                  <a:srgbClr val="000080"/>
                </a:highlight>
              </a:rPr>
              <a:t>Ісмагілов</a:t>
            </a:r>
            <a:r>
              <a:rPr lang="uk-UA" sz="2400" b="1" dirty="0">
                <a:highlight>
                  <a:srgbClr val="000080"/>
                </a:highlight>
              </a:rPr>
              <a:t> співпрацює з веб-сайтом російськомовних мусульман </a:t>
            </a:r>
            <a:r>
              <a:rPr lang="uk-UA" sz="2400" b="1" dirty="0" err="1">
                <a:highlight>
                  <a:srgbClr val="FF0000"/>
                </a:highlight>
              </a:rPr>
              <a:t>Аліф</a:t>
            </a:r>
            <a:r>
              <a:rPr lang="uk-UA" sz="2400" b="1" dirty="0">
                <a:highlight>
                  <a:srgbClr val="FF0000"/>
                </a:highlight>
              </a:rPr>
              <a:t>-ТВ</a:t>
            </a:r>
            <a:r>
              <a:rPr lang="uk-UA" sz="2400" b="1" dirty="0">
                <a:highlight>
                  <a:srgbClr val="000080"/>
                </a:highlight>
              </a:rPr>
              <a:t>. Що показово, на цьому сайті в розділі «Наша </a:t>
            </a:r>
            <a:r>
              <a:rPr lang="uk-UA" sz="2400" b="1" dirty="0" err="1">
                <a:highlight>
                  <a:srgbClr val="000080"/>
                </a:highlight>
              </a:rPr>
              <a:t>умма</a:t>
            </a:r>
            <a:r>
              <a:rPr lang="uk-UA" sz="2400" b="1" dirty="0">
                <a:highlight>
                  <a:srgbClr val="000080"/>
                </a:highlight>
              </a:rPr>
              <a:t>» («Наша спільнота») представлені переважно регіони Росії, а також Україна з Молдовою, а політика каналу полягає в </a:t>
            </a:r>
            <a:r>
              <a:rPr lang="uk-UA" sz="2400" b="1" dirty="0">
                <a:highlight>
                  <a:srgbClr val="FF0000"/>
                </a:highlight>
              </a:rPr>
              <a:t>ототожненні російськомовних мусульман з російською </a:t>
            </a:r>
            <a:r>
              <a:rPr lang="uk-UA" sz="2400" b="1" dirty="0" err="1">
                <a:highlight>
                  <a:srgbClr val="FF0000"/>
                </a:highlight>
              </a:rPr>
              <a:t>уммою</a:t>
            </a:r>
            <a:r>
              <a:rPr lang="uk-UA" sz="2400" b="1" dirty="0">
                <a:highlight>
                  <a:srgbClr val="FF0000"/>
                </a:highlight>
              </a:rPr>
              <a:t>, пропагуючи ідею їхньої спільності</a:t>
            </a:r>
            <a:r>
              <a:rPr lang="uk-UA" sz="2400" b="1" dirty="0">
                <a:highlight>
                  <a:srgbClr val="000080"/>
                </a:highlight>
              </a:rPr>
              <a:t>: «Канал “</a:t>
            </a:r>
            <a:r>
              <a:rPr lang="uk-UA" sz="2400" b="1" dirty="0" err="1">
                <a:highlight>
                  <a:srgbClr val="000080"/>
                </a:highlight>
              </a:rPr>
              <a:t>Аліф</a:t>
            </a:r>
            <a:r>
              <a:rPr lang="uk-UA" sz="2400" b="1" dirty="0">
                <a:highlight>
                  <a:srgbClr val="000080"/>
                </a:highlight>
              </a:rPr>
              <a:t>” &lt;...&gt; для всіх, хто говорить російською. В нашій команді найяскравіші та креативні. Кращі журналісти й ведучі медіа-фігури російської </a:t>
            </a:r>
            <a:r>
              <a:rPr lang="uk-UA" sz="2400" b="1" dirty="0" err="1">
                <a:highlight>
                  <a:srgbClr val="000080"/>
                </a:highlight>
              </a:rPr>
              <a:t>умми</a:t>
            </a:r>
            <a:r>
              <a:rPr lang="uk-UA" sz="2400" b="1" dirty="0">
                <a:highlight>
                  <a:srgbClr val="000080"/>
                </a:highlight>
              </a:rPr>
              <a:t> &lt;...&gt; “</a:t>
            </a:r>
            <a:r>
              <a:rPr lang="uk-UA" sz="2400" b="1" dirty="0" err="1">
                <a:highlight>
                  <a:srgbClr val="000080"/>
                </a:highlight>
              </a:rPr>
              <a:t>Аліф</a:t>
            </a:r>
            <a:r>
              <a:rPr lang="uk-UA" sz="2400" b="1" dirty="0">
                <a:highlight>
                  <a:srgbClr val="000080"/>
                </a:highlight>
              </a:rPr>
              <a:t> ТВ” – все про життя мусульман на 1/6 земної кулі &lt;...&gt; “</a:t>
            </a:r>
            <a:r>
              <a:rPr lang="uk-UA" sz="2400" b="1" dirty="0" err="1">
                <a:highlight>
                  <a:srgbClr val="000080"/>
                </a:highlight>
              </a:rPr>
              <a:t>Аліф</a:t>
            </a:r>
            <a:r>
              <a:rPr lang="uk-UA" sz="2400" b="1" dirty="0">
                <a:highlight>
                  <a:srgbClr val="000080"/>
                </a:highlight>
              </a:rPr>
              <a:t>” – медіа-дзеркало російської </a:t>
            </a:r>
            <a:r>
              <a:rPr lang="uk-UA" sz="2400" b="1" dirty="0" err="1">
                <a:highlight>
                  <a:srgbClr val="000080"/>
                </a:highlight>
              </a:rPr>
              <a:t>умми</a:t>
            </a:r>
            <a:r>
              <a:rPr lang="uk-UA" sz="2400" b="1" dirty="0">
                <a:highlight>
                  <a:srgbClr val="000080"/>
                </a:highlight>
              </a:rPr>
              <a:t>». </a:t>
            </a:r>
            <a:endParaRPr lang="uk-UA" sz="2400" dirty="0"/>
          </a:p>
        </p:txBody>
      </p:sp>
    </p:spTree>
    <p:extLst>
      <p:ext uri="{BB962C8B-B14F-4D97-AF65-F5344CB8AC3E}">
        <p14:creationId xmlns:p14="http://schemas.microsoft.com/office/powerpoint/2010/main" val="76378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3400" b="1" dirty="0">
                <a:highlight>
                  <a:srgbClr val="0000FF"/>
                </a:highlight>
              </a:rPr>
              <a:t>Це вказує на те, що україномовний дискурс </a:t>
            </a:r>
            <a:r>
              <a:rPr lang="uk-UA" sz="3400" b="1" dirty="0" err="1">
                <a:highlight>
                  <a:srgbClr val="0000FF"/>
                </a:highlight>
              </a:rPr>
              <a:t>Саїда</a:t>
            </a:r>
            <a:r>
              <a:rPr lang="uk-UA" sz="3400" b="1" dirty="0">
                <a:highlight>
                  <a:srgbClr val="0000FF"/>
                </a:highlight>
              </a:rPr>
              <a:t> </a:t>
            </a:r>
            <a:r>
              <a:rPr lang="uk-UA" sz="3400" b="1" dirty="0" err="1">
                <a:highlight>
                  <a:srgbClr val="0000FF"/>
                </a:highlight>
              </a:rPr>
              <a:t>Ісмагілова</a:t>
            </a:r>
            <a:r>
              <a:rPr lang="uk-UA" sz="3400" b="1" dirty="0">
                <a:highlight>
                  <a:srgbClr val="0000FF"/>
                </a:highlight>
              </a:rPr>
              <a:t> спрямований передусім на українців-</a:t>
            </a:r>
            <a:r>
              <a:rPr lang="uk-UA" sz="3400" b="1" dirty="0" err="1">
                <a:highlight>
                  <a:srgbClr val="0000FF"/>
                </a:highlight>
              </a:rPr>
              <a:t>немусульман</a:t>
            </a:r>
            <a:r>
              <a:rPr lang="uk-UA" sz="3400" b="1" dirty="0">
                <a:highlight>
                  <a:srgbClr val="0000FF"/>
                </a:highlight>
              </a:rPr>
              <a:t>, а також на невелику групу етнічних українців, які навернулися до ісламу, і дуже активні в громадській сфері. </a:t>
            </a:r>
          </a:p>
          <a:p>
            <a:pPr algn="just"/>
            <a:r>
              <a:rPr lang="uk-UA" sz="3400" b="1" dirty="0">
                <a:highlight>
                  <a:srgbClr val="0000FF"/>
                </a:highlight>
              </a:rPr>
              <a:t>До того ж, дискурс, який продукує </a:t>
            </a:r>
            <a:r>
              <a:rPr lang="uk-UA" sz="3400" b="1" dirty="0" err="1">
                <a:highlight>
                  <a:srgbClr val="0000FF"/>
                </a:highlight>
              </a:rPr>
              <a:t>Саїд</a:t>
            </a:r>
            <a:r>
              <a:rPr lang="uk-UA" sz="3400" b="1" dirty="0">
                <a:highlight>
                  <a:srgbClr val="0000FF"/>
                </a:highlight>
              </a:rPr>
              <a:t> </a:t>
            </a:r>
            <a:r>
              <a:rPr lang="uk-UA" sz="3400" b="1" dirty="0" err="1">
                <a:highlight>
                  <a:srgbClr val="0000FF"/>
                </a:highlight>
              </a:rPr>
              <a:t>Ісмагілов</a:t>
            </a:r>
            <a:r>
              <a:rPr lang="uk-UA" sz="3400" b="1" dirty="0">
                <a:highlight>
                  <a:srgbClr val="0000FF"/>
                </a:highlight>
              </a:rPr>
              <a:t>, інструментує фразеологію християнського походження, тим самим </a:t>
            </a:r>
            <a:r>
              <a:rPr lang="uk-UA" sz="3400" b="1" dirty="0">
                <a:highlight>
                  <a:srgbClr val="FF0000"/>
                </a:highlight>
              </a:rPr>
              <a:t>наслідуючи ще імперські </a:t>
            </a:r>
            <a:r>
              <a:rPr lang="uk-UA" sz="3400" b="1" dirty="0" err="1">
                <a:highlight>
                  <a:srgbClr val="FF0000"/>
                </a:highlight>
              </a:rPr>
              <a:t>муфтіяти</a:t>
            </a:r>
            <a:r>
              <a:rPr lang="uk-UA" sz="3400" b="1" dirty="0">
                <a:highlight>
                  <a:srgbClr val="0000FF"/>
                </a:highlight>
              </a:rPr>
              <a:t>, з їхніми контролюючими функціями.</a:t>
            </a:r>
          </a:p>
        </p:txBody>
      </p:sp>
    </p:spTree>
    <p:extLst>
      <p:ext uri="{BB962C8B-B14F-4D97-AF65-F5344CB8AC3E}">
        <p14:creationId xmlns:p14="http://schemas.microsoft.com/office/powerpoint/2010/main" val="1172005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2400" b="1" dirty="0">
                <a:highlight>
                  <a:srgbClr val="000080"/>
                </a:highlight>
              </a:rPr>
              <a:t>Важливим для аналізу дискурсу українського ісламу є </a:t>
            </a:r>
            <a:r>
              <a:rPr lang="uk-UA" sz="2400" b="1" dirty="0" err="1">
                <a:highlight>
                  <a:srgbClr val="000080"/>
                </a:highlight>
              </a:rPr>
              <a:t>мовне</a:t>
            </a:r>
            <a:r>
              <a:rPr lang="uk-UA" sz="2400" b="1" dirty="0">
                <a:highlight>
                  <a:srgbClr val="000080"/>
                </a:highlight>
              </a:rPr>
              <a:t> питання. Географічно найбільша мусульманська громада України проживала в Криму; друге місце займала Донецька область, потім – Харківська, Луганська, Дніпропетровська, Херсонська, Одеська, Запорізька та м. Київ. </a:t>
            </a:r>
          </a:p>
          <a:p>
            <a:pPr algn="just"/>
            <a:r>
              <a:rPr lang="uk-UA" sz="2400" b="1" dirty="0">
                <a:highlight>
                  <a:srgbClr val="000080"/>
                </a:highlight>
              </a:rPr>
              <a:t>Як видно з географії поширення мусульманських громад (переважно російськомовний південний схід України) і національним складом, ісламський дискурс в Україні спочатку формувався тими етнічними групами, для яких </a:t>
            </a:r>
            <a:r>
              <a:rPr lang="uk-UA" sz="2400" b="1" dirty="0">
                <a:highlight>
                  <a:srgbClr val="FF0000"/>
                </a:highlight>
              </a:rPr>
              <a:t>російська мова була мовою міжнаціонального спілкування</a:t>
            </a:r>
            <a:r>
              <a:rPr lang="uk-UA" sz="2400" b="1" dirty="0">
                <a:highlight>
                  <a:srgbClr val="000080"/>
                </a:highlight>
              </a:rPr>
              <a:t>. Наприклад, серед найбільшого мусульманського етносу України – кримських татар, – на момент репатріації рівень вільного володіння російською як другою мовою досягав 76,1%. </a:t>
            </a:r>
          </a:p>
        </p:txBody>
      </p:sp>
    </p:spTree>
    <p:extLst>
      <p:ext uri="{BB962C8B-B14F-4D97-AF65-F5344CB8AC3E}">
        <p14:creationId xmlns:p14="http://schemas.microsoft.com/office/powerpoint/2010/main" val="97411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2600" b="1" dirty="0">
                <a:highlight>
                  <a:srgbClr val="FF0000"/>
                </a:highlight>
              </a:rPr>
              <a:t>Наприклад, офіційний веб-сайт ДУМУ «</a:t>
            </a:r>
            <a:r>
              <a:rPr lang="uk-UA" sz="2600" b="1" dirty="0" err="1">
                <a:highlight>
                  <a:srgbClr val="FF0000"/>
                </a:highlight>
              </a:rPr>
              <a:t>Умма</a:t>
            </a:r>
            <a:r>
              <a:rPr lang="uk-UA" sz="2600" b="1" dirty="0">
                <a:highlight>
                  <a:srgbClr val="FF0000"/>
                </a:highlight>
              </a:rPr>
              <a:t>» містить таке формулювання: «</a:t>
            </a:r>
            <a:r>
              <a:rPr lang="uk-UA" sz="2600" b="1" dirty="0">
                <a:highlight>
                  <a:srgbClr val="000080"/>
                </a:highlight>
              </a:rPr>
              <a:t>Духовне управління мусульман України “</a:t>
            </a:r>
            <a:r>
              <a:rPr lang="uk-UA" sz="2600" b="1" dirty="0" err="1">
                <a:highlight>
                  <a:srgbClr val="000080"/>
                </a:highlight>
              </a:rPr>
              <a:t>Умма</a:t>
            </a:r>
            <a:r>
              <a:rPr lang="uk-UA" sz="2600" b="1" dirty="0">
                <a:highlight>
                  <a:srgbClr val="000080"/>
                </a:highlight>
              </a:rPr>
              <a:t>” перебуває в канонічній єдності з Духовним управлінням мусульман Криму</a:t>
            </a:r>
            <a:r>
              <a:rPr lang="uk-UA" sz="2600" b="1" dirty="0">
                <a:highlight>
                  <a:srgbClr val="FF0000"/>
                </a:highlight>
              </a:rPr>
              <a:t>». Поняття «</a:t>
            </a:r>
            <a:r>
              <a:rPr lang="uk-UA" sz="2600" b="1" dirty="0">
                <a:highlight>
                  <a:srgbClr val="000080"/>
                </a:highlight>
              </a:rPr>
              <a:t>канонічна єдність</a:t>
            </a:r>
            <a:r>
              <a:rPr lang="uk-UA" sz="2600" b="1" dirty="0">
                <a:highlight>
                  <a:srgbClr val="FF0000"/>
                </a:highlight>
              </a:rPr>
              <a:t>» запозичене з риторики Російської Православної Церкви (РПЦ), яка претендує на канонічну єдність з Українською Православною Церквою. </a:t>
            </a:r>
          </a:p>
          <a:p>
            <a:pPr algn="just"/>
            <a:r>
              <a:rPr lang="uk-UA" sz="2600" b="1" dirty="0">
                <a:highlight>
                  <a:srgbClr val="FF0000"/>
                </a:highlight>
              </a:rPr>
              <a:t>На думку А. </a:t>
            </a:r>
            <a:r>
              <a:rPr lang="uk-UA" sz="2600" b="1" dirty="0" err="1">
                <a:highlight>
                  <a:srgbClr val="FF0000"/>
                </a:highlight>
              </a:rPr>
              <a:t>Бустанова</a:t>
            </a:r>
            <a:r>
              <a:rPr lang="uk-UA" sz="2600" b="1" dirty="0">
                <a:highlight>
                  <a:srgbClr val="FF0000"/>
                </a:highlight>
              </a:rPr>
              <a:t> та М. </a:t>
            </a:r>
            <a:r>
              <a:rPr lang="uk-UA" sz="2600" b="1" dirty="0" err="1">
                <a:highlight>
                  <a:srgbClr val="FF0000"/>
                </a:highlight>
              </a:rPr>
              <a:t>Кемпера</a:t>
            </a:r>
            <a:r>
              <a:rPr lang="uk-UA" sz="2600" b="1" dirty="0">
                <a:highlight>
                  <a:srgbClr val="FF0000"/>
                </a:highlight>
              </a:rPr>
              <a:t>, «</a:t>
            </a:r>
            <a:r>
              <a:rPr lang="uk-UA" sz="2600" b="1" dirty="0">
                <a:highlight>
                  <a:srgbClr val="0000FF"/>
                </a:highlight>
              </a:rPr>
              <a:t>використання таких “християнських еквівалентів” для мусульманських концепцій, звертається до встановлення Катериною Великою державно призначених </a:t>
            </a:r>
            <a:r>
              <a:rPr lang="uk-UA" sz="2600" b="1" dirty="0" err="1">
                <a:highlight>
                  <a:srgbClr val="0000FF"/>
                </a:highlight>
              </a:rPr>
              <a:t>муфтіятів</a:t>
            </a:r>
            <a:r>
              <a:rPr lang="uk-UA" sz="2600" b="1" dirty="0">
                <a:highlight>
                  <a:srgbClr val="0000FF"/>
                </a:highlight>
              </a:rPr>
              <a:t>  в імперській Росії; і радянські й пострадянські </a:t>
            </a:r>
            <a:r>
              <a:rPr lang="uk-UA" sz="2600" b="1" dirty="0" err="1">
                <a:highlight>
                  <a:srgbClr val="0000FF"/>
                </a:highlight>
              </a:rPr>
              <a:t>муфтіяти</a:t>
            </a:r>
            <a:r>
              <a:rPr lang="uk-UA" sz="2600" b="1" dirty="0">
                <a:highlight>
                  <a:srgbClr val="0000FF"/>
                </a:highlight>
              </a:rPr>
              <a:t> великою мірою, успадкували свої функції, намагаючись контролювати мусульманські громади</a:t>
            </a:r>
            <a:r>
              <a:rPr lang="uk-UA" sz="2600" b="1" dirty="0">
                <a:highlight>
                  <a:srgbClr val="FF0000"/>
                </a:highlight>
              </a:rPr>
              <a:t>». </a:t>
            </a:r>
          </a:p>
        </p:txBody>
      </p:sp>
    </p:spTree>
    <p:extLst>
      <p:ext uri="{BB962C8B-B14F-4D97-AF65-F5344CB8AC3E}">
        <p14:creationId xmlns:p14="http://schemas.microsoft.com/office/powerpoint/2010/main" val="23802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2400" b="1" dirty="0">
                <a:highlight>
                  <a:srgbClr val="000080"/>
                </a:highlight>
              </a:rPr>
              <a:t>Домінування </a:t>
            </a:r>
            <a:r>
              <a:rPr lang="uk-UA" sz="2400" b="1" dirty="0" err="1">
                <a:highlight>
                  <a:srgbClr val="000080"/>
                </a:highlight>
              </a:rPr>
              <a:t>русофонного</a:t>
            </a:r>
            <a:r>
              <a:rPr lang="uk-UA" sz="2400" b="1" dirty="0">
                <a:highlight>
                  <a:srgbClr val="000080"/>
                </a:highlight>
              </a:rPr>
              <a:t> дискурсу в середовищі українських мусульман дозволяє використати для аналізу </a:t>
            </a:r>
            <a:r>
              <a:rPr lang="uk-UA" sz="2400" b="1" dirty="0" err="1">
                <a:highlight>
                  <a:srgbClr val="000080"/>
                </a:highlight>
              </a:rPr>
              <a:t>мовного</a:t>
            </a:r>
            <a:r>
              <a:rPr lang="uk-UA" sz="2400" b="1" dirty="0">
                <a:highlight>
                  <a:srgbClr val="000080"/>
                </a:highlight>
              </a:rPr>
              <a:t> аспекту ісламського дискурсу в Україні тривимірну модель аналізу «</a:t>
            </a:r>
            <a:r>
              <a:rPr lang="uk-UA" sz="2400" b="1" dirty="0">
                <a:highlight>
                  <a:srgbClr val="FF0000"/>
                </a:highlight>
              </a:rPr>
              <a:t>ісламської російської мови</a:t>
            </a:r>
            <a:r>
              <a:rPr lang="uk-UA" sz="2400" b="1" dirty="0">
                <a:highlight>
                  <a:srgbClr val="000080"/>
                </a:highlight>
              </a:rPr>
              <a:t>», запропоновану </a:t>
            </a:r>
            <a:r>
              <a:rPr lang="uk-UA" sz="2400" b="1" dirty="0" err="1">
                <a:highlight>
                  <a:srgbClr val="000080"/>
                </a:highlight>
              </a:rPr>
              <a:t>Альфрідом</a:t>
            </a:r>
            <a:r>
              <a:rPr lang="uk-UA" sz="2400" b="1" dirty="0">
                <a:highlight>
                  <a:srgbClr val="000080"/>
                </a:highlight>
              </a:rPr>
              <a:t> </a:t>
            </a:r>
            <a:r>
              <a:rPr lang="uk-UA" sz="2400" b="1" dirty="0" err="1">
                <a:highlight>
                  <a:srgbClr val="000080"/>
                </a:highlight>
              </a:rPr>
              <a:t>Бустановим</a:t>
            </a:r>
            <a:r>
              <a:rPr lang="uk-UA" sz="2400" b="1" dirty="0">
                <a:highlight>
                  <a:srgbClr val="000080"/>
                </a:highlight>
              </a:rPr>
              <a:t> та </a:t>
            </a:r>
            <a:r>
              <a:rPr lang="uk-UA" sz="2400" b="1" dirty="0" err="1">
                <a:highlight>
                  <a:srgbClr val="000080"/>
                </a:highlight>
              </a:rPr>
              <a:t>Міхаелєм</a:t>
            </a:r>
            <a:r>
              <a:rPr lang="uk-UA" sz="2400" b="1" dirty="0">
                <a:highlight>
                  <a:srgbClr val="000080"/>
                </a:highlight>
              </a:rPr>
              <a:t> </a:t>
            </a:r>
            <a:r>
              <a:rPr lang="uk-UA" sz="2400" b="1" dirty="0" err="1">
                <a:highlight>
                  <a:srgbClr val="000080"/>
                </a:highlight>
              </a:rPr>
              <a:t>Кемпером</a:t>
            </a:r>
            <a:r>
              <a:rPr lang="uk-UA" sz="2400" b="1" dirty="0">
                <a:highlight>
                  <a:srgbClr val="000080"/>
                </a:highlight>
              </a:rPr>
              <a:t>. </a:t>
            </a:r>
          </a:p>
          <a:p>
            <a:pPr algn="just"/>
            <a:r>
              <a:rPr lang="uk-UA" sz="2400" b="1" dirty="0">
                <a:highlight>
                  <a:srgbClr val="000080"/>
                </a:highlight>
              </a:rPr>
              <a:t>В запропонованій моделі першим виміром </a:t>
            </a:r>
            <a:r>
              <a:rPr lang="uk-UA" sz="2400" b="1" dirty="0">
                <a:highlight>
                  <a:srgbClr val="008080"/>
                </a:highlight>
              </a:rPr>
              <a:t>є ісламське коло ідей і традицій </a:t>
            </a:r>
            <a:r>
              <a:rPr lang="uk-UA" sz="2400" b="1" dirty="0">
                <a:highlight>
                  <a:srgbClr val="000080"/>
                </a:highlight>
              </a:rPr>
              <a:t>(від сунізму до шиїзму, від офіційної позиції </a:t>
            </a:r>
            <a:r>
              <a:rPr lang="uk-UA" sz="2400" b="1" dirty="0" err="1">
                <a:highlight>
                  <a:srgbClr val="000080"/>
                </a:highlight>
              </a:rPr>
              <a:t>джамаатів</a:t>
            </a:r>
            <a:r>
              <a:rPr lang="uk-UA" sz="2400" b="1" dirty="0">
                <a:highlight>
                  <a:srgbClr val="000080"/>
                </a:highlight>
              </a:rPr>
              <a:t> до містичної практики суфіїв). </a:t>
            </a:r>
            <a:r>
              <a:rPr lang="uk-UA" sz="2400" b="1" dirty="0">
                <a:highlight>
                  <a:srgbClr val="008000"/>
                </a:highlight>
              </a:rPr>
              <a:t>Другим виміром виступають більш широкі історичні та політичні фактори поза ісламом</a:t>
            </a:r>
            <a:r>
              <a:rPr lang="uk-UA" sz="2400" b="1" dirty="0">
                <a:highlight>
                  <a:srgbClr val="000080"/>
                </a:highlight>
              </a:rPr>
              <a:t> (держава, з її офіційно-діловим стилем мовлення «офіційних» </a:t>
            </a:r>
            <a:r>
              <a:rPr lang="uk-UA" sz="2400" b="1" dirty="0" err="1">
                <a:highlight>
                  <a:srgbClr val="000080"/>
                </a:highlight>
              </a:rPr>
              <a:t>муфтіятів</a:t>
            </a:r>
            <a:r>
              <a:rPr lang="uk-UA" sz="2400" b="1" dirty="0">
                <a:highlight>
                  <a:srgbClr val="000080"/>
                </a:highlight>
              </a:rPr>
              <a:t>, та РПЦ, чию термінологію запозичують лідери мусульман). </a:t>
            </a:r>
            <a:r>
              <a:rPr lang="uk-UA" sz="2400" b="1" dirty="0">
                <a:highlight>
                  <a:srgbClr val="800000"/>
                </a:highlight>
              </a:rPr>
              <a:t>Третій вимір – це вплив на мову рівня освіти та приналежності до певного покоління (тексти мусульманських інтелектуалів та самоуків, «селянського» та «міського» ісламу).</a:t>
            </a:r>
          </a:p>
        </p:txBody>
      </p:sp>
    </p:spTree>
    <p:extLst>
      <p:ext uri="{BB962C8B-B14F-4D97-AF65-F5344CB8AC3E}">
        <p14:creationId xmlns:p14="http://schemas.microsoft.com/office/powerpoint/2010/main" val="34582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2600" b="1" dirty="0">
                <a:highlight>
                  <a:srgbClr val="000080"/>
                </a:highlight>
              </a:rPr>
              <a:t>На основі цієї тривимірної моделі автори виокремили три різних варіанта ісламського російського («</a:t>
            </a:r>
            <a:r>
              <a:rPr lang="uk-UA" sz="2600" b="1" dirty="0">
                <a:highlight>
                  <a:srgbClr val="FF0000"/>
                </a:highlight>
              </a:rPr>
              <a:t>руського</a:t>
            </a:r>
            <a:r>
              <a:rPr lang="uk-UA" sz="2600" b="1" dirty="0">
                <a:highlight>
                  <a:srgbClr val="000080"/>
                </a:highlight>
              </a:rPr>
              <a:t>») </a:t>
            </a:r>
            <a:r>
              <a:rPr lang="uk-UA" sz="2600" b="1" dirty="0" err="1">
                <a:highlight>
                  <a:srgbClr val="000080"/>
                </a:highlight>
              </a:rPr>
              <a:t>соціолекту</a:t>
            </a:r>
            <a:r>
              <a:rPr lang="uk-UA" sz="2600" b="1" dirty="0">
                <a:highlight>
                  <a:srgbClr val="000080"/>
                </a:highlight>
              </a:rPr>
              <a:t>: «русифікація», «</a:t>
            </a:r>
            <a:r>
              <a:rPr lang="uk-UA" sz="2600" b="1" dirty="0" err="1">
                <a:highlight>
                  <a:srgbClr val="000080"/>
                </a:highlight>
              </a:rPr>
              <a:t>арабізація</a:t>
            </a:r>
            <a:r>
              <a:rPr lang="uk-UA" sz="2600" b="1" dirty="0">
                <a:highlight>
                  <a:srgbClr val="000080"/>
                </a:highlight>
              </a:rPr>
              <a:t>» та «академізм». При використанні «русифікації» мусульманські автори намагаються уникнути арабських запозичень, або надати російський переклад або синонім до арабського поняття. «Русифікація» притаманна офіційним мусульманським діячам, які </a:t>
            </a:r>
            <a:r>
              <a:rPr lang="uk-UA" sz="2600" b="1" dirty="0" err="1">
                <a:highlight>
                  <a:srgbClr val="000080"/>
                </a:highlight>
              </a:rPr>
              <a:t>комунікують</a:t>
            </a:r>
            <a:r>
              <a:rPr lang="uk-UA" sz="2600" b="1" dirty="0">
                <a:highlight>
                  <a:srgbClr val="000080"/>
                </a:highlight>
              </a:rPr>
              <a:t> як з мусульманами різних національностей, для яких мовою міжетнічного спілкування є російська, так і з не-мусульманами. Крім того, для «</a:t>
            </a:r>
            <a:r>
              <a:rPr lang="uk-UA" sz="2600" b="1" dirty="0" err="1">
                <a:highlight>
                  <a:srgbClr val="000080"/>
                </a:highlight>
              </a:rPr>
              <a:t>русіфікації</a:t>
            </a:r>
            <a:r>
              <a:rPr lang="uk-UA" sz="2600" b="1" dirty="0">
                <a:highlight>
                  <a:srgbClr val="000080"/>
                </a:highlight>
              </a:rPr>
              <a:t>» є характерним казенний, канцелярський стиль, який має коріння в адміністративних практиках радянської епохи та мові сучасних засобів масової інформації.</a:t>
            </a:r>
          </a:p>
        </p:txBody>
      </p:sp>
    </p:spTree>
    <p:extLst>
      <p:ext uri="{BB962C8B-B14F-4D97-AF65-F5344CB8AC3E}">
        <p14:creationId xmlns:p14="http://schemas.microsoft.com/office/powerpoint/2010/main" val="217014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2600" b="1" dirty="0">
                <a:highlight>
                  <a:srgbClr val="000080"/>
                </a:highlight>
              </a:rPr>
              <a:t>На основі цієї тривимірної моделі автори виокремили три різних варіанта ісламського російського («руського») </a:t>
            </a:r>
            <a:r>
              <a:rPr lang="uk-UA" sz="2600" b="1" dirty="0" err="1">
                <a:highlight>
                  <a:srgbClr val="000080"/>
                </a:highlight>
              </a:rPr>
              <a:t>соціолекту</a:t>
            </a:r>
            <a:r>
              <a:rPr lang="uk-UA" sz="2600" b="1" dirty="0">
                <a:highlight>
                  <a:srgbClr val="000080"/>
                </a:highlight>
              </a:rPr>
              <a:t>: «</a:t>
            </a:r>
            <a:r>
              <a:rPr lang="uk-UA" sz="2600" b="1" dirty="0">
                <a:highlight>
                  <a:srgbClr val="FF0000"/>
                </a:highlight>
              </a:rPr>
              <a:t>русифікація</a:t>
            </a:r>
            <a:r>
              <a:rPr lang="uk-UA" sz="2600" b="1" dirty="0">
                <a:highlight>
                  <a:srgbClr val="000080"/>
                </a:highlight>
              </a:rPr>
              <a:t>», «</a:t>
            </a:r>
            <a:r>
              <a:rPr lang="uk-UA" sz="2600" b="1" dirty="0" err="1">
                <a:solidFill>
                  <a:srgbClr val="FF0000"/>
                </a:solidFill>
                <a:highlight>
                  <a:srgbClr val="FFFF00"/>
                </a:highlight>
              </a:rPr>
              <a:t>арабізація</a:t>
            </a:r>
            <a:r>
              <a:rPr lang="uk-UA" sz="2600" b="1" dirty="0">
                <a:highlight>
                  <a:srgbClr val="000080"/>
                </a:highlight>
              </a:rPr>
              <a:t>» та «</a:t>
            </a:r>
            <a:r>
              <a:rPr lang="uk-UA" sz="2600" b="1" dirty="0">
                <a:solidFill>
                  <a:srgbClr val="FFFF00"/>
                </a:solidFill>
                <a:highlight>
                  <a:srgbClr val="000080"/>
                </a:highlight>
              </a:rPr>
              <a:t>академізм</a:t>
            </a:r>
            <a:r>
              <a:rPr lang="uk-UA" sz="2600" b="1" dirty="0">
                <a:highlight>
                  <a:srgbClr val="000080"/>
                </a:highlight>
              </a:rPr>
              <a:t>». При використанні «русифікації» мусульманські автори намагаються уникнути арабських запозичень, або надати російський переклад або синонім до арабського поняття. </a:t>
            </a:r>
          </a:p>
          <a:p>
            <a:pPr algn="just"/>
            <a:r>
              <a:rPr lang="uk-UA" sz="2600" b="1" dirty="0">
                <a:highlight>
                  <a:srgbClr val="000080"/>
                </a:highlight>
              </a:rPr>
              <a:t>«Русифікація» притаманна офіційним мусульманським діячам, які </a:t>
            </a:r>
            <a:r>
              <a:rPr lang="uk-UA" sz="2600" b="1" dirty="0" err="1">
                <a:highlight>
                  <a:srgbClr val="000080"/>
                </a:highlight>
              </a:rPr>
              <a:t>комунікують</a:t>
            </a:r>
            <a:r>
              <a:rPr lang="uk-UA" sz="2600" b="1" dirty="0">
                <a:highlight>
                  <a:srgbClr val="000080"/>
                </a:highlight>
              </a:rPr>
              <a:t> як з мусульманами різних національностей, для яких мовою міжетнічного спілкування є російська, так і з не-мусульманами. Крім того, для «</a:t>
            </a:r>
            <a:r>
              <a:rPr lang="uk-UA" sz="2600" b="1" dirty="0" err="1">
                <a:highlight>
                  <a:srgbClr val="000080"/>
                </a:highlight>
              </a:rPr>
              <a:t>русіфікації</a:t>
            </a:r>
            <a:r>
              <a:rPr lang="uk-UA" sz="2600" b="1" dirty="0">
                <a:highlight>
                  <a:srgbClr val="000080"/>
                </a:highlight>
              </a:rPr>
              <a:t>» є характерним казенний, канцелярський стиль, який має коріння в адміністративних практиках радянської епохи та мові сучасних засобів масової інформації.</a:t>
            </a:r>
          </a:p>
        </p:txBody>
      </p:sp>
    </p:spTree>
    <p:extLst>
      <p:ext uri="{BB962C8B-B14F-4D97-AF65-F5344CB8AC3E}">
        <p14:creationId xmlns:p14="http://schemas.microsoft.com/office/powerpoint/2010/main" val="2957306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lstStyle/>
          <a:p>
            <a:pPr algn="just"/>
            <a:r>
              <a:rPr lang="uk-UA" dirty="0"/>
              <a:t>«</a:t>
            </a:r>
            <a:r>
              <a:rPr lang="uk-UA" sz="2800" b="1" dirty="0">
                <a:highlight>
                  <a:srgbClr val="FF0000"/>
                </a:highlight>
              </a:rPr>
              <a:t>Академізм</a:t>
            </a:r>
            <a:r>
              <a:rPr lang="uk-UA" sz="2800" b="1" dirty="0">
                <a:highlight>
                  <a:srgbClr val="808000"/>
                </a:highlight>
              </a:rPr>
              <a:t>» зазвичай використовують релігійні діячі з вищою світською освітою, і цей </a:t>
            </a:r>
            <a:r>
              <a:rPr lang="uk-UA" sz="2800" b="1" dirty="0" err="1">
                <a:highlight>
                  <a:srgbClr val="808000"/>
                </a:highlight>
              </a:rPr>
              <a:t>соціолект</a:t>
            </a:r>
            <a:r>
              <a:rPr lang="uk-UA" sz="2800" b="1" dirty="0">
                <a:highlight>
                  <a:srgbClr val="808000"/>
                </a:highlight>
              </a:rPr>
              <a:t> часто характеризується громіздкими запозиченнями з марксистського, антропологічного або постмодерністського стилів. </a:t>
            </a:r>
          </a:p>
          <a:p>
            <a:pPr algn="just"/>
            <a:r>
              <a:rPr lang="uk-UA" sz="2800" b="1" dirty="0">
                <a:highlight>
                  <a:srgbClr val="808000"/>
                </a:highlight>
              </a:rPr>
              <a:t>Третій тип «</a:t>
            </a:r>
            <a:r>
              <a:rPr lang="uk-UA" sz="2800" b="1" dirty="0">
                <a:highlight>
                  <a:srgbClr val="800000"/>
                </a:highlight>
              </a:rPr>
              <a:t>ісламського руського</a:t>
            </a:r>
            <a:r>
              <a:rPr lang="uk-UA" sz="2800" b="1" dirty="0">
                <a:highlight>
                  <a:srgbClr val="808000"/>
                </a:highlight>
              </a:rPr>
              <a:t>» позначається як «</a:t>
            </a:r>
            <a:r>
              <a:rPr lang="uk-UA" sz="2800" b="1" dirty="0" err="1">
                <a:highlight>
                  <a:srgbClr val="008080"/>
                </a:highlight>
              </a:rPr>
              <a:t>арабізація</a:t>
            </a:r>
            <a:r>
              <a:rPr lang="uk-UA" sz="2800" b="1" dirty="0">
                <a:highlight>
                  <a:srgbClr val="808000"/>
                </a:highlight>
              </a:rPr>
              <a:t>», бо характеризується рясним використанням арабської лексики. Використання цього типу </a:t>
            </a:r>
            <a:r>
              <a:rPr lang="uk-UA" sz="2800" b="1" dirty="0" err="1">
                <a:highlight>
                  <a:srgbClr val="808000"/>
                </a:highlight>
              </a:rPr>
              <a:t>ісламо</a:t>
            </a:r>
            <a:r>
              <a:rPr lang="uk-UA" sz="2800" b="1" dirty="0">
                <a:highlight>
                  <a:srgbClr val="808000"/>
                </a:highlight>
              </a:rPr>
              <a:t>-руського </a:t>
            </a:r>
            <a:r>
              <a:rPr lang="uk-UA" sz="2800" b="1" dirty="0" err="1">
                <a:highlight>
                  <a:srgbClr val="808000"/>
                </a:highlight>
              </a:rPr>
              <a:t>соціолекту</a:t>
            </a:r>
            <a:r>
              <a:rPr lang="uk-UA" sz="2800" b="1" dirty="0">
                <a:highlight>
                  <a:srgbClr val="808000"/>
                </a:highlight>
              </a:rPr>
              <a:t> вказує або на недостатнє володіння літературною російською мовою, або на намагання продемонструвати статус спікера як людини, що вільно володіє тонкощами </a:t>
            </a:r>
            <a:r>
              <a:rPr lang="uk-UA" sz="2800" b="1" dirty="0" err="1">
                <a:highlight>
                  <a:srgbClr val="808000"/>
                </a:highlight>
              </a:rPr>
              <a:t>арабо</a:t>
            </a:r>
            <a:r>
              <a:rPr lang="uk-UA" sz="2800" b="1" dirty="0">
                <a:highlight>
                  <a:srgbClr val="808000"/>
                </a:highlight>
              </a:rPr>
              <a:t>-мусульманської термінології.</a:t>
            </a:r>
          </a:p>
        </p:txBody>
      </p:sp>
    </p:spTree>
    <p:extLst>
      <p:ext uri="{BB962C8B-B14F-4D97-AF65-F5344CB8AC3E}">
        <p14:creationId xmlns:p14="http://schemas.microsoft.com/office/powerpoint/2010/main" val="163598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lnSpcReduction="10000"/>
          </a:bodyPr>
          <a:lstStyle/>
          <a:p>
            <a:pPr algn="just"/>
            <a:r>
              <a:rPr lang="uk-UA" sz="2400" b="1" dirty="0">
                <a:highlight>
                  <a:srgbClr val="008080"/>
                </a:highlight>
              </a:rPr>
              <a:t>З трьох варіантів цього </a:t>
            </a:r>
            <a:r>
              <a:rPr lang="uk-UA" sz="2400" b="1" dirty="0" err="1">
                <a:highlight>
                  <a:srgbClr val="008080"/>
                </a:highlight>
              </a:rPr>
              <a:t>ісламо</a:t>
            </a:r>
            <a:r>
              <a:rPr lang="uk-UA" sz="2400" b="1" dirty="0">
                <a:highlight>
                  <a:srgbClr val="008080"/>
                </a:highlight>
              </a:rPr>
              <a:t>-руського </a:t>
            </a:r>
            <a:r>
              <a:rPr lang="uk-UA" sz="2400" b="1" dirty="0" err="1">
                <a:highlight>
                  <a:srgbClr val="008080"/>
                </a:highlight>
              </a:rPr>
              <a:t>соціолекту</a:t>
            </a:r>
            <a:r>
              <a:rPr lang="uk-UA" sz="2400" b="1" dirty="0">
                <a:highlight>
                  <a:srgbClr val="008080"/>
                </a:highlight>
              </a:rPr>
              <a:t>, які обговорюють автори, як мінімум два, «</a:t>
            </a:r>
            <a:r>
              <a:rPr lang="uk-UA" sz="2400" b="1" dirty="0" err="1">
                <a:highlight>
                  <a:srgbClr val="008080"/>
                </a:highlight>
              </a:rPr>
              <a:t>арабізацію</a:t>
            </a:r>
            <a:r>
              <a:rPr lang="uk-UA" sz="2400" b="1" dirty="0">
                <a:highlight>
                  <a:srgbClr val="008080"/>
                </a:highlight>
              </a:rPr>
              <a:t>» і «русифікацію» (або її український варіант – «українізацію»), також можна знайти в українському ісламському дискурсі.  В окремих випадках автори можуть перемикатися з одного стилю на інший, залежно від конкретної ситуації і стратегії автора. </a:t>
            </a:r>
          </a:p>
          <a:p>
            <a:pPr algn="just"/>
            <a:r>
              <a:rPr lang="uk-UA" sz="2400" b="1" dirty="0">
                <a:highlight>
                  <a:srgbClr val="008080"/>
                </a:highlight>
              </a:rPr>
              <a:t>В цілому ж, представником «</a:t>
            </a:r>
            <a:r>
              <a:rPr lang="uk-UA" sz="2400" b="1" dirty="0" err="1">
                <a:highlight>
                  <a:srgbClr val="008080"/>
                </a:highlight>
              </a:rPr>
              <a:t>арабізації</a:t>
            </a:r>
            <a:r>
              <a:rPr lang="uk-UA" sz="2400" b="1" dirty="0">
                <a:highlight>
                  <a:srgbClr val="008080"/>
                </a:highlight>
              </a:rPr>
              <a:t>» можна вважати голову ДУМУ, шейха </a:t>
            </a:r>
            <a:r>
              <a:rPr lang="uk-UA" sz="2400" b="1" dirty="0">
                <a:highlight>
                  <a:srgbClr val="FF0000"/>
                </a:highlight>
              </a:rPr>
              <a:t>Ахмеда </a:t>
            </a:r>
            <a:r>
              <a:rPr lang="uk-UA" sz="2400" b="1" dirty="0" err="1">
                <a:highlight>
                  <a:srgbClr val="FF0000"/>
                </a:highlight>
              </a:rPr>
              <a:t>Таміма</a:t>
            </a:r>
            <a:r>
              <a:rPr lang="uk-UA" sz="2400" b="1" dirty="0">
                <a:highlight>
                  <a:srgbClr val="008080"/>
                </a:highlight>
              </a:rPr>
              <a:t>, який схиляється до використання оригінальної мусульманської лексики, як такої, що не може бути перекладена без значної втрати первісного змісту. </a:t>
            </a:r>
          </a:p>
          <a:p>
            <a:pPr algn="just"/>
            <a:r>
              <a:rPr lang="uk-UA" sz="2400" b="1" dirty="0">
                <a:highlight>
                  <a:srgbClr val="008080"/>
                </a:highlight>
              </a:rPr>
              <a:t>«</a:t>
            </a:r>
            <a:r>
              <a:rPr lang="uk-UA" sz="2400" b="1" dirty="0" err="1">
                <a:highlight>
                  <a:srgbClr val="008080"/>
                </a:highlight>
              </a:rPr>
              <a:t>Русіфікація</a:t>
            </a:r>
            <a:r>
              <a:rPr lang="uk-UA" sz="2400" b="1" dirty="0">
                <a:highlight>
                  <a:srgbClr val="008080"/>
                </a:highlight>
              </a:rPr>
              <a:t>» (спільно із своїм українським варіантом – «українізацією») більш притаманна муфтію ДУМУ «</a:t>
            </a:r>
            <a:r>
              <a:rPr lang="uk-UA" sz="2400" b="1" dirty="0" err="1">
                <a:highlight>
                  <a:srgbClr val="008080"/>
                </a:highlight>
              </a:rPr>
              <a:t>Умма</a:t>
            </a:r>
            <a:r>
              <a:rPr lang="uk-UA" sz="2400" b="1" dirty="0">
                <a:highlight>
                  <a:srgbClr val="008080"/>
                </a:highlight>
              </a:rPr>
              <a:t>» шейху </a:t>
            </a:r>
            <a:r>
              <a:rPr lang="uk-UA" sz="2400" b="1" dirty="0" err="1">
                <a:highlight>
                  <a:srgbClr val="800000"/>
                </a:highlight>
              </a:rPr>
              <a:t>Саїду</a:t>
            </a:r>
            <a:r>
              <a:rPr lang="uk-UA" sz="2400" b="1" dirty="0">
                <a:highlight>
                  <a:srgbClr val="800000"/>
                </a:highlight>
              </a:rPr>
              <a:t> </a:t>
            </a:r>
            <a:r>
              <a:rPr lang="uk-UA" sz="2400" b="1" dirty="0" err="1">
                <a:highlight>
                  <a:srgbClr val="800000"/>
                </a:highlight>
              </a:rPr>
              <a:t>Ісмагілову</a:t>
            </a:r>
            <a:r>
              <a:rPr lang="uk-UA" sz="2400" b="1" dirty="0">
                <a:highlight>
                  <a:srgbClr val="008080"/>
                </a:highlight>
              </a:rPr>
              <a:t>, який активно використовує канцелярський стиль та фразеологію християнського походження.</a:t>
            </a:r>
          </a:p>
        </p:txBody>
      </p:sp>
    </p:spTree>
    <p:extLst>
      <p:ext uri="{BB962C8B-B14F-4D97-AF65-F5344CB8AC3E}">
        <p14:creationId xmlns:p14="http://schemas.microsoft.com/office/powerpoint/2010/main" val="2745406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2800" b="1" dirty="0">
                <a:highlight>
                  <a:srgbClr val="000080"/>
                </a:highlight>
              </a:rPr>
              <a:t>Третій варіант </a:t>
            </a:r>
            <a:r>
              <a:rPr lang="uk-UA" sz="2800" b="1" dirty="0" err="1">
                <a:highlight>
                  <a:srgbClr val="000080"/>
                </a:highlight>
              </a:rPr>
              <a:t>ісламо</a:t>
            </a:r>
            <a:r>
              <a:rPr lang="uk-UA" sz="2800" b="1" dirty="0">
                <a:highlight>
                  <a:srgbClr val="000080"/>
                </a:highlight>
              </a:rPr>
              <a:t>-руського </a:t>
            </a:r>
            <a:r>
              <a:rPr lang="uk-UA" sz="2800" b="1" dirty="0" err="1">
                <a:highlight>
                  <a:srgbClr val="000080"/>
                </a:highlight>
              </a:rPr>
              <a:t>соціолекту</a:t>
            </a:r>
            <a:r>
              <a:rPr lang="uk-UA" sz="2800" b="1" dirty="0">
                <a:highlight>
                  <a:srgbClr val="000080"/>
                </a:highlight>
              </a:rPr>
              <a:t> – «</a:t>
            </a:r>
            <a:r>
              <a:rPr lang="uk-UA" sz="2800" b="1" dirty="0">
                <a:solidFill>
                  <a:srgbClr val="FFFF00"/>
                </a:solidFill>
                <a:highlight>
                  <a:srgbClr val="000080"/>
                </a:highlight>
              </a:rPr>
              <a:t>академізм</a:t>
            </a:r>
            <a:r>
              <a:rPr lang="uk-UA" sz="2800" b="1" dirty="0">
                <a:highlight>
                  <a:srgbClr val="000080"/>
                </a:highlight>
              </a:rPr>
              <a:t>», – на даний час не має великого поширення в Україні. </a:t>
            </a:r>
          </a:p>
          <a:p>
            <a:pPr algn="just"/>
            <a:r>
              <a:rPr lang="uk-UA" sz="2800" b="1" dirty="0">
                <a:highlight>
                  <a:srgbClr val="000080"/>
                </a:highlight>
              </a:rPr>
              <a:t>Хоча раніше українська мова використовувалась в </a:t>
            </a:r>
            <a:r>
              <a:rPr lang="uk-UA" sz="2800" b="1" dirty="0" err="1">
                <a:highlight>
                  <a:srgbClr val="000080"/>
                </a:highlight>
              </a:rPr>
              <a:t>ісламознавчих</a:t>
            </a:r>
            <a:r>
              <a:rPr lang="uk-UA" sz="2800" b="1" dirty="0">
                <a:highlight>
                  <a:srgbClr val="000080"/>
                </a:highlight>
              </a:rPr>
              <a:t> дослідженнях професійними сходознавцями, такими як Агатангел Кримський (1871-1942), який організував академічні сходознавчі дослідження в Києві в 1920-х роках та сприяв створенню українського сходознавчого журналу «Східний світ» (виходили також під назвою «Червоний схід»), але українізація академії (зокрема, сходознавства та, вужче, </a:t>
            </a:r>
            <a:r>
              <a:rPr lang="uk-UA" sz="2800" b="1" dirty="0" err="1">
                <a:highlight>
                  <a:srgbClr val="000080"/>
                </a:highlight>
              </a:rPr>
              <a:t>ісламознавства</a:t>
            </a:r>
            <a:r>
              <a:rPr lang="uk-UA" sz="2800" b="1" dirty="0">
                <a:highlight>
                  <a:srgbClr val="000080"/>
                </a:highlight>
              </a:rPr>
              <a:t>) була швидко припинена І. Сталіним.</a:t>
            </a:r>
          </a:p>
        </p:txBody>
      </p:sp>
    </p:spTree>
    <p:extLst>
      <p:ext uri="{BB962C8B-B14F-4D97-AF65-F5344CB8AC3E}">
        <p14:creationId xmlns:p14="http://schemas.microsoft.com/office/powerpoint/2010/main" val="2388197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2900" b="1" dirty="0">
                <a:highlight>
                  <a:srgbClr val="000080"/>
                </a:highlight>
              </a:rPr>
              <a:t>Після Другої світової війни лише декілька україномовних публікацій були присвячені ісламу. Слід згадати </a:t>
            </a:r>
            <a:r>
              <a:rPr lang="uk-UA" sz="2900" b="1" dirty="0" err="1">
                <a:highlight>
                  <a:srgbClr val="000080"/>
                </a:highlight>
              </a:rPr>
              <a:t>іранознавця</a:t>
            </a:r>
            <a:r>
              <a:rPr lang="uk-UA" sz="2900" b="1" dirty="0">
                <a:highlight>
                  <a:srgbClr val="000080"/>
                </a:highlight>
              </a:rPr>
              <a:t> Ярему </a:t>
            </a:r>
            <a:r>
              <a:rPr lang="uk-UA" sz="2900" b="1" dirty="0" err="1">
                <a:highlight>
                  <a:srgbClr val="000080"/>
                </a:highlight>
              </a:rPr>
              <a:t>Полотнюка</a:t>
            </a:r>
            <a:r>
              <a:rPr lang="uk-UA" sz="2900" b="1" dirty="0">
                <a:highlight>
                  <a:srgbClr val="000080"/>
                </a:highlight>
              </a:rPr>
              <a:t> зі Львова, який переклав окремі </a:t>
            </a:r>
            <a:r>
              <a:rPr lang="uk-UA" sz="2900" b="1" dirty="0" err="1">
                <a:highlight>
                  <a:srgbClr val="000080"/>
                </a:highlight>
              </a:rPr>
              <a:t>сури</a:t>
            </a:r>
            <a:r>
              <a:rPr lang="uk-UA" sz="2900" b="1" dirty="0">
                <a:highlight>
                  <a:srgbClr val="000080"/>
                </a:highlight>
              </a:rPr>
              <a:t> Корану українською мовою, та київського арабіста Валерія </a:t>
            </a:r>
            <a:r>
              <a:rPr lang="uk-UA" sz="2900" b="1" dirty="0" err="1">
                <a:highlight>
                  <a:srgbClr val="000080"/>
                </a:highlight>
              </a:rPr>
              <a:t>Рибалкіна</a:t>
            </a:r>
            <a:r>
              <a:rPr lang="uk-UA" sz="2900" b="1" dirty="0">
                <a:highlight>
                  <a:srgbClr val="000080"/>
                </a:highlight>
              </a:rPr>
              <a:t>, який також здійснив переклад окремих </a:t>
            </a:r>
            <a:r>
              <a:rPr lang="uk-UA" sz="2900" b="1" dirty="0" err="1">
                <a:highlight>
                  <a:srgbClr val="000080"/>
                </a:highlight>
              </a:rPr>
              <a:t>сур</a:t>
            </a:r>
            <a:r>
              <a:rPr lang="uk-UA" sz="2900" b="1" dirty="0">
                <a:highlight>
                  <a:srgbClr val="000080"/>
                </a:highlight>
              </a:rPr>
              <a:t> Корану. </a:t>
            </a:r>
          </a:p>
          <a:p>
            <a:pPr algn="just"/>
            <a:r>
              <a:rPr lang="uk-UA" sz="2900" b="1" dirty="0">
                <a:highlight>
                  <a:srgbClr val="000080"/>
                </a:highlight>
              </a:rPr>
              <a:t>Все ж ці роботи мали обмежений тираж. Їх використовували дуже маленькі групи українців, які прийняли іслам в контексті першої та другої чеченських воєн, в яких українські націоналісти брали участь на боці чеченських повстанських сил.</a:t>
            </a:r>
          </a:p>
        </p:txBody>
      </p:sp>
    </p:spTree>
    <p:extLst>
      <p:ext uri="{BB962C8B-B14F-4D97-AF65-F5344CB8AC3E}">
        <p14:creationId xmlns:p14="http://schemas.microsoft.com/office/powerpoint/2010/main" val="228520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3100" b="1" dirty="0">
                <a:highlight>
                  <a:srgbClr val="000080"/>
                </a:highlight>
              </a:rPr>
              <a:t>Відповідно, відсутність «академізму» пов’язана зі слабкою присутністю ісламських досліджень в Україні і відповідно невелика кількість української ісламської інтелігенції. </a:t>
            </a:r>
          </a:p>
          <a:p>
            <a:pPr algn="just"/>
            <a:r>
              <a:rPr lang="uk-UA" sz="3100" b="1" dirty="0">
                <a:highlight>
                  <a:srgbClr val="000080"/>
                </a:highlight>
              </a:rPr>
              <a:t>В той же час, з кожним роком ця ситуація змінюється в бік збільшення кількості мусульман, чиєю рідною мовою є українська. Окрім того, українською мовою активно публікується острозький сходознавець </a:t>
            </a:r>
            <a:r>
              <a:rPr lang="uk-UA" sz="3100" b="1" dirty="0">
                <a:highlight>
                  <a:srgbClr val="FF0000"/>
                </a:highlight>
              </a:rPr>
              <a:t>Михайло Якубович</a:t>
            </a:r>
            <a:r>
              <a:rPr lang="uk-UA" sz="3100" b="1" dirty="0">
                <a:highlight>
                  <a:srgbClr val="000080"/>
                </a:highlight>
              </a:rPr>
              <a:t>, чий переклад Корану українською постійно перевидається та насичує ринок україномовних текстів ісламу.</a:t>
            </a:r>
          </a:p>
        </p:txBody>
      </p:sp>
    </p:spTree>
    <p:extLst>
      <p:ext uri="{BB962C8B-B14F-4D97-AF65-F5344CB8AC3E}">
        <p14:creationId xmlns:p14="http://schemas.microsoft.com/office/powerpoint/2010/main" val="2261559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marL="0" indent="0" algn="just">
              <a:buNone/>
            </a:pPr>
            <a:r>
              <a:rPr lang="uk-UA" sz="3100" b="1" dirty="0">
                <a:highlight>
                  <a:srgbClr val="008080"/>
                </a:highlight>
              </a:rPr>
              <a:t>Що цікаво, ісламські актори в Україні усвідомлюють різницю між «</a:t>
            </a:r>
            <a:r>
              <a:rPr lang="uk-UA" sz="3100" b="1" dirty="0" err="1">
                <a:highlight>
                  <a:srgbClr val="008080"/>
                </a:highlight>
              </a:rPr>
              <a:t>арабізацією</a:t>
            </a:r>
            <a:r>
              <a:rPr lang="uk-UA" sz="3100" b="1" dirty="0">
                <a:highlight>
                  <a:srgbClr val="008080"/>
                </a:highlight>
              </a:rPr>
              <a:t>» і «русифікацією». Зокрема, на круглому столі з проблем перекладу ісламської термінології 2016 р. розгорілася гаряча дискусія між представниками різних департаментів Духовного управління мусульман України. </a:t>
            </a:r>
          </a:p>
          <a:p>
            <a:pPr marL="0" indent="0" algn="just">
              <a:buNone/>
            </a:pPr>
            <a:r>
              <a:rPr lang="uk-UA" sz="3100" b="1" dirty="0">
                <a:highlight>
                  <a:srgbClr val="008080"/>
                </a:highlight>
              </a:rPr>
              <a:t>Співробітники видавничого відділу рішуче виступали за необхідність використовувати оригінальні арабські терміни і давати їм відповідну транслітерацію із чіткими вказівками, як правильно їх вимовляти.</a:t>
            </a:r>
          </a:p>
        </p:txBody>
      </p:sp>
    </p:spTree>
    <p:extLst>
      <p:ext uri="{BB962C8B-B14F-4D97-AF65-F5344CB8AC3E}">
        <p14:creationId xmlns:p14="http://schemas.microsoft.com/office/powerpoint/2010/main" val="33206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3000" b="1" dirty="0">
                <a:highlight>
                  <a:srgbClr val="000080"/>
                </a:highlight>
              </a:rPr>
              <a:t>Тож можемо  констатувати, що конструювання загальноукраїнського ісламського дискурсу починається з кінця 80-х рр. ХХ ст. завдяки поверненню з депортації кримських татар, а також змінам у релігійній політиці в УРСР, яка дала змогу представникам «мусульманських» народів реєструвати свої громади і виходити в публічний простір. </a:t>
            </a:r>
          </a:p>
          <a:p>
            <a:pPr algn="just"/>
            <a:r>
              <a:rPr lang="uk-UA" sz="3000" b="1" dirty="0">
                <a:highlight>
                  <a:srgbClr val="000080"/>
                </a:highlight>
              </a:rPr>
              <a:t>При цьому, ісламський дискурс в Україні спочатку формувався тими етнічними групами, для яких російська мова була мовою міжнаціонального спілкування. </a:t>
            </a:r>
          </a:p>
        </p:txBody>
      </p:sp>
    </p:spTree>
    <p:extLst>
      <p:ext uri="{BB962C8B-B14F-4D97-AF65-F5344CB8AC3E}">
        <p14:creationId xmlns:p14="http://schemas.microsoft.com/office/powerpoint/2010/main" val="359824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3200" b="1" dirty="0">
                <a:highlight>
                  <a:srgbClr val="000080"/>
                </a:highlight>
              </a:rPr>
              <a:t>Ця позиція була оскаржена низкою проповідників: з досвіду своєї роботи «на місцях» вони стверджували, що арабські терміни повинні в максимально можливій мірі замінюватися російськомовними аналогами.</a:t>
            </a:r>
          </a:p>
          <a:p>
            <a:pPr algn="just"/>
            <a:r>
              <a:rPr lang="uk-UA" sz="3200" b="1" dirty="0">
                <a:highlight>
                  <a:srgbClr val="000080"/>
                </a:highlight>
              </a:rPr>
              <a:t> Звичайно, російська релігійна лексика бере свій початок з церковнослов’янської  мови, а використання християнських аналогів для ісламських концепцій призводить до семантичних змін, але ці питання не піднімалися учасниками дискусії.</a:t>
            </a:r>
          </a:p>
        </p:txBody>
      </p:sp>
    </p:spTree>
    <p:extLst>
      <p:ext uri="{BB962C8B-B14F-4D97-AF65-F5344CB8AC3E}">
        <p14:creationId xmlns:p14="http://schemas.microsoft.com/office/powerpoint/2010/main" val="1657737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solidFill>
                  <a:srgbClr val="FFFF00"/>
                </a:solidFill>
                <a:highlight>
                  <a:srgbClr val="800000"/>
                </a:highlight>
              </a:rPr>
              <a:t>1</a:t>
            </a:r>
            <a:r>
              <a:rPr lang="uk-UA" sz="1800" b="1" dirty="0">
                <a:solidFill>
                  <a:srgbClr val="FFFF00"/>
                </a:solidFill>
                <a:highlight>
                  <a:srgbClr val="800000"/>
                </a:highlight>
              </a:rPr>
              <a:t>.</a:t>
            </a:r>
            <a:r>
              <a:rPr lang="uk-UA" sz="1800" b="1" dirty="0">
                <a:highlight>
                  <a:srgbClr val="800000"/>
                </a:highlight>
              </a:rPr>
              <a:t>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694592"/>
            <a:ext cx="12192000" cy="6163407"/>
          </a:xfrm>
        </p:spPr>
        <p:txBody>
          <a:bodyPr>
            <a:normAutofit lnSpcReduction="10000"/>
          </a:bodyPr>
          <a:lstStyle/>
          <a:p>
            <a:pPr algn="ctr"/>
            <a:r>
              <a:rPr lang="uk-UA" b="1" dirty="0">
                <a:solidFill>
                  <a:srgbClr val="FFFF00"/>
                </a:solidFill>
                <a:highlight>
                  <a:srgbClr val="000080"/>
                </a:highlight>
              </a:rPr>
              <a:t>ВИСНОВОК:</a:t>
            </a:r>
          </a:p>
          <a:p>
            <a:pPr algn="just"/>
            <a:r>
              <a:rPr lang="uk-UA" b="1" dirty="0">
                <a:highlight>
                  <a:srgbClr val="FF0000"/>
                </a:highlight>
              </a:rPr>
              <a:t>Ісламський дискурс в Україні спочатку формувався тими етнічними групами, для яких російська мова була мовою міжнаціонального спілкування. </a:t>
            </a:r>
          </a:p>
          <a:p>
            <a:pPr algn="just"/>
            <a:r>
              <a:rPr lang="uk-UA" b="1" dirty="0">
                <a:highlight>
                  <a:srgbClr val="FF0000"/>
                </a:highlight>
              </a:rPr>
              <a:t>Як російськомовний, так і україномовний дискурси українського ісламу включають у себе два варіанти </a:t>
            </a:r>
            <a:r>
              <a:rPr lang="uk-UA" b="1" dirty="0" err="1">
                <a:highlight>
                  <a:srgbClr val="FF0000"/>
                </a:highlight>
              </a:rPr>
              <a:t>ісламо</a:t>
            </a:r>
            <a:r>
              <a:rPr lang="uk-UA" b="1" dirty="0">
                <a:highlight>
                  <a:srgbClr val="FF0000"/>
                </a:highlight>
              </a:rPr>
              <a:t>-руського (українського) </a:t>
            </a:r>
            <a:r>
              <a:rPr lang="uk-UA" b="1" dirty="0" err="1">
                <a:highlight>
                  <a:srgbClr val="FF0000"/>
                </a:highlight>
              </a:rPr>
              <a:t>соціолекту</a:t>
            </a:r>
            <a:r>
              <a:rPr lang="uk-UA" b="1" dirty="0">
                <a:highlight>
                  <a:srgbClr val="FF0000"/>
                </a:highlight>
              </a:rPr>
              <a:t>: «</a:t>
            </a:r>
            <a:r>
              <a:rPr lang="uk-UA" b="1" dirty="0" err="1">
                <a:highlight>
                  <a:srgbClr val="000080"/>
                </a:highlight>
              </a:rPr>
              <a:t>арабізацію</a:t>
            </a:r>
            <a:r>
              <a:rPr lang="uk-UA" b="1" dirty="0">
                <a:highlight>
                  <a:srgbClr val="FF0000"/>
                </a:highlight>
              </a:rPr>
              <a:t>» і «</a:t>
            </a:r>
            <a:r>
              <a:rPr lang="uk-UA" b="1" dirty="0">
                <a:highlight>
                  <a:srgbClr val="000080"/>
                </a:highlight>
              </a:rPr>
              <a:t>русифікацію</a:t>
            </a:r>
            <a:r>
              <a:rPr lang="uk-UA" b="1" dirty="0">
                <a:highlight>
                  <a:srgbClr val="FF0000"/>
                </a:highlight>
              </a:rPr>
              <a:t>» (або її український варіант – «</a:t>
            </a:r>
            <a:r>
              <a:rPr lang="uk-UA" b="1" dirty="0">
                <a:solidFill>
                  <a:srgbClr val="7030A0"/>
                </a:solidFill>
                <a:highlight>
                  <a:srgbClr val="FFFF00"/>
                </a:highlight>
              </a:rPr>
              <a:t>українізацію</a:t>
            </a:r>
            <a:r>
              <a:rPr lang="uk-UA" b="1" dirty="0">
                <a:highlight>
                  <a:srgbClr val="FF0000"/>
                </a:highlight>
              </a:rPr>
              <a:t>»). В окремих випадках автори можуть перемикатися з одного стилю на інший, залежно від конкретної ситуації і стратегії автора. </a:t>
            </a:r>
          </a:p>
          <a:p>
            <a:pPr algn="just"/>
            <a:r>
              <a:rPr lang="uk-UA" b="1" dirty="0">
                <a:highlight>
                  <a:srgbClr val="FF0000"/>
                </a:highlight>
              </a:rPr>
              <a:t>В цілому ж, представником «</a:t>
            </a:r>
            <a:r>
              <a:rPr lang="uk-UA" b="1" dirty="0" err="1">
                <a:highlight>
                  <a:srgbClr val="FF0000"/>
                </a:highlight>
              </a:rPr>
              <a:t>арабізації</a:t>
            </a:r>
            <a:r>
              <a:rPr lang="uk-UA" b="1" dirty="0">
                <a:highlight>
                  <a:srgbClr val="FF0000"/>
                </a:highlight>
              </a:rPr>
              <a:t>» можна вважати голову ДУМУ шейха Ахмеда </a:t>
            </a:r>
            <a:r>
              <a:rPr lang="uk-UA" b="1" dirty="0" err="1">
                <a:highlight>
                  <a:srgbClr val="FF0000"/>
                </a:highlight>
              </a:rPr>
              <a:t>Таміма</a:t>
            </a:r>
            <a:r>
              <a:rPr lang="uk-UA" b="1" dirty="0">
                <a:highlight>
                  <a:srgbClr val="FF0000"/>
                </a:highlight>
              </a:rPr>
              <a:t>, який схиляється до використання оригінальної мусульманської лексики як такої, що не може бути перекладена без значної втрати первісного змісту. </a:t>
            </a:r>
          </a:p>
          <a:p>
            <a:pPr algn="just"/>
            <a:r>
              <a:rPr lang="uk-UA" b="1" dirty="0">
                <a:highlight>
                  <a:srgbClr val="FF0000"/>
                </a:highlight>
              </a:rPr>
              <a:t>«Русифікація» (спільно із своїм українським варіантом – «українізацією») більш притаманна муфтію ДУМУ «</a:t>
            </a:r>
            <a:r>
              <a:rPr lang="uk-UA" b="1" dirty="0" err="1">
                <a:highlight>
                  <a:srgbClr val="FF0000"/>
                </a:highlight>
              </a:rPr>
              <a:t>Умма</a:t>
            </a:r>
            <a:r>
              <a:rPr lang="uk-UA" b="1" dirty="0">
                <a:highlight>
                  <a:srgbClr val="FF0000"/>
                </a:highlight>
              </a:rPr>
              <a:t>» шейху </a:t>
            </a:r>
            <a:r>
              <a:rPr lang="uk-UA" b="1" dirty="0" err="1">
                <a:highlight>
                  <a:srgbClr val="FF0000"/>
                </a:highlight>
              </a:rPr>
              <a:t>Саїду</a:t>
            </a:r>
            <a:r>
              <a:rPr lang="uk-UA" b="1" dirty="0">
                <a:highlight>
                  <a:srgbClr val="FF0000"/>
                </a:highlight>
              </a:rPr>
              <a:t> </a:t>
            </a:r>
            <a:r>
              <a:rPr lang="uk-UA" b="1" dirty="0" err="1">
                <a:highlight>
                  <a:srgbClr val="FF0000"/>
                </a:highlight>
              </a:rPr>
              <a:t>Ісмагілову</a:t>
            </a:r>
            <a:r>
              <a:rPr lang="uk-UA" b="1" dirty="0">
                <a:highlight>
                  <a:srgbClr val="FF0000"/>
                </a:highlight>
              </a:rPr>
              <a:t>, який активно також використовує канцелярський стиль та фразеологію християнського походження. Третій варіант – «академізм» – на сьогодні не має великого поширення в Україні, але стрімко розвивається завдяки появі україномовних </a:t>
            </a:r>
            <a:r>
              <a:rPr lang="uk-UA" b="1" dirty="0" err="1">
                <a:highlight>
                  <a:srgbClr val="FF0000"/>
                </a:highlight>
              </a:rPr>
              <a:t>ісламознавчих</a:t>
            </a:r>
            <a:r>
              <a:rPr lang="uk-UA" b="1" dirty="0">
                <a:highlight>
                  <a:srgbClr val="FF0000"/>
                </a:highlight>
              </a:rPr>
              <a:t> досліджень. </a:t>
            </a:r>
          </a:p>
          <a:p>
            <a:pPr algn="ctr"/>
            <a:endParaRPr lang="uk-UA" dirty="0"/>
          </a:p>
        </p:txBody>
      </p:sp>
    </p:spTree>
    <p:extLst>
      <p:ext uri="{BB962C8B-B14F-4D97-AF65-F5344CB8AC3E}">
        <p14:creationId xmlns:p14="http://schemas.microsoft.com/office/powerpoint/2010/main" val="4066846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800" b="1" dirty="0">
                <a:highlight>
                  <a:srgbClr val="800000"/>
                </a:highlight>
              </a:rPr>
              <a:t>Важливою частиною публічного дискурсу українського ісламу є </a:t>
            </a:r>
            <a:r>
              <a:rPr lang="uk-UA" sz="2800" b="1" dirty="0">
                <a:solidFill>
                  <a:srgbClr val="FFFF00"/>
                </a:solidFill>
                <a:highlight>
                  <a:srgbClr val="800000"/>
                </a:highlight>
              </a:rPr>
              <a:t>теологічний дискурс</a:t>
            </a:r>
            <a:r>
              <a:rPr lang="uk-UA" sz="2800" b="1" dirty="0">
                <a:highlight>
                  <a:srgbClr val="800000"/>
                </a:highlight>
              </a:rPr>
              <a:t>, який багато в чому обумовлює і визначає особливості інших складових. Окрім того, саме теологічний дискурс українського ісламу є найменш вивченим, багато в чому лишаючись поза полем зору українських дослідників. </a:t>
            </a:r>
          </a:p>
          <a:p>
            <a:pPr algn="just"/>
            <a:r>
              <a:rPr lang="uk-UA" sz="2800" b="1" dirty="0">
                <a:highlight>
                  <a:srgbClr val="800000"/>
                </a:highlight>
              </a:rPr>
              <a:t>Розглядаючи теологічний дискурс, варто розуміти, що ще з післявоєнних часів, коли іслам в Україні </a:t>
            </a:r>
            <a:r>
              <a:rPr lang="en-US" sz="2800" b="1" dirty="0">
                <a:highlight>
                  <a:srgbClr val="800000"/>
                </a:highlight>
              </a:rPr>
              <a:t>de jure </a:t>
            </a:r>
            <a:r>
              <a:rPr lang="uk-UA" sz="2800" b="1" dirty="0">
                <a:highlight>
                  <a:srgbClr val="800000"/>
                </a:highlight>
              </a:rPr>
              <a:t>перестав існувати, він був зведений до рівня локальних напівлегальних громад, організованих навколо невеликої групи людей, які зберігали певні релігійні знання і навички.</a:t>
            </a:r>
          </a:p>
        </p:txBody>
      </p:sp>
    </p:spTree>
    <p:extLst>
      <p:ext uri="{BB962C8B-B14F-4D97-AF65-F5344CB8AC3E}">
        <p14:creationId xmlns:p14="http://schemas.microsoft.com/office/powerpoint/2010/main" val="148025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600" b="1" dirty="0">
                <a:highlight>
                  <a:srgbClr val="800000"/>
                </a:highlight>
              </a:rPr>
              <a:t>Така ситуація спостерігалася протягом другої половини ХХ ст., аж до розпаду СРСР, в громадах поволзьких татар (Києва, Харкова та сходу України) і кримських татар (в Херсонській області та у вигнанні). </a:t>
            </a:r>
          </a:p>
          <a:p>
            <a:pPr algn="just"/>
            <a:r>
              <a:rPr lang="uk-UA" sz="2600" b="1" dirty="0">
                <a:highlight>
                  <a:srgbClr val="800000"/>
                </a:highlight>
              </a:rPr>
              <a:t>Тому лише частина мусульманських громад України може вважатися спадкоємцями громад, що існували з кінця ХІХ ст., та зазнали трансформації за часів радянської влади, коли відкрите сповідування ісламу не представлялося можливим, і тому життєздатність зберегли релігійні обряди, пов’язані з найважливішими релігійними святами (Ід аль-</a:t>
            </a:r>
            <a:r>
              <a:rPr lang="uk-UA" sz="2600" b="1" dirty="0" err="1">
                <a:highlight>
                  <a:srgbClr val="800000"/>
                </a:highlight>
              </a:rPr>
              <a:t>Адха</a:t>
            </a:r>
            <a:r>
              <a:rPr lang="uk-UA" sz="2600" b="1" dirty="0">
                <a:highlight>
                  <a:srgbClr val="800000"/>
                </a:highlight>
              </a:rPr>
              <a:t>/Курбан-байрам, Ід аль-</a:t>
            </a:r>
            <a:r>
              <a:rPr lang="uk-UA" sz="2600" b="1" dirty="0" err="1">
                <a:highlight>
                  <a:srgbClr val="800000"/>
                </a:highlight>
              </a:rPr>
              <a:t>Фітр</a:t>
            </a:r>
            <a:r>
              <a:rPr lang="uk-UA" sz="2600" b="1" dirty="0">
                <a:highlight>
                  <a:srgbClr val="800000"/>
                </a:highlight>
              </a:rPr>
              <a:t>/Ураза-байрам і </a:t>
            </a:r>
            <a:r>
              <a:rPr lang="uk-UA" sz="2600" b="1" dirty="0" err="1">
                <a:highlight>
                  <a:srgbClr val="800000"/>
                </a:highlight>
              </a:rPr>
              <a:t>маулід</a:t>
            </a:r>
            <a:r>
              <a:rPr lang="uk-UA" sz="2600" b="1" dirty="0">
                <a:highlight>
                  <a:srgbClr val="800000"/>
                </a:highlight>
              </a:rPr>
              <a:t>) і обрядами життєвого циклу (</a:t>
            </a:r>
            <a:r>
              <a:rPr lang="uk-UA" sz="2600" b="1" dirty="0" err="1">
                <a:highlight>
                  <a:srgbClr val="800000"/>
                </a:highlight>
              </a:rPr>
              <a:t>ім’янаречення</a:t>
            </a:r>
            <a:r>
              <a:rPr lang="uk-UA" sz="2600" b="1" dirty="0">
                <a:highlight>
                  <a:srgbClr val="800000"/>
                </a:highlight>
              </a:rPr>
              <a:t> </a:t>
            </a:r>
            <a:r>
              <a:rPr lang="uk-UA" sz="2600" b="1" dirty="0" err="1">
                <a:highlight>
                  <a:srgbClr val="FF0000"/>
                </a:highlight>
              </a:rPr>
              <a:t>ісем</a:t>
            </a:r>
            <a:r>
              <a:rPr lang="uk-UA" sz="2600" b="1" dirty="0">
                <a:highlight>
                  <a:srgbClr val="FF0000"/>
                </a:highlight>
              </a:rPr>
              <a:t> кушу</a:t>
            </a:r>
            <a:r>
              <a:rPr lang="uk-UA" sz="2600" b="1" dirty="0">
                <a:highlight>
                  <a:srgbClr val="800000"/>
                </a:highlight>
              </a:rPr>
              <a:t>, обрізання </a:t>
            </a:r>
            <a:r>
              <a:rPr lang="uk-UA" sz="2600" b="1" dirty="0" err="1">
                <a:highlight>
                  <a:srgbClr val="FF0000"/>
                </a:highlight>
              </a:rPr>
              <a:t>суннет</a:t>
            </a:r>
            <a:r>
              <a:rPr lang="uk-UA" sz="2600" b="1" dirty="0">
                <a:highlight>
                  <a:srgbClr val="800000"/>
                </a:highlight>
              </a:rPr>
              <a:t>, укладення шлюбу </a:t>
            </a:r>
            <a:r>
              <a:rPr lang="uk-UA" sz="2600" b="1" dirty="0" err="1">
                <a:highlight>
                  <a:srgbClr val="FF0000"/>
                </a:highlight>
              </a:rPr>
              <a:t>нікях</a:t>
            </a:r>
            <a:r>
              <a:rPr lang="uk-UA" sz="2600" b="1" dirty="0">
                <a:highlight>
                  <a:srgbClr val="800000"/>
                </a:highlight>
              </a:rPr>
              <a:t>, погребальна молитва </a:t>
            </a:r>
            <a:r>
              <a:rPr lang="uk-UA" sz="2600" b="1" dirty="0" err="1">
                <a:highlight>
                  <a:srgbClr val="FF0000"/>
                </a:highlight>
              </a:rPr>
              <a:t>джаназа</a:t>
            </a:r>
            <a:r>
              <a:rPr lang="uk-UA" sz="2600" b="1" dirty="0">
                <a:highlight>
                  <a:srgbClr val="800000"/>
                </a:highlight>
              </a:rPr>
              <a:t>, поминки </a:t>
            </a:r>
            <a:r>
              <a:rPr lang="uk-UA" sz="2600" b="1" dirty="0" err="1">
                <a:highlight>
                  <a:srgbClr val="FF0000"/>
                </a:highlight>
              </a:rPr>
              <a:t>маджлес</a:t>
            </a:r>
            <a:r>
              <a:rPr lang="uk-UA" sz="2600" b="1" dirty="0">
                <a:highlight>
                  <a:srgbClr val="FF0000"/>
                </a:highlight>
              </a:rPr>
              <a:t>/</a:t>
            </a:r>
            <a:r>
              <a:rPr lang="uk-UA" sz="2600" b="1" dirty="0" err="1">
                <a:highlight>
                  <a:srgbClr val="FF0000"/>
                </a:highlight>
              </a:rPr>
              <a:t>дува</a:t>
            </a:r>
            <a:r>
              <a:rPr lang="uk-UA" sz="2600" b="1" dirty="0">
                <a:highlight>
                  <a:srgbClr val="800000"/>
                </a:highlight>
              </a:rPr>
              <a:t>).</a:t>
            </a:r>
          </a:p>
        </p:txBody>
      </p:sp>
    </p:spTree>
    <p:extLst>
      <p:ext uri="{BB962C8B-B14F-4D97-AF65-F5344CB8AC3E}">
        <p14:creationId xmlns:p14="http://schemas.microsoft.com/office/powerpoint/2010/main" val="39714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92500" lnSpcReduction="20000"/>
          </a:bodyPr>
          <a:lstStyle/>
          <a:p>
            <a:pPr algn="just"/>
            <a:r>
              <a:rPr lang="uk-UA" sz="3200" b="1" dirty="0">
                <a:highlight>
                  <a:srgbClr val="800000"/>
                </a:highlight>
              </a:rPr>
              <a:t>Було б складно очікувати від тих же самих кримських татар, чий іслам за роки радянської влади та депортації відчув на собі тиск атеїстичної пропаганди і вплив місцевої, середньоазіатської, традиції, що вони збережуть релігійні знання та зуміють протистояти ідеологічному впливу «прийшлих» мусульман.</a:t>
            </a:r>
          </a:p>
          <a:p>
            <a:pPr algn="just"/>
            <a:r>
              <a:rPr lang="uk-UA" sz="3200" b="1" dirty="0">
                <a:highlight>
                  <a:srgbClr val="800000"/>
                </a:highlight>
              </a:rPr>
              <a:t>Як зауважує І. </a:t>
            </a:r>
            <a:r>
              <a:rPr lang="uk-UA" sz="3200" b="1" dirty="0" err="1">
                <a:highlight>
                  <a:srgbClr val="800000"/>
                </a:highlight>
              </a:rPr>
              <a:t>Ізмірлі</a:t>
            </a:r>
            <a:r>
              <a:rPr lang="uk-UA" sz="3200" b="1" dirty="0">
                <a:highlight>
                  <a:srgbClr val="800000"/>
                </a:highlight>
              </a:rPr>
              <a:t>, низький рівень ісламських знань зробив кримськотатарських мусульман вразливими по відношенню до ісламських </a:t>
            </a:r>
            <a:r>
              <a:rPr lang="uk-UA" sz="3200" b="1" dirty="0" err="1">
                <a:highlight>
                  <a:srgbClr val="800000"/>
                </a:highlight>
              </a:rPr>
              <a:t>мінорітарних</a:t>
            </a:r>
            <a:r>
              <a:rPr lang="uk-UA" sz="3200" b="1" dirty="0">
                <a:highlight>
                  <a:srgbClr val="800000"/>
                </a:highlight>
              </a:rPr>
              <a:t> груп, які зосереджені на </a:t>
            </a:r>
            <a:r>
              <a:rPr lang="uk-UA" sz="3200" b="1" dirty="0">
                <a:solidFill>
                  <a:srgbClr val="FFFF00"/>
                </a:solidFill>
                <a:highlight>
                  <a:srgbClr val="800000"/>
                </a:highlight>
              </a:rPr>
              <a:t>поширенні своєї радикальної ідеології серед мусульман</a:t>
            </a:r>
            <a:r>
              <a:rPr lang="uk-UA" sz="3200" b="1" dirty="0">
                <a:highlight>
                  <a:srgbClr val="800000"/>
                </a:highlight>
              </a:rPr>
              <a:t>, які нічого не підозрюють, і які прагнуть дізнатися про свою релігію іслам, не розуміючи нюансів різних релігійних інтерпретацій.</a:t>
            </a:r>
          </a:p>
        </p:txBody>
      </p:sp>
    </p:spTree>
    <p:extLst>
      <p:ext uri="{BB962C8B-B14F-4D97-AF65-F5344CB8AC3E}">
        <p14:creationId xmlns:p14="http://schemas.microsoft.com/office/powerpoint/2010/main" val="2778475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200" b="1" dirty="0">
                <a:highlight>
                  <a:srgbClr val="800000"/>
                </a:highlight>
              </a:rPr>
              <a:t>До подібних висновків приходить і С. </a:t>
            </a:r>
            <a:r>
              <a:rPr lang="uk-UA" sz="3200" b="1" dirty="0" err="1">
                <a:highlight>
                  <a:srgbClr val="800000"/>
                </a:highlight>
              </a:rPr>
              <a:t>Червоная</a:t>
            </a:r>
            <a:r>
              <a:rPr lang="uk-UA" sz="3200" b="1" dirty="0">
                <a:highlight>
                  <a:srgbClr val="800000"/>
                </a:highlight>
              </a:rPr>
              <a:t>, за даними опитування якої, проведеного в 1996 р. в Криму, 78% кримських татар вважають себе віруючими мусульманами, ще 19% на запитання про ставлення до релігії вибрали більш ухильний варіант відповіді («</a:t>
            </a:r>
            <a:r>
              <a:rPr lang="uk-UA" sz="3200" b="1" dirty="0">
                <a:solidFill>
                  <a:srgbClr val="FFFF00"/>
                </a:solidFill>
                <a:highlight>
                  <a:srgbClr val="800000"/>
                </a:highlight>
              </a:rPr>
              <a:t>Вважаю себе мусульманином в силу історико-культурної традиції мого народу, не пов’язуючи з цим певних релігійних почуттів і переконань</a:t>
            </a:r>
            <a:r>
              <a:rPr lang="uk-UA" sz="3200" b="1" dirty="0">
                <a:highlight>
                  <a:srgbClr val="800000"/>
                </a:highlight>
              </a:rPr>
              <a:t>») і тільки 4% опитаних повідомили, що вони належать до інших конфесій (1%), вважають себе атеїстами (1%) або вагаються з відповіддю (2%). </a:t>
            </a:r>
          </a:p>
        </p:txBody>
      </p:sp>
    </p:spTree>
    <p:extLst>
      <p:ext uri="{BB962C8B-B14F-4D97-AF65-F5344CB8AC3E}">
        <p14:creationId xmlns:p14="http://schemas.microsoft.com/office/powerpoint/2010/main" val="125304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000" b="1" dirty="0">
                <a:highlight>
                  <a:srgbClr val="800000"/>
                </a:highlight>
              </a:rPr>
              <a:t>При цьому, з «віруючих мусульман» менше половини відвідують мечеть щоп’ятниці, всього 10% щодня здійснюють обов’язкові намази і дотримуються всіх обрядів і обмежень, і з опитаних не знайшлося жодної людини, яка б виконала хадж до Мекки і знає напам’ять Коран. </a:t>
            </a:r>
          </a:p>
          <a:p>
            <a:pPr algn="just"/>
            <a:r>
              <a:rPr lang="uk-UA" sz="3000" b="1" dirty="0">
                <a:highlight>
                  <a:srgbClr val="800000"/>
                </a:highlight>
              </a:rPr>
              <a:t>Єдиним мусульманським обрядом, якого суворо дотримуються майже без винятку всі кримськотатарські родини, є обряд поховання померлого. В інших випадках (весільні обряди, обрізання немовлят, дотримання посту, ставлення до їжі та алкогольних напоїв) часто допускаються відхилення від ісламських приписів.</a:t>
            </a:r>
          </a:p>
        </p:txBody>
      </p:sp>
    </p:spTree>
    <p:extLst>
      <p:ext uri="{BB962C8B-B14F-4D97-AF65-F5344CB8AC3E}">
        <p14:creationId xmlns:p14="http://schemas.microsoft.com/office/powerpoint/2010/main" val="1265845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92500"/>
          </a:bodyPr>
          <a:lstStyle/>
          <a:p>
            <a:pPr algn="just"/>
            <a:r>
              <a:rPr lang="uk-UA" sz="2800" b="1" dirty="0">
                <a:highlight>
                  <a:srgbClr val="800000"/>
                </a:highlight>
              </a:rPr>
              <a:t>Близька ситуація спостерігалась і серед іншої великої групи українських мусульман – поволзьких татар. Як зазначає </a:t>
            </a:r>
            <a:r>
              <a:rPr lang="uk-UA" sz="2800" b="1" dirty="0" err="1">
                <a:highlight>
                  <a:srgbClr val="800000"/>
                </a:highlight>
              </a:rPr>
              <a:t>Д.Брильова</a:t>
            </a:r>
            <a:r>
              <a:rPr lang="uk-UA" sz="2800" b="1" dirty="0">
                <a:highlight>
                  <a:srgbClr val="800000"/>
                </a:highlight>
              </a:rPr>
              <a:t>, серед волзьких татар України уявлення про «традиційну» релігійність включають локальні зміни, не характерні для татарського населення Поволжя і Приуралля.</a:t>
            </a:r>
          </a:p>
          <a:p>
            <a:pPr algn="just"/>
            <a:r>
              <a:rPr lang="uk-UA" sz="2800" b="1" dirty="0">
                <a:highlight>
                  <a:srgbClr val="800000"/>
                </a:highlight>
              </a:rPr>
              <a:t> Зокрема, у розповіді про одного з старійшин, голову татарської громади, згадується його праця у виноробній промисловості, вказується, що він «проводив екскурсії та дегустації кримських вин» (Нурі </a:t>
            </a:r>
            <a:r>
              <a:rPr lang="uk-UA" sz="2800" b="1" dirty="0" err="1">
                <a:highlight>
                  <a:srgbClr val="800000"/>
                </a:highlight>
              </a:rPr>
              <a:t>Мустафаєв</a:t>
            </a:r>
            <a:r>
              <a:rPr lang="uk-UA" sz="2800" b="1" dirty="0">
                <a:highlight>
                  <a:srgbClr val="800000"/>
                </a:highlight>
              </a:rPr>
              <a:t>– другий муфтій Криму (1995-1999)). При цьому текст супроводжується фотографіями, на яких голова постає перед читачами в традиційному релігійному одязі, що свідчить, перш за все, про його ісламську релігійну приналежність.</a:t>
            </a:r>
          </a:p>
        </p:txBody>
      </p:sp>
    </p:spTree>
    <p:extLst>
      <p:ext uri="{BB962C8B-B14F-4D97-AF65-F5344CB8AC3E}">
        <p14:creationId xmlns:p14="http://schemas.microsoft.com/office/powerpoint/2010/main" val="2261882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4000" b="1" dirty="0">
                <a:highlight>
                  <a:srgbClr val="008000"/>
                </a:highlight>
              </a:rPr>
              <a:t>Тому варто розуміти, що у формуванні теологічного дискурсу українського ісламу приймали участь представники самих різних інтерпретацій ісламу. </a:t>
            </a:r>
          </a:p>
          <a:p>
            <a:pPr algn="just"/>
            <a:r>
              <a:rPr lang="uk-UA" sz="4000" b="1" dirty="0">
                <a:highlight>
                  <a:srgbClr val="008000"/>
                </a:highlight>
              </a:rPr>
              <a:t>Саме вони принесли в українську </a:t>
            </a:r>
            <a:r>
              <a:rPr lang="uk-UA" sz="4000" b="1" dirty="0" err="1">
                <a:highlight>
                  <a:srgbClr val="008000"/>
                </a:highlight>
              </a:rPr>
              <a:t>умму</a:t>
            </a:r>
            <a:r>
              <a:rPr lang="uk-UA" sz="4000" b="1" dirty="0">
                <a:highlight>
                  <a:srgbClr val="008000"/>
                </a:highlight>
              </a:rPr>
              <a:t> поліфонію ісламських шкіл, течій, </a:t>
            </a:r>
            <a:r>
              <a:rPr lang="uk-UA" sz="4000" b="1" dirty="0" err="1">
                <a:highlight>
                  <a:srgbClr val="008000"/>
                </a:highlight>
              </a:rPr>
              <a:t>тарикатів</a:t>
            </a:r>
            <a:r>
              <a:rPr lang="uk-UA" sz="4000" b="1" dirty="0">
                <a:highlight>
                  <a:srgbClr val="008000"/>
                </a:highlight>
              </a:rPr>
              <a:t> (школа або орден сунітів), дискусії і конфронтації глобальної </a:t>
            </a:r>
            <a:r>
              <a:rPr lang="uk-UA" sz="4000" b="1" dirty="0" err="1">
                <a:highlight>
                  <a:srgbClr val="008000"/>
                </a:highlight>
              </a:rPr>
              <a:t>умми</a:t>
            </a:r>
            <a:r>
              <a:rPr lang="uk-UA" sz="4000" b="1" dirty="0">
                <a:highlight>
                  <a:srgbClr val="008000"/>
                </a:highlight>
              </a:rPr>
              <a:t>.</a:t>
            </a:r>
          </a:p>
        </p:txBody>
      </p:sp>
    </p:spTree>
    <p:extLst>
      <p:ext uri="{BB962C8B-B14F-4D97-AF65-F5344CB8AC3E}">
        <p14:creationId xmlns:p14="http://schemas.microsoft.com/office/powerpoint/2010/main" val="1937233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7"/>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57200"/>
            <a:ext cx="12192000" cy="6400800"/>
          </a:xfrm>
        </p:spPr>
        <p:txBody>
          <a:bodyPr>
            <a:noAutofit/>
          </a:bodyPr>
          <a:lstStyle/>
          <a:p>
            <a:pPr algn="just"/>
            <a:r>
              <a:rPr lang="uk-UA" sz="3000" b="1" dirty="0">
                <a:highlight>
                  <a:srgbClr val="FF0000"/>
                </a:highlight>
              </a:rPr>
              <a:t>Найбільш ретельно до формування теологічного дискурсу підходить Духовне управління мусульман України. </a:t>
            </a:r>
          </a:p>
          <a:p>
            <a:pPr algn="just"/>
            <a:r>
              <a:rPr lang="uk-UA" sz="3000" b="1" dirty="0">
                <a:highlight>
                  <a:srgbClr val="FF0000"/>
                </a:highlight>
              </a:rPr>
              <a:t>ДУМУ тісно пов’язане з дискурсом «</a:t>
            </a:r>
            <a:r>
              <a:rPr lang="uk-UA" sz="3000" b="1" dirty="0">
                <a:solidFill>
                  <a:srgbClr val="FFFF00"/>
                </a:solidFill>
                <a:highlight>
                  <a:srgbClr val="FF0000"/>
                </a:highlight>
              </a:rPr>
              <a:t>традиційного ісламу</a:t>
            </a:r>
            <a:r>
              <a:rPr lang="uk-UA" sz="3000" b="1" dirty="0">
                <a:highlight>
                  <a:srgbClr val="FF0000"/>
                </a:highlight>
              </a:rPr>
              <a:t>», для якого ключовим поняттям є ортодоксія, тобто віровчення. Знання, а точніше правильне знання, постає одним із ключових елементів у теологічних побудовах ДУМУ, а релігійне знання висувається на перше місце навіть порівняно із ритуальною практикою. </a:t>
            </a:r>
          </a:p>
          <a:p>
            <a:pPr algn="just"/>
            <a:r>
              <a:rPr lang="uk-UA" sz="3000" b="1" dirty="0">
                <a:highlight>
                  <a:srgbClr val="FF0000"/>
                </a:highlight>
              </a:rPr>
              <a:t>При цьому в ієрархії знань головне місце відводиться саме «знанню про </a:t>
            </a:r>
            <a:r>
              <a:rPr lang="uk-UA" sz="3000" b="1" dirty="0" err="1">
                <a:highlight>
                  <a:srgbClr val="FF0000"/>
                </a:highlight>
              </a:rPr>
              <a:t>Аллага</a:t>
            </a:r>
            <a:r>
              <a:rPr lang="uk-UA" sz="3000" b="1" dirty="0">
                <a:highlight>
                  <a:srgbClr val="FF0000"/>
                </a:highlight>
              </a:rPr>
              <a:t>» як основоположному у системі переконань індивіда:</a:t>
            </a:r>
          </a:p>
        </p:txBody>
      </p:sp>
    </p:spTree>
    <p:extLst>
      <p:ext uri="{BB962C8B-B14F-4D97-AF65-F5344CB8AC3E}">
        <p14:creationId xmlns:p14="http://schemas.microsoft.com/office/powerpoint/2010/main" val="200593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lnSpcReduction="10000"/>
          </a:bodyPr>
          <a:lstStyle/>
          <a:p>
            <a:pPr algn="just"/>
            <a:r>
              <a:rPr lang="uk-UA" sz="3200" b="1" dirty="0">
                <a:highlight>
                  <a:srgbClr val="FF0000"/>
                </a:highlight>
              </a:rPr>
              <a:t>В</a:t>
            </a:r>
            <a:r>
              <a:rPr lang="uk-UA" sz="3200" dirty="0">
                <a:highlight>
                  <a:srgbClr val="FF0000"/>
                </a:highlight>
              </a:rPr>
              <a:t> </a:t>
            </a:r>
            <a:r>
              <a:rPr lang="uk-UA" sz="3200" b="1" dirty="0">
                <a:highlight>
                  <a:srgbClr val="FF0000"/>
                </a:highlight>
              </a:rPr>
              <a:t>країні створюється відповідна інфраструктура, необхідна для нормального релігійного життя мусульман. </a:t>
            </a:r>
          </a:p>
          <a:p>
            <a:pPr algn="just"/>
            <a:r>
              <a:rPr lang="uk-UA" sz="3200" b="1" dirty="0">
                <a:highlight>
                  <a:srgbClr val="FF0000"/>
                </a:highlight>
              </a:rPr>
              <a:t>Активно відновлюються старі і зводяться нові мечеті (серед останніх – мечеть “Ар-</a:t>
            </a:r>
            <a:r>
              <a:rPr lang="uk-UA" sz="3200" b="1" dirty="0" err="1">
                <a:highlight>
                  <a:srgbClr val="FF0000"/>
                </a:highlight>
              </a:rPr>
              <a:t>Рахма</a:t>
            </a:r>
            <a:r>
              <a:rPr lang="uk-UA" sz="3200" b="1" dirty="0">
                <a:highlight>
                  <a:srgbClr val="FF0000"/>
                </a:highlight>
              </a:rPr>
              <a:t>” у Києві). </a:t>
            </a:r>
          </a:p>
          <a:p>
            <a:pPr algn="just"/>
            <a:r>
              <a:rPr lang="uk-UA" sz="3200" b="1" dirty="0">
                <a:highlight>
                  <a:srgbClr val="FF0000"/>
                </a:highlight>
              </a:rPr>
              <a:t>В країні видаються такі газети: “Аль-Баян”, “</a:t>
            </a:r>
            <a:r>
              <a:rPr lang="uk-UA" sz="3200" b="1" dirty="0" err="1">
                <a:highlight>
                  <a:srgbClr val="FF0000"/>
                </a:highlight>
              </a:rPr>
              <a:t>Минарет</a:t>
            </a:r>
            <a:r>
              <a:rPr lang="uk-UA" sz="3200" b="1" dirty="0">
                <a:highlight>
                  <a:srgbClr val="FF0000"/>
                </a:highlight>
              </a:rPr>
              <a:t>”, “</a:t>
            </a:r>
            <a:r>
              <a:rPr lang="uk-UA" sz="3200" b="1" dirty="0" err="1">
                <a:highlight>
                  <a:srgbClr val="FF0000"/>
                </a:highlight>
              </a:rPr>
              <a:t>Арраид</a:t>
            </a:r>
            <a:r>
              <a:rPr lang="uk-UA" sz="3200" b="1" dirty="0">
                <a:highlight>
                  <a:srgbClr val="FF0000"/>
                </a:highlight>
              </a:rPr>
              <a:t>”, “Ватан” (арабською мовою), “Наш </a:t>
            </a:r>
            <a:r>
              <a:rPr lang="uk-UA" sz="3200" b="1" dirty="0" err="1">
                <a:highlight>
                  <a:srgbClr val="FF0000"/>
                </a:highlight>
              </a:rPr>
              <a:t>дом</a:t>
            </a:r>
            <a:r>
              <a:rPr lang="uk-UA" sz="3200" b="1" dirty="0">
                <a:highlight>
                  <a:srgbClr val="FF0000"/>
                </a:highlight>
              </a:rPr>
              <a:t> – </a:t>
            </a:r>
            <a:r>
              <a:rPr lang="uk-UA" sz="3200" b="1" dirty="0" err="1">
                <a:highlight>
                  <a:srgbClr val="FF0000"/>
                </a:highlight>
              </a:rPr>
              <a:t>Украина</a:t>
            </a:r>
            <a:r>
              <a:rPr lang="uk-UA" sz="3200" b="1" dirty="0">
                <a:highlight>
                  <a:srgbClr val="FF0000"/>
                </a:highlight>
              </a:rPr>
              <a:t>”, “Голос </a:t>
            </a:r>
            <a:r>
              <a:rPr lang="uk-UA" sz="3200" b="1" dirty="0" err="1">
                <a:highlight>
                  <a:srgbClr val="FF0000"/>
                </a:highlight>
              </a:rPr>
              <a:t>Крыма</a:t>
            </a:r>
            <a:r>
              <a:rPr lang="uk-UA" sz="3200" b="1" dirty="0">
                <a:highlight>
                  <a:srgbClr val="FF0000"/>
                </a:highlight>
              </a:rPr>
              <a:t>”, “Голос Азербайджана”, “</a:t>
            </a:r>
            <a:r>
              <a:rPr lang="uk-UA" sz="3200" b="1" dirty="0" err="1">
                <a:highlight>
                  <a:srgbClr val="FF0000"/>
                </a:highlight>
              </a:rPr>
              <a:t>Янъы</a:t>
            </a:r>
            <a:r>
              <a:rPr lang="uk-UA" sz="3200" b="1" dirty="0">
                <a:highlight>
                  <a:srgbClr val="FF0000"/>
                </a:highlight>
              </a:rPr>
              <a:t> </a:t>
            </a:r>
            <a:r>
              <a:rPr lang="uk-UA" sz="3200" b="1" dirty="0" err="1">
                <a:highlight>
                  <a:srgbClr val="FF0000"/>
                </a:highlight>
              </a:rPr>
              <a:t>Дюнья</a:t>
            </a:r>
            <a:r>
              <a:rPr lang="uk-UA" sz="3200" b="1" dirty="0">
                <a:highlight>
                  <a:srgbClr val="FF0000"/>
                </a:highlight>
              </a:rPr>
              <a:t>”, “</a:t>
            </a:r>
            <a:r>
              <a:rPr lang="uk-UA" sz="3200" b="1" dirty="0" err="1">
                <a:highlight>
                  <a:srgbClr val="FF0000"/>
                </a:highlight>
              </a:rPr>
              <a:t>Авдет</a:t>
            </a:r>
            <a:r>
              <a:rPr lang="uk-UA" sz="3200" b="1" dirty="0">
                <a:highlight>
                  <a:srgbClr val="FF0000"/>
                </a:highlight>
              </a:rPr>
              <a:t>” (кримськотатарською мовою), журнали “</a:t>
            </a:r>
            <a:r>
              <a:rPr lang="uk-UA" sz="3200" b="1" dirty="0" err="1">
                <a:highlight>
                  <a:srgbClr val="FF0000"/>
                </a:highlight>
              </a:rPr>
              <a:t>Дустлык</a:t>
            </a:r>
            <a:r>
              <a:rPr lang="uk-UA" sz="3200" b="1" dirty="0">
                <a:highlight>
                  <a:srgbClr val="FF0000"/>
                </a:highlight>
              </a:rPr>
              <a:t>” та “</a:t>
            </a:r>
            <a:r>
              <a:rPr lang="uk-UA" sz="3200" b="1" dirty="0" err="1">
                <a:highlight>
                  <a:srgbClr val="FF0000"/>
                </a:highlight>
              </a:rPr>
              <a:t>Йылдыз</a:t>
            </a:r>
            <a:r>
              <a:rPr lang="uk-UA" sz="3200" b="1" dirty="0">
                <a:highlight>
                  <a:srgbClr val="FF0000"/>
                </a:highlight>
              </a:rPr>
              <a:t>”. Останні російською мовою.</a:t>
            </a:r>
          </a:p>
        </p:txBody>
      </p:sp>
    </p:spTree>
    <p:extLst>
      <p:ext uri="{BB962C8B-B14F-4D97-AF65-F5344CB8AC3E}">
        <p14:creationId xmlns:p14="http://schemas.microsoft.com/office/powerpoint/2010/main" val="3810889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t>«</a:t>
            </a:r>
            <a:r>
              <a:rPr lang="uk-UA" sz="3600" b="1" dirty="0">
                <a:highlight>
                  <a:srgbClr val="008080"/>
                </a:highlight>
              </a:rPr>
              <a:t>Знання про </a:t>
            </a:r>
            <a:r>
              <a:rPr lang="uk-UA" sz="3600" b="1" dirty="0" err="1">
                <a:highlight>
                  <a:srgbClr val="008080"/>
                </a:highlight>
              </a:rPr>
              <a:t>Аллага</a:t>
            </a:r>
            <a:r>
              <a:rPr lang="uk-UA" sz="3600" b="1" dirty="0">
                <a:highlight>
                  <a:srgbClr val="008080"/>
                </a:highlight>
              </a:rPr>
              <a:t> – найважливіше з усіх знань. Адже помилка в базових питаннях віри – корінь всіх вад і недоліків в людині… Крім того (що дуже важливо!) – поклоніння людини, що заблукала, не приймається </a:t>
            </a:r>
            <a:r>
              <a:rPr lang="uk-UA" sz="3600" b="1" dirty="0" err="1">
                <a:highlight>
                  <a:srgbClr val="008080"/>
                </a:highlight>
              </a:rPr>
              <a:t>Аллагом</a:t>
            </a:r>
            <a:r>
              <a:rPr lang="uk-UA" sz="3600" b="1" dirty="0">
                <a:highlight>
                  <a:srgbClr val="008080"/>
                </a:highlight>
              </a:rPr>
              <a:t>. Як сказав видатний ісламський вчений минулого Імам </a:t>
            </a:r>
            <a:r>
              <a:rPr lang="uk-UA" sz="3600" b="1" dirty="0" err="1">
                <a:highlight>
                  <a:srgbClr val="008080"/>
                </a:highlight>
              </a:rPr>
              <a:t>ал-Газалі</a:t>
            </a:r>
            <a:r>
              <a:rPr lang="uk-UA" sz="3600" b="1" dirty="0">
                <a:highlight>
                  <a:srgbClr val="008080"/>
                </a:highlight>
              </a:rPr>
              <a:t>, поклоніння не буде прийнято </a:t>
            </a:r>
            <a:r>
              <a:rPr lang="uk-UA" sz="3600" b="1" dirty="0" err="1">
                <a:highlight>
                  <a:srgbClr val="008080"/>
                </a:highlight>
              </a:rPr>
              <a:t>Аллагом</a:t>
            </a:r>
            <a:r>
              <a:rPr lang="uk-UA" sz="3600" b="1" dirty="0">
                <a:highlight>
                  <a:srgbClr val="008080"/>
                </a:highlight>
              </a:rPr>
              <a:t> до тих пір, поки людина не дізнається про Того, Кому належить поклонятися</a:t>
            </a:r>
            <a:r>
              <a:rPr lang="uk-UA" sz="3600" b="1" dirty="0"/>
              <a:t>».</a:t>
            </a:r>
          </a:p>
        </p:txBody>
      </p:sp>
    </p:spTree>
    <p:extLst>
      <p:ext uri="{BB962C8B-B14F-4D97-AF65-F5344CB8AC3E}">
        <p14:creationId xmlns:p14="http://schemas.microsoft.com/office/powerpoint/2010/main" val="3027801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92500"/>
          </a:bodyPr>
          <a:lstStyle/>
          <a:p>
            <a:pPr algn="just"/>
            <a:r>
              <a:rPr lang="uk-UA" sz="3500" dirty="0">
                <a:highlight>
                  <a:srgbClr val="008080"/>
                </a:highlight>
              </a:rPr>
              <a:t>«</a:t>
            </a:r>
            <a:r>
              <a:rPr lang="uk-UA" sz="3200" b="1" dirty="0">
                <a:highlight>
                  <a:srgbClr val="008080"/>
                </a:highlight>
              </a:rPr>
              <a:t>Знання про Бога» в даному випадку включає в себе знання про тринадцять атрибутів </a:t>
            </a:r>
            <a:r>
              <a:rPr lang="uk-UA" sz="3200" b="1" dirty="0" err="1">
                <a:highlight>
                  <a:srgbClr val="008080"/>
                </a:highlight>
              </a:rPr>
              <a:t>Аллага</a:t>
            </a:r>
            <a:r>
              <a:rPr lang="uk-UA" sz="3200" b="1" dirty="0">
                <a:highlight>
                  <a:srgbClr val="008080"/>
                </a:highlight>
              </a:rPr>
              <a:t> (</a:t>
            </a:r>
            <a:r>
              <a:rPr lang="uk-UA" sz="3200" b="1" dirty="0" err="1">
                <a:highlight>
                  <a:srgbClr val="008080"/>
                </a:highlight>
              </a:rPr>
              <a:t>сифатів</a:t>
            </a:r>
            <a:r>
              <a:rPr lang="uk-UA" sz="3200" b="1" dirty="0">
                <a:highlight>
                  <a:srgbClr val="008080"/>
                </a:highlight>
              </a:rPr>
              <a:t>), знання яких, на думку </a:t>
            </a:r>
            <a:r>
              <a:rPr lang="uk-UA" sz="3200" b="1" dirty="0" err="1">
                <a:highlight>
                  <a:srgbClr val="008080"/>
                </a:highlight>
              </a:rPr>
              <a:t>ашарітських</a:t>
            </a:r>
            <a:r>
              <a:rPr lang="uk-UA" sz="3200" b="1" dirty="0">
                <a:highlight>
                  <a:srgbClr val="008080"/>
                </a:highlight>
              </a:rPr>
              <a:t> теологів є обов’язковим: </a:t>
            </a:r>
          </a:p>
          <a:p>
            <a:pPr algn="just"/>
            <a:r>
              <a:rPr lang="uk-UA" sz="3200" b="1" dirty="0">
                <a:highlight>
                  <a:srgbClr val="008080"/>
                </a:highlight>
              </a:rPr>
              <a:t>«Все, наведене вище, повідомляє про тринадцять з </a:t>
            </a:r>
            <a:r>
              <a:rPr lang="uk-UA" sz="3200" b="1" dirty="0" err="1">
                <a:highlight>
                  <a:srgbClr val="008080"/>
                </a:highlight>
              </a:rPr>
              <a:t>Сифатів</a:t>
            </a:r>
            <a:r>
              <a:rPr lang="uk-UA" sz="3200" b="1" dirty="0">
                <a:highlight>
                  <a:srgbClr val="008080"/>
                </a:highlight>
              </a:rPr>
              <a:t> (Атрибутів) </a:t>
            </a:r>
            <a:r>
              <a:rPr lang="uk-UA" sz="3200" b="1" dirty="0" err="1">
                <a:highlight>
                  <a:srgbClr val="008080"/>
                </a:highlight>
              </a:rPr>
              <a:t>Аллага</a:t>
            </a:r>
            <a:r>
              <a:rPr lang="uk-UA" sz="3200" b="1" dirty="0">
                <a:highlight>
                  <a:srgbClr val="008080"/>
                </a:highlight>
              </a:rPr>
              <a:t>. Саме ці </a:t>
            </a:r>
            <a:r>
              <a:rPr lang="uk-UA" sz="3200" b="1" dirty="0" err="1">
                <a:highlight>
                  <a:srgbClr val="008080"/>
                </a:highlight>
              </a:rPr>
              <a:t>Сифати</a:t>
            </a:r>
            <a:r>
              <a:rPr lang="uk-UA" sz="3200" b="1" dirty="0">
                <a:highlight>
                  <a:srgbClr val="008080"/>
                </a:highlight>
              </a:rPr>
              <a:t> Всевишнього неодноразово згадуються в головних ісламських джерелах – Корані та </a:t>
            </a:r>
            <a:r>
              <a:rPr lang="uk-UA" sz="3200" b="1" dirty="0" err="1">
                <a:highlight>
                  <a:srgbClr val="008080"/>
                </a:highlight>
              </a:rPr>
              <a:t>Хадисах</a:t>
            </a:r>
            <a:r>
              <a:rPr lang="uk-UA" sz="3200" b="1" dirty="0">
                <a:highlight>
                  <a:srgbClr val="008080"/>
                </a:highlight>
              </a:rPr>
              <a:t>. Тому всі вчені Ісламу повідомляли про необхідність для кожного </a:t>
            </a:r>
            <a:r>
              <a:rPr lang="uk-UA" sz="3200" b="1" dirty="0" err="1">
                <a:highlight>
                  <a:srgbClr val="FF0000"/>
                </a:highlight>
              </a:rPr>
              <a:t>мукалляфа</a:t>
            </a:r>
            <a:r>
              <a:rPr lang="uk-UA" sz="3200" b="1" dirty="0">
                <a:highlight>
                  <a:srgbClr val="008080"/>
                </a:highlight>
              </a:rPr>
              <a:t> (</a:t>
            </a:r>
            <a:r>
              <a:rPr lang="uk-UA" sz="3200" b="1" dirty="0">
                <a:solidFill>
                  <a:srgbClr val="FFFF00"/>
                </a:solidFill>
                <a:highlight>
                  <a:srgbClr val="008080"/>
                </a:highlight>
              </a:rPr>
              <a:t>повнолітньої, психічно здорової людини, яка чула про основи Ісламу</a:t>
            </a:r>
            <a:r>
              <a:rPr lang="uk-UA" sz="3200" b="1" dirty="0">
                <a:highlight>
                  <a:srgbClr val="008080"/>
                </a:highlight>
              </a:rPr>
              <a:t>) знати та вірити в значення цих </a:t>
            </a:r>
            <a:r>
              <a:rPr lang="uk-UA" sz="3200" b="1" dirty="0" err="1">
                <a:highlight>
                  <a:srgbClr val="008080"/>
                </a:highlight>
              </a:rPr>
              <a:t>Сифатів</a:t>
            </a:r>
            <a:r>
              <a:rPr lang="uk-UA" sz="3200" b="1" dirty="0">
                <a:highlight>
                  <a:srgbClr val="008080"/>
                </a:highlight>
              </a:rPr>
              <a:t> </a:t>
            </a:r>
            <a:r>
              <a:rPr lang="uk-UA" sz="3200" b="1" dirty="0" err="1">
                <a:highlight>
                  <a:srgbClr val="008080"/>
                </a:highlight>
              </a:rPr>
              <a:t>Аллага</a:t>
            </a:r>
            <a:r>
              <a:rPr lang="uk-UA" sz="3200" b="1" dirty="0">
                <a:highlight>
                  <a:srgbClr val="008080"/>
                </a:highlight>
              </a:rPr>
              <a:t>».</a:t>
            </a:r>
          </a:p>
          <a:p>
            <a:endParaRPr lang="uk-UA" dirty="0"/>
          </a:p>
        </p:txBody>
      </p:sp>
    </p:spTree>
    <p:extLst>
      <p:ext uri="{BB962C8B-B14F-4D97-AF65-F5344CB8AC3E}">
        <p14:creationId xmlns:p14="http://schemas.microsoft.com/office/powerpoint/2010/main" val="2256314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008000"/>
                </a:highlight>
              </a:rPr>
              <a:t>Враховуючи тісний ідеологічний зв’язок між ДУМУ та рухом </a:t>
            </a:r>
            <a:r>
              <a:rPr lang="uk-UA" sz="3600" b="1" dirty="0" err="1">
                <a:highlight>
                  <a:srgbClr val="FF0000"/>
                </a:highlight>
              </a:rPr>
              <a:t>ал-Ахбаш</a:t>
            </a:r>
            <a:r>
              <a:rPr lang="uk-UA" sz="3600" b="1" dirty="0">
                <a:highlight>
                  <a:srgbClr val="008000"/>
                </a:highlight>
              </a:rPr>
              <a:t>, та той факт, що значна частина друкованої продукції ДУМУ є працями представників цього руху, зокрема, самого </a:t>
            </a:r>
            <a:r>
              <a:rPr lang="uk-UA" sz="3600" b="1" dirty="0" err="1">
                <a:highlight>
                  <a:srgbClr val="008000"/>
                </a:highlight>
              </a:rPr>
              <a:t>Абдаллаха</a:t>
            </a:r>
            <a:r>
              <a:rPr lang="uk-UA" sz="3600" b="1" dirty="0">
                <a:highlight>
                  <a:srgbClr val="008000"/>
                </a:highlight>
              </a:rPr>
              <a:t> </a:t>
            </a:r>
            <a:r>
              <a:rPr lang="uk-UA" sz="3600" b="1" dirty="0" err="1">
                <a:highlight>
                  <a:srgbClr val="008000"/>
                </a:highlight>
              </a:rPr>
              <a:t>ал-Харарі</a:t>
            </a:r>
            <a:r>
              <a:rPr lang="uk-UA" sz="3600" b="1" dirty="0">
                <a:highlight>
                  <a:srgbClr val="008000"/>
                </a:highlight>
              </a:rPr>
              <a:t>, для кращого розуміння витоків теологічного дискурсу ДУМУ варто звернутись до базових теологічних положень, на які спирається ця транснаціональна суфійська мережа.</a:t>
            </a:r>
          </a:p>
        </p:txBody>
      </p:sp>
    </p:spTree>
    <p:extLst>
      <p:ext uri="{BB962C8B-B14F-4D97-AF65-F5344CB8AC3E}">
        <p14:creationId xmlns:p14="http://schemas.microsoft.com/office/powerpoint/2010/main" val="3755047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92500"/>
          </a:bodyPr>
          <a:lstStyle/>
          <a:p>
            <a:pPr algn="just"/>
            <a:r>
              <a:rPr lang="uk-UA" sz="2900" b="1" dirty="0">
                <a:highlight>
                  <a:srgbClr val="0000FF"/>
                </a:highlight>
              </a:rPr>
              <a:t>На сайті «Асоціації ісламських благодійних проектів» (</a:t>
            </a:r>
            <a:r>
              <a:rPr lang="en-US" sz="2900" b="1" dirty="0">
                <a:highlight>
                  <a:srgbClr val="0000FF"/>
                </a:highlight>
              </a:rPr>
              <a:t>http://www.aicp.org) </a:t>
            </a:r>
            <a:r>
              <a:rPr lang="uk-UA" sz="2900" b="1" dirty="0">
                <a:highlight>
                  <a:srgbClr val="0000FF"/>
                </a:highlight>
              </a:rPr>
              <a:t>розміщена своєрідна хартія </a:t>
            </a:r>
            <a:r>
              <a:rPr lang="uk-UA" sz="2900" b="1" dirty="0" err="1">
                <a:highlight>
                  <a:srgbClr val="0000FF"/>
                </a:highlight>
              </a:rPr>
              <a:t>ал-Ахбаш</a:t>
            </a:r>
            <a:r>
              <a:rPr lang="uk-UA" sz="2900" b="1" dirty="0">
                <a:highlight>
                  <a:srgbClr val="0000FF"/>
                </a:highlight>
              </a:rPr>
              <a:t>, в якій наведено основні цілі і характеристики асоціації, в тому числі, теологічного характеру: </a:t>
            </a:r>
          </a:p>
          <a:p>
            <a:pPr algn="just"/>
            <a:r>
              <a:rPr lang="uk-UA" sz="2900" b="1" dirty="0">
                <a:highlight>
                  <a:srgbClr val="0000FF"/>
                </a:highlight>
              </a:rPr>
              <a:t>«</a:t>
            </a:r>
            <a:r>
              <a:rPr lang="uk-UA" sz="2900" b="1" dirty="0">
                <a:highlight>
                  <a:srgbClr val="FF0000"/>
                </a:highlight>
              </a:rPr>
              <a:t>Ми почали цей шлях, спираючись на наші цінності поміркованості, відкритості, мудрості і співпраці. Наша мета – навчати, направляти до благого і приносити користь нашим суспільствам. Наш девіз – чесність у передачі ісламських знань. Все це змусило Асоціацію ісламських благодійних проектів піднятися до рівня світових асоціацій і стати відомими у всьому світі, настільки, що вона відіграє важливу роль в поширенні цінностей справедливості і знань між різними верствами суспільства. </a:t>
            </a:r>
          </a:p>
          <a:p>
            <a:endParaRPr lang="uk-UA" dirty="0"/>
          </a:p>
        </p:txBody>
      </p:sp>
    </p:spTree>
    <p:extLst>
      <p:ext uri="{BB962C8B-B14F-4D97-AF65-F5344CB8AC3E}">
        <p14:creationId xmlns:p14="http://schemas.microsoft.com/office/powerpoint/2010/main" val="3810105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200" b="1" dirty="0">
                <a:highlight>
                  <a:srgbClr val="FF0000"/>
                </a:highlight>
              </a:rPr>
              <a:t>Хвала </a:t>
            </a:r>
            <a:r>
              <a:rPr lang="uk-UA" sz="3200" b="1" dirty="0" err="1">
                <a:highlight>
                  <a:srgbClr val="FF0000"/>
                </a:highlight>
              </a:rPr>
              <a:t>Аллагу</a:t>
            </a:r>
            <a:r>
              <a:rPr lang="uk-UA" sz="3200" b="1" dirty="0">
                <a:highlight>
                  <a:srgbClr val="FF0000"/>
                </a:highlight>
              </a:rPr>
              <a:t>, Господу світів. Йому належать пожертвування і належні похвали. Нехай Аллах підніме статус нашого пророка Мухаммада і захистить свій народ від того, чого той боїться. Ісламські інститути в усьому світі швидко довірилися </a:t>
            </a:r>
            <a:r>
              <a:rPr lang="en-US" sz="3200" b="1" dirty="0">
                <a:highlight>
                  <a:srgbClr val="FF0000"/>
                </a:highlight>
              </a:rPr>
              <a:t>AICP («</a:t>
            </a:r>
            <a:r>
              <a:rPr lang="uk-UA" sz="3200" b="1" dirty="0">
                <a:highlight>
                  <a:srgbClr val="000080"/>
                </a:highlight>
              </a:rPr>
              <a:t>Асоціації ісламських благодійних проектів</a:t>
            </a:r>
            <a:r>
              <a:rPr lang="uk-UA" sz="3200" b="1" dirty="0">
                <a:highlight>
                  <a:srgbClr val="FF0000"/>
                </a:highlight>
              </a:rPr>
              <a:t>») і встановили зв’язок з нею, що зміцнило зв’язки, які асоціація мали з тисячами людей у всьому світі.</a:t>
            </a:r>
          </a:p>
        </p:txBody>
      </p:sp>
    </p:spTree>
    <p:extLst>
      <p:ext uri="{BB962C8B-B14F-4D97-AF65-F5344CB8AC3E}">
        <p14:creationId xmlns:p14="http://schemas.microsoft.com/office/powerpoint/2010/main" val="3038340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FF0000"/>
                </a:highlight>
              </a:rPr>
              <a:t>AIСP [</a:t>
            </a:r>
            <a:r>
              <a:rPr lang="uk-UA" sz="2800" b="1" dirty="0">
                <a:highlight>
                  <a:srgbClr val="000080"/>
                </a:highlight>
              </a:rPr>
              <a:t>Асоціація ісламських благодійних проектів</a:t>
            </a:r>
            <a:r>
              <a:rPr lang="uk-UA" sz="2800" b="1" dirty="0">
                <a:highlight>
                  <a:srgbClr val="FF0000"/>
                </a:highlight>
              </a:rPr>
              <a:t>] керується Кораном і </a:t>
            </a:r>
            <a:r>
              <a:rPr lang="uk-UA" sz="2800" b="1" dirty="0" err="1">
                <a:highlight>
                  <a:srgbClr val="FF0000"/>
                </a:highlight>
              </a:rPr>
              <a:t>Сунной</a:t>
            </a:r>
            <a:r>
              <a:rPr lang="uk-UA" sz="2800" b="1" dirty="0">
                <a:highlight>
                  <a:srgbClr val="FF0000"/>
                </a:highlight>
              </a:rPr>
              <a:t> Пророка Мухаммада і йде шляхом ісламських вчених, таких як Імам </a:t>
            </a:r>
            <a:r>
              <a:rPr lang="uk-UA" sz="2800" b="1" dirty="0" err="1">
                <a:highlight>
                  <a:srgbClr val="FF0000"/>
                </a:highlight>
              </a:rPr>
              <a:t>аш-Шафії</a:t>
            </a:r>
            <a:r>
              <a:rPr lang="uk-UA" sz="2800" b="1" dirty="0">
                <a:highlight>
                  <a:srgbClr val="FF0000"/>
                </a:highlight>
              </a:rPr>
              <a:t>, Імам </a:t>
            </a:r>
            <a:r>
              <a:rPr lang="uk-UA" sz="2800" b="1" dirty="0" err="1">
                <a:highlight>
                  <a:srgbClr val="FF0000"/>
                </a:highlight>
              </a:rPr>
              <a:t>Малік</a:t>
            </a:r>
            <a:r>
              <a:rPr lang="uk-UA" sz="2800" b="1" dirty="0">
                <a:highlight>
                  <a:srgbClr val="FF0000"/>
                </a:highlight>
              </a:rPr>
              <a:t>, Імам </a:t>
            </a:r>
            <a:r>
              <a:rPr lang="uk-UA" sz="2800" b="1" dirty="0" err="1">
                <a:highlight>
                  <a:srgbClr val="FF0000"/>
                </a:highlight>
              </a:rPr>
              <a:t>Ахмад</a:t>
            </a:r>
            <a:r>
              <a:rPr lang="uk-UA" sz="2800" b="1" dirty="0">
                <a:highlight>
                  <a:srgbClr val="FF0000"/>
                </a:highlight>
              </a:rPr>
              <a:t> і Імам Абу-</a:t>
            </a:r>
            <a:r>
              <a:rPr lang="uk-UA" sz="2800" b="1" dirty="0" err="1">
                <a:highlight>
                  <a:srgbClr val="FF0000"/>
                </a:highlight>
              </a:rPr>
              <a:t>Ханіфа</a:t>
            </a:r>
            <a:r>
              <a:rPr lang="uk-UA" sz="2800" b="1" dirty="0">
                <a:highlight>
                  <a:srgbClr val="FF0000"/>
                </a:highlight>
              </a:rPr>
              <a:t>. На відміну від послідовників </a:t>
            </a:r>
            <a:r>
              <a:rPr lang="uk-UA" sz="2800" b="1" dirty="0" err="1">
                <a:highlight>
                  <a:srgbClr val="FF0000"/>
                </a:highlight>
              </a:rPr>
              <a:t>Сайіда</a:t>
            </a:r>
            <a:r>
              <a:rPr lang="uk-UA" sz="2800" b="1" dirty="0">
                <a:highlight>
                  <a:srgbClr val="FF0000"/>
                </a:highlight>
              </a:rPr>
              <a:t> </a:t>
            </a:r>
            <a:r>
              <a:rPr lang="uk-UA" sz="2800" b="1" dirty="0" err="1">
                <a:highlight>
                  <a:srgbClr val="FF0000"/>
                </a:highlight>
              </a:rPr>
              <a:t>Кутба</a:t>
            </a:r>
            <a:r>
              <a:rPr lang="uk-UA" sz="2800" b="1" dirty="0">
                <a:highlight>
                  <a:srgbClr val="FF0000"/>
                </a:highlight>
              </a:rPr>
              <a:t>, які відхилилися від правильного шляху, слідуючи помилковій ідеї, яка виникла п’ятдесят років тому, і на відміну від послідовників Мухаммада Ібн </a:t>
            </a:r>
            <a:r>
              <a:rPr lang="uk-UA" sz="2800" b="1" dirty="0" err="1">
                <a:highlight>
                  <a:srgbClr val="FF0000"/>
                </a:highlight>
              </a:rPr>
              <a:t>абд</a:t>
            </a:r>
            <a:r>
              <a:rPr lang="uk-UA" sz="2800" b="1" dirty="0">
                <a:highlight>
                  <a:srgbClr val="FF0000"/>
                </a:highlight>
              </a:rPr>
              <a:t> </a:t>
            </a:r>
            <a:r>
              <a:rPr lang="uk-UA" sz="2800" b="1" dirty="0" err="1">
                <a:highlight>
                  <a:srgbClr val="FF0000"/>
                </a:highlight>
              </a:rPr>
              <a:t>ал-Ваххаба</a:t>
            </a:r>
            <a:r>
              <a:rPr lang="uk-UA" sz="2800" b="1" dirty="0">
                <a:highlight>
                  <a:srgbClr val="FF0000"/>
                </a:highlight>
              </a:rPr>
              <a:t>, які відхилилися від правильного шляху, слідуючи за помилковою ідеєю, яка виникла двісті років тому, ми слідуємо правильному шляху Пророка, його сподвижників і їх послідовників. Ми дотримуємося і захищаємо кредо мільйонів мусульман у всьому світі.</a:t>
            </a:r>
          </a:p>
        </p:txBody>
      </p:sp>
    </p:spTree>
    <p:extLst>
      <p:ext uri="{BB962C8B-B14F-4D97-AF65-F5344CB8AC3E}">
        <p14:creationId xmlns:p14="http://schemas.microsoft.com/office/powerpoint/2010/main" val="516879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40"/>
            <a:ext cx="12192000" cy="6330460"/>
          </a:xfrm>
        </p:spPr>
        <p:txBody>
          <a:bodyPr>
            <a:normAutofit fontScale="85000" lnSpcReduction="20000"/>
          </a:bodyPr>
          <a:lstStyle/>
          <a:p>
            <a:pPr algn="just"/>
            <a:r>
              <a:rPr lang="uk-UA" sz="2900" b="1" dirty="0">
                <a:highlight>
                  <a:srgbClr val="FF0000"/>
                </a:highlight>
              </a:rPr>
              <a:t>Що стосується віровчення, ми – </a:t>
            </a:r>
            <a:r>
              <a:rPr lang="uk-UA" sz="2900" b="1" dirty="0" err="1">
                <a:solidFill>
                  <a:srgbClr val="FFFF00"/>
                </a:solidFill>
                <a:highlight>
                  <a:srgbClr val="FF0000"/>
                </a:highlight>
              </a:rPr>
              <a:t>ашаріти</a:t>
            </a:r>
            <a:r>
              <a:rPr lang="uk-UA" sz="2900" b="1" dirty="0">
                <a:highlight>
                  <a:srgbClr val="FF0000"/>
                </a:highlight>
              </a:rPr>
              <a:t>, тобто ми слідуємо за школою імама </a:t>
            </a:r>
            <a:r>
              <a:rPr lang="uk-UA" sz="2900" b="1" dirty="0">
                <a:highlight>
                  <a:srgbClr val="000080"/>
                </a:highlight>
              </a:rPr>
              <a:t>Абу-</a:t>
            </a:r>
            <a:r>
              <a:rPr lang="uk-UA" sz="2900" b="1" dirty="0" err="1">
                <a:highlight>
                  <a:srgbClr val="000080"/>
                </a:highlight>
              </a:rPr>
              <a:t>ал</a:t>
            </a:r>
            <a:r>
              <a:rPr lang="uk-UA" sz="2900" b="1" dirty="0">
                <a:highlight>
                  <a:srgbClr val="000080"/>
                </a:highlight>
              </a:rPr>
              <a:t>-</a:t>
            </a:r>
            <a:r>
              <a:rPr lang="uk-UA" sz="2900" b="1" dirty="0" err="1">
                <a:highlight>
                  <a:srgbClr val="000080"/>
                </a:highlight>
              </a:rPr>
              <a:t>Хасана</a:t>
            </a:r>
            <a:r>
              <a:rPr lang="uk-UA" sz="2900" b="1" dirty="0">
                <a:highlight>
                  <a:srgbClr val="000080"/>
                </a:highlight>
              </a:rPr>
              <a:t> </a:t>
            </a:r>
            <a:r>
              <a:rPr lang="uk-UA" sz="2900" b="1" dirty="0" err="1">
                <a:highlight>
                  <a:srgbClr val="000080"/>
                </a:highlight>
              </a:rPr>
              <a:t>ал-Ашарі</a:t>
            </a:r>
            <a:r>
              <a:rPr lang="uk-UA" sz="2900" b="1" dirty="0">
                <a:highlight>
                  <a:srgbClr val="FF0000"/>
                </a:highlight>
              </a:rPr>
              <a:t>, який є вченим сунітів, і який склав віровчення сподвижників і послідовників пророка Мухаммада. Що стосується питань ритуальної чистоти, молитов, посту і </a:t>
            </a:r>
            <a:r>
              <a:rPr lang="uk-UA" sz="2900" b="1" dirty="0" err="1">
                <a:highlight>
                  <a:srgbClr val="FF0000"/>
                </a:highlight>
              </a:rPr>
              <a:t>т.п</a:t>
            </a:r>
            <a:r>
              <a:rPr lang="uk-UA" sz="2900" b="1" dirty="0">
                <a:highlight>
                  <a:srgbClr val="FF0000"/>
                </a:highlight>
              </a:rPr>
              <a:t>., ми є </a:t>
            </a:r>
            <a:r>
              <a:rPr lang="uk-UA" sz="2900" b="1" dirty="0" err="1">
                <a:solidFill>
                  <a:srgbClr val="FFFF00"/>
                </a:solidFill>
                <a:highlight>
                  <a:srgbClr val="FF0000"/>
                </a:highlight>
              </a:rPr>
              <a:t>шафіїтами</a:t>
            </a:r>
            <a:r>
              <a:rPr lang="uk-UA" sz="2900" b="1" dirty="0">
                <a:highlight>
                  <a:srgbClr val="FF0000"/>
                </a:highlight>
              </a:rPr>
              <a:t>, знаючи, що всі сунітські школи юриспруденції знаходяться на правильному шляху і що незначні відмінності між ними щодо деяких деталей – це милість для </a:t>
            </a:r>
            <a:r>
              <a:rPr lang="uk-UA" sz="2900" b="1" dirty="0" err="1">
                <a:highlight>
                  <a:srgbClr val="FF0000"/>
                </a:highlight>
              </a:rPr>
              <a:t>умми</a:t>
            </a:r>
            <a:r>
              <a:rPr lang="uk-UA" sz="2900" b="1" dirty="0">
                <a:highlight>
                  <a:srgbClr val="FF0000"/>
                </a:highlight>
              </a:rPr>
              <a:t>. </a:t>
            </a:r>
          </a:p>
          <a:p>
            <a:pPr algn="just"/>
            <a:r>
              <a:rPr lang="en-US" sz="2900" b="1" dirty="0">
                <a:highlight>
                  <a:srgbClr val="FF0000"/>
                </a:highlight>
              </a:rPr>
              <a:t>AICP </a:t>
            </a:r>
            <a:r>
              <a:rPr lang="uk-UA" sz="2900" b="1" dirty="0">
                <a:highlight>
                  <a:srgbClr val="FF0000"/>
                </a:highlight>
              </a:rPr>
              <a:t>протистоїть будь-якій формі екстремізму, яка дозволяє вбивати невинних людей, і це не пов’язано ні з якими формами відхилень або екстремізму, які вважають  єрессю прості факти відвідування гробниці Пророка Мухаммада або святкування його народження. Швидше, асоціація попереджає проти екстремізму і трудиться над запобіганням розповсюдження даного вірусу. Асоціація розглядає відхилення і екстремістські практики певних груп в ім’я релігії як форму зради для людей і причину розколу серед єдності </a:t>
            </a:r>
            <a:r>
              <a:rPr lang="uk-UA" sz="2900" b="1" dirty="0" err="1">
                <a:highlight>
                  <a:srgbClr val="FF0000"/>
                </a:highlight>
              </a:rPr>
              <a:t>умми</a:t>
            </a:r>
            <a:r>
              <a:rPr lang="uk-UA" sz="2900" b="1" dirty="0">
                <a:highlight>
                  <a:srgbClr val="FF0000"/>
                </a:highlight>
              </a:rPr>
              <a:t>.</a:t>
            </a:r>
          </a:p>
          <a:p>
            <a:endParaRPr lang="uk-UA" dirty="0"/>
          </a:p>
        </p:txBody>
      </p:sp>
    </p:spTree>
    <p:extLst>
      <p:ext uri="{BB962C8B-B14F-4D97-AF65-F5344CB8AC3E}">
        <p14:creationId xmlns:p14="http://schemas.microsoft.com/office/powerpoint/2010/main" val="3117832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FF0000"/>
                </a:highlight>
              </a:rPr>
              <a:t>Що стосується вчення про те, що будь-який, хто зводить </a:t>
            </a:r>
            <a:r>
              <a:rPr lang="uk-UA" sz="3600" b="1" dirty="0" err="1">
                <a:highlight>
                  <a:srgbClr val="FF0000"/>
                </a:highlight>
              </a:rPr>
              <a:t>хулу</a:t>
            </a:r>
            <a:r>
              <a:rPr lang="uk-UA" sz="3600" b="1" dirty="0">
                <a:highlight>
                  <a:srgbClr val="FF0000"/>
                </a:highlight>
              </a:rPr>
              <a:t> на Бога або Пророка є богохульником, або попереджень про будь-які інші богохульства, які змушують людину, яка вимовляє їх, відпасти від ісламу – це відоме серед мусульман у всьому світі і було заявлено такими вченими, як </a:t>
            </a:r>
            <a:r>
              <a:rPr lang="uk-UA" sz="3600" b="1" dirty="0" err="1">
                <a:highlight>
                  <a:srgbClr val="FF0000"/>
                </a:highlight>
              </a:rPr>
              <a:t>ал-Каді</a:t>
            </a:r>
            <a:r>
              <a:rPr lang="uk-UA" sz="3600" b="1" dirty="0">
                <a:highlight>
                  <a:srgbClr val="FF0000"/>
                </a:highlight>
              </a:rPr>
              <a:t> ’</a:t>
            </a:r>
            <a:r>
              <a:rPr lang="uk-UA" sz="3600" b="1" dirty="0" err="1">
                <a:highlight>
                  <a:srgbClr val="FF0000"/>
                </a:highlight>
              </a:rPr>
              <a:t>Ійяд</a:t>
            </a:r>
            <a:r>
              <a:rPr lang="uk-UA" sz="3600" b="1" dirty="0">
                <a:highlight>
                  <a:srgbClr val="FF0000"/>
                </a:highlight>
              </a:rPr>
              <a:t>, який є </a:t>
            </a:r>
            <a:r>
              <a:rPr lang="uk-UA" sz="3600" b="1" dirty="0" err="1">
                <a:highlight>
                  <a:srgbClr val="FF0000"/>
                </a:highlight>
              </a:rPr>
              <a:t>малікітом</a:t>
            </a:r>
            <a:r>
              <a:rPr lang="uk-UA" sz="3600" b="1" dirty="0">
                <a:highlight>
                  <a:srgbClr val="FF0000"/>
                </a:highlight>
              </a:rPr>
              <a:t>, </a:t>
            </a:r>
            <a:r>
              <a:rPr lang="uk-UA" sz="3600" b="1" dirty="0" err="1">
                <a:highlight>
                  <a:srgbClr val="FF0000"/>
                </a:highlight>
              </a:rPr>
              <a:t>ан-Нававі</a:t>
            </a:r>
            <a:r>
              <a:rPr lang="uk-UA" sz="3600" b="1" dirty="0">
                <a:highlight>
                  <a:srgbClr val="FF0000"/>
                </a:highlight>
              </a:rPr>
              <a:t>, який є </a:t>
            </a:r>
            <a:r>
              <a:rPr lang="uk-UA" sz="3600" b="1" dirty="0" err="1">
                <a:highlight>
                  <a:srgbClr val="FF0000"/>
                </a:highlight>
              </a:rPr>
              <a:t>шафіїтом</a:t>
            </a:r>
            <a:r>
              <a:rPr lang="uk-UA" sz="3600" b="1" dirty="0">
                <a:highlight>
                  <a:srgbClr val="FF0000"/>
                </a:highlight>
              </a:rPr>
              <a:t> і багатьма іншими. І ми слідуємо за ними з гордістю і відкрито».</a:t>
            </a:r>
          </a:p>
        </p:txBody>
      </p:sp>
    </p:spTree>
    <p:extLst>
      <p:ext uri="{BB962C8B-B14F-4D97-AF65-F5344CB8AC3E}">
        <p14:creationId xmlns:p14="http://schemas.microsoft.com/office/powerpoint/2010/main" val="2437631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77500" lnSpcReduction="20000"/>
          </a:bodyPr>
          <a:lstStyle/>
          <a:p>
            <a:pPr algn="just"/>
            <a:r>
              <a:rPr lang="uk-UA" sz="3200" b="1" dirty="0">
                <a:highlight>
                  <a:srgbClr val="FF0000"/>
                </a:highlight>
              </a:rPr>
              <a:t>Як випливає з приведеного кредо аль-</a:t>
            </a:r>
            <a:r>
              <a:rPr lang="uk-UA" sz="3200" b="1" dirty="0" err="1">
                <a:highlight>
                  <a:srgbClr val="FF0000"/>
                </a:highlight>
              </a:rPr>
              <a:t>Ахбаш</a:t>
            </a:r>
            <a:r>
              <a:rPr lang="uk-UA" sz="3200" b="1" dirty="0">
                <a:highlight>
                  <a:srgbClr val="FF0000"/>
                </a:highlight>
              </a:rPr>
              <a:t>, існує кілька питань, ключових для ідеології руху.</a:t>
            </a:r>
          </a:p>
          <a:p>
            <a:pPr algn="just"/>
            <a:r>
              <a:rPr lang="uk-UA" sz="3200" b="1" dirty="0">
                <a:highlight>
                  <a:srgbClr val="800000"/>
                </a:highlight>
              </a:rPr>
              <a:t> Перш за все – це належність до сунітів і визнання 4 класичних сунітських правових шкіл (</a:t>
            </a:r>
            <a:r>
              <a:rPr lang="uk-UA" sz="3200" b="1" dirty="0" err="1">
                <a:highlight>
                  <a:srgbClr val="800000"/>
                </a:highlight>
              </a:rPr>
              <a:t>мазгабів</a:t>
            </a:r>
            <a:r>
              <a:rPr lang="uk-UA" sz="3200" b="1" dirty="0">
                <a:highlight>
                  <a:srgbClr val="800000"/>
                </a:highlight>
              </a:rPr>
              <a:t>) ортодоксального сунітського ісламу: </a:t>
            </a:r>
          </a:p>
          <a:p>
            <a:pPr algn="just">
              <a:buFont typeface="Wingdings" panose="05000000000000000000" pitchFamily="2" charset="2"/>
              <a:buChar char="q"/>
            </a:pPr>
            <a:r>
              <a:rPr lang="uk-UA" sz="3200" b="1" dirty="0" err="1">
                <a:highlight>
                  <a:srgbClr val="008080"/>
                </a:highlight>
              </a:rPr>
              <a:t>Маликітів</a:t>
            </a:r>
            <a:r>
              <a:rPr lang="uk-UA" sz="3200" b="1" dirty="0">
                <a:highlight>
                  <a:srgbClr val="008080"/>
                </a:highlight>
              </a:rPr>
              <a:t> (правова школа, поширена в Північній Африці.); </a:t>
            </a:r>
          </a:p>
          <a:p>
            <a:pPr algn="just">
              <a:buFont typeface="Wingdings" panose="05000000000000000000" pitchFamily="2" charset="2"/>
              <a:buChar char="q"/>
            </a:pPr>
            <a:r>
              <a:rPr lang="uk-UA" sz="3200" b="1" dirty="0" err="1">
                <a:highlight>
                  <a:srgbClr val="008080"/>
                </a:highlight>
              </a:rPr>
              <a:t>Шафіїтів</a:t>
            </a:r>
            <a:r>
              <a:rPr lang="uk-UA" sz="3200" b="1" dirty="0">
                <a:highlight>
                  <a:srgbClr val="008080"/>
                </a:highlight>
              </a:rPr>
              <a:t> (правова школа, поширена в Індонезії, на Філіппінах, у Брунеї, </a:t>
            </a:r>
            <a:r>
              <a:rPr lang="uk-UA" sz="3200" b="1" dirty="0" err="1">
                <a:highlight>
                  <a:srgbClr val="008080"/>
                </a:highlight>
              </a:rPr>
              <a:t>Сингапурі</a:t>
            </a:r>
            <a:r>
              <a:rPr lang="uk-UA" sz="3200" b="1" dirty="0">
                <a:highlight>
                  <a:srgbClr val="008080"/>
                </a:highlight>
              </a:rPr>
              <a:t>, Малайзії, В’єтнамі, </a:t>
            </a:r>
            <a:r>
              <a:rPr lang="uk-UA" sz="3200" b="1" dirty="0" err="1">
                <a:highlight>
                  <a:srgbClr val="008080"/>
                </a:highlight>
              </a:rPr>
              <a:t>Кампучії</a:t>
            </a:r>
            <a:r>
              <a:rPr lang="uk-UA" sz="3200" b="1" dirty="0">
                <a:highlight>
                  <a:srgbClr val="008080"/>
                </a:highlight>
              </a:rPr>
              <a:t>, Таїланді та на інших територіях);</a:t>
            </a:r>
          </a:p>
          <a:p>
            <a:pPr algn="just">
              <a:buFont typeface="Wingdings" panose="05000000000000000000" pitchFamily="2" charset="2"/>
              <a:buChar char="q"/>
            </a:pPr>
            <a:r>
              <a:rPr lang="uk-UA" sz="3200" b="1" dirty="0" err="1">
                <a:highlight>
                  <a:srgbClr val="008080"/>
                </a:highlight>
              </a:rPr>
              <a:t>Ханафітів</a:t>
            </a:r>
            <a:r>
              <a:rPr lang="uk-UA" sz="3200" b="1" dirty="0">
                <a:highlight>
                  <a:srgbClr val="008080"/>
                </a:highlight>
              </a:rPr>
              <a:t> (правова школа, поширена серед тюркських народів і в Південній Азії); і </a:t>
            </a:r>
          </a:p>
          <a:p>
            <a:pPr algn="just">
              <a:buFont typeface="Wingdings" panose="05000000000000000000" pitchFamily="2" charset="2"/>
              <a:buChar char="q"/>
            </a:pPr>
            <a:r>
              <a:rPr lang="uk-UA" sz="3200" b="1" dirty="0" err="1">
                <a:highlight>
                  <a:srgbClr val="008080"/>
                </a:highlight>
              </a:rPr>
              <a:t>Ханбалитів</a:t>
            </a:r>
            <a:r>
              <a:rPr lang="uk-UA" sz="3200" b="1" dirty="0">
                <a:highlight>
                  <a:srgbClr val="008080"/>
                </a:highlight>
              </a:rPr>
              <a:t> (правова школа, поширена переважно на Аравійському півострові). </a:t>
            </a:r>
          </a:p>
        </p:txBody>
      </p:sp>
      <p:sp>
        <p:nvSpPr>
          <p:cNvPr id="4" name="Стрелка: вниз 3">
            <a:extLst>
              <a:ext uri="{FF2B5EF4-FFF2-40B4-BE49-F238E27FC236}">
                <a16:creationId xmlns:a16="http://schemas.microsoft.com/office/drawing/2014/main" id="{3957F989-200D-138A-292A-5AC3B95853C1}"/>
              </a:ext>
            </a:extLst>
          </p:cNvPr>
          <p:cNvSpPr/>
          <p:nvPr/>
        </p:nvSpPr>
        <p:spPr>
          <a:xfrm>
            <a:off x="11772900" y="4422531"/>
            <a:ext cx="131885" cy="230358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54565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008000"/>
                </a:highlight>
              </a:rPr>
              <a:t>Себе члени руху відносять до </a:t>
            </a:r>
            <a:r>
              <a:rPr lang="uk-UA" sz="3200" b="1" dirty="0" err="1">
                <a:highlight>
                  <a:srgbClr val="008000"/>
                </a:highlight>
              </a:rPr>
              <a:t>шафіїтів</a:t>
            </a:r>
            <a:r>
              <a:rPr lang="uk-UA" sz="3200" b="1" dirty="0">
                <a:highlight>
                  <a:srgbClr val="008000"/>
                </a:highlight>
              </a:rPr>
              <a:t> (</a:t>
            </a:r>
            <a:r>
              <a:rPr lang="uk-UA" sz="3200" b="1" dirty="0" err="1">
                <a:highlight>
                  <a:srgbClr val="008000"/>
                </a:highlight>
              </a:rPr>
              <a:t>Шафіїти</a:t>
            </a:r>
            <a:r>
              <a:rPr lang="uk-UA" sz="3200" b="1" dirty="0">
                <a:highlight>
                  <a:srgbClr val="008000"/>
                </a:highlight>
              </a:rPr>
              <a:t> – правова школа (</a:t>
            </a:r>
            <a:r>
              <a:rPr lang="uk-UA" sz="3200" b="1" dirty="0" err="1">
                <a:highlight>
                  <a:srgbClr val="008000"/>
                </a:highlight>
              </a:rPr>
              <a:t>мазгаб</a:t>
            </a:r>
            <a:r>
              <a:rPr lang="uk-UA" sz="3200" b="1" dirty="0">
                <a:highlight>
                  <a:srgbClr val="008000"/>
                </a:highlight>
              </a:rPr>
              <a:t>), поширена на Близькому Сході, Північному Кавказі, Південно-Східній Азії), правової школи, яка поширена в арабських країнах Близького Сходу, Південно-Східній Азії і на Північному Кавказі. </a:t>
            </a:r>
          </a:p>
          <a:p>
            <a:pPr algn="just"/>
            <a:r>
              <a:rPr lang="uk-UA" sz="3200" b="1" dirty="0">
                <a:highlight>
                  <a:srgbClr val="008000"/>
                </a:highlight>
              </a:rPr>
              <a:t>У питаннях віровчення представники руху відносять себе до </a:t>
            </a:r>
            <a:r>
              <a:rPr lang="uk-UA" sz="3200" b="1" dirty="0" err="1">
                <a:highlight>
                  <a:srgbClr val="008000"/>
                </a:highlight>
              </a:rPr>
              <a:t>ашаритів</a:t>
            </a:r>
            <a:r>
              <a:rPr lang="uk-UA" sz="3200" b="1" dirty="0">
                <a:highlight>
                  <a:srgbClr val="008000"/>
                </a:highlight>
              </a:rPr>
              <a:t> – однієї зі шкіл спекулятивної ісламської теології (</a:t>
            </a:r>
            <a:r>
              <a:rPr lang="uk-UA" sz="3200" b="1" dirty="0" err="1">
                <a:highlight>
                  <a:srgbClr val="800000"/>
                </a:highlight>
              </a:rPr>
              <a:t>калям</a:t>
            </a:r>
            <a:r>
              <a:rPr lang="uk-UA" sz="3200" b="1" dirty="0">
                <a:highlight>
                  <a:srgbClr val="008000"/>
                </a:highlight>
              </a:rPr>
              <a:t>), і ортодоксальної сунітської школи віровчення.</a:t>
            </a:r>
          </a:p>
        </p:txBody>
      </p:sp>
    </p:spTree>
    <p:extLst>
      <p:ext uri="{BB962C8B-B14F-4D97-AF65-F5344CB8AC3E}">
        <p14:creationId xmlns:p14="http://schemas.microsoft.com/office/powerpoint/2010/main" val="100322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pic>
        <p:nvPicPr>
          <p:cNvPr id="4" name="Объект 3">
            <a:extLst>
              <a:ext uri="{FF2B5EF4-FFF2-40B4-BE49-F238E27FC236}">
                <a16:creationId xmlns:a16="http://schemas.microsoft.com/office/drawing/2014/main" id="{D245F38C-27DC-AD7B-1DB1-78783093146D}"/>
              </a:ext>
            </a:extLst>
          </p:cNvPr>
          <p:cNvPicPr>
            <a:picLocks noGrp="1" noChangeAspect="1"/>
          </p:cNvPicPr>
          <p:nvPr>
            <p:ph idx="1"/>
          </p:nvPr>
        </p:nvPicPr>
        <p:blipFill>
          <a:blip r:embed="rId2"/>
          <a:stretch>
            <a:fillRect/>
          </a:stretch>
        </p:blipFill>
        <p:spPr>
          <a:xfrm>
            <a:off x="1029021" y="1099127"/>
            <a:ext cx="10133957" cy="5707802"/>
          </a:xfrm>
          <a:prstGeom prst="rect">
            <a:avLst/>
          </a:prstGeom>
        </p:spPr>
      </p:pic>
    </p:spTree>
    <p:extLst>
      <p:ext uri="{BB962C8B-B14F-4D97-AF65-F5344CB8AC3E}">
        <p14:creationId xmlns:p14="http://schemas.microsoft.com/office/powerpoint/2010/main" val="2611976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7" name="Объект 6">
            <a:extLst>
              <a:ext uri="{FF2B5EF4-FFF2-40B4-BE49-F238E27FC236}">
                <a16:creationId xmlns:a16="http://schemas.microsoft.com/office/drawing/2014/main" id="{52BB31AE-7E78-8B7D-B33E-798AFA3ACCB2}"/>
              </a:ext>
            </a:extLst>
          </p:cNvPr>
          <p:cNvSpPr>
            <a:spLocks noGrp="1"/>
          </p:cNvSpPr>
          <p:nvPr>
            <p:ph idx="1"/>
          </p:nvPr>
        </p:nvSpPr>
        <p:spPr/>
        <p:txBody>
          <a:bodyPr/>
          <a:lstStyle/>
          <a:p>
            <a:endParaRPr lang="ru-RU" dirty="0"/>
          </a:p>
        </p:txBody>
      </p:sp>
      <p:pic>
        <p:nvPicPr>
          <p:cNvPr id="5" name="Рисунок 4">
            <a:extLst>
              <a:ext uri="{FF2B5EF4-FFF2-40B4-BE49-F238E27FC236}">
                <a16:creationId xmlns:a16="http://schemas.microsoft.com/office/drawing/2014/main" id="{0EA5278D-5DE0-D3A6-C903-116ADCFBA8A5}"/>
              </a:ext>
            </a:extLst>
          </p:cNvPr>
          <p:cNvPicPr>
            <a:picLocks noChangeAspect="1"/>
          </p:cNvPicPr>
          <p:nvPr/>
        </p:nvPicPr>
        <p:blipFill>
          <a:blip r:embed="rId2"/>
          <a:stretch>
            <a:fillRect/>
          </a:stretch>
        </p:blipFill>
        <p:spPr>
          <a:xfrm>
            <a:off x="1621861" y="808056"/>
            <a:ext cx="8979508" cy="5775456"/>
          </a:xfrm>
          <a:prstGeom prst="rect">
            <a:avLst/>
          </a:prstGeom>
        </p:spPr>
      </p:pic>
    </p:spTree>
    <p:extLst>
      <p:ext uri="{BB962C8B-B14F-4D97-AF65-F5344CB8AC3E}">
        <p14:creationId xmlns:p14="http://schemas.microsoft.com/office/powerpoint/2010/main" val="2217026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800" b="1" dirty="0">
                <a:highlight>
                  <a:srgbClr val="008080"/>
                </a:highlight>
              </a:rPr>
              <a:t>Одним з найважливіших положень ідеології </a:t>
            </a:r>
            <a:r>
              <a:rPr lang="uk-UA" sz="2800" b="1" dirty="0" err="1">
                <a:highlight>
                  <a:srgbClr val="008080"/>
                </a:highlight>
              </a:rPr>
              <a:t>ал-Ахбаш</a:t>
            </a:r>
            <a:r>
              <a:rPr lang="uk-UA" sz="2800" b="1" dirty="0">
                <a:highlight>
                  <a:srgbClr val="008080"/>
                </a:highlight>
              </a:rPr>
              <a:t> є визнання повної </a:t>
            </a:r>
            <a:r>
              <a:rPr lang="uk-UA" sz="2800" b="1" dirty="0" err="1">
                <a:highlight>
                  <a:srgbClr val="008080"/>
                </a:highlight>
              </a:rPr>
              <a:t>шаріатської</a:t>
            </a:r>
            <a:r>
              <a:rPr lang="uk-UA" sz="2800" b="1" dirty="0">
                <a:highlight>
                  <a:srgbClr val="008080"/>
                </a:highlight>
              </a:rPr>
              <a:t> легітимності суфізму, разом з його основними ритуалами і практиками, такими як </a:t>
            </a:r>
            <a:r>
              <a:rPr lang="uk-UA" sz="2800" b="1" dirty="0" err="1">
                <a:highlight>
                  <a:srgbClr val="FF0000"/>
                </a:highlight>
              </a:rPr>
              <a:t>зікр</a:t>
            </a:r>
            <a:r>
              <a:rPr lang="uk-UA" sz="2800" b="1" dirty="0">
                <a:highlight>
                  <a:srgbClr val="008080"/>
                </a:highlight>
              </a:rPr>
              <a:t> (поминання Бога), </a:t>
            </a:r>
            <a:r>
              <a:rPr lang="uk-UA" sz="2800" b="1" dirty="0" err="1">
                <a:highlight>
                  <a:srgbClr val="808000"/>
                </a:highlight>
              </a:rPr>
              <a:t>зійарат</a:t>
            </a:r>
            <a:r>
              <a:rPr lang="uk-UA" sz="2800" b="1" dirty="0">
                <a:highlight>
                  <a:srgbClr val="008080"/>
                </a:highlight>
              </a:rPr>
              <a:t> (відвідування могил святих і пророків) і ін. </a:t>
            </a:r>
          </a:p>
          <a:p>
            <a:pPr algn="just"/>
            <a:r>
              <a:rPr lang="uk-UA" sz="2800" b="1" dirty="0">
                <a:highlight>
                  <a:srgbClr val="008080"/>
                </a:highlight>
              </a:rPr>
              <a:t>Найбільш </a:t>
            </a:r>
            <a:r>
              <a:rPr lang="uk-UA" sz="2800" b="1" dirty="0" err="1">
                <a:highlight>
                  <a:srgbClr val="008080"/>
                </a:highlight>
              </a:rPr>
              <a:t>контроверсівною</a:t>
            </a:r>
            <a:r>
              <a:rPr lang="uk-UA" sz="2800" b="1" dirty="0">
                <a:highlight>
                  <a:srgbClr val="008080"/>
                </a:highlight>
              </a:rPr>
              <a:t> практикою </a:t>
            </a:r>
            <a:r>
              <a:rPr lang="uk-UA" sz="2800" b="1" dirty="0" err="1">
                <a:highlight>
                  <a:srgbClr val="008080"/>
                </a:highlight>
              </a:rPr>
              <a:t>ал-Ахбаш</a:t>
            </a:r>
            <a:r>
              <a:rPr lang="uk-UA" sz="2800" b="1" dirty="0">
                <a:highlight>
                  <a:srgbClr val="008080"/>
                </a:highlight>
              </a:rPr>
              <a:t>, що викликає критику на адресу руху з боку інших сунітських груп, є практика </a:t>
            </a:r>
            <a:r>
              <a:rPr lang="uk-UA" sz="2800" b="1" dirty="0" err="1">
                <a:highlight>
                  <a:srgbClr val="800000"/>
                </a:highlight>
              </a:rPr>
              <a:t>такфіру</a:t>
            </a:r>
            <a:r>
              <a:rPr lang="uk-UA" sz="2800" b="1" dirty="0">
                <a:highlight>
                  <a:srgbClr val="800000"/>
                </a:highlight>
              </a:rPr>
              <a:t>, тобто проголошення будь-кого невіруючим через відхід від </a:t>
            </a:r>
            <a:r>
              <a:rPr lang="uk-UA" sz="2800" b="1" dirty="0" err="1">
                <a:highlight>
                  <a:srgbClr val="800000"/>
                </a:highlight>
              </a:rPr>
              <a:t>ашаріто-матурідітської</a:t>
            </a:r>
            <a:r>
              <a:rPr lang="uk-UA" sz="2800" b="1" dirty="0">
                <a:highlight>
                  <a:srgbClr val="800000"/>
                </a:highlight>
              </a:rPr>
              <a:t> </a:t>
            </a:r>
            <a:r>
              <a:rPr lang="uk-UA" sz="2800" b="1" dirty="0" err="1">
                <a:highlight>
                  <a:srgbClr val="800000"/>
                </a:highlight>
              </a:rPr>
              <a:t>акиди</a:t>
            </a:r>
            <a:r>
              <a:rPr lang="uk-UA" sz="2800" b="1" dirty="0">
                <a:highlight>
                  <a:srgbClr val="800000"/>
                </a:highlight>
              </a:rPr>
              <a:t> (віровчення).</a:t>
            </a:r>
            <a:r>
              <a:rPr lang="uk-UA" sz="2800" b="1" dirty="0">
                <a:highlight>
                  <a:srgbClr val="008080"/>
                </a:highlight>
              </a:rPr>
              <a:t> Людина, що відпала від ісламу повинна знову прийняти іслам, виправивши свої переконання відповідно до </a:t>
            </a:r>
            <a:r>
              <a:rPr lang="uk-UA" sz="2800" b="1" dirty="0" err="1">
                <a:highlight>
                  <a:srgbClr val="008080"/>
                </a:highlight>
              </a:rPr>
              <a:t>ашарито-матурідітського</a:t>
            </a:r>
            <a:r>
              <a:rPr lang="uk-UA" sz="2800" b="1" dirty="0">
                <a:highlight>
                  <a:srgbClr val="008080"/>
                </a:highlight>
              </a:rPr>
              <a:t> віровчення.</a:t>
            </a:r>
          </a:p>
        </p:txBody>
      </p:sp>
    </p:spTree>
    <p:extLst>
      <p:ext uri="{BB962C8B-B14F-4D97-AF65-F5344CB8AC3E}">
        <p14:creationId xmlns:p14="http://schemas.microsoft.com/office/powerpoint/2010/main" val="1076472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800000"/>
                </a:highlight>
              </a:rPr>
              <a:t>Самі </a:t>
            </a:r>
            <a:r>
              <a:rPr lang="uk-UA" sz="3200" b="1" dirty="0" err="1">
                <a:highlight>
                  <a:srgbClr val="800000"/>
                </a:highlight>
              </a:rPr>
              <a:t>хабашити</a:t>
            </a:r>
            <a:r>
              <a:rPr lang="uk-UA" sz="3200" b="1" dirty="0">
                <a:highlight>
                  <a:srgbClr val="800000"/>
                </a:highlight>
              </a:rPr>
              <a:t> наполягають на </a:t>
            </a:r>
            <a:r>
              <a:rPr lang="uk-UA" sz="3200" b="1" dirty="0" err="1">
                <a:highlight>
                  <a:srgbClr val="800000"/>
                </a:highlight>
              </a:rPr>
              <a:t>шаріатській</a:t>
            </a:r>
            <a:r>
              <a:rPr lang="uk-UA" sz="3200" b="1" dirty="0">
                <a:highlight>
                  <a:srgbClr val="800000"/>
                </a:highlight>
              </a:rPr>
              <a:t> легітимності подібної практики. Зокрема, вони посилаються на </a:t>
            </a:r>
            <a:r>
              <a:rPr lang="uk-UA" sz="3200" b="1" dirty="0" err="1">
                <a:highlight>
                  <a:srgbClr val="800000"/>
                </a:highlight>
              </a:rPr>
              <a:t>хадис</a:t>
            </a:r>
            <a:r>
              <a:rPr lang="uk-UA" sz="3200" b="1" dirty="0">
                <a:highlight>
                  <a:srgbClr val="800000"/>
                </a:highlight>
              </a:rPr>
              <a:t> пророка Мухаммада, згідно якому «</a:t>
            </a:r>
            <a:r>
              <a:rPr lang="uk-UA" sz="3200" b="1" dirty="0">
                <a:solidFill>
                  <a:srgbClr val="FFFF00"/>
                </a:solidFill>
                <a:highlight>
                  <a:srgbClr val="800000"/>
                </a:highlight>
              </a:rPr>
              <a:t>коли одна людина звинувачує іншу в лукавстві чи </a:t>
            </a:r>
            <a:r>
              <a:rPr lang="uk-UA" sz="3200" b="1" dirty="0" err="1">
                <a:solidFill>
                  <a:srgbClr val="FFFF00"/>
                </a:solidFill>
                <a:highlight>
                  <a:srgbClr val="800000"/>
                </a:highlight>
              </a:rPr>
              <a:t>невір’ї</a:t>
            </a:r>
            <a:r>
              <a:rPr lang="uk-UA" sz="3200" b="1" dirty="0">
                <a:solidFill>
                  <a:srgbClr val="FFFF00"/>
                </a:solidFill>
                <a:highlight>
                  <a:srgbClr val="800000"/>
                </a:highlight>
              </a:rPr>
              <a:t>, (звинувачення) обов’язково повертається до неї самої, якщо (той, кого вона звинувачувала, насправді) не є таким</a:t>
            </a:r>
            <a:r>
              <a:rPr lang="uk-UA" sz="3200" b="1" dirty="0">
                <a:highlight>
                  <a:srgbClr val="800000"/>
                </a:highlight>
              </a:rPr>
              <a:t>». </a:t>
            </a:r>
          </a:p>
          <a:p>
            <a:pPr algn="just"/>
            <a:r>
              <a:rPr lang="uk-UA" sz="3200" b="1" dirty="0">
                <a:highlight>
                  <a:srgbClr val="800000"/>
                </a:highlight>
              </a:rPr>
              <a:t>В даному випадку сам факт того, що пророк </a:t>
            </a:r>
            <a:r>
              <a:rPr lang="uk-UA" sz="3200" b="1" dirty="0" err="1">
                <a:highlight>
                  <a:srgbClr val="800000"/>
                </a:highlight>
              </a:rPr>
              <a:t>Мухаммад</a:t>
            </a:r>
            <a:r>
              <a:rPr lang="uk-UA" sz="3200" b="1" dirty="0">
                <a:highlight>
                  <a:srgbClr val="800000"/>
                </a:highlight>
              </a:rPr>
              <a:t> в цьому вислові виніс </a:t>
            </a:r>
            <a:r>
              <a:rPr lang="uk-UA" sz="3200" b="1" dirty="0" err="1">
                <a:highlight>
                  <a:srgbClr val="800000"/>
                </a:highlight>
              </a:rPr>
              <a:t>такфір</a:t>
            </a:r>
            <a:r>
              <a:rPr lang="uk-UA" sz="3200" b="1" dirty="0">
                <a:highlight>
                  <a:srgbClr val="800000"/>
                </a:highlight>
              </a:rPr>
              <a:t> одному з двох учасників суперечки (неважливо, якому саме), є </a:t>
            </a:r>
            <a:r>
              <a:rPr lang="uk-UA" sz="3200" b="1" dirty="0" err="1">
                <a:highlight>
                  <a:srgbClr val="800000"/>
                </a:highlight>
              </a:rPr>
              <a:t>легітимуючим</a:t>
            </a:r>
            <a:r>
              <a:rPr lang="uk-UA" sz="3200" b="1" dirty="0">
                <a:highlight>
                  <a:srgbClr val="800000"/>
                </a:highlight>
              </a:rPr>
              <a:t> для практики </a:t>
            </a:r>
            <a:r>
              <a:rPr lang="uk-UA" sz="3200" b="1" dirty="0" err="1">
                <a:highlight>
                  <a:srgbClr val="800000"/>
                </a:highlight>
              </a:rPr>
              <a:t>такфіру</a:t>
            </a:r>
            <a:r>
              <a:rPr lang="uk-UA" sz="3200" b="1" dirty="0">
                <a:highlight>
                  <a:srgbClr val="800000"/>
                </a:highlight>
              </a:rPr>
              <a:t>, як такої.</a:t>
            </a:r>
          </a:p>
        </p:txBody>
      </p:sp>
    </p:spTree>
    <p:extLst>
      <p:ext uri="{BB962C8B-B14F-4D97-AF65-F5344CB8AC3E}">
        <p14:creationId xmlns:p14="http://schemas.microsoft.com/office/powerpoint/2010/main" val="3951502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000080"/>
                </a:highlight>
              </a:rPr>
              <a:t>Окрім того, варто враховувати, що критерії </a:t>
            </a:r>
            <a:r>
              <a:rPr lang="uk-UA" sz="3600" b="1" dirty="0" err="1">
                <a:highlight>
                  <a:srgbClr val="000080"/>
                </a:highlight>
              </a:rPr>
              <a:t>такфіру</a:t>
            </a:r>
            <a:r>
              <a:rPr lang="uk-UA" sz="3600" b="1" dirty="0">
                <a:highlight>
                  <a:srgbClr val="000080"/>
                </a:highlight>
              </a:rPr>
              <a:t> (</a:t>
            </a:r>
            <a:r>
              <a:rPr lang="uk-UA" sz="3600" b="1" dirty="0">
                <a:highlight>
                  <a:srgbClr val="800000"/>
                </a:highlight>
              </a:rPr>
              <a:t>звинувачення у невірі</a:t>
            </a:r>
            <a:r>
              <a:rPr lang="uk-UA" sz="3600" b="1" dirty="0">
                <a:highlight>
                  <a:srgbClr val="000080"/>
                </a:highlight>
              </a:rPr>
              <a:t>)  містяться в базових релігійних працях по </a:t>
            </a:r>
            <a:r>
              <a:rPr lang="uk-UA" sz="3600" b="1" dirty="0" err="1">
                <a:highlight>
                  <a:srgbClr val="000080"/>
                </a:highlight>
              </a:rPr>
              <a:t>акиді</a:t>
            </a:r>
            <a:r>
              <a:rPr lang="uk-UA" sz="3600" b="1" dirty="0">
                <a:highlight>
                  <a:srgbClr val="000080"/>
                </a:highlight>
              </a:rPr>
              <a:t> (віровченню) у сунітів, таких як «</a:t>
            </a:r>
            <a:r>
              <a:rPr lang="uk-UA" sz="3600" b="1" dirty="0" err="1">
                <a:highlight>
                  <a:srgbClr val="000080"/>
                </a:highlight>
              </a:rPr>
              <a:t>Акида</a:t>
            </a:r>
            <a:r>
              <a:rPr lang="uk-UA" sz="3600" b="1" dirty="0">
                <a:highlight>
                  <a:srgbClr val="000080"/>
                </a:highlight>
              </a:rPr>
              <a:t> </a:t>
            </a:r>
            <a:r>
              <a:rPr lang="uk-UA" sz="3600" b="1" dirty="0" err="1">
                <a:highlight>
                  <a:srgbClr val="000080"/>
                </a:highlight>
              </a:rPr>
              <a:t>ат-Тахауійа</a:t>
            </a:r>
            <a:r>
              <a:rPr lang="uk-UA" sz="3600" b="1" dirty="0">
                <a:highlight>
                  <a:srgbClr val="000080"/>
                </a:highlight>
              </a:rPr>
              <a:t>» або «</a:t>
            </a:r>
            <a:r>
              <a:rPr lang="uk-UA" sz="3600" b="1" dirty="0" err="1">
                <a:highlight>
                  <a:srgbClr val="000080"/>
                </a:highlight>
              </a:rPr>
              <a:t>Акида</a:t>
            </a:r>
            <a:r>
              <a:rPr lang="uk-UA" sz="3600" b="1" dirty="0">
                <a:highlight>
                  <a:srgbClr val="000080"/>
                </a:highlight>
              </a:rPr>
              <a:t> </a:t>
            </a:r>
            <a:r>
              <a:rPr lang="uk-UA" sz="3600" b="1" dirty="0" err="1">
                <a:highlight>
                  <a:srgbClr val="000080"/>
                </a:highlight>
              </a:rPr>
              <a:t>ан-Насафійа</a:t>
            </a:r>
            <a:r>
              <a:rPr lang="uk-UA" sz="3600" b="1" dirty="0">
                <a:highlight>
                  <a:srgbClr val="000080"/>
                </a:highlight>
              </a:rPr>
              <a:t>». </a:t>
            </a:r>
          </a:p>
          <a:p>
            <a:pPr algn="just"/>
            <a:r>
              <a:rPr lang="uk-UA" sz="3600" b="1" dirty="0">
                <a:highlight>
                  <a:srgbClr val="000080"/>
                </a:highlight>
              </a:rPr>
              <a:t>Зокрема, подібним однозначним критерієм відпадіння від ісламу у згаданих </a:t>
            </a:r>
            <a:r>
              <a:rPr lang="uk-UA" sz="3600" b="1" dirty="0" err="1">
                <a:highlight>
                  <a:srgbClr val="000080"/>
                </a:highlight>
              </a:rPr>
              <a:t>акидах</a:t>
            </a:r>
            <a:r>
              <a:rPr lang="uk-UA" sz="3600" b="1" dirty="0">
                <a:highlight>
                  <a:srgbClr val="000080"/>
                </a:highlight>
              </a:rPr>
              <a:t> називається </a:t>
            </a:r>
            <a:r>
              <a:rPr lang="uk-UA" sz="3600" b="1" dirty="0">
                <a:highlight>
                  <a:srgbClr val="FF0000"/>
                </a:highlight>
              </a:rPr>
              <a:t>антропоморфізм</a:t>
            </a:r>
            <a:r>
              <a:rPr lang="uk-UA" sz="3600" b="1" dirty="0">
                <a:highlight>
                  <a:srgbClr val="000080"/>
                </a:highlight>
              </a:rPr>
              <a:t> (</a:t>
            </a:r>
            <a:r>
              <a:rPr lang="uk-UA" sz="3600" b="1" dirty="0" err="1">
                <a:solidFill>
                  <a:srgbClr val="FFFF00"/>
                </a:solidFill>
                <a:highlight>
                  <a:srgbClr val="000080"/>
                </a:highlight>
              </a:rPr>
              <a:t>ташбіх</a:t>
            </a:r>
            <a:r>
              <a:rPr lang="uk-UA" sz="3600" b="1" dirty="0">
                <a:solidFill>
                  <a:srgbClr val="FFFF00"/>
                </a:solidFill>
                <a:highlight>
                  <a:srgbClr val="000080"/>
                </a:highlight>
              </a:rPr>
              <a:t> і </a:t>
            </a:r>
            <a:r>
              <a:rPr lang="uk-UA" sz="3600" b="1" dirty="0" err="1">
                <a:solidFill>
                  <a:srgbClr val="FFFF00"/>
                </a:solidFill>
                <a:highlight>
                  <a:srgbClr val="000080"/>
                </a:highlight>
              </a:rPr>
              <a:t>таджсім</a:t>
            </a:r>
            <a:r>
              <a:rPr lang="uk-UA" sz="3600" b="1" dirty="0">
                <a:highlight>
                  <a:srgbClr val="000080"/>
                </a:highlight>
              </a:rPr>
              <a:t>) по відношенню до Бога</a:t>
            </a:r>
            <a:r>
              <a:rPr lang="uk-UA" sz="3600" b="1" dirty="0"/>
              <a:t>.</a:t>
            </a:r>
          </a:p>
        </p:txBody>
      </p:sp>
    </p:spTree>
    <p:extLst>
      <p:ext uri="{BB962C8B-B14F-4D97-AF65-F5344CB8AC3E}">
        <p14:creationId xmlns:p14="http://schemas.microsoft.com/office/powerpoint/2010/main" val="2106351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008080"/>
                </a:highlight>
              </a:rPr>
              <a:t>Важливою відмінністю </a:t>
            </a:r>
            <a:r>
              <a:rPr lang="uk-UA" sz="2800" b="1" dirty="0" err="1">
                <a:highlight>
                  <a:srgbClr val="008080"/>
                </a:highlight>
              </a:rPr>
              <a:t>такфіру</a:t>
            </a:r>
            <a:r>
              <a:rPr lang="uk-UA" sz="2800" b="1" dirty="0">
                <a:highlight>
                  <a:srgbClr val="008080"/>
                </a:highlight>
              </a:rPr>
              <a:t> </a:t>
            </a:r>
            <a:r>
              <a:rPr lang="uk-UA" sz="2800" b="1" dirty="0" err="1">
                <a:highlight>
                  <a:srgbClr val="008080"/>
                </a:highlight>
              </a:rPr>
              <a:t>ал-Ахбаш</a:t>
            </a:r>
            <a:r>
              <a:rPr lang="uk-UA" sz="2800" b="1" dirty="0">
                <a:highlight>
                  <a:srgbClr val="008080"/>
                </a:highlight>
              </a:rPr>
              <a:t> від аналогічної практики різних </a:t>
            </a:r>
            <a:r>
              <a:rPr lang="uk-UA" sz="2800" b="1" dirty="0" err="1">
                <a:highlight>
                  <a:srgbClr val="008080"/>
                </a:highlight>
              </a:rPr>
              <a:t>такфірітських</a:t>
            </a:r>
            <a:r>
              <a:rPr lang="uk-UA" sz="2800" b="1" dirty="0">
                <a:highlight>
                  <a:srgbClr val="008080"/>
                </a:highlight>
              </a:rPr>
              <a:t> ісламістських груп є </a:t>
            </a:r>
            <a:r>
              <a:rPr lang="uk-UA" sz="2800" b="1" dirty="0">
                <a:highlight>
                  <a:srgbClr val="FF0000"/>
                </a:highlight>
              </a:rPr>
              <a:t>неприйняття насильницьких дій щодо віровідступників</a:t>
            </a:r>
            <a:r>
              <a:rPr lang="uk-UA" sz="2800" b="1" dirty="0">
                <a:highlight>
                  <a:srgbClr val="008080"/>
                </a:highlight>
              </a:rPr>
              <a:t>.</a:t>
            </a:r>
          </a:p>
          <a:p>
            <a:pPr algn="just"/>
            <a:r>
              <a:rPr lang="uk-UA" sz="2800" b="1" dirty="0">
                <a:highlight>
                  <a:srgbClr val="008080"/>
                </a:highlight>
              </a:rPr>
              <a:t> Дана практика принципово відрізняється від </a:t>
            </a:r>
            <a:r>
              <a:rPr lang="uk-UA" sz="2800" b="1" dirty="0" err="1">
                <a:highlight>
                  <a:srgbClr val="008080"/>
                </a:highlight>
              </a:rPr>
              <a:t>такфіру</a:t>
            </a:r>
            <a:r>
              <a:rPr lang="uk-UA" sz="2800" b="1" dirty="0">
                <a:highlight>
                  <a:srgbClr val="008080"/>
                </a:highlight>
              </a:rPr>
              <a:t>, як політичної практики, яка поширена серед подібних радикальних рухів, які виводять з ісламу не лише за богохульство, але і за визнання мусульманами неісламського правління і </a:t>
            </a:r>
            <a:r>
              <a:rPr lang="uk-UA" sz="2800" b="1" dirty="0" err="1">
                <a:highlight>
                  <a:srgbClr val="008080"/>
                </a:highlight>
              </a:rPr>
              <a:t>т.ін</a:t>
            </a:r>
            <a:r>
              <a:rPr lang="uk-UA" sz="2800" b="1" dirty="0">
                <a:highlight>
                  <a:srgbClr val="008080"/>
                </a:highlight>
              </a:rPr>
              <a:t>. </a:t>
            </a:r>
          </a:p>
          <a:p>
            <a:pPr algn="just"/>
            <a:r>
              <a:rPr lang="uk-UA" sz="2800" b="1" dirty="0">
                <a:highlight>
                  <a:srgbClr val="008080"/>
                </a:highlight>
              </a:rPr>
              <a:t>Багато в чому ці особливості ідеології (чи, скоріше, теології) </a:t>
            </a:r>
            <a:r>
              <a:rPr lang="uk-UA" sz="2800" b="1" dirty="0">
                <a:highlight>
                  <a:srgbClr val="FF0000"/>
                </a:highlight>
              </a:rPr>
              <a:t>аль-</a:t>
            </a:r>
            <a:r>
              <a:rPr lang="uk-UA" sz="2800" b="1" dirty="0" err="1">
                <a:highlight>
                  <a:srgbClr val="FF0000"/>
                </a:highlight>
              </a:rPr>
              <a:t>Ахбаш</a:t>
            </a:r>
            <a:r>
              <a:rPr lang="uk-UA" sz="2800" b="1" dirty="0">
                <a:highlight>
                  <a:srgbClr val="FF0000"/>
                </a:highlight>
              </a:rPr>
              <a:t> впливають на теологічний дискурс, який формує Духовне управління мусульман України.</a:t>
            </a:r>
          </a:p>
        </p:txBody>
      </p:sp>
    </p:spTree>
    <p:extLst>
      <p:ext uri="{BB962C8B-B14F-4D97-AF65-F5344CB8AC3E}">
        <p14:creationId xmlns:p14="http://schemas.microsoft.com/office/powerpoint/2010/main" val="901765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92500"/>
          </a:bodyPr>
          <a:lstStyle/>
          <a:p>
            <a:pPr algn="just"/>
            <a:r>
              <a:rPr lang="uk-UA" sz="2800" b="1" dirty="0">
                <a:highlight>
                  <a:srgbClr val="008000"/>
                </a:highlight>
              </a:rPr>
              <a:t>Також одним з найважливіших положень ідеології </a:t>
            </a:r>
            <a:r>
              <a:rPr lang="uk-UA" sz="2800" b="1" dirty="0" err="1">
                <a:highlight>
                  <a:srgbClr val="008000"/>
                </a:highlight>
              </a:rPr>
              <a:t>ал-Ахбаш</a:t>
            </a:r>
            <a:r>
              <a:rPr lang="uk-UA" sz="2800" b="1" dirty="0">
                <a:highlight>
                  <a:srgbClr val="008000"/>
                </a:highlight>
              </a:rPr>
              <a:t> є критика ідей </a:t>
            </a:r>
            <a:r>
              <a:rPr lang="uk-UA" sz="2800" b="1" dirty="0">
                <a:highlight>
                  <a:srgbClr val="FF0000"/>
                </a:highlight>
              </a:rPr>
              <a:t>Мухаммада ібн </a:t>
            </a:r>
            <a:r>
              <a:rPr lang="uk-UA" sz="2800" b="1" dirty="0" err="1">
                <a:highlight>
                  <a:srgbClr val="FF0000"/>
                </a:highlight>
              </a:rPr>
              <a:t>Абд</a:t>
            </a:r>
            <a:r>
              <a:rPr lang="uk-UA" sz="2800" b="1" dirty="0">
                <a:highlight>
                  <a:srgbClr val="FF0000"/>
                </a:highlight>
              </a:rPr>
              <a:t> </a:t>
            </a:r>
            <a:r>
              <a:rPr lang="uk-UA" sz="2800" b="1" dirty="0" err="1">
                <a:highlight>
                  <a:srgbClr val="FF0000"/>
                </a:highlight>
              </a:rPr>
              <a:t>ал-Ваггаба</a:t>
            </a:r>
            <a:r>
              <a:rPr lang="uk-UA" sz="2800" b="1" dirty="0">
                <a:highlight>
                  <a:srgbClr val="FF0000"/>
                </a:highlight>
              </a:rPr>
              <a:t> (</a:t>
            </a:r>
            <a:r>
              <a:rPr lang="uk-UA" sz="2800" b="1" dirty="0" err="1">
                <a:highlight>
                  <a:srgbClr val="FF0000"/>
                </a:highlight>
              </a:rPr>
              <a:t>Ваххаба</a:t>
            </a:r>
            <a:r>
              <a:rPr lang="uk-UA" sz="2800" b="1" dirty="0">
                <a:highlight>
                  <a:srgbClr val="FF0000"/>
                </a:highlight>
              </a:rPr>
              <a:t>)</a:t>
            </a:r>
            <a:r>
              <a:rPr lang="uk-UA" sz="2800" b="1" dirty="0">
                <a:highlight>
                  <a:srgbClr val="008000"/>
                </a:highlight>
              </a:rPr>
              <a:t>, засновника-епоніма фундаменталістської течії </a:t>
            </a:r>
            <a:r>
              <a:rPr lang="uk-UA" sz="2800" b="1" dirty="0" err="1">
                <a:highlight>
                  <a:srgbClr val="008000"/>
                </a:highlight>
              </a:rPr>
              <a:t>ваггабізм</a:t>
            </a:r>
            <a:r>
              <a:rPr lang="uk-UA" sz="2800" b="1" dirty="0">
                <a:highlight>
                  <a:srgbClr val="008000"/>
                </a:highlight>
              </a:rPr>
              <a:t> (</a:t>
            </a:r>
            <a:r>
              <a:rPr lang="uk-UA" sz="2800" b="1" dirty="0">
                <a:highlight>
                  <a:srgbClr val="FF0000"/>
                </a:highlight>
              </a:rPr>
              <a:t>ваххабізм</a:t>
            </a:r>
            <a:r>
              <a:rPr lang="uk-UA" sz="2800" b="1" dirty="0">
                <a:highlight>
                  <a:srgbClr val="008000"/>
                </a:highlight>
              </a:rPr>
              <a:t>), і його послідовників. </a:t>
            </a:r>
          </a:p>
          <a:p>
            <a:pPr algn="just"/>
            <a:r>
              <a:rPr lang="uk-UA" sz="2800" b="1" dirty="0">
                <a:highlight>
                  <a:srgbClr val="008000"/>
                </a:highlight>
              </a:rPr>
              <a:t>При цьому в релігійній літературі, що випускається ДУМУ, і яка значною мірою є адаптацією або прямим перекладом літератури </a:t>
            </a:r>
            <a:r>
              <a:rPr lang="uk-UA" sz="2800" b="1" dirty="0" err="1">
                <a:highlight>
                  <a:srgbClr val="008000"/>
                </a:highlight>
              </a:rPr>
              <a:t>ал-Ахбаш</a:t>
            </a:r>
            <a:r>
              <a:rPr lang="uk-UA" sz="2800" b="1" dirty="0">
                <a:highlight>
                  <a:srgbClr val="008000"/>
                </a:highlight>
              </a:rPr>
              <a:t>, значно більше уваги приділяється спростуванню поглядів «ідейного батька» як Мухаммада ібн </a:t>
            </a:r>
            <a:r>
              <a:rPr lang="uk-UA" sz="2800" b="1" dirty="0" err="1">
                <a:highlight>
                  <a:srgbClr val="008000"/>
                </a:highlight>
              </a:rPr>
              <a:t>Абд</a:t>
            </a:r>
            <a:r>
              <a:rPr lang="uk-UA" sz="2800" b="1" dirty="0">
                <a:highlight>
                  <a:srgbClr val="008000"/>
                </a:highlight>
              </a:rPr>
              <a:t> </a:t>
            </a:r>
            <a:r>
              <a:rPr lang="uk-UA" sz="2800" b="1" dirty="0" err="1">
                <a:highlight>
                  <a:srgbClr val="008000"/>
                </a:highlight>
              </a:rPr>
              <a:t>ал-Ваггаба</a:t>
            </a:r>
            <a:r>
              <a:rPr lang="uk-UA" sz="2800" b="1" dirty="0">
                <a:highlight>
                  <a:srgbClr val="008000"/>
                </a:highlight>
              </a:rPr>
              <a:t>, так і </a:t>
            </a:r>
            <a:r>
              <a:rPr lang="uk-UA" sz="2800" b="1" dirty="0" err="1">
                <a:highlight>
                  <a:srgbClr val="000080"/>
                </a:highlight>
              </a:rPr>
              <a:t>Саїда</a:t>
            </a:r>
            <a:r>
              <a:rPr lang="uk-UA" sz="2800" b="1" dirty="0">
                <a:highlight>
                  <a:srgbClr val="000080"/>
                </a:highlight>
              </a:rPr>
              <a:t> </a:t>
            </a:r>
            <a:r>
              <a:rPr lang="uk-UA" sz="2800" b="1" dirty="0" err="1">
                <a:highlight>
                  <a:srgbClr val="000080"/>
                </a:highlight>
              </a:rPr>
              <a:t>Кутба</a:t>
            </a:r>
            <a:r>
              <a:rPr lang="uk-UA" sz="2800" b="1" dirty="0">
                <a:highlight>
                  <a:srgbClr val="000080"/>
                </a:highlight>
              </a:rPr>
              <a:t> </a:t>
            </a:r>
            <a:r>
              <a:rPr lang="uk-UA" sz="2800" b="1" dirty="0">
                <a:highlight>
                  <a:srgbClr val="008000"/>
                </a:highlight>
              </a:rPr>
              <a:t>– </a:t>
            </a:r>
            <a:r>
              <a:rPr lang="uk-UA" sz="2800" b="1" dirty="0">
                <a:highlight>
                  <a:srgbClr val="0000FF"/>
                </a:highlight>
              </a:rPr>
              <a:t>середньовічного сирійського богослова Ібн </a:t>
            </a:r>
            <a:r>
              <a:rPr lang="uk-UA" sz="2800" b="1" dirty="0" err="1">
                <a:highlight>
                  <a:srgbClr val="0000FF"/>
                </a:highlight>
              </a:rPr>
              <a:t>Таймійї</a:t>
            </a:r>
            <a:r>
              <a:rPr lang="uk-UA" sz="2800" b="1" dirty="0">
                <a:highlight>
                  <a:srgbClr val="0000FF"/>
                </a:highlight>
              </a:rPr>
              <a:t> (повне ім’я – Абу Аббас Такі ад-Дін </a:t>
            </a:r>
            <a:r>
              <a:rPr lang="uk-UA" sz="2800" b="1" dirty="0" err="1">
                <a:highlight>
                  <a:srgbClr val="0000FF"/>
                </a:highlight>
              </a:rPr>
              <a:t>Ахмад</a:t>
            </a:r>
            <a:r>
              <a:rPr lang="uk-UA" sz="2800" b="1" dirty="0">
                <a:highlight>
                  <a:srgbClr val="0000FF"/>
                </a:highlight>
              </a:rPr>
              <a:t> </a:t>
            </a:r>
            <a:r>
              <a:rPr lang="uk-UA" sz="2800" b="1" dirty="0" err="1">
                <a:highlight>
                  <a:srgbClr val="0000FF"/>
                </a:highlight>
              </a:rPr>
              <a:t>бін</a:t>
            </a:r>
            <a:r>
              <a:rPr lang="uk-UA" sz="2800" b="1" dirty="0">
                <a:highlight>
                  <a:srgbClr val="0000FF"/>
                </a:highlight>
              </a:rPr>
              <a:t> </a:t>
            </a:r>
            <a:r>
              <a:rPr lang="uk-UA" sz="2800" b="1" dirty="0" err="1">
                <a:highlight>
                  <a:srgbClr val="0000FF"/>
                </a:highlight>
              </a:rPr>
              <a:t>Абд</a:t>
            </a:r>
            <a:r>
              <a:rPr lang="uk-UA" sz="2800" b="1" dirty="0">
                <a:highlight>
                  <a:srgbClr val="0000FF"/>
                </a:highlight>
              </a:rPr>
              <a:t> ас-Салам </a:t>
            </a:r>
            <a:r>
              <a:rPr lang="uk-UA" sz="2800" b="1" dirty="0" err="1">
                <a:highlight>
                  <a:srgbClr val="0000FF"/>
                </a:highlight>
              </a:rPr>
              <a:t>бін</a:t>
            </a:r>
            <a:r>
              <a:rPr lang="uk-UA" sz="2800" b="1" dirty="0">
                <a:highlight>
                  <a:srgbClr val="0000FF"/>
                </a:highlight>
              </a:rPr>
              <a:t> Абдулла ібн </a:t>
            </a:r>
            <a:r>
              <a:rPr lang="uk-UA" sz="2800" b="1" dirty="0" err="1">
                <a:highlight>
                  <a:srgbClr val="0000FF"/>
                </a:highlight>
              </a:rPr>
              <a:t>Таймія</a:t>
            </a:r>
            <a:r>
              <a:rPr lang="uk-UA" sz="2800" b="1" dirty="0">
                <a:highlight>
                  <a:srgbClr val="0000FF"/>
                </a:highlight>
              </a:rPr>
              <a:t> </a:t>
            </a:r>
            <a:r>
              <a:rPr lang="uk-UA" sz="2800" b="1" dirty="0" err="1">
                <a:highlight>
                  <a:srgbClr val="0000FF"/>
                </a:highlight>
              </a:rPr>
              <a:t>ал-Харані</a:t>
            </a:r>
            <a:r>
              <a:rPr lang="uk-UA" sz="2800" b="1" dirty="0">
                <a:highlight>
                  <a:srgbClr val="0000FF"/>
                </a:highlight>
              </a:rPr>
              <a:t>).</a:t>
            </a:r>
            <a:r>
              <a:rPr lang="uk-UA" sz="2800" b="1" dirty="0">
                <a:highlight>
                  <a:srgbClr val="008000"/>
                </a:highlight>
              </a:rPr>
              <a:t> В </a:t>
            </a:r>
            <a:r>
              <a:rPr lang="uk-UA" sz="2800" b="1" dirty="0" err="1">
                <a:highlight>
                  <a:srgbClr val="008000"/>
                </a:highlight>
              </a:rPr>
              <a:t>ісламознавстві</a:t>
            </a:r>
            <a:r>
              <a:rPr lang="uk-UA" sz="2800" b="1" dirty="0">
                <a:highlight>
                  <a:srgbClr val="008000"/>
                </a:highlight>
              </a:rPr>
              <a:t> цього богослова зазвичай відносять до </a:t>
            </a:r>
            <a:r>
              <a:rPr lang="uk-UA" sz="2800" b="1" dirty="0" err="1">
                <a:highlight>
                  <a:srgbClr val="008000"/>
                </a:highlight>
              </a:rPr>
              <a:t>ханбалітського</a:t>
            </a:r>
            <a:r>
              <a:rPr lang="uk-UA" sz="2800" b="1" dirty="0">
                <a:highlight>
                  <a:srgbClr val="008000"/>
                </a:highlight>
              </a:rPr>
              <a:t> </a:t>
            </a:r>
            <a:r>
              <a:rPr lang="uk-UA" sz="2800" b="1" dirty="0" err="1">
                <a:highlight>
                  <a:srgbClr val="008000"/>
                </a:highlight>
              </a:rPr>
              <a:t>мазгабу</a:t>
            </a:r>
            <a:r>
              <a:rPr lang="uk-UA" sz="2800" b="1" dirty="0">
                <a:highlight>
                  <a:srgbClr val="008000"/>
                </a:highlight>
              </a:rPr>
              <a:t>, хоча деякі дослідники відзначають хиткість такої позиції.</a:t>
            </a:r>
          </a:p>
        </p:txBody>
      </p:sp>
    </p:spTree>
    <p:extLst>
      <p:ext uri="{BB962C8B-B14F-4D97-AF65-F5344CB8AC3E}">
        <p14:creationId xmlns:p14="http://schemas.microsoft.com/office/powerpoint/2010/main" val="211684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008080"/>
                </a:highlight>
              </a:rPr>
              <a:t>Зокрема, О. Васильєв відзначає: </a:t>
            </a:r>
            <a:r>
              <a:rPr lang="uk-UA" sz="3600" b="1" dirty="0">
                <a:highlight>
                  <a:srgbClr val="808000"/>
                </a:highlight>
              </a:rPr>
              <a:t>«…знаходячись на крайніх позиціях, Ібн </a:t>
            </a:r>
            <a:r>
              <a:rPr lang="uk-UA" sz="3600" b="1" dirty="0" err="1">
                <a:highlight>
                  <a:srgbClr val="808000"/>
                </a:highlight>
              </a:rPr>
              <a:t>Таймійя</a:t>
            </a:r>
            <a:r>
              <a:rPr lang="uk-UA" sz="3600" b="1" dirty="0">
                <a:highlight>
                  <a:srgbClr val="808000"/>
                </a:highlight>
              </a:rPr>
              <a:t> розходився у поглядах на деякі питання навіть з </a:t>
            </a:r>
            <a:r>
              <a:rPr lang="uk-UA" sz="3600" b="1" dirty="0" err="1">
                <a:highlight>
                  <a:srgbClr val="808000"/>
                </a:highlight>
              </a:rPr>
              <a:t>ханбалітами</a:t>
            </a:r>
            <a:r>
              <a:rPr lang="uk-UA" sz="3600" b="1" dirty="0">
                <a:highlight>
                  <a:srgbClr val="808000"/>
                </a:highlight>
              </a:rPr>
              <a:t>. Цей сирійський богослов у свій час не здобув визнання, його тягали з одного богословського суду на інший, він помер у в’язниці в 1328 р., залишивши по собі 500 творів. Невелика група його послідовників &lt;…&gt; створила навколо його імені сяйво святості</a:t>
            </a:r>
            <a:r>
              <a:rPr lang="uk-UA" sz="3600" b="1" dirty="0">
                <a:highlight>
                  <a:srgbClr val="008080"/>
                </a:highlight>
              </a:rPr>
              <a:t>».</a:t>
            </a:r>
          </a:p>
        </p:txBody>
      </p:sp>
    </p:spTree>
    <p:extLst>
      <p:ext uri="{BB962C8B-B14F-4D97-AF65-F5344CB8AC3E}">
        <p14:creationId xmlns:p14="http://schemas.microsoft.com/office/powerpoint/2010/main" val="210755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900" b="1" dirty="0">
                <a:highlight>
                  <a:srgbClr val="808000"/>
                </a:highlight>
              </a:rPr>
              <a:t>Інші дослідники відносять Ібн </a:t>
            </a:r>
            <a:r>
              <a:rPr lang="uk-UA" sz="2900" b="1" dirty="0" err="1">
                <a:highlight>
                  <a:srgbClr val="808000"/>
                </a:highlight>
              </a:rPr>
              <a:t>Таймію</a:t>
            </a:r>
            <a:r>
              <a:rPr lang="uk-UA" sz="2900" b="1" dirty="0">
                <a:highlight>
                  <a:srgbClr val="808000"/>
                </a:highlight>
              </a:rPr>
              <a:t> до </a:t>
            </a:r>
            <a:r>
              <a:rPr lang="uk-UA" sz="2900" b="1" dirty="0" err="1">
                <a:highlight>
                  <a:srgbClr val="808000"/>
                </a:highlight>
              </a:rPr>
              <a:t>неоханбалізму</a:t>
            </a:r>
            <a:r>
              <a:rPr lang="uk-UA" sz="2900" b="1" dirty="0">
                <a:highlight>
                  <a:srgbClr val="808000"/>
                </a:highlight>
              </a:rPr>
              <a:t>, що, з одного боку, вказує на певний зв’язок з </a:t>
            </a:r>
            <a:r>
              <a:rPr lang="uk-UA" sz="2900" b="1" dirty="0" err="1">
                <a:highlight>
                  <a:srgbClr val="808000"/>
                </a:highlight>
              </a:rPr>
              <a:t>ханбалітською</a:t>
            </a:r>
            <a:r>
              <a:rPr lang="uk-UA" sz="2900" b="1" dirty="0">
                <a:highlight>
                  <a:srgbClr val="808000"/>
                </a:highlight>
              </a:rPr>
              <a:t> традицією, а з іншого – на відмінність від останньої. У той же час всередині ісламського світу ставлення до даної постаті вельми неоднозначне. </a:t>
            </a:r>
          </a:p>
          <a:p>
            <a:pPr algn="just"/>
            <a:r>
              <a:rPr lang="uk-UA" sz="2900" b="1" dirty="0">
                <a:highlight>
                  <a:srgbClr val="808000"/>
                </a:highlight>
              </a:rPr>
              <a:t>Так, наприклад, навесні 1981 р. єгипетський тижневик «Маю» виділив Ібн </a:t>
            </a:r>
            <a:r>
              <a:rPr lang="uk-UA" sz="2900" b="1" dirty="0" err="1">
                <a:highlight>
                  <a:srgbClr val="808000"/>
                </a:highlight>
              </a:rPr>
              <a:t>Таймійю</a:t>
            </a:r>
            <a:r>
              <a:rPr lang="uk-UA" sz="2900" b="1" dirty="0">
                <a:highlight>
                  <a:srgbClr val="808000"/>
                </a:highlight>
              </a:rPr>
              <a:t> і його основних послідовників, зокрема Ібн </a:t>
            </a:r>
            <a:r>
              <a:rPr lang="uk-UA" sz="2900" b="1" dirty="0" err="1">
                <a:highlight>
                  <a:srgbClr val="808000"/>
                </a:highlight>
              </a:rPr>
              <a:t>Касіра</a:t>
            </a:r>
            <a:r>
              <a:rPr lang="uk-UA" sz="2900" b="1" dirty="0">
                <a:highlight>
                  <a:srgbClr val="808000"/>
                </a:highlight>
              </a:rPr>
              <a:t>, як ідеологів, чиї </a:t>
            </a:r>
            <a:r>
              <a:rPr lang="uk-UA" sz="2900" b="1" dirty="0">
                <a:highlight>
                  <a:srgbClr val="008080"/>
                </a:highlight>
              </a:rPr>
              <a:t>праці сіють насіння розбрату серед мусульман, обґрунтовуючи захоплення політичної влади, і назвав його джерелом найбільш поширеного шкідливого впливу на єгипетську молодь.</a:t>
            </a:r>
          </a:p>
        </p:txBody>
      </p:sp>
    </p:spTree>
    <p:extLst>
      <p:ext uri="{BB962C8B-B14F-4D97-AF65-F5344CB8AC3E}">
        <p14:creationId xmlns:p14="http://schemas.microsoft.com/office/powerpoint/2010/main" val="3061311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100" b="1" dirty="0">
                <a:highlight>
                  <a:srgbClr val="008080"/>
                </a:highlight>
              </a:rPr>
              <a:t>Ключові теологічні ідеї, які згодом були запозичені сучасними ісламістами в Ібн </a:t>
            </a:r>
            <a:r>
              <a:rPr lang="uk-UA" sz="3100" b="1" dirty="0" err="1">
                <a:highlight>
                  <a:srgbClr val="008080"/>
                </a:highlight>
              </a:rPr>
              <a:t>Таймійї</a:t>
            </a:r>
            <a:r>
              <a:rPr lang="uk-UA" sz="3100" b="1" dirty="0">
                <a:highlight>
                  <a:srgbClr val="008080"/>
                </a:highlight>
              </a:rPr>
              <a:t>, стосуються </a:t>
            </a:r>
            <a:r>
              <a:rPr lang="uk-UA" sz="3100" b="1" dirty="0">
                <a:solidFill>
                  <a:srgbClr val="FFFF00"/>
                </a:solidFill>
                <a:highlight>
                  <a:srgbClr val="008080"/>
                </a:highlight>
              </a:rPr>
              <a:t>двох основних питань</a:t>
            </a:r>
            <a:r>
              <a:rPr lang="uk-UA" sz="3100" b="1" dirty="0">
                <a:highlight>
                  <a:srgbClr val="008080"/>
                </a:highlight>
              </a:rPr>
              <a:t>: </a:t>
            </a:r>
            <a:r>
              <a:rPr lang="uk-UA" sz="3100" b="1" dirty="0">
                <a:highlight>
                  <a:srgbClr val="FF0000"/>
                </a:highlight>
              </a:rPr>
              <a:t>чи можна вважати мусульманином людину, яка живе не за шаріатом, і як ставитися до правителя, який керує країною не у відповідності з ісламом.</a:t>
            </a:r>
            <a:r>
              <a:rPr lang="uk-UA" sz="3100" b="1" dirty="0">
                <a:highlight>
                  <a:srgbClr val="008080"/>
                </a:highlight>
              </a:rPr>
              <a:t> </a:t>
            </a:r>
          </a:p>
          <a:p>
            <a:pPr algn="just"/>
            <a:r>
              <a:rPr lang="uk-UA" sz="3100" b="1" dirty="0">
                <a:highlight>
                  <a:srgbClr val="008080"/>
                </a:highlight>
              </a:rPr>
              <a:t>Щодо першого питання, </a:t>
            </a:r>
            <a:r>
              <a:rPr lang="uk-UA" sz="3100" b="1" dirty="0">
                <a:highlight>
                  <a:srgbClr val="000080"/>
                </a:highlight>
              </a:rPr>
              <a:t>Ібн </a:t>
            </a:r>
            <a:r>
              <a:rPr lang="uk-UA" sz="3100" b="1" dirty="0" err="1">
                <a:highlight>
                  <a:srgbClr val="000080"/>
                </a:highlight>
              </a:rPr>
              <a:t>Таймійя</a:t>
            </a:r>
            <a:r>
              <a:rPr lang="uk-UA" sz="3100" b="1" dirty="0">
                <a:highlight>
                  <a:srgbClr val="000080"/>
                </a:highlight>
              </a:rPr>
              <a:t> розробив поділ </a:t>
            </a:r>
            <a:r>
              <a:rPr lang="uk-UA" sz="3100" b="1" dirty="0" err="1">
                <a:highlight>
                  <a:srgbClr val="000080"/>
                </a:highlight>
              </a:rPr>
              <a:t>таухіду</a:t>
            </a:r>
            <a:r>
              <a:rPr lang="uk-UA" sz="3100" b="1" dirty="0">
                <a:highlight>
                  <a:srgbClr val="000080"/>
                </a:highlight>
              </a:rPr>
              <a:t> (єдинобожжя) на три типи</a:t>
            </a:r>
            <a:r>
              <a:rPr lang="uk-UA" sz="3100" b="1" dirty="0">
                <a:highlight>
                  <a:srgbClr val="008080"/>
                </a:highlight>
              </a:rPr>
              <a:t>: </a:t>
            </a:r>
            <a:r>
              <a:rPr lang="uk-UA" sz="3100" b="1" dirty="0" err="1">
                <a:highlight>
                  <a:srgbClr val="800000"/>
                </a:highlight>
              </a:rPr>
              <a:t>таухід</a:t>
            </a:r>
            <a:r>
              <a:rPr lang="uk-UA" sz="3100" b="1" dirty="0">
                <a:highlight>
                  <a:srgbClr val="800000"/>
                </a:highlight>
              </a:rPr>
              <a:t> </a:t>
            </a:r>
            <a:r>
              <a:rPr lang="uk-UA" sz="3100" b="1" dirty="0" err="1">
                <a:highlight>
                  <a:srgbClr val="800000"/>
                </a:highlight>
              </a:rPr>
              <a:t>ал-улюгійа</a:t>
            </a:r>
            <a:r>
              <a:rPr lang="uk-UA" sz="3100" b="1" dirty="0">
                <a:highlight>
                  <a:srgbClr val="800000"/>
                </a:highlight>
              </a:rPr>
              <a:t> (</a:t>
            </a:r>
            <a:r>
              <a:rPr lang="uk-UA" sz="3100" b="1" dirty="0">
                <a:highlight>
                  <a:srgbClr val="000080"/>
                </a:highlight>
              </a:rPr>
              <a:t>поклонятися лише одному </a:t>
            </a:r>
            <a:r>
              <a:rPr lang="uk-UA" sz="3100" b="1" dirty="0" err="1">
                <a:highlight>
                  <a:srgbClr val="000080"/>
                </a:highlight>
              </a:rPr>
              <a:t>Аллагові</a:t>
            </a:r>
            <a:r>
              <a:rPr lang="uk-UA" sz="3100" b="1" dirty="0">
                <a:highlight>
                  <a:srgbClr val="800000"/>
                </a:highlight>
              </a:rPr>
              <a:t>), </a:t>
            </a:r>
            <a:r>
              <a:rPr lang="uk-UA" sz="3100" b="1" dirty="0" err="1">
                <a:highlight>
                  <a:srgbClr val="800000"/>
                </a:highlight>
              </a:rPr>
              <a:t>таухід</a:t>
            </a:r>
            <a:r>
              <a:rPr lang="uk-UA" sz="3100" b="1" dirty="0">
                <a:highlight>
                  <a:srgbClr val="800000"/>
                </a:highlight>
              </a:rPr>
              <a:t> ар-</a:t>
            </a:r>
            <a:r>
              <a:rPr lang="uk-UA" sz="3100" b="1" dirty="0" err="1">
                <a:highlight>
                  <a:srgbClr val="800000"/>
                </a:highlight>
              </a:rPr>
              <a:t>рубубійа</a:t>
            </a:r>
            <a:r>
              <a:rPr lang="uk-UA" sz="3100" b="1" dirty="0">
                <a:highlight>
                  <a:srgbClr val="800000"/>
                </a:highlight>
              </a:rPr>
              <a:t> (</a:t>
            </a:r>
            <a:r>
              <a:rPr lang="uk-UA" sz="3100" b="1" dirty="0" err="1">
                <a:highlight>
                  <a:srgbClr val="000080"/>
                </a:highlight>
              </a:rPr>
              <a:t>Аллаг</a:t>
            </a:r>
            <a:r>
              <a:rPr lang="uk-UA" sz="3100" b="1" dirty="0">
                <a:highlight>
                  <a:srgbClr val="000080"/>
                </a:highlight>
              </a:rPr>
              <a:t> – творець всього</a:t>
            </a:r>
            <a:r>
              <a:rPr lang="uk-UA" sz="3100" b="1" dirty="0">
                <a:highlight>
                  <a:srgbClr val="800000"/>
                </a:highlight>
              </a:rPr>
              <a:t>) та </a:t>
            </a:r>
            <a:r>
              <a:rPr lang="uk-UA" sz="3100" b="1" dirty="0" err="1">
                <a:highlight>
                  <a:srgbClr val="800000"/>
                </a:highlight>
              </a:rPr>
              <a:t>таухід</a:t>
            </a:r>
            <a:r>
              <a:rPr lang="uk-UA" sz="3100" b="1" dirty="0">
                <a:highlight>
                  <a:srgbClr val="800000"/>
                </a:highlight>
              </a:rPr>
              <a:t> </a:t>
            </a:r>
            <a:r>
              <a:rPr lang="uk-UA" sz="3100" b="1" dirty="0" err="1">
                <a:highlight>
                  <a:srgbClr val="800000"/>
                </a:highlight>
              </a:rPr>
              <a:t>ал-асма</a:t>
            </a:r>
            <a:r>
              <a:rPr lang="uk-UA" sz="3100" b="1" dirty="0">
                <a:highlight>
                  <a:srgbClr val="800000"/>
                </a:highlight>
              </a:rPr>
              <a:t>’ вас-</a:t>
            </a:r>
            <a:r>
              <a:rPr lang="uk-UA" sz="3100" b="1" dirty="0" err="1">
                <a:highlight>
                  <a:srgbClr val="800000"/>
                </a:highlight>
              </a:rPr>
              <a:t>сифат</a:t>
            </a:r>
            <a:r>
              <a:rPr lang="uk-UA" sz="3100" b="1" dirty="0">
                <a:highlight>
                  <a:srgbClr val="800000"/>
                </a:highlight>
              </a:rPr>
              <a:t> (</a:t>
            </a:r>
            <a:r>
              <a:rPr lang="uk-UA" sz="3100" b="1" dirty="0" err="1">
                <a:highlight>
                  <a:srgbClr val="000080"/>
                </a:highlight>
              </a:rPr>
              <a:t>Аллаг</a:t>
            </a:r>
            <a:r>
              <a:rPr lang="uk-UA" sz="3100" b="1" dirty="0">
                <a:highlight>
                  <a:srgbClr val="000080"/>
                </a:highlight>
              </a:rPr>
              <a:t> має лише Йому притаманні імена та атрибути</a:t>
            </a:r>
            <a:r>
              <a:rPr lang="uk-UA" sz="3100" b="1" dirty="0">
                <a:highlight>
                  <a:srgbClr val="800000"/>
                </a:highlight>
              </a:rPr>
              <a:t>).</a:t>
            </a:r>
          </a:p>
        </p:txBody>
      </p:sp>
    </p:spTree>
    <p:extLst>
      <p:ext uri="{BB962C8B-B14F-4D97-AF65-F5344CB8AC3E}">
        <p14:creationId xmlns:p14="http://schemas.microsoft.com/office/powerpoint/2010/main" val="439745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000080"/>
                </a:highlight>
              </a:rPr>
              <a:t>Відповідно цього поділу </a:t>
            </a:r>
            <a:r>
              <a:rPr lang="uk-UA" sz="2800" b="1" dirty="0">
                <a:highlight>
                  <a:srgbClr val="FF0000"/>
                </a:highlight>
              </a:rPr>
              <a:t>більшість мусульман не виконують першій вид єдинобожжя, відвідуючи могили, мавзолеї, виконуючи обряди </a:t>
            </a:r>
            <a:r>
              <a:rPr lang="uk-UA" sz="2800" b="1" dirty="0" err="1">
                <a:highlight>
                  <a:srgbClr val="FF0000"/>
                </a:highlight>
              </a:rPr>
              <a:t>тавассуль</a:t>
            </a:r>
            <a:r>
              <a:rPr lang="uk-UA" sz="2800" b="1" dirty="0">
                <a:highlight>
                  <a:srgbClr val="FF0000"/>
                </a:highlight>
              </a:rPr>
              <a:t> (заступництва)</a:t>
            </a:r>
            <a:r>
              <a:rPr lang="uk-UA" sz="2800" b="1" dirty="0">
                <a:highlight>
                  <a:srgbClr val="000080"/>
                </a:highlight>
              </a:rPr>
              <a:t>: «</a:t>
            </a:r>
            <a:r>
              <a:rPr lang="uk-UA" sz="2800" b="1" dirty="0">
                <a:highlight>
                  <a:srgbClr val="008080"/>
                </a:highlight>
              </a:rPr>
              <a:t>Імам Ібн-</a:t>
            </a:r>
            <a:r>
              <a:rPr lang="uk-UA" sz="2800" b="1" dirty="0" err="1">
                <a:highlight>
                  <a:srgbClr val="008080"/>
                </a:highlight>
              </a:rPr>
              <a:t>Таймійя</a:t>
            </a:r>
            <a:r>
              <a:rPr lang="uk-UA" sz="2800" b="1" dirty="0">
                <a:highlight>
                  <a:srgbClr val="008080"/>
                </a:highlight>
              </a:rPr>
              <a:t> казав, що посланці були відправлені лише з місією заклику до </a:t>
            </a:r>
            <a:r>
              <a:rPr lang="uk-UA" sz="2800" b="1" dirty="0" err="1">
                <a:highlight>
                  <a:srgbClr val="008080"/>
                </a:highlight>
              </a:rPr>
              <a:t>таухіду</a:t>
            </a:r>
            <a:r>
              <a:rPr lang="uk-UA" sz="2800" b="1" dirty="0">
                <a:highlight>
                  <a:srgbClr val="008080"/>
                </a:highlight>
              </a:rPr>
              <a:t> </a:t>
            </a:r>
            <a:r>
              <a:rPr lang="uk-UA" sz="2800" b="1" dirty="0" err="1">
                <a:highlight>
                  <a:srgbClr val="008080"/>
                </a:highlight>
              </a:rPr>
              <a:t>ал-улюгійа</a:t>
            </a:r>
            <a:r>
              <a:rPr lang="uk-UA" sz="2800" b="1" dirty="0">
                <a:highlight>
                  <a:srgbClr val="008080"/>
                </a:highlight>
              </a:rPr>
              <a:t>. Цей </a:t>
            </a:r>
            <a:r>
              <a:rPr lang="uk-UA" sz="2800" b="1" dirty="0" err="1">
                <a:highlight>
                  <a:srgbClr val="008080"/>
                </a:highlight>
              </a:rPr>
              <a:t>таухід</a:t>
            </a:r>
            <a:r>
              <a:rPr lang="uk-UA" sz="2800" b="1" dirty="0">
                <a:highlight>
                  <a:srgbClr val="008080"/>
                </a:highlight>
              </a:rPr>
              <a:t> означає єдність, одиничність </a:t>
            </a:r>
            <a:r>
              <a:rPr lang="uk-UA" sz="2800" b="1" dirty="0" err="1">
                <a:highlight>
                  <a:srgbClr val="008080"/>
                </a:highlight>
              </a:rPr>
              <a:t>Аллага</a:t>
            </a:r>
            <a:r>
              <a:rPr lang="uk-UA" sz="2800" b="1" dirty="0">
                <a:highlight>
                  <a:srgbClr val="008080"/>
                </a:highlight>
              </a:rPr>
              <a:t> в поклонінні, тобто поклонятися лише Йому. Тому він [Ібн </a:t>
            </a:r>
            <a:r>
              <a:rPr lang="uk-UA" sz="2800" b="1" dirty="0" err="1">
                <a:highlight>
                  <a:srgbClr val="008080"/>
                </a:highlight>
              </a:rPr>
              <a:t>Таймійя</a:t>
            </a:r>
            <a:r>
              <a:rPr lang="uk-UA" sz="2800" b="1" dirty="0">
                <a:highlight>
                  <a:srgbClr val="008080"/>
                </a:highlight>
              </a:rPr>
              <a:t>] вважав, що ті, хто здійснює </a:t>
            </a:r>
            <a:r>
              <a:rPr lang="uk-UA" sz="2800" b="1" dirty="0" err="1">
                <a:highlight>
                  <a:srgbClr val="008080"/>
                </a:highlight>
              </a:rPr>
              <a:t>тавассуль</a:t>
            </a:r>
            <a:r>
              <a:rPr lang="uk-UA" sz="2800" b="1" dirty="0">
                <a:highlight>
                  <a:srgbClr val="008080"/>
                </a:highlight>
              </a:rPr>
              <a:t> [</a:t>
            </a:r>
            <a:r>
              <a:rPr lang="uk-UA" sz="2800" b="1" i="1" dirty="0">
                <a:highlight>
                  <a:srgbClr val="008080"/>
                </a:highlight>
              </a:rPr>
              <a:t>релігійна практика, де мусульманин шукає близькості з </a:t>
            </a:r>
            <a:r>
              <a:rPr lang="uk-UA" sz="2800" b="1" i="1" dirty="0" err="1">
                <a:highlight>
                  <a:srgbClr val="008080"/>
                </a:highlight>
              </a:rPr>
              <a:t>Аллагом</a:t>
            </a:r>
            <a:r>
              <a:rPr lang="uk-UA" sz="2800" b="1" i="1" dirty="0">
                <a:highlight>
                  <a:srgbClr val="008080"/>
                </a:highlight>
              </a:rPr>
              <a:t>, часто через посередника</a:t>
            </a:r>
            <a:r>
              <a:rPr lang="uk-UA" sz="2800" b="1" dirty="0">
                <a:highlight>
                  <a:srgbClr val="008080"/>
                </a:highlight>
              </a:rPr>
              <a:t>] пророками та святими та прохає в них заступництво (</a:t>
            </a:r>
            <a:r>
              <a:rPr lang="uk-UA" sz="2800" b="1" dirty="0" err="1">
                <a:highlight>
                  <a:srgbClr val="008080"/>
                </a:highlight>
              </a:rPr>
              <a:t>шафа‘а</a:t>
            </a:r>
            <a:r>
              <a:rPr lang="uk-UA" sz="2800" b="1" dirty="0">
                <a:highlight>
                  <a:srgbClr val="008080"/>
                </a:highlight>
              </a:rPr>
              <a:t>) поклоняються їм подібно ідолопоклонникам</a:t>
            </a:r>
            <a:r>
              <a:rPr lang="uk-UA" sz="2800" b="1" dirty="0">
                <a:highlight>
                  <a:srgbClr val="000080"/>
                </a:highlight>
              </a:rPr>
              <a:t>».</a:t>
            </a:r>
          </a:p>
        </p:txBody>
      </p:sp>
    </p:spTree>
    <p:extLst>
      <p:ext uri="{BB962C8B-B14F-4D97-AF65-F5344CB8AC3E}">
        <p14:creationId xmlns:p14="http://schemas.microsoft.com/office/powerpoint/2010/main" val="36377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pic>
        <p:nvPicPr>
          <p:cNvPr id="4" name="Объект 3">
            <a:extLst>
              <a:ext uri="{FF2B5EF4-FFF2-40B4-BE49-F238E27FC236}">
                <a16:creationId xmlns:a16="http://schemas.microsoft.com/office/drawing/2014/main" id="{6CE3B2E5-4208-71AE-5106-1D23D8D805E8}"/>
              </a:ext>
            </a:extLst>
          </p:cNvPr>
          <p:cNvPicPr>
            <a:picLocks noGrp="1" noChangeAspect="1"/>
          </p:cNvPicPr>
          <p:nvPr>
            <p:ph idx="1"/>
          </p:nvPr>
        </p:nvPicPr>
        <p:blipFill>
          <a:blip r:embed="rId2"/>
          <a:stretch>
            <a:fillRect/>
          </a:stretch>
        </p:blipFill>
        <p:spPr>
          <a:xfrm>
            <a:off x="101459" y="1354559"/>
            <a:ext cx="3881914" cy="5308600"/>
          </a:xfrm>
          <a:prstGeom prst="rect">
            <a:avLst/>
          </a:prstGeom>
        </p:spPr>
      </p:pic>
      <p:pic>
        <p:nvPicPr>
          <p:cNvPr id="5" name="Рисунок 4">
            <a:extLst>
              <a:ext uri="{FF2B5EF4-FFF2-40B4-BE49-F238E27FC236}">
                <a16:creationId xmlns:a16="http://schemas.microsoft.com/office/drawing/2014/main" id="{0A435845-256C-BCFD-482B-8BFF41467537}"/>
              </a:ext>
            </a:extLst>
          </p:cNvPr>
          <p:cNvPicPr>
            <a:picLocks noChangeAspect="1"/>
          </p:cNvPicPr>
          <p:nvPr/>
        </p:nvPicPr>
        <p:blipFill>
          <a:blip r:embed="rId3"/>
          <a:stretch>
            <a:fillRect/>
          </a:stretch>
        </p:blipFill>
        <p:spPr>
          <a:xfrm>
            <a:off x="4157607" y="1354559"/>
            <a:ext cx="3881914" cy="5308600"/>
          </a:xfrm>
          <a:prstGeom prst="rect">
            <a:avLst/>
          </a:prstGeom>
        </p:spPr>
      </p:pic>
      <p:pic>
        <p:nvPicPr>
          <p:cNvPr id="6" name="Рисунок 5">
            <a:extLst>
              <a:ext uri="{FF2B5EF4-FFF2-40B4-BE49-F238E27FC236}">
                <a16:creationId xmlns:a16="http://schemas.microsoft.com/office/drawing/2014/main" id="{B7D7F15D-3320-CF96-4390-2488785AE6A7}"/>
              </a:ext>
            </a:extLst>
          </p:cNvPr>
          <p:cNvPicPr>
            <a:picLocks noChangeAspect="1"/>
          </p:cNvPicPr>
          <p:nvPr/>
        </p:nvPicPr>
        <p:blipFill>
          <a:blip r:embed="rId4"/>
          <a:stretch>
            <a:fillRect/>
          </a:stretch>
        </p:blipFill>
        <p:spPr>
          <a:xfrm>
            <a:off x="8199255" y="1354559"/>
            <a:ext cx="3881914" cy="5308600"/>
          </a:xfrm>
          <a:prstGeom prst="rect">
            <a:avLst/>
          </a:prstGeom>
        </p:spPr>
      </p:pic>
    </p:spTree>
    <p:extLst>
      <p:ext uri="{BB962C8B-B14F-4D97-AF65-F5344CB8AC3E}">
        <p14:creationId xmlns:p14="http://schemas.microsoft.com/office/powerpoint/2010/main" val="3508431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008080"/>
                </a:highlight>
              </a:rPr>
              <a:t>Більшість сунітських вчених розглядають розподіл </a:t>
            </a:r>
            <a:r>
              <a:rPr lang="uk-UA" sz="3200" b="1" dirty="0" err="1">
                <a:highlight>
                  <a:srgbClr val="008080"/>
                </a:highlight>
              </a:rPr>
              <a:t>таухіду</a:t>
            </a:r>
            <a:r>
              <a:rPr lang="uk-UA" sz="3200" b="1" dirty="0">
                <a:highlight>
                  <a:srgbClr val="008080"/>
                </a:highlight>
              </a:rPr>
              <a:t> на три категорії нововведенням (</a:t>
            </a:r>
            <a:r>
              <a:rPr lang="uk-UA" sz="3200" b="1" dirty="0" err="1">
                <a:highlight>
                  <a:srgbClr val="008080"/>
                </a:highlight>
              </a:rPr>
              <a:t>біда’а</a:t>
            </a:r>
            <a:r>
              <a:rPr lang="uk-UA" sz="3200" b="1" dirty="0">
                <a:highlight>
                  <a:srgbClr val="008080"/>
                </a:highlight>
              </a:rPr>
              <a:t>), яке вигадав Ібн </a:t>
            </a:r>
            <a:r>
              <a:rPr lang="uk-UA" sz="3200" b="1" dirty="0" err="1">
                <a:highlight>
                  <a:srgbClr val="008080"/>
                </a:highlight>
              </a:rPr>
              <a:t>Таймійя</a:t>
            </a:r>
            <a:r>
              <a:rPr lang="uk-UA" sz="3200" b="1" dirty="0">
                <a:highlight>
                  <a:srgbClr val="008080"/>
                </a:highlight>
              </a:rPr>
              <a:t>, і якого не існувало в ісламській традиції. </a:t>
            </a:r>
          </a:p>
          <a:p>
            <a:pPr algn="just"/>
            <a:r>
              <a:rPr lang="uk-UA" sz="3200" b="1" dirty="0">
                <a:highlight>
                  <a:srgbClr val="008080"/>
                </a:highlight>
              </a:rPr>
              <a:t>Крім того, практика </a:t>
            </a:r>
            <a:r>
              <a:rPr lang="uk-UA" sz="3200" b="1" dirty="0" err="1">
                <a:highlight>
                  <a:srgbClr val="008080"/>
                </a:highlight>
              </a:rPr>
              <a:t>тавассулю</a:t>
            </a:r>
            <a:r>
              <a:rPr lang="uk-UA" sz="3200" b="1" dirty="0">
                <a:highlight>
                  <a:srgbClr val="008080"/>
                </a:highlight>
              </a:rPr>
              <a:t> не є поклонінням пророкам та святим в тому сенсі, який надавав їй Ібн </a:t>
            </a:r>
            <a:r>
              <a:rPr lang="uk-UA" sz="3200" b="1" dirty="0" err="1">
                <a:highlight>
                  <a:srgbClr val="008080"/>
                </a:highlight>
              </a:rPr>
              <a:t>Таймійя</a:t>
            </a:r>
            <a:r>
              <a:rPr lang="uk-UA" sz="3200" b="1" dirty="0">
                <a:highlight>
                  <a:srgbClr val="008080"/>
                </a:highlight>
              </a:rPr>
              <a:t>. </a:t>
            </a:r>
            <a:r>
              <a:rPr lang="uk-UA" sz="3200" b="1" dirty="0">
                <a:highlight>
                  <a:srgbClr val="800000"/>
                </a:highlight>
              </a:rPr>
              <a:t>Ставлення Ібн </a:t>
            </a:r>
            <a:r>
              <a:rPr lang="uk-UA" sz="3200" b="1" dirty="0" err="1">
                <a:highlight>
                  <a:srgbClr val="800000"/>
                </a:highlight>
              </a:rPr>
              <a:t>Таймійї</a:t>
            </a:r>
            <a:r>
              <a:rPr lang="uk-UA" sz="3200" b="1" dirty="0">
                <a:highlight>
                  <a:srgbClr val="800000"/>
                </a:highlight>
              </a:rPr>
              <a:t> до мусульман, які суворо не дотримуються основних обов’язків і заборон ісламу відома з його так званої «</a:t>
            </a:r>
            <a:r>
              <a:rPr lang="uk-UA" sz="3200" b="1" dirty="0" err="1">
                <a:highlight>
                  <a:srgbClr val="800000"/>
                </a:highlight>
              </a:rPr>
              <a:t>мардінської</a:t>
            </a:r>
            <a:r>
              <a:rPr lang="uk-UA" sz="3200" b="1" dirty="0">
                <a:highlight>
                  <a:srgbClr val="800000"/>
                </a:highlight>
              </a:rPr>
              <a:t>» </a:t>
            </a:r>
            <a:r>
              <a:rPr lang="uk-UA" sz="3200" b="1" dirty="0" err="1">
                <a:highlight>
                  <a:srgbClr val="800000"/>
                </a:highlight>
              </a:rPr>
              <a:t>фетви</a:t>
            </a:r>
            <a:r>
              <a:rPr lang="uk-UA" sz="3200" b="1" dirty="0">
                <a:highlight>
                  <a:srgbClr val="800000"/>
                </a:highlight>
              </a:rPr>
              <a:t> (за назвою турецького міста), в якій він оголосив їх невірними.</a:t>
            </a:r>
          </a:p>
        </p:txBody>
      </p:sp>
    </p:spTree>
    <p:extLst>
      <p:ext uri="{BB962C8B-B14F-4D97-AF65-F5344CB8AC3E}">
        <p14:creationId xmlns:p14="http://schemas.microsoft.com/office/powerpoint/2010/main" val="607188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808000"/>
                </a:highlight>
              </a:rPr>
              <a:t>Він писав: «</a:t>
            </a:r>
            <a:r>
              <a:rPr lang="uk-UA" sz="2800" b="1" dirty="0">
                <a:highlight>
                  <a:srgbClr val="008000"/>
                </a:highlight>
              </a:rPr>
              <a:t>Виходячи з Корану, </a:t>
            </a:r>
            <a:r>
              <a:rPr lang="uk-UA" sz="2800" b="1" dirty="0" err="1">
                <a:highlight>
                  <a:srgbClr val="008000"/>
                </a:highlight>
              </a:rPr>
              <a:t>сунни</a:t>
            </a:r>
            <a:r>
              <a:rPr lang="uk-UA" sz="2800" b="1" dirty="0">
                <a:highlight>
                  <a:srgbClr val="008000"/>
                </a:highlight>
              </a:rPr>
              <a:t> і єдиної думки </a:t>
            </a:r>
            <a:r>
              <a:rPr lang="uk-UA" sz="2800" b="1" dirty="0" err="1">
                <a:highlight>
                  <a:srgbClr val="008000"/>
                </a:highlight>
              </a:rPr>
              <a:t>умми</a:t>
            </a:r>
            <a:r>
              <a:rPr lang="uk-UA" sz="2800" b="1" dirty="0">
                <a:highlight>
                  <a:srgbClr val="008000"/>
                </a:highlight>
              </a:rPr>
              <a:t>, було встановлено, що проти того, хто не дотримується законів ісламу, необхідно битися, навіть якщо коли-небудь він і виголосив </a:t>
            </a:r>
            <a:r>
              <a:rPr lang="uk-UA" sz="2800" b="1" dirty="0" err="1">
                <a:highlight>
                  <a:srgbClr val="008000"/>
                </a:highlight>
              </a:rPr>
              <a:t>шагаду</a:t>
            </a:r>
            <a:r>
              <a:rPr lang="uk-UA" sz="2800" b="1" dirty="0">
                <a:highlight>
                  <a:srgbClr val="008000"/>
                </a:highlight>
              </a:rPr>
              <a:t> </a:t>
            </a:r>
            <a:r>
              <a:rPr lang="en-US" sz="2800" b="1" dirty="0">
                <a:highlight>
                  <a:srgbClr val="008000"/>
                </a:highlight>
              </a:rPr>
              <a:t>[</a:t>
            </a:r>
            <a:r>
              <a:rPr lang="uk-UA" sz="2800" b="1" i="1" dirty="0">
                <a:highlight>
                  <a:srgbClr val="008000"/>
                </a:highlight>
              </a:rPr>
              <a:t>свідчення про віру в єдиного Бога</a:t>
            </a:r>
            <a:r>
              <a:rPr lang="en-US" sz="2800" b="1" dirty="0">
                <a:highlight>
                  <a:srgbClr val="008000"/>
                </a:highlight>
              </a:rPr>
              <a:t>]</a:t>
            </a:r>
            <a:r>
              <a:rPr lang="uk-UA" sz="2800" b="1" dirty="0">
                <a:highlight>
                  <a:srgbClr val="008000"/>
                </a:highlight>
              </a:rPr>
              <a:t> &lt;...&gt; поки він не погодиться дотримуватися їх: вимовляти молитви п’ять разів на день, платити </a:t>
            </a:r>
            <a:r>
              <a:rPr lang="uk-UA" sz="2800" b="1" dirty="0" err="1">
                <a:highlight>
                  <a:srgbClr val="008000"/>
                </a:highlight>
              </a:rPr>
              <a:t>закят</a:t>
            </a:r>
            <a:r>
              <a:rPr lang="uk-UA" sz="2800" b="1" dirty="0">
                <a:highlight>
                  <a:srgbClr val="008000"/>
                </a:highlight>
              </a:rPr>
              <a:t>, поститись під час Рамадану і здійснити паломництво до </a:t>
            </a:r>
            <a:r>
              <a:rPr lang="uk-UA" sz="2800" b="1" dirty="0" err="1">
                <a:highlight>
                  <a:srgbClr val="008000"/>
                </a:highlight>
              </a:rPr>
              <a:t>Кааби</a:t>
            </a:r>
            <a:r>
              <a:rPr lang="uk-UA" sz="2800" b="1" dirty="0">
                <a:highlight>
                  <a:srgbClr val="008000"/>
                </a:highlight>
              </a:rPr>
              <a:t>. Далі, він повинен уникати всіх заборонених дій, як то: одружуватись на сестрах, їсти нечисту їжу (наприклад, свинину або м’ясо худоби, забитої не за законом), робити замах на життя і власність мусульман. З будь-ким, хто порушить [ісламський] закон, необхідно битися</a:t>
            </a:r>
            <a:r>
              <a:rPr lang="uk-UA" sz="2800" b="1" dirty="0">
                <a:highlight>
                  <a:srgbClr val="808000"/>
                </a:highlight>
              </a:rPr>
              <a:t>».</a:t>
            </a:r>
          </a:p>
        </p:txBody>
      </p:sp>
    </p:spTree>
    <p:extLst>
      <p:ext uri="{BB962C8B-B14F-4D97-AF65-F5344CB8AC3E}">
        <p14:creationId xmlns:p14="http://schemas.microsoft.com/office/powerpoint/2010/main" val="4181507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1" y="457200"/>
            <a:ext cx="7561385" cy="3464169"/>
          </a:xfrm>
        </p:spPr>
        <p:txBody>
          <a:bodyPr>
            <a:normAutofit fontScale="92500" lnSpcReduction="10000"/>
          </a:bodyPr>
          <a:lstStyle/>
          <a:p>
            <a:pPr algn="just"/>
            <a:r>
              <a:rPr lang="uk-UA" sz="3600" b="1" dirty="0" err="1">
                <a:highlight>
                  <a:srgbClr val="800000"/>
                </a:highlight>
              </a:rPr>
              <a:t>Шага́да</a:t>
            </a:r>
            <a:r>
              <a:rPr lang="uk-UA" sz="3600" b="1" dirty="0">
                <a:highlight>
                  <a:srgbClr val="800000"/>
                </a:highlight>
              </a:rPr>
              <a:t> (араб. </a:t>
            </a:r>
            <a:r>
              <a:rPr lang="ar-AE" sz="3600" b="1" dirty="0">
                <a:highlight>
                  <a:srgbClr val="800000"/>
                </a:highlight>
              </a:rPr>
              <a:t>شهادة‎, </a:t>
            </a:r>
            <a:r>
              <a:rPr lang="en-US" sz="3600" b="1" dirty="0" err="1">
                <a:highlight>
                  <a:srgbClr val="800000"/>
                </a:highlight>
              </a:rPr>
              <a:t>Šahādah</a:t>
            </a:r>
            <a:r>
              <a:rPr lang="en-US" sz="3600" b="1" dirty="0">
                <a:highlight>
                  <a:srgbClr val="800000"/>
                </a:highlight>
              </a:rPr>
              <a:t>; </a:t>
            </a:r>
            <a:r>
              <a:rPr lang="uk-UA" sz="3600" b="1" dirty="0">
                <a:highlight>
                  <a:srgbClr val="800000"/>
                </a:highlight>
              </a:rPr>
              <a:t>тур. </a:t>
            </a:r>
            <a:r>
              <a:rPr lang="en-US" sz="3600" b="1" dirty="0" err="1">
                <a:highlight>
                  <a:srgbClr val="800000"/>
                </a:highlight>
              </a:rPr>
              <a:t>Şehadet</a:t>
            </a:r>
            <a:r>
              <a:rPr lang="en-US" sz="3600" b="1" dirty="0">
                <a:highlight>
                  <a:srgbClr val="800000"/>
                </a:highlight>
              </a:rPr>
              <a:t> — </a:t>
            </a:r>
            <a:r>
              <a:rPr lang="uk-UA" sz="3600" b="1" dirty="0">
                <a:highlight>
                  <a:srgbClr val="800000"/>
                </a:highlight>
              </a:rPr>
              <a:t>свідоцтво) — ісламський Символ віри, що засвідчує віру в єдиного Бога (Аллаха) та пророчу місію Мухаммада.</a:t>
            </a:r>
          </a:p>
        </p:txBody>
      </p:sp>
      <p:pic>
        <p:nvPicPr>
          <p:cNvPr id="4" name="Рисунок 3">
            <a:extLst>
              <a:ext uri="{FF2B5EF4-FFF2-40B4-BE49-F238E27FC236}">
                <a16:creationId xmlns:a16="http://schemas.microsoft.com/office/drawing/2014/main" id="{24BAA249-F63C-63CC-0BC4-99EE693EEEA5}"/>
              </a:ext>
            </a:extLst>
          </p:cNvPr>
          <p:cNvPicPr>
            <a:picLocks noChangeAspect="1"/>
          </p:cNvPicPr>
          <p:nvPr/>
        </p:nvPicPr>
        <p:blipFill>
          <a:blip r:embed="rId2"/>
          <a:stretch>
            <a:fillRect/>
          </a:stretch>
        </p:blipFill>
        <p:spPr>
          <a:xfrm>
            <a:off x="7710854" y="457200"/>
            <a:ext cx="4455942" cy="2941464"/>
          </a:xfrm>
          <a:prstGeom prst="rect">
            <a:avLst/>
          </a:prstGeom>
        </p:spPr>
      </p:pic>
      <p:pic>
        <p:nvPicPr>
          <p:cNvPr id="5" name="Рисунок 4">
            <a:extLst>
              <a:ext uri="{FF2B5EF4-FFF2-40B4-BE49-F238E27FC236}">
                <a16:creationId xmlns:a16="http://schemas.microsoft.com/office/drawing/2014/main" id="{FE14923D-1AF5-FEF4-40D8-986D3A08063A}"/>
              </a:ext>
            </a:extLst>
          </p:cNvPr>
          <p:cNvPicPr>
            <a:picLocks noChangeAspect="1"/>
          </p:cNvPicPr>
          <p:nvPr/>
        </p:nvPicPr>
        <p:blipFill>
          <a:blip r:embed="rId3"/>
          <a:stretch>
            <a:fillRect/>
          </a:stretch>
        </p:blipFill>
        <p:spPr>
          <a:xfrm>
            <a:off x="8692373" y="3657232"/>
            <a:ext cx="2915017" cy="2915017"/>
          </a:xfrm>
          <a:prstGeom prst="rect">
            <a:avLst/>
          </a:prstGeom>
        </p:spPr>
      </p:pic>
      <p:pic>
        <p:nvPicPr>
          <p:cNvPr id="6" name="Рисунок 5">
            <a:extLst>
              <a:ext uri="{FF2B5EF4-FFF2-40B4-BE49-F238E27FC236}">
                <a16:creationId xmlns:a16="http://schemas.microsoft.com/office/drawing/2014/main" id="{2F95BE66-FB3E-81F0-5938-AA0402DD0267}"/>
              </a:ext>
            </a:extLst>
          </p:cNvPr>
          <p:cNvPicPr>
            <a:picLocks noChangeAspect="1"/>
          </p:cNvPicPr>
          <p:nvPr/>
        </p:nvPicPr>
        <p:blipFill>
          <a:blip r:embed="rId4"/>
          <a:stretch>
            <a:fillRect/>
          </a:stretch>
        </p:blipFill>
        <p:spPr>
          <a:xfrm>
            <a:off x="5213244" y="3828683"/>
            <a:ext cx="2836540" cy="2572117"/>
          </a:xfrm>
          <a:prstGeom prst="rect">
            <a:avLst/>
          </a:prstGeom>
        </p:spPr>
      </p:pic>
      <p:pic>
        <p:nvPicPr>
          <p:cNvPr id="7" name="Рисунок 6">
            <a:extLst>
              <a:ext uri="{FF2B5EF4-FFF2-40B4-BE49-F238E27FC236}">
                <a16:creationId xmlns:a16="http://schemas.microsoft.com/office/drawing/2014/main" id="{376E2016-1F2A-898D-E965-23FBFC28E6ED}"/>
              </a:ext>
            </a:extLst>
          </p:cNvPr>
          <p:cNvPicPr>
            <a:picLocks noChangeAspect="1"/>
          </p:cNvPicPr>
          <p:nvPr/>
        </p:nvPicPr>
        <p:blipFill>
          <a:blip r:embed="rId5"/>
          <a:stretch>
            <a:fillRect/>
          </a:stretch>
        </p:blipFill>
        <p:spPr>
          <a:xfrm>
            <a:off x="199920" y="4295409"/>
            <a:ext cx="4736717" cy="2338754"/>
          </a:xfrm>
          <a:prstGeom prst="rect">
            <a:avLst/>
          </a:prstGeom>
        </p:spPr>
      </p:pic>
    </p:spTree>
    <p:extLst>
      <p:ext uri="{BB962C8B-B14F-4D97-AF65-F5344CB8AC3E}">
        <p14:creationId xmlns:p14="http://schemas.microsoft.com/office/powerpoint/2010/main" val="1527378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700" b="1" dirty="0">
                <a:highlight>
                  <a:srgbClr val="800000"/>
                </a:highlight>
              </a:rPr>
              <a:t>В даній </a:t>
            </a:r>
            <a:r>
              <a:rPr lang="uk-UA" sz="2700" b="1" dirty="0" err="1">
                <a:highlight>
                  <a:srgbClr val="800000"/>
                </a:highlight>
              </a:rPr>
              <a:t>фетві</a:t>
            </a:r>
            <a:r>
              <a:rPr lang="uk-UA" sz="2700" b="1" dirty="0">
                <a:highlight>
                  <a:srgbClr val="800000"/>
                </a:highlight>
              </a:rPr>
              <a:t> він відійшов від позиції двох сунітських шкіл віровчення – </a:t>
            </a:r>
            <a:r>
              <a:rPr lang="uk-UA" sz="2700" b="1" dirty="0" err="1">
                <a:highlight>
                  <a:srgbClr val="800000"/>
                </a:highlight>
              </a:rPr>
              <a:t>ашарітської</a:t>
            </a:r>
            <a:r>
              <a:rPr lang="uk-UA" sz="2700" b="1" dirty="0">
                <a:highlight>
                  <a:srgbClr val="800000"/>
                </a:highlight>
              </a:rPr>
              <a:t> та </a:t>
            </a:r>
            <a:r>
              <a:rPr lang="uk-UA" sz="2700" b="1" dirty="0" err="1">
                <a:highlight>
                  <a:srgbClr val="800000"/>
                </a:highlight>
              </a:rPr>
              <a:t>матурідітської</a:t>
            </a:r>
            <a:r>
              <a:rPr lang="uk-UA" sz="2700" b="1" dirty="0">
                <a:highlight>
                  <a:srgbClr val="800000"/>
                </a:highlight>
              </a:rPr>
              <a:t>, які вважають, що </a:t>
            </a:r>
            <a:r>
              <a:rPr lang="uk-UA" sz="2700" b="1" dirty="0">
                <a:highlight>
                  <a:srgbClr val="000080"/>
                </a:highlight>
              </a:rPr>
              <a:t>недотримання мусульманином вимог шаріату при визнанні ним їх обов’язковості призводить до гріха, але не виводить людину з ісламу.</a:t>
            </a:r>
          </a:p>
          <a:p>
            <a:pPr algn="just"/>
            <a:r>
              <a:rPr lang="uk-UA" sz="2700" b="1" dirty="0">
                <a:highlight>
                  <a:srgbClr val="800000"/>
                </a:highlight>
              </a:rPr>
              <a:t>Остання спроба сунітських </a:t>
            </a:r>
            <a:r>
              <a:rPr lang="uk-UA" sz="2700" b="1" dirty="0" err="1">
                <a:highlight>
                  <a:srgbClr val="800000"/>
                </a:highlight>
              </a:rPr>
              <a:t>улемів</a:t>
            </a:r>
            <a:r>
              <a:rPr lang="uk-UA" sz="2700" b="1" dirty="0">
                <a:highlight>
                  <a:srgbClr val="800000"/>
                </a:highlight>
              </a:rPr>
              <a:t> дезавуювати згадану </a:t>
            </a:r>
            <a:r>
              <a:rPr lang="uk-UA" sz="2700" b="1" dirty="0" err="1">
                <a:highlight>
                  <a:srgbClr val="800000"/>
                </a:highlight>
              </a:rPr>
              <a:t>фетву</a:t>
            </a:r>
            <a:r>
              <a:rPr lang="uk-UA" sz="2700" b="1" dirty="0">
                <a:highlight>
                  <a:srgbClr val="800000"/>
                </a:highlight>
              </a:rPr>
              <a:t> Ібн </a:t>
            </a:r>
            <a:r>
              <a:rPr lang="uk-UA" sz="2700" b="1" dirty="0" err="1">
                <a:highlight>
                  <a:srgbClr val="800000"/>
                </a:highlight>
              </a:rPr>
              <a:t>Таймійї</a:t>
            </a:r>
            <a:r>
              <a:rPr lang="uk-UA" sz="2700" b="1" dirty="0">
                <a:highlight>
                  <a:srgbClr val="800000"/>
                </a:highlight>
              </a:rPr>
              <a:t> за ініціативою двох британських неурядових організацій на основі і за участю Університету </a:t>
            </a:r>
            <a:r>
              <a:rPr lang="uk-UA" sz="2700" b="1" dirty="0" err="1">
                <a:highlight>
                  <a:srgbClr val="800000"/>
                </a:highlight>
              </a:rPr>
              <a:t>Артуклу</a:t>
            </a:r>
            <a:r>
              <a:rPr lang="uk-UA" sz="2700" b="1" dirty="0">
                <a:highlight>
                  <a:srgbClr val="800000"/>
                </a:highlight>
              </a:rPr>
              <a:t> була зроблена на конференції, що </a:t>
            </a:r>
            <a:r>
              <a:rPr lang="uk-UA" sz="2700" b="1" dirty="0">
                <a:solidFill>
                  <a:srgbClr val="FFFF00"/>
                </a:solidFill>
                <a:highlight>
                  <a:srgbClr val="800000"/>
                </a:highlight>
              </a:rPr>
              <a:t>пройшла 27-28 березня 2010 р. у турецькому місті </a:t>
            </a:r>
            <a:r>
              <a:rPr lang="uk-UA" sz="2700" b="1" dirty="0" err="1">
                <a:solidFill>
                  <a:srgbClr val="FFFF00"/>
                </a:solidFill>
                <a:highlight>
                  <a:srgbClr val="800000"/>
                </a:highlight>
              </a:rPr>
              <a:t>Мардін</a:t>
            </a:r>
            <a:r>
              <a:rPr lang="uk-UA" sz="2700" b="1" dirty="0">
                <a:highlight>
                  <a:srgbClr val="800000"/>
                </a:highlight>
              </a:rPr>
              <a:t>, з яким ця </a:t>
            </a:r>
            <a:r>
              <a:rPr lang="uk-UA" sz="2700" b="1" dirty="0" err="1">
                <a:highlight>
                  <a:srgbClr val="800000"/>
                </a:highlight>
              </a:rPr>
              <a:t>фетва</a:t>
            </a:r>
            <a:r>
              <a:rPr lang="uk-UA" sz="2700" b="1" dirty="0">
                <a:highlight>
                  <a:srgbClr val="800000"/>
                </a:highlight>
              </a:rPr>
              <a:t> і була пов’язана історично. На ній були присутні 15 провідних ісламських богословів із Саудівської Аравії, Туреччини, Індії, Сенегалу, Кувейту, Ірану, Марокко та Індонезії.</a:t>
            </a:r>
          </a:p>
        </p:txBody>
      </p:sp>
    </p:spTree>
    <p:extLst>
      <p:ext uri="{BB962C8B-B14F-4D97-AF65-F5344CB8AC3E}">
        <p14:creationId xmlns:p14="http://schemas.microsoft.com/office/powerpoint/2010/main" val="3862999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000080"/>
                </a:highlight>
              </a:rPr>
              <a:t>У цьому заході також взяли участь верховний муфтій Боснії Мустафа </a:t>
            </a:r>
            <a:r>
              <a:rPr lang="uk-UA" sz="3200" b="1" dirty="0" err="1">
                <a:highlight>
                  <a:srgbClr val="000080"/>
                </a:highlight>
              </a:rPr>
              <a:t>Церіч</a:t>
            </a:r>
            <a:r>
              <a:rPr lang="uk-UA" sz="3200" b="1" dirty="0">
                <a:highlight>
                  <a:srgbClr val="000080"/>
                </a:highlight>
              </a:rPr>
              <a:t>, шейх Мавританії </a:t>
            </a:r>
            <a:r>
              <a:rPr lang="uk-UA" sz="3200" b="1" dirty="0" err="1">
                <a:highlight>
                  <a:srgbClr val="000080"/>
                </a:highlight>
              </a:rPr>
              <a:t>Абдалла</a:t>
            </a:r>
            <a:r>
              <a:rPr lang="uk-UA" sz="3200" b="1" dirty="0">
                <a:highlight>
                  <a:srgbClr val="000080"/>
                </a:highlight>
              </a:rPr>
              <a:t> </a:t>
            </a:r>
            <a:r>
              <a:rPr lang="uk-UA" sz="3200" b="1" dirty="0" err="1">
                <a:highlight>
                  <a:srgbClr val="000080"/>
                </a:highlight>
              </a:rPr>
              <a:t>бін</a:t>
            </a:r>
            <a:r>
              <a:rPr lang="uk-UA" sz="3200" b="1" dirty="0">
                <a:highlight>
                  <a:srgbClr val="000080"/>
                </a:highlight>
              </a:rPr>
              <a:t> </a:t>
            </a:r>
            <a:r>
              <a:rPr lang="uk-UA" sz="3200" b="1" dirty="0" err="1">
                <a:highlight>
                  <a:srgbClr val="000080"/>
                </a:highlight>
              </a:rPr>
              <a:t>Байах</a:t>
            </a:r>
            <a:r>
              <a:rPr lang="uk-UA" sz="3200" b="1" dirty="0">
                <a:highlight>
                  <a:srgbClr val="000080"/>
                </a:highlight>
              </a:rPr>
              <a:t> і шейх Ємену </a:t>
            </a:r>
            <a:r>
              <a:rPr lang="uk-UA" sz="3200" b="1" dirty="0" err="1">
                <a:highlight>
                  <a:srgbClr val="000080"/>
                </a:highlight>
              </a:rPr>
              <a:t>Хабіб</a:t>
            </a:r>
            <a:r>
              <a:rPr lang="uk-UA" sz="3200" b="1" dirty="0">
                <a:highlight>
                  <a:srgbClr val="000080"/>
                </a:highlight>
              </a:rPr>
              <a:t> Аль </a:t>
            </a:r>
            <a:r>
              <a:rPr lang="uk-UA" sz="3200" b="1" dirty="0" err="1">
                <a:highlight>
                  <a:srgbClr val="000080"/>
                </a:highlight>
              </a:rPr>
              <a:t>ал-Джіфрі</a:t>
            </a:r>
            <a:r>
              <a:rPr lang="uk-UA" sz="3200" b="1" dirty="0">
                <a:highlight>
                  <a:srgbClr val="000080"/>
                </a:highlight>
              </a:rPr>
              <a:t>. </a:t>
            </a:r>
          </a:p>
          <a:p>
            <a:pPr algn="just"/>
            <a:r>
              <a:rPr lang="uk-UA" sz="3200" b="1" dirty="0">
                <a:highlight>
                  <a:srgbClr val="000080"/>
                </a:highlight>
              </a:rPr>
              <a:t>Відповідно «</a:t>
            </a:r>
            <a:r>
              <a:rPr lang="uk-UA" sz="3200" b="1" dirty="0" err="1">
                <a:highlight>
                  <a:srgbClr val="000080"/>
                </a:highlight>
              </a:rPr>
              <a:t>Мардінській</a:t>
            </a:r>
            <a:r>
              <a:rPr lang="uk-UA" sz="3200" b="1" dirty="0">
                <a:highlight>
                  <a:srgbClr val="000080"/>
                </a:highlight>
              </a:rPr>
              <a:t> декларації», яку було прийнято на конференції, дана </a:t>
            </a:r>
            <a:r>
              <a:rPr lang="uk-UA" sz="3200" b="1" dirty="0" err="1">
                <a:highlight>
                  <a:srgbClr val="000080"/>
                </a:highlight>
              </a:rPr>
              <a:t>фетва</a:t>
            </a:r>
            <a:r>
              <a:rPr lang="uk-UA" sz="3200" b="1" dirty="0">
                <a:highlight>
                  <a:srgbClr val="000080"/>
                </a:highlight>
              </a:rPr>
              <a:t>, що з’явилася в період війни за території між близькосхідними мусульманами та монголами (на той момент частково теж мусульманами), які здійснювали регулярні набіги на землі арабського халіфату, не відповідає нинішньому стану справ у світі.</a:t>
            </a:r>
          </a:p>
        </p:txBody>
      </p:sp>
    </p:spTree>
    <p:extLst>
      <p:ext uri="{BB962C8B-B14F-4D97-AF65-F5344CB8AC3E}">
        <p14:creationId xmlns:p14="http://schemas.microsoft.com/office/powerpoint/2010/main" val="4009899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200" b="1" dirty="0">
                <a:highlight>
                  <a:srgbClr val="000080"/>
                </a:highlight>
              </a:rPr>
              <a:t>Також було вказано, що ця </a:t>
            </a:r>
            <a:r>
              <a:rPr lang="uk-UA" sz="3200" b="1" dirty="0" err="1">
                <a:highlight>
                  <a:srgbClr val="000080"/>
                </a:highlight>
              </a:rPr>
              <a:t>фетва</a:t>
            </a:r>
            <a:r>
              <a:rPr lang="uk-UA" sz="3200" b="1" dirty="0">
                <a:highlight>
                  <a:srgbClr val="000080"/>
                </a:highlight>
              </a:rPr>
              <a:t> Ібн </a:t>
            </a:r>
            <a:r>
              <a:rPr lang="uk-UA" sz="3200" b="1" dirty="0" err="1">
                <a:highlight>
                  <a:srgbClr val="000080"/>
                </a:highlight>
              </a:rPr>
              <a:t>Таймійї</a:t>
            </a:r>
            <a:r>
              <a:rPr lang="uk-UA" sz="3200" b="1" dirty="0">
                <a:highlight>
                  <a:srgbClr val="000080"/>
                </a:highlight>
              </a:rPr>
              <a:t> не дає права називати інших мусульман невірними і переслідувати їх, а також убивати мусульман і </a:t>
            </a:r>
            <a:r>
              <a:rPr lang="uk-UA" sz="3200" b="1" dirty="0" err="1">
                <a:highlight>
                  <a:srgbClr val="000080"/>
                </a:highlight>
              </a:rPr>
              <a:t>немусульман</a:t>
            </a:r>
            <a:r>
              <a:rPr lang="uk-UA" sz="3200" b="1" dirty="0">
                <a:highlight>
                  <a:srgbClr val="000080"/>
                </a:highlight>
              </a:rPr>
              <a:t>. </a:t>
            </a:r>
          </a:p>
          <a:p>
            <a:pPr algn="just"/>
            <a:r>
              <a:rPr lang="uk-UA" sz="3200" b="1" dirty="0">
                <a:highlight>
                  <a:srgbClr val="000080"/>
                </a:highlight>
              </a:rPr>
              <a:t>Посилаючись на прецеденти часів життя пророка </a:t>
            </a:r>
            <a:r>
              <a:rPr lang="uk-UA" sz="3200" b="1" dirty="0" err="1">
                <a:highlight>
                  <a:srgbClr val="000080"/>
                </a:highlight>
              </a:rPr>
              <a:t>Мухаммеда</a:t>
            </a:r>
            <a:r>
              <a:rPr lang="uk-UA" sz="3200" b="1" dirty="0">
                <a:highlight>
                  <a:srgbClr val="000080"/>
                </a:highlight>
              </a:rPr>
              <a:t>, коли він укладав договори з іновірцями для блага </a:t>
            </a:r>
            <a:r>
              <a:rPr lang="uk-UA" sz="3200" b="1" dirty="0" err="1">
                <a:highlight>
                  <a:srgbClr val="000080"/>
                </a:highlight>
              </a:rPr>
              <a:t>умми</a:t>
            </a:r>
            <a:r>
              <a:rPr lang="uk-UA" sz="3200" b="1" dirty="0">
                <a:highlight>
                  <a:srgbClr val="000080"/>
                </a:highlight>
              </a:rPr>
              <a:t>, у наш час теж існують міжнародні договори, що пов’язують людей різної віри та гарантують їхні права, і в цьому немає порушення шаріату. Вчені-</a:t>
            </a:r>
            <a:r>
              <a:rPr lang="uk-UA" sz="3200" b="1" dirty="0" err="1">
                <a:highlight>
                  <a:srgbClr val="000080"/>
                </a:highlight>
              </a:rPr>
              <a:t>улеми</a:t>
            </a:r>
            <a:r>
              <a:rPr lang="uk-UA" sz="3200" b="1" dirty="0">
                <a:highlight>
                  <a:srgbClr val="000080"/>
                </a:highlight>
              </a:rPr>
              <a:t> мають рішуче виступити проти всякого насильства, засудити будь-який екстремізм.</a:t>
            </a:r>
          </a:p>
        </p:txBody>
      </p:sp>
    </p:spTree>
    <p:extLst>
      <p:ext uri="{BB962C8B-B14F-4D97-AF65-F5344CB8AC3E}">
        <p14:creationId xmlns:p14="http://schemas.microsoft.com/office/powerpoint/2010/main" val="3466847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200" b="1" dirty="0">
                <a:highlight>
                  <a:srgbClr val="000080"/>
                </a:highlight>
              </a:rPr>
              <a:t>Далі вказано, що тільки відповідальні особи (керівники держав) можуть оголошувати </a:t>
            </a:r>
            <a:r>
              <a:rPr lang="uk-UA" sz="3200" b="1" dirty="0" err="1">
                <a:highlight>
                  <a:srgbClr val="000080"/>
                </a:highlight>
              </a:rPr>
              <a:t>джигад</a:t>
            </a:r>
            <a:r>
              <a:rPr lang="uk-UA" sz="3200" b="1" dirty="0">
                <a:highlight>
                  <a:srgbClr val="000080"/>
                </a:highlight>
              </a:rPr>
              <a:t> у формі війни. </a:t>
            </a:r>
            <a:r>
              <a:rPr lang="uk-UA" sz="3200" b="1" dirty="0">
                <a:highlight>
                  <a:srgbClr val="FF0000"/>
                </a:highlight>
              </a:rPr>
              <a:t>Окремі індивідууми і групи не мають права цього робити</a:t>
            </a:r>
            <a:r>
              <a:rPr lang="uk-UA" sz="3200" b="1" dirty="0">
                <a:highlight>
                  <a:srgbClr val="000080"/>
                </a:highlight>
              </a:rPr>
              <a:t>. </a:t>
            </a:r>
          </a:p>
          <a:p>
            <a:pPr algn="just"/>
            <a:r>
              <a:rPr lang="uk-UA" sz="3200" b="1" dirty="0">
                <a:highlight>
                  <a:srgbClr val="000080"/>
                </a:highlight>
              </a:rPr>
              <a:t>Не можна оголошувати війну через належність до різних релігій чи шукаючи матеріальну вигоду. Муфтій, який проголошує </a:t>
            </a:r>
            <a:r>
              <a:rPr lang="uk-UA" sz="3200" b="1" dirty="0" err="1">
                <a:highlight>
                  <a:srgbClr val="000080"/>
                </a:highlight>
              </a:rPr>
              <a:t>фетву</a:t>
            </a:r>
            <a:r>
              <a:rPr lang="uk-UA" sz="3200" b="1" dirty="0">
                <a:highlight>
                  <a:srgbClr val="000080"/>
                </a:highlight>
              </a:rPr>
              <a:t>, мусить бути висококваліфікованим ісламським вченим, і </a:t>
            </a:r>
            <a:r>
              <a:rPr lang="uk-UA" sz="3200" b="1" dirty="0" err="1">
                <a:highlight>
                  <a:srgbClr val="000080"/>
                </a:highlight>
              </a:rPr>
              <a:t>фетва</a:t>
            </a:r>
            <a:r>
              <a:rPr lang="uk-UA" sz="3200" b="1" dirty="0">
                <a:highlight>
                  <a:srgbClr val="000080"/>
                </a:highlight>
              </a:rPr>
              <a:t> має бути конкретною. Не можна використовувати поняття лояльності/ворожості як аргумент у звинуваченні кого-небудь у </a:t>
            </a:r>
            <a:r>
              <a:rPr lang="uk-UA" sz="3200" b="1" dirty="0" err="1">
                <a:highlight>
                  <a:srgbClr val="000080"/>
                </a:highlight>
              </a:rPr>
              <a:t>невір’ї</a:t>
            </a:r>
            <a:r>
              <a:rPr lang="uk-UA" sz="3200" b="1" dirty="0">
                <a:highlight>
                  <a:srgbClr val="000080"/>
                </a:highlight>
              </a:rPr>
              <a:t> (</a:t>
            </a:r>
            <a:r>
              <a:rPr lang="uk-UA" sz="3200" b="1" dirty="0" err="1">
                <a:highlight>
                  <a:srgbClr val="000080"/>
                </a:highlight>
              </a:rPr>
              <a:t>такфір</a:t>
            </a:r>
            <a:r>
              <a:rPr lang="uk-UA" sz="3200" b="1" dirty="0">
                <a:highlight>
                  <a:srgbClr val="000080"/>
                </a:highlight>
              </a:rPr>
              <a:t>).</a:t>
            </a:r>
          </a:p>
        </p:txBody>
      </p:sp>
    </p:spTree>
    <p:extLst>
      <p:ext uri="{BB962C8B-B14F-4D97-AF65-F5344CB8AC3E}">
        <p14:creationId xmlns:p14="http://schemas.microsoft.com/office/powerpoint/2010/main" val="2635452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600" b="1" dirty="0">
                <a:highlight>
                  <a:srgbClr val="800000"/>
                </a:highlight>
              </a:rPr>
              <a:t>В іншому питанні – про ставлення до правителя – Ібн </a:t>
            </a:r>
            <a:r>
              <a:rPr lang="uk-UA" sz="3600" b="1" dirty="0" err="1">
                <a:highlight>
                  <a:srgbClr val="800000"/>
                </a:highlight>
              </a:rPr>
              <a:t>Таймійя</a:t>
            </a:r>
            <a:r>
              <a:rPr lang="uk-UA" sz="3600" b="1" dirty="0">
                <a:highlight>
                  <a:srgbClr val="800000"/>
                </a:highlight>
              </a:rPr>
              <a:t> також дотримувався позиції, яка досить умовно може бути віднесена до сунітської традиції. </a:t>
            </a:r>
          </a:p>
          <a:p>
            <a:pPr algn="just"/>
            <a:r>
              <a:rPr lang="uk-UA" sz="3600" b="1" dirty="0">
                <a:highlight>
                  <a:srgbClr val="800000"/>
                </a:highlight>
              </a:rPr>
              <a:t>В своїй праці «Ас-</a:t>
            </a:r>
            <a:r>
              <a:rPr lang="uk-UA" sz="3600" b="1" dirty="0" err="1">
                <a:highlight>
                  <a:srgbClr val="800000"/>
                </a:highlight>
              </a:rPr>
              <a:t>сійаса</a:t>
            </a:r>
            <a:r>
              <a:rPr lang="uk-UA" sz="3600" b="1" dirty="0">
                <a:highlight>
                  <a:srgbClr val="800000"/>
                </a:highlight>
              </a:rPr>
              <a:t> </a:t>
            </a:r>
            <a:r>
              <a:rPr lang="uk-UA" sz="3600" b="1" dirty="0" err="1">
                <a:highlight>
                  <a:srgbClr val="800000"/>
                </a:highlight>
              </a:rPr>
              <a:t>аш-шаріййа</a:t>
            </a:r>
            <a:r>
              <a:rPr lang="uk-UA" sz="3600" b="1" dirty="0">
                <a:highlight>
                  <a:srgbClr val="800000"/>
                </a:highlight>
              </a:rPr>
              <a:t>» («</a:t>
            </a:r>
            <a:r>
              <a:rPr lang="uk-UA" sz="3600" b="1" dirty="0" err="1">
                <a:highlight>
                  <a:srgbClr val="800000"/>
                </a:highlight>
              </a:rPr>
              <a:t>Шаріатське</a:t>
            </a:r>
            <a:r>
              <a:rPr lang="uk-UA" sz="3600" b="1" dirty="0">
                <a:highlight>
                  <a:srgbClr val="800000"/>
                </a:highlight>
              </a:rPr>
              <a:t> правління») він критикував як сунітську теорію халіфату, так і теорію імамату шиїтів. Він був переконаний, що ні в Корані, ні в </a:t>
            </a:r>
            <a:r>
              <a:rPr lang="uk-UA" sz="3600" b="1" dirty="0" err="1">
                <a:highlight>
                  <a:srgbClr val="800000"/>
                </a:highlight>
              </a:rPr>
              <a:t>Сунні</a:t>
            </a:r>
            <a:r>
              <a:rPr lang="uk-UA" sz="3600" b="1" dirty="0">
                <a:highlight>
                  <a:srgbClr val="800000"/>
                </a:highlight>
              </a:rPr>
              <a:t> немає положень для традиційної теорії халіфату або теорії імамату.</a:t>
            </a:r>
          </a:p>
        </p:txBody>
      </p:sp>
    </p:spTree>
    <p:extLst>
      <p:ext uri="{BB962C8B-B14F-4D97-AF65-F5344CB8AC3E}">
        <p14:creationId xmlns:p14="http://schemas.microsoft.com/office/powerpoint/2010/main" val="990851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600" b="1" dirty="0">
                <a:highlight>
                  <a:srgbClr val="800000"/>
                </a:highlight>
              </a:rPr>
              <a:t>Ібн </a:t>
            </a:r>
            <a:r>
              <a:rPr lang="uk-UA" sz="3600" b="1" dirty="0" err="1">
                <a:highlight>
                  <a:srgbClr val="800000"/>
                </a:highlight>
              </a:rPr>
              <a:t>Таймійя</a:t>
            </a:r>
            <a:r>
              <a:rPr lang="uk-UA" sz="3600" b="1" dirty="0">
                <a:highlight>
                  <a:srgbClr val="800000"/>
                </a:highlight>
              </a:rPr>
              <a:t> вважав, що пророк </a:t>
            </a:r>
            <a:r>
              <a:rPr lang="uk-UA" sz="3600" b="1" dirty="0" err="1">
                <a:highlight>
                  <a:srgbClr val="800000"/>
                </a:highlight>
              </a:rPr>
              <a:t>Мухаммад</a:t>
            </a:r>
            <a:r>
              <a:rPr lang="uk-UA" sz="3600" b="1" dirty="0">
                <a:highlight>
                  <a:srgbClr val="800000"/>
                </a:highlight>
              </a:rPr>
              <a:t> встановив в Медині певний соціальний і політичний порядок, який, однак, </a:t>
            </a:r>
            <a:r>
              <a:rPr lang="uk-UA" sz="3600" b="1" dirty="0">
                <a:highlight>
                  <a:srgbClr val="008080"/>
                </a:highlight>
              </a:rPr>
              <a:t>не міг бути названий державою. </a:t>
            </a:r>
          </a:p>
          <a:p>
            <a:pPr algn="just"/>
            <a:r>
              <a:rPr lang="uk-UA" sz="3600" b="1" dirty="0">
                <a:highlight>
                  <a:srgbClr val="800000"/>
                </a:highlight>
              </a:rPr>
              <a:t>Ібн </a:t>
            </a:r>
            <a:r>
              <a:rPr lang="uk-UA" sz="3600" b="1" dirty="0" err="1">
                <a:highlight>
                  <a:srgbClr val="800000"/>
                </a:highlight>
              </a:rPr>
              <a:t>Таймійя</a:t>
            </a:r>
            <a:r>
              <a:rPr lang="uk-UA" sz="3600" b="1" dirty="0">
                <a:highlight>
                  <a:srgbClr val="800000"/>
                </a:highlight>
              </a:rPr>
              <a:t> не заперечує, що правління Мухаммада представляло собою один з видів політичного керівництва. Але він наполягав на тому, що влада Пророка унікальна і його приклад не може служити основою для політичної теорії в ісламі.</a:t>
            </a:r>
          </a:p>
        </p:txBody>
      </p:sp>
    </p:spTree>
    <p:extLst>
      <p:ext uri="{BB962C8B-B14F-4D97-AF65-F5344CB8AC3E}">
        <p14:creationId xmlns:p14="http://schemas.microsoft.com/office/powerpoint/2010/main" val="3658570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2800" b="1" dirty="0">
                <a:highlight>
                  <a:srgbClr val="008080"/>
                </a:highlight>
              </a:rPr>
              <a:t>З іншого боку ключову роль Ібн </a:t>
            </a:r>
            <a:r>
              <a:rPr lang="uk-UA" sz="2800" b="1" dirty="0" err="1">
                <a:highlight>
                  <a:srgbClr val="008080"/>
                </a:highlight>
              </a:rPr>
              <a:t>Таймія</a:t>
            </a:r>
            <a:r>
              <a:rPr lang="uk-UA" sz="2800" b="1" dirty="0">
                <a:highlight>
                  <a:srgbClr val="008080"/>
                </a:highlight>
              </a:rPr>
              <a:t> надавав </a:t>
            </a:r>
            <a:r>
              <a:rPr lang="uk-UA" sz="2800" b="1" dirty="0" err="1">
                <a:highlight>
                  <a:srgbClr val="008080"/>
                </a:highlight>
              </a:rPr>
              <a:t>уммі</a:t>
            </a:r>
            <a:r>
              <a:rPr lang="uk-UA" sz="2800" b="1" dirty="0">
                <a:highlight>
                  <a:srgbClr val="008080"/>
                </a:highlight>
              </a:rPr>
              <a:t> – всесвітній спільноті мусульман. Саме </a:t>
            </a:r>
            <a:r>
              <a:rPr lang="uk-UA" sz="2800" b="1" dirty="0" err="1">
                <a:highlight>
                  <a:srgbClr val="008080"/>
                </a:highlight>
              </a:rPr>
              <a:t>умма</a:t>
            </a:r>
            <a:r>
              <a:rPr lang="uk-UA" sz="2800" b="1" dirty="0">
                <a:highlight>
                  <a:srgbClr val="008080"/>
                </a:highlight>
              </a:rPr>
              <a:t>, за Ібн </a:t>
            </a:r>
            <a:r>
              <a:rPr lang="uk-UA" sz="2800" b="1" dirty="0" err="1">
                <a:highlight>
                  <a:srgbClr val="008080"/>
                </a:highlight>
              </a:rPr>
              <a:t>Таймією</a:t>
            </a:r>
            <a:r>
              <a:rPr lang="uk-UA" sz="2800" b="1" dirty="0">
                <a:highlight>
                  <a:srgbClr val="008080"/>
                </a:highlight>
              </a:rPr>
              <a:t>, як отримувач Божественного одкровення, несе відповідальність за збереження та розповсюдження віри, і формування держави є однією з її функцій. </a:t>
            </a:r>
          </a:p>
          <a:p>
            <a:pPr algn="just"/>
            <a:r>
              <a:rPr lang="uk-UA" sz="2800" b="1" dirty="0">
                <a:highlight>
                  <a:srgbClr val="FF0000"/>
                </a:highlight>
              </a:rPr>
              <a:t>Завдання, покладені на </a:t>
            </a:r>
            <a:r>
              <a:rPr lang="uk-UA" sz="2800" b="1" dirty="0" err="1">
                <a:highlight>
                  <a:srgbClr val="FF0000"/>
                </a:highlight>
              </a:rPr>
              <a:t>умму</a:t>
            </a:r>
            <a:r>
              <a:rPr lang="uk-UA" sz="2800" b="1" dirty="0">
                <a:highlight>
                  <a:srgbClr val="FF0000"/>
                </a:highlight>
              </a:rPr>
              <a:t>, не можуть бути виконані без підтримки державної влади. Але імам лише виконавець, обтяжений необхідністю проводити в життя закони шаріату, він не має святості або певних привілеїв. Більше того, суспільство має право зсунути халіфа або султана, якщо він не виконує умови «договору». Тобто правитель потрібен як інструмент виконання волі Бога.</a:t>
            </a:r>
          </a:p>
        </p:txBody>
      </p:sp>
    </p:spTree>
    <p:extLst>
      <p:ext uri="{BB962C8B-B14F-4D97-AF65-F5344CB8AC3E}">
        <p14:creationId xmlns:p14="http://schemas.microsoft.com/office/powerpoint/2010/main" val="774500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marL="0" indent="0" algn="just">
              <a:buNone/>
            </a:pPr>
            <a:r>
              <a:rPr lang="uk-UA" sz="2800" b="1" dirty="0">
                <a:highlight>
                  <a:srgbClr val="FF0000"/>
                </a:highlight>
              </a:rPr>
              <a:t>Більше року на хвилях радіо-станції “Радіо </a:t>
            </a:r>
            <a:r>
              <a:rPr lang="uk-UA" sz="2800" b="1" dirty="0" err="1">
                <a:highlight>
                  <a:srgbClr val="FF0000"/>
                </a:highlight>
              </a:rPr>
              <a:t>Рокс</a:t>
            </a:r>
            <a:r>
              <a:rPr lang="uk-UA" sz="2800" b="1" dirty="0">
                <a:highlight>
                  <a:srgbClr val="FF0000"/>
                </a:highlight>
              </a:rPr>
              <a:t>-Україна” регулярно виходить в ефір радіопередача “</a:t>
            </a:r>
            <a:r>
              <a:rPr lang="uk-UA" sz="2800" b="1" dirty="0" err="1">
                <a:highlight>
                  <a:srgbClr val="FF0000"/>
                </a:highlight>
              </a:rPr>
              <a:t>Ассалям</a:t>
            </a:r>
            <a:r>
              <a:rPr lang="uk-UA" sz="2800" b="1" dirty="0">
                <a:highlight>
                  <a:srgbClr val="FF0000"/>
                </a:highlight>
              </a:rPr>
              <a:t> </a:t>
            </a:r>
            <a:r>
              <a:rPr lang="uk-UA" sz="2800" b="1" dirty="0" err="1">
                <a:highlight>
                  <a:srgbClr val="FF0000"/>
                </a:highlight>
              </a:rPr>
              <a:t>алейкум</a:t>
            </a:r>
            <a:r>
              <a:rPr lang="uk-UA" sz="2800" b="1" dirty="0">
                <a:highlight>
                  <a:srgbClr val="FF0000"/>
                </a:highlight>
              </a:rPr>
              <a:t>!”, що випускається асоціацією “</a:t>
            </a:r>
            <a:r>
              <a:rPr lang="uk-UA" sz="2800" b="1" dirty="0" err="1">
                <a:highlight>
                  <a:srgbClr val="FF0000"/>
                </a:highlight>
              </a:rPr>
              <a:t>Ансар-фаундейшн</a:t>
            </a:r>
            <a:r>
              <a:rPr lang="uk-UA" sz="2800" b="1" dirty="0">
                <a:highlight>
                  <a:srgbClr val="FF0000"/>
                </a:highlight>
              </a:rPr>
              <a:t>”. </a:t>
            </a:r>
          </a:p>
          <a:p>
            <a:pPr marL="0" indent="0" algn="just">
              <a:buNone/>
            </a:pPr>
            <a:r>
              <a:rPr lang="uk-UA" sz="2800" b="1" dirty="0">
                <a:highlight>
                  <a:srgbClr val="FF0000"/>
                </a:highlight>
              </a:rPr>
              <a:t>Так, одним з важливих напрямків в роботі ДЦУМ (Духовний центр мусульман Криму) був переклад, видавництво і розповсюдження ісламської літератури. Видаються книги з різних релігійних наук: основ віровчення, ісламського законознавства, тлумачення Корану, передачі </a:t>
            </a:r>
            <a:r>
              <a:rPr lang="uk-UA" sz="2800" b="1" dirty="0" err="1">
                <a:highlight>
                  <a:srgbClr val="FF0000"/>
                </a:highlight>
              </a:rPr>
              <a:t>Хадисів</a:t>
            </a:r>
            <a:r>
              <a:rPr lang="uk-UA" sz="2800" b="1" dirty="0">
                <a:highlight>
                  <a:srgbClr val="FF0000"/>
                </a:highlight>
              </a:rPr>
              <a:t>, граматиці арабської мови, життєпису пророка Мухаммада та ін. Також виходять періодичні видання – журнал «</a:t>
            </a:r>
            <a:r>
              <a:rPr lang="uk-UA" sz="2800" b="1" dirty="0" err="1">
                <a:highlight>
                  <a:srgbClr val="FF0000"/>
                </a:highlight>
              </a:rPr>
              <a:t>Мірас</a:t>
            </a:r>
            <a:r>
              <a:rPr lang="uk-UA" sz="2800" b="1" dirty="0">
                <a:highlight>
                  <a:srgbClr val="FF0000"/>
                </a:highlight>
              </a:rPr>
              <a:t>» («Спадщина») і дитячий журнал «</a:t>
            </a:r>
            <a:r>
              <a:rPr lang="uk-UA" sz="2800" b="1" dirty="0" err="1">
                <a:highlight>
                  <a:srgbClr val="FF0000"/>
                </a:highlight>
              </a:rPr>
              <a:t>Мерхаба</a:t>
            </a:r>
            <a:r>
              <a:rPr lang="uk-UA" sz="2800" b="1" dirty="0">
                <a:highlight>
                  <a:srgbClr val="FF0000"/>
                </a:highlight>
              </a:rPr>
              <a:t>». </a:t>
            </a:r>
            <a:r>
              <a:rPr lang="uk-UA" sz="2800" b="1" dirty="0">
                <a:highlight>
                  <a:srgbClr val="000080"/>
                </a:highlight>
              </a:rPr>
              <a:t>Все видання – російською мовою.</a:t>
            </a:r>
          </a:p>
        </p:txBody>
      </p:sp>
    </p:spTree>
    <p:extLst>
      <p:ext uri="{BB962C8B-B14F-4D97-AF65-F5344CB8AC3E}">
        <p14:creationId xmlns:p14="http://schemas.microsoft.com/office/powerpoint/2010/main" val="2070523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FF0000"/>
                </a:highlight>
              </a:rPr>
              <a:t>При цьому </a:t>
            </a:r>
            <a:r>
              <a:rPr lang="uk-UA" sz="2800" b="1" dirty="0" err="1">
                <a:highlight>
                  <a:srgbClr val="FF0000"/>
                </a:highlight>
              </a:rPr>
              <a:t>Ахмад</a:t>
            </a:r>
            <a:r>
              <a:rPr lang="uk-UA" sz="2800" b="1" dirty="0">
                <a:highlight>
                  <a:srgbClr val="FF0000"/>
                </a:highlight>
              </a:rPr>
              <a:t> Ібн </a:t>
            </a:r>
            <a:r>
              <a:rPr lang="uk-UA" sz="2800" b="1" dirty="0" err="1">
                <a:highlight>
                  <a:srgbClr val="FF0000"/>
                </a:highlight>
              </a:rPr>
              <a:t>Ханбал</a:t>
            </a:r>
            <a:r>
              <a:rPr lang="uk-UA" sz="2800" b="1" dirty="0">
                <a:highlight>
                  <a:srgbClr val="FF0000"/>
                </a:highlight>
              </a:rPr>
              <a:t>, засновник </a:t>
            </a:r>
            <a:r>
              <a:rPr lang="uk-UA" sz="2800" b="1" dirty="0" err="1">
                <a:highlight>
                  <a:srgbClr val="FF0000"/>
                </a:highlight>
              </a:rPr>
              <a:t>ханбалітського</a:t>
            </a:r>
            <a:r>
              <a:rPr lang="uk-UA" sz="2800" b="1" dirty="0">
                <a:highlight>
                  <a:srgbClr val="FF0000"/>
                </a:highlight>
              </a:rPr>
              <a:t> </a:t>
            </a:r>
            <a:r>
              <a:rPr lang="uk-UA" sz="2800" b="1" dirty="0" err="1">
                <a:highlight>
                  <a:srgbClr val="FF0000"/>
                </a:highlight>
              </a:rPr>
              <a:t>мазгабу</a:t>
            </a:r>
            <a:r>
              <a:rPr lang="uk-UA" sz="2800" b="1" dirty="0">
                <a:highlight>
                  <a:srgbClr val="FF0000"/>
                </a:highlight>
              </a:rPr>
              <a:t>, до якого іноді відносять і самого Ібн </a:t>
            </a:r>
            <a:r>
              <a:rPr lang="uk-UA" sz="2800" b="1" dirty="0" err="1">
                <a:highlight>
                  <a:srgbClr val="FF0000"/>
                </a:highlight>
              </a:rPr>
              <a:t>Таймійю</a:t>
            </a:r>
            <a:r>
              <a:rPr lang="uk-UA" sz="2800" b="1" dirty="0">
                <a:highlight>
                  <a:srgbClr val="FF0000"/>
                </a:highlight>
              </a:rPr>
              <a:t>, казав: «</a:t>
            </a:r>
            <a:r>
              <a:rPr lang="uk-UA" sz="2800" b="1" dirty="0">
                <a:highlight>
                  <a:srgbClr val="008080"/>
                </a:highlight>
              </a:rPr>
              <a:t>Дев’яносто чоловік з послідовників Пророка другого покоління, авторитети раннього ісламу та </a:t>
            </a:r>
            <a:r>
              <a:rPr lang="uk-UA" sz="2800" b="1" dirty="0" err="1">
                <a:highlight>
                  <a:srgbClr val="008080"/>
                </a:highlight>
              </a:rPr>
              <a:t>факіхи</a:t>
            </a:r>
            <a:r>
              <a:rPr lang="uk-UA" sz="2800" b="1" dirty="0">
                <a:highlight>
                  <a:srgbClr val="008080"/>
                </a:highlight>
              </a:rPr>
              <a:t> великих міст дійшли спільної думки про те, що </a:t>
            </a:r>
            <a:r>
              <a:rPr lang="uk-UA" sz="2800" b="1" dirty="0" err="1">
                <a:highlight>
                  <a:srgbClr val="008080"/>
                </a:highlight>
              </a:rPr>
              <a:t>Сунна</a:t>
            </a:r>
            <a:r>
              <a:rPr lang="uk-UA" sz="2800" b="1" dirty="0">
                <a:highlight>
                  <a:srgbClr val="008080"/>
                </a:highlight>
              </a:rPr>
              <a:t>, заповідана Пророком, полягає в наступному: &lt;...&gt; здійснення </a:t>
            </a:r>
            <a:r>
              <a:rPr lang="uk-UA" sz="2800" b="1" dirty="0" err="1">
                <a:highlight>
                  <a:srgbClr val="008080"/>
                </a:highlight>
              </a:rPr>
              <a:t>джигаду</a:t>
            </a:r>
            <a:r>
              <a:rPr lang="uk-UA" sz="2800" b="1" dirty="0">
                <a:highlight>
                  <a:srgbClr val="008080"/>
                </a:highlight>
              </a:rPr>
              <a:t> з будь-яким халіфом, благочестивий він або грішний &lt;...&gt; терпіння на службі султанові, незважаючи на те, справедливий він чи ні; ми не можемо виступати проти еміра зі зброєю в руках, навіть якщо він творить несправедливість; ми не повинні звинувачувати мусульман в </a:t>
            </a:r>
            <a:r>
              <a:rPr lang="uk-UA" sz="2800" b="1" dirty="0" err="1">
                <a:highlight>
                  <a:srgbClr val="008080"/>
                </a:highlight>
              </a:rPr>
              <a:t>невір’ї</a:t>
            </a:r>
            <a:r>
              <a:rPr lang="uk-UA" sz="2800" b="1" dirty="0">
                <a:highlight>
                  <a:srgbClr val="008080"/>
                </a:highlight>
              </a:rPr>
              <a:t>, навіть якщо вони скоїли тяжкі гріхи</a:t>
            </a:r>
            <a:r>
              <a:rPr lang="uk-UA" sz="2800" b="1" dirty="0">
                <a:highlight>
                  <a:srgbClr val="FF0000"/>
                </a:highlight>
              </a:rPr>
              <a:t>».</a:t>
            </a:r>
          </a:p>
        </p:txBody>
      </p:sp>
    </p:spTree>
    <p:extLst>
      <p:ext uri="{BB962C8B-B14F-4D97-AF65-F5344CB8AC3E}">
        <p14:creationId xmlns:p14="http://schemas.microsoft.com/office/powerpoint/2010/main" val="3099615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008080"/>
                </a:highlight>
              </a:rPr>
              <a:t>Ібн </a:t>
            </a:r>
            <a:r>
              <a:rPr lang="uk-UA" sz="3600" b="1" dirty="0" err="1">
                <a:highlight>
                  <a:srgbClr val="008080"/>
                </a:highlight>
              </a:rPr>
              <a:t>Таймійя</a:t>
            </a:r>
            <a:r>
              <a:rPr lang="uk-UA" sz="3600" b="1" dirty="0">
                <a:highlight>
                  <a:srgbClr val="008080"/>
                </a:highlight>
              </a:rPr>
              <a:t> відкинув погляди засновника-епоніма свого </a:t>
            </a:r>
            <a:r>
              <a:rPr lang="uk-UA" sz="3600" b="1" dirty="0" err="1">
                <a:highlight>
                  <a:srgbClr val="008080"/>
                </a:highlight>
              </a:rPr>
              <a:t>мазгабу</a:t>
            </a:r>
            <a:r>
              <a:rPr lang="uk-UA" sz="3600" b="1" dirty="0">
                <a:highlight>
                  <a:srgbClr val="008080"/>
                </a:highlight>
              </a:rPr>
              <a:t> і проголосив, що якщо правитель сам не виконує основні обов’язки ісламу або ж потурає їх порушенню в тій державі, якою він керує, то він – невірний. </a:t>
            </a:r>
          </a:p>
          <a:p>
            <a:pPr algn="just"/>
            <a:r>
              <a:rPr lang="uk-UA" sz="3600" b="1" dirty="0">
                <a:highlight>
                  <a:srgbClr val="008080"/>
                </a:highlight>
              </a:rPr>
              <a:t>Але, оскільки невірний не може очолювати </a:t>
            </a:r>
            <a:r>
              <a:rPr lang="uk-UA" sz="3600" b="1" dirty="0" err="1">
                <a:highlight>
                  <a:srgbClr val="008080"/>
                </a:highlight>
              </a:rPr>
              <a:t>умму</a:t>
            </a:r>
            <a:r>
              <a:rPr lang="uk-UA" sz="3600" b="1" dirty="0">
                <a:highlight>
                  <a:srgbClr val="008080"/>
                </a:highlight>
              </a:rPr>
              <a:t>, проти нього слід оголосити </a:t>
            </a:r>
            <a:r>
              <a:rPr lang="uk-UA" sz="3600" b="1" dirty="0" err="1">
                <a:highlight>
                  <a:srgbClr val="008080"/>
                </a:highlight>
              </a:rPr>
              <a:t>джигад</a:t>
            </a:r>
            <a:r>
              <a:rPr lang="uk-UA" sz="3600" b="1" dirty="0">
                <a:highlight>
                  <a:srgbClr val="008080"/>
                </a:highlight>
              </a:rPr>
              <a:t>, отже, на думку Ібн </a:t>
            </a:r>
            <a:r>
              <a:rPr lang="uk-UA" sz="3600" b="1" dirty="0" err="1">
                <a:highlight>
                  <a:srgbClr val="008080"/>
                </a:highlight>
              </a:rPr>
              <a:t>Таймійї</a:t>
            </a:r>
            <a:r>
              <a:rPr lang="uk-UA" sz="3600" b="1" dirty="0">
                <a:highlight>
                  <a:srgbClr val="008080"/>
                </a:highlight>
              </a:rPr>
              <a:t>, правлячого не по шаріату належить повалити.</a:t>
            </a:r>
          </a:p>
        </p:txBody>
      </p:sp>
    </p:spTree>
    <p:extLst>
      <p:ext uri="{BB962C8B-B14F-4D97-AF65-F5344CB8AC3E}">
        <p14:creationId xmlns:p14="http://schemas.microsoft.com/office/powerpoint/2010/main" val="3762496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800000"/>
                </a:highlight>
              </a:rPr>
              <a:t>Ідеологічним наступником Ібн </a:t>
            </a:r>
            <a:r>
              <a:rPr lang="uk-UA" sz="3200" b="1" dirty="0" err="1">
                <a:highlight>
                  <a:srgbClr val="800000"/>
                </a:highlight>
              </a:rPr>
              <a:t>Таймійі</a:t>
            </a:r>
            <a:r>
              <a:rPr lang="uk-UA" sz="3200" b="1" dirty="0">
                <a:highlight>
                  <a:srgbClr val="800000"/>
                </a:highlight>
              </a:rPr>
              <a:t> став </a:t>
            </a:r>
            <a:r>
              <a:rPr lang="uk-UA" sz="3200" b="1" dirty="0" err="1">
                <a:solidFill>
                  <a:srgbClr val="FFFF00"/>
                </a:solidFill>
                <a:highlight>
                  <a:srgbClr val="800000"/>
                </a:highlight>
              </a:rPr>
              <a:t>Мухаммад</a:t>
            </a:r>
            <a:r>
              <a:rPr lang="uk-UA" sz="3200" b="1" dirty="0">
                <a:solidFill>
                  <a:srgbClr val="FFFF00"/>
                </a:solidFill>
                <a:highlight>
                  <a:srgbClr val="800000"/>
                </a:highlight>
              </a:rPr>
              <a:t> Ібн </a:t>
            </a:r>
            <a:r>
              <a:rPr lang="uk-UA" sz="3200" b="1" dirty="0" err="1">
                <a:solidFill>
                  <a:srgbClr val="FFFF00"/>
                </a:solidFill>
                <a:highlight>
                  <a:srgbClr val="800000"/>
                </a:highlight>
              </a:rPr>
              <a:t>Абд</a:t>
            </a:r>
            <a:r>
              <a:rPr lang="uk-UA" sz="3200" b="1" dirty="0">
                <a:solidFill>
                  <a:srgbClr val="FFFF00"/>
                </a:solidFill>
                <a:highlight>
                  <a:srgbClr val="800000"/>
                </a:highlight>
              </a:rPr>
              <a:t> </a:t>
            </a:r>
            <a:r>
              <a:rPr lang="uk-UA" sz="3200" b="1" dirty="0" err="1">
                <a:solidFill>
                  <a:srgbClr val="FFFF00"/>
                </a:solidFill>
                <a:highlight>
                  <a:srgbClr val="800000"/>
                </a:highlight>
              </a:rPr>
              <a:t>ал-Ваггаб</a:t>
            </a:r>
            <a:r>
              <a:rPr lang="uk-UA" sz="3200" b="1" dirty="0">
                <a:highlight>
                  <a:srgbClr val="800000"/>
                </a:highlight>
              </a:rPr>
              <a:t> із Неджду (місцевість на Аравійському півострові), засновник-епонім релігійно-політичного руху радикального характеру. </a:t>
            </a:r>
          </a:p>
          <a:p>
            <a:pPr algn="just"/>
            <a:r>
              <a:rPr lang="uk-UA" sz="3200" b="1" dirty="0">
                <a:highlight>
                  <a:srgbClr val="800000"/>
                </a:highlight>
              </a:rPr>
              <a:t>Такій же критиці піддається </a:t>
            </a:r>
            <a:r>
              <a:rPr lang="uk-UA" sz="3200" b="1" dirty="0" err="1">
                <a:solidFill>
                  <a:srgbClr val="FFFF00"/>
                </a:solidFill>
                <a:highlight>
                  <a:srgbClr val="800000"/>
                </a:highlight>
              </a:rPr>
              <a:t>Саїд</a:t>
            </a:r>
            <a:r>
              <a:rPr lang="uk-UA" sz="3200" b="1" dirty="0">
                <a:solidFill>
                  <a:srgbClr val="FFFF00"/>
                </a:solidFill>
                <a:highlight>
                  <a:srgbClr val="800000"/>
                </a:highlight>
              </a:rPr>
              <a:t> </a:t>
            </a:r>
            <a:r>
              <a:rPr lang="uk-UA" sz="3200" b="1" dirty="0" err="1">
                <a:solidFill>
                  <a:srgbClr val="FFFF00"/>
                </a:solidFill>
                <a:highlight>
                  <a:srgbClr val="800000"/>
                </a:highlight>
              </a:rPr>
              <a:t>Кутб</a:t>
            </a:r>
            <a:r>
              <a:rPr lang="uk-UA" sz="3200" b="1" dirty="0">
                <a:highlight>
                  <a:srgbClr val="800000"/>
                </a:highlight>
              </a:rPr>
              <a:t>, який очолював секцію пропаганди асоціації (</a:t>
            </a:r>
            <a:r>
              <a:rPr lang="uk-UA" sz="3200" b="1" dirty="0" err="1">
                <a:highlight>
                  <a:srgbClr val="800000"/>
                </a:highlight>
              </a:rPr>
              <a:t>кисм</a:t>
            </a:r>
            <a:r>
              <a:rPr lang="uk-UA" sz="3200" b="1" dirty="0">
                <a:highlight>
                  <a:srgbClr val="800000"/>
                </a:highlight>
              </a:rPr>
              <a:t> </a:t>
            </a:r>
            <a:r>
              <a:rPr lang="uk-UA" sz="3200" b="1" dirty="0" err="1">
                <a:highlight>
                  <a:srgbClr val="800000"/>
                </a:highlight>
              </a:rPr>
              <a:t>нашр</a:t>
            </a:r>
            <a:r>
              <a:rPr lang="uk-UA" sz="3200" b="1" dirty="0">
                <a:highlight>
                  <a:srgbClr val="800000"/>
                </a:highlight>
              </a:rPr>
              <a:t> ад-</a:t>
            </a:r>
            <a:r>
              <a:rPr lang="uk-UA" sz="3200" b="1" dirty="0" err="1">
                <a:highlight>
                  <a:srgbClr val="800000"/>
                </a:highlight>
              </a:rPr>
              <a:t>да’ава</a:t>
            </a:r>
            <a:r>
              <a:rPr lang="uk-UA" sz="3200" b="1" dirty="0">
                <a:highlight>
                  <a:srgbClr val="800000"/>
                </a:highlight>
              </a:rPr>
              <a:t>) «Брати-мусульмани», чиї погляди були покладені в основу радикального ісламізму, який проявляється у формі терористичної діяльності – від різних груп, афілійованих з </a:t>
            </a:r>
            <a:r>
              <a:rPr lang="uk-UA" sz="3200" b="1" dirty="0" err="1">
                <a:highlight>
                  <a:srgbClr val="800000"/>
                </a:highlight>
              </a:rPr>
              <a:t>ал</a:t>
            </a:r>
            <a:r>
              <a:rPr lang="uk-UA" sz="3200" b="1" dirty="0">
                <a:highlight>
                  <a:srgbClr val="800000"/>
                </a:highlight>
              </a:rPr>
              <a:t>-Каїдою, до </a:t>
            </a:r>
            <a:r>
              <a:rPr lang="uk-UA" sz="3200" b="1" dirty="0" err="1">
                <a:highlight>
                  <a:srgbClr val="800000"/>
                </a:highlight>
              </a:rPr>
              <a:t>т.зв</a:t>
            </a:r>
            <a:r>
              <a:rPr lang="uk-UA" sz="3200" b="1" dirty="0">
                <a:highlight>
                  <a:srgbClr val="800000"/>
                </a:highlight>
              </a:rPr>
              <a:t>. «Ісламської держави».</a:t>
            </a:r>
          </a:p>
        </p:txBody>
      </p:sp>
    </p:spTree>
    <p:extLst>
      <p:ext uri="{BB962C8B-B14F-4D97-AF65-F5344CB8AC3E}">
        <p14:creationId xmlns:p14="http://schemas.microsoft.com/office/powerpoint/2010/main" val="2053740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500" b="1" dirty="0">
                <a:highlight>
                  <a:srgbClr val="800000"/>
                </a:highlight>
              </a:rPr>
              <a:t>Більшість сучасних дослідників ісламізму погоджуються із тим, що саме його ідеї було покладено в основу ідеології практично всіх радикальних ісламістських організацій та рухів. </a:t>
            </a:r>
            <a:r>
              <a:rPr lang="uk-UA" sz="2500" b="1" dirty="0">
                <a:solidFill>
                  <a:srgbClr val="FFFF00"/>
                </a:solidFill>
                <a:highlight>
                  <a:srgbClr val="800000"/>
                </a:highlight>
              </a:rPr>
              <a:t>С. </a:t>
            </a:r>
            <a:r>
              <a:rPr lang="uk-UA" sz="2500" b="1" dirty="0" err="1">
                <a:solidFill>
                  <a:srgbClr val="FFFF00"/>
                </a:solidFill>
                <a:highlight>
                  <a:srgbClr val="800000"/>
                </a:highlight>
              </a:rPr>
              <a:t>Кутб</a:t>
            </a:r>
            <a:r>
              <a:rPr lang="uk-UA" sz="2500" b="1" dirty="0">
                <a:solidFill>
                  <a:srgbClr val="FFFF00"/>
                </a:solidFill>
                <a:highlight>
                  <a:srgbClr val="800000"/>
                </a:highlight>
              </a:rPr>
              <a:t> виділяв два головних методи боротьби за панування ісламу – переконання і воєнні дії. </a:t>
            </a:r>
          </a:p>
          <a:p>
            <a:pPr algn="just"/>
            <a:r>
              <a:rPr lang="uk-UA" sz="2500" b="1" dirty="0">
                <a:solidFill>
                  <a:srgbClr val="FFFF00"/>
                </a:solidFill>
                <a:highlight>
                  <a:srgbClr val="800000"/>
                </a:highlight>
              </a:rPr>
              <a:t>Перший метод використовується для боротьби на рівні ідей, вірувань, а другий – на рівні держави, суспільства, організацій. </a:t>
            </a:r>
            <a:r>
              <a:rPr lang="uk-UA" sz="2500" b="1" dirty="0">
                <a:highlight>
                  <a:srgbClr val="800000"/>
                </a:highlight>
              </a:rPr>
              <a:t>Ці два методи, згідно </a:t>
            </a:r>
            <a:r>
              <a:rPr lang="uk-UA" sz="2500" b="1" dirty="0" err="1">
                <a:highlight>
                  <a:srgbClr val="800000"/>
                </a:highlight>
              </a:rPr>
              <a:t>Кутбу</a:t>
            </a:r>
            <a:r>
              <a:rPr lang="uk-UA" sz="2500" b="1" dirty="0">
                <a:highlight>
                  <a:srgbClr val="800000"/>
                </a:highlight>
              </a:rPr>
              <a:t>, повинні взаємодіяти: </a:t>
            </a:r>
            <a:r>
              <a:rPr lang="uk-UA" sz="2500" b="1" dirty="0">
                <a:highlight>
                  <a:srgbClr val="FF0000"/>
                </a:highlight>
              </a:rPr>
              <a:t>спочатку за допомогою воєнного виступу мусульманська спільнота знищує ті інститути </a:t>
            </a:r>
            <a:r>
              <a:rPr lang="uk-UA" sz="2500" b="1" dirty="0" err="1">
                <a:highlight>
                  <a:srgbClr val="FF0000"/>
                </a:highlight>
              </a:rPr>
              <a:t>джагілійї</a:t>
            </a:r>
            <a:r>
              <a:rPr lang="uk-UA" sz="2500" b="1" dirty="0">
                <a:highlight>
                  <a:srgbClr val="FF0000"/>
                </a:highlight>
              </a:rPr>
              <a:t> (до- і </a:t>
            </a:r>
            <a:r>
              <a:rPr lang="uk-UA" sz="2500" b="1" dirty="0" err="1">
                <a:highlight>
                  <a:srgbClr val="FF0000"/>
                </a:highlight>
              </a:rPr>
              <a:t>позаісламського</a:t>
            </a:r>
            <a:r>
              <a:rPr lang="uk-UA" sz="2500" b="1" dirty="0">
                <a:highlight>
                  <a:srgbClr val="FF0000"/>
                </a:highlight>
              </a:rPr>
              <a:t> язичництва), що заважають поширенню ісламу, і домагається тим самим свободи вибору віри. Після встановлення ісламської системи акцент робиться на переконання, щоб показати вільним тепер людям, що іслам - єдина істинна віра. Мета збройної боротьби – розчистити шлях для переконання.</a:t>
            </a:r>
          </a:p>
        </p:txBody>
      </p:sp>
    </p:spTree>
    <p:extLst>
      <p:ext uri="{BB962C8B-B14F-4D97-AF65-F5344CB8AC3E}">
        <p14:creationId xmlns:p14="http://schemas.microsoft.com/office/powerpoint/2010/main" val="466717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000080"/>
                </a:highlight>
              </a:rPr>
              <a:t>Окрім розглянутого кредо, на формування теологічного дискурсу ДУМУ впливають праці засновника та ідеолога руху </a:t>
            </a:r>
            <a:r>
              <a:rPr lang="uk-UA" sz="2800" b="1" dirty="0" err="1">
                <a:highlight>
                  <a:srgbClr val="000080"/>
                </a:highlight>
              </a:rPr>
              <a:t>ал-Ахбаш</a:t>
            </a:r>
            <a:r>
              <a:rPr lang="uk-UA" sz="2800" b="1" dirty="0">
                <a:highlight>
                  <a:srgbClr val="000080"/>
                </a:highlight>
              </a:rPr>
              <a:t> </a:t>
            </a:r>
            <a:r>
              <a:rPr lang="uk-UA" sz="2800" b="1" dirty="0" err="1">
                <a:highlight>
                  <a:srgbClr val="FF0000"/>
                </a:highlight>
              </a:rPr>
              <a:t>Абдаллаха</a:t>
            </a:r>
            <a:r>
              <a:rPr lang="uk-UA" sz="2800" b="1" dirty="0">
                <a:highlight>
                  <a:srgbClr val="FF0000"/>
                </a:highlight>
              </a:rPr>
              <a:t> </a:t>
            </a:r>
            <a:r>
              <a:rPr lang="uk-UA" sz="2800" b="1" dirty="0" err="1">
                <a:highlight>
                  <a:srgbClr val="FF0000"/>
                </a:highlight>
              </a:rPr>
              <a:t>ал-Харарі</a:t>
            </a:r>
            <a:r>
              <a:rPr lang="uk-UA" sz="2800" b="1" dirty="0">
                <a:highlight>
                  <a:srgbClr val="000080"/>
                </a:highlight>
              </a:rPr>
              <a:t>. Зокрема, його праці складають значну долю релігійної літератури, що випускається ДУМУ. Найбільш масовим виданням, яке має десятки перевидань, є його довідкові праці (</a:t>
            </a:r>
            <a:r>
              <a:rPr lang="uk-UA" sz="2800" b="1" dirty="0" err="1">
                <a:highlight>
                  <a:srgbClr val="000080"/>
                </a:highlight>
              </a:rPr>
              <a:t>мухатасари</a:t>
            </a:r>
            <a:r>
              <a:rPr lang="uk-UA" sz="2800" b="1" dirty="0">
                <a:highlight>
                  <a:srgbClr val="000080"/>
                </a:highlight>
              </a:rPr>
              <a:t>, тобто «скорочені») за </a:t>
            </a:r>
            <a:r>
              <a:rPr lang="uk-UA" sz="2800" b="1" dirty="0" err="1">
                <a:highlight>
                  <a:srgbClr val="000080"/>
                </a:highlight>
              </a:rPr>
              <a:t>мазгабами</a:t>
            </a:r>
            <a:r>
              <a:rPr lang="uk-UA" sz="2800" b="1" dirty="0">
                <a:highlight>
                  <a:srgbClr val="000080"/>
                </a:highlight>
              </a:rPr>
              <a:t> Абу </a:t>
            </a:r>
            <a:r>
              <a:rPr lang="uk-UA" sz="2800" b="1" dirty="0" err="1">
                <a:highlight>
                  <a:srgbClr val="000080"/>
                </a:highlight>
              </a:rPr>
              <a:t>Ханіфи</a:t>
            </a:r>
            <a:r>
              <a:rPr lang="uk-UA" sz="2800" b="1" dirty="0">
                <a:highlight>
                  <a:srgbClr val="000080"/>
                </a:highlight>
              </a:rPr>
              <a:t> і </a:t>
            </a:r>
            <a:r>
              <a:rPr lang="uk-UA" sz="2800" b="1" dirty="0" err="1">
                <a:highlight>
                  <a:srgbClr val="000080"/>
                </a:highlight>
              </a:rPr>
              <a:t>аш-Шафі’ї</a:t>
            </a:r>
            <a:r>
              <a:rPr lang="uk-UA" sz="2800" b="1" dirty="0">
                <a:highlight>
                  <a:srgbClr val="000080"/>
                </a:highlight>
              </a:rPr>
              <a:t>, а також ряд інших книг.</a:t>
            </a:r>
          </a:p>
          <a:p>
            <a:pPr algn="just"/>
            <a:r>
              <a:rPr lang="uk-UA" sz="2800" b="1" dirty="0">
                <a:highlight>
                  <a:srgbClr val="000080"/>
                </a:highlight>
              </a:rPr>
              <a:t>Крім того, ДУМУ значну увагу приділяє публікації класичних праць по віровченню (</a:t>
            </a:r>
            <a:r>
              <a:rPr lang="uk-UA" sz="2800" b="1" dirty="0" err="1">
                <a:highlight>
                  <a:srgbClr val="000080"/>
                </a:highlight>
              </a:rPr>
              <a:t>акиді</a:t>
            </a:r>
            <a:r>
              <a:rPr lang="uk-UA" sz="2800" b="1" dirty="0">
                <a:highlight>
                  <a:srgbClr val="000080"/>
                </a:highlight>
              </a:rPr>
              <a:t>), релігійному праву (</a:t>
            </a:r>
            <a:r>
              <a:rPr lang="uk-UA" sz="2800" b="1" dirty="0" err="1">
                <a:highlight>
                  <a:srgbClr val="000080"/>
                </a:highlight>
              </a:rPr>
              <a:t>фігху</a:t>
            </a:r>
            <a:r>
              <a:rPr lang="uk-UA" sz="2800" b="1" dirty="0">
                <a:highlight>
                  <a:srgbClr val="000080"/>
                </a:highlight>
              </a:rPr>
              <a:t>) і суфізму (</a:t>
            </a:r>
            <a:r>
              <a:rPr lang="uk-UA" sz="2800" b="1" dirty="0" err="1">
                <a:highlight>
                  <a:srgbClr val="000080"/>
                </a:highlight>
              </a:rPr>
              <a:t>тасаввуфу</a:t>
            </a:r>
            <a:r>
              <a:rPr lang="uk-UA" sz="2800" b="1" dirty="0">
                <a:highlight>
                  <a:srgbClr val="000080"/>
                </a:highlight>
              </a:rPr>
              <a:t>). Причому друкуються вчені, що належать до різних правових шкіл.</a:t>
            </a:r>
          </a:p>
        </p:txBody>
      </p:sp>
    </p:spTree>
    <p:extLst>
      <p:ext uri="{BB962C8B-B14F-4D97-AF65-F5344CB8AC3E}">
        <p14:creationId xmlns:p14="http://schemas.microsoft.com/office/powerpoint/2010/main" val="3517404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000" b="1" dirty="0">
                <a:highlight>
                  <a:srgbClr val="800000"/>
                </a:highlight>
              </a:rPr>
              <a:t>Зокрема, видавничим відділом ДУМУ були перекладені і видані такі книги, як «Аль-‘</a:t>
            </a:r>
            <a:r>
              <a:rPr lang="uk-UA" sz="3000" b="1" dirty="0" err="1">
                <a:highlight>
                  <a:srgbClr val="800000"/>
                </a:highlight>
              </a:rPr>
              <a:t>Акида</a:t>
            </a:r>
            <a:r>
              <a:rPr lang="uk-UA" sz="3000" b="1" dirty="0">
                <a:highlight>
                  <a:srgbClr val="800000"/>
                </a:highlight>
              </a:rPr>
              <a:t> </a:t>
            </a:r>
            <a:r>
              <a:rPr lang="uk-UA" sz="3000" b="1" dirty="0" err="1">
                <a:highlight>
                  <a:srgbClr val="800000"/>
                </a:highlight>
              </a:rPr>
              <a:t>ат-Тахауійа</a:t>
            </a:r>
            <a:r>
              <a:rPr lang="uk-UA" sz="3000" b="1" dirty="0">
                <a:highlight>
                  <a:srgbClr val="800000"/>
                </a:highlight>
              </a:rPr>
              <a:t>» відомого </a:t>
            </a:r>
            <a:r>
              <a:rPr lang="uk-UA" sz="3000" b="1" dirty="0" err="1">
                <a:highlight>
                  <a:srgbClr val="800000"/>
                </a:highlight>
              </a:rPr>
              <a:t>ханафітського</a:t>
            </a:r>
            <a:r>
              <a:rPr lang="uk-UA" sz="3000" b="1" dirty="0">
                <a:highlight>
                  <a:srgbClr val="800000"/>
                </a:highlight>
              </a:rPr>
              <a:t> вченого Абу </a:t>
            </a:r>
            <a:r>
              <a:rPr lang="uk-UA" sz="3000" b="1" dirty="0" err="1">
                <a:highlight>
                  <a:srgbClr val="800000"/>
                </a:highlight>
              </a:rPr>
              <a:t>Джафара</a:t>
            </a:r>
            <a:r>
              <a:rPr lang="uk-UA" sz="3000" b="1" dirty="0">
                <a:highlight>
                  <a:srgbClr val="800000"/>
                </a:highlight>
              </a:rPr>
              <a:t> </a:t>
            </a:r>
            <a:r>
              <a:rPr lang="uk-UA" sz="3000" b="1" dirty="0" err="1">
                <a:highlight>
                  <a:srgbClr val="800000"/>
                </a:highlight>
              </a:rPr>
              <a:t>ат-Тахаві</a:t>
            </a:r>
            <a:r>
              <a:rPr lang="uk-UA" sz="3000" b="1" dirty="0">
                <a:highlight>
                  <a:srgbClr val="800000"/>
                </a:highlight>
              </a:rPr>
              <a:t>, «Аль-‘</a:t>
            </a:r>
            <a:r>
              <a:rPr lang="uk-UA" sz="3000" b="1" dirty="0" err="1">
                <a:highlight>
                  <a:srgbClr val="800000"/>
                </a:highlight>
              </a:rPr>
              <a:t>Акаід</a:t>
            </a:r>
            <a:r>
              <a:rPr lang="uk-UA" sz="3000" b="1" dirty="0">
                <a:highlight>
                  <a:srgbClr val="800000"/>
                </a:highlight>
              </a:rPr>
              <a:t> </a:t>
            </a:r>
            <a:r>
              <a:rPr lang="uk-UA" sz="3000" b="1" dirty="0" err="1">
                <a:highlight>
                  <a:srgbClr val="800000"/>
                </a:highlight>
              </a:rPr>
              <a:t>ан-Насафійя</a:t>
            </a:r>
            <a:r>
              <a:rPr lang="uk-UA" sz="3000" b="1" dirty="0">
                <a:highlight>
                  <a:srgbClr val="800000"/>
                </a:highlight>
              </a:rPr>
              <a:t>» представника </a:t>
            </a:r>
            <a:r>
              <a:rPr lang="uk-UA" sz="3000" b="1" dirty="0" err="1">
                <a:highlight>
                  <a:srgbClr val="800000"/>
                </a:highlight>
              </a:rPr>
              <a:t>матурідітської</a:t>
            </a:r>
            <a:r>
              <a:rPr lang="uk-UA" sz="3000" b="1" dirty="0">
                <a:highlight>
                  <a:srgbClr val="800000"/>
                </a:highlight>
              </a:rPr>
              <a:t> школи віровчення </a:t>
            </a:r>
            <a:r>
              <a:rPr lang="uk-UA" sz="3000" b="1" dirty="0" err="1">
                <a:highlight>
                  <a:srgbClr val="800000"/>
                </a:highlight>
              </a:rPr>
              <a:t>ханафітського</a:t>
            </a:r>
            <a:r>
              <a:rPr lang="uk-UA" sz="3000" b="1" dirty="0">
                <a:highlight>
                  <a:srgbClr val="800000"/>
                </a:highlight>
              </a:rPr>
              <a:t> </a:t>
            </a:r>
            <a:r>
              <a:rPr lang="uk-UA" sz="3000" b="1" dirty="0" err="1">
                <a:highlight>
                  <a:srgbClr val="800000"/>
                </a:highlight>
              </a:rPr>
              <a:t>улема</a:t>
            </a:r>
            <a:r>
              <a:rPr lang="uk-UA" sz="3000" b="1" dirty="0">
                <a:highlight>
                  <a:srgbClr val="800000"/>
                </a:highlight>
              </a:rPr>
              <a:t> </a:t>
            </a:r>
            <a:r>
              <a:rPr lang="uk-UA" sz="3000" b="1" dirty="0" err="1">
                <a:highlight>
                  <a:srgbClr val="800000"/>
                </a:highlight>
              </a:rPr>
              <a:t>Наджмуддіна</a:t>
            </a:r>
            <a:r>
              <a:rPr lang="uk-UA" sz="3000" b="1" dirty="0">
                <a:highlight>
                  <a:srgbClr val="800000"/>
                </a:highlight>
              </a:rPr>
              <a:t> </a:t>
            </a:r>
            <a:r>
              <a:rPr lang="uk-UA" sz="3000" b="1" dirty="0" err="1">
                <a:highlight>
                  <a:srgbClr val="800000"/>
                </a:highlight>
              </a:rPr>
              <a:t>ан-Насафі</a:t>
            </a:r>
            <a:r>
              <a:rPr lang="uk-UA" sz="3000" b="1" dirty="0">
                <a:highlight>
                  <a:srgbClr val="800000"/>
                </a:highlight>
              </a:rPr>
              <a:t>, «Коротке роз’яснення «Листа» ібн </a:t>
            </a:r>
            <a:r>
              <a:rPr lang="uk-UA" sz="3000" b="1" dirty="0" err="1">
                <a:highlight>
                  <a:srgbClr val="800000"/>
                </a:highlight>
              </a:rPr>
              <a:t>Асакіра</a:t>
            </a:r>
            <a:r>
              <a:rPr lang="uk-UA" sz="3000" b="1" dirty="0">
                <a:highlight>
                  <a:srgbClr val="800000"/>
                </a:highlight>
              </a:rPr>
              <a:t>» відомого середньовічного вченого зі школи </a:t>
            </a:r>
            <a:r>
              <a:rPr lang="uk-UA" sz="3000" b="1" dirty="0" err="1">
                <a:highlight>
                  <a:srgbClr val="800000"/>
                </a:highlight>
              </a:rPr>
              <a:t>аш-Шафі‘ї</a:t>
            </a:r>
            <a:r>
              <a:rPr lang="uk-UA" sz="3000" b="1" dirty="0">
                <a:highlight>
                  <a:srgbClr val="800000"/>
                </a:highlight>
              </a:rPr>
              <a:t> і аль-</a:t>
            </a:r>
            <a:r>
              <a:rPr lang="uk-UA" sz="3000" b="1" dirty="0" err="1">
                <a:highlight>
                  <a:srgbClr val="800000"/>
                </a:highlight>
              </a:rPr>
              <a:t>Ашарі</a:t>
            </a:r>
            <a:r>
              <a:rPr lang="uk-UA" sz="3000" b="1" dirty="0">
                <a:highlight>
                  <a:srgbClr val="800000"/>
                </a:highlight>
              </a:rPr>
              <a:t> Ібн </a:t>
            </a:r>
            <a:r>
              <a:rPr lang="uk-UA" sz="3000" b="1" dirty="0" err="1">
                <a:highlight>
                  <a:srgbClr val="800000"/>
                </a:highlight>
              </a:rPr>
              <a:t>Асакіра</a:t>
            </a:r>
            <a:r>
              <a:rPr lang="uk-UA" sz="3000" b="1" dirty="0">
                <a:highlight>
                  <a:srgbClr val="800000"/>
                </a:highlight>
              </a:rPr>
              <a:t>, «Сорок </a:t>
            </a:r>
            <a:r>
              <a:rPr lang="uk-UA" sz="3000" b="1" dirty="0" err="1">
                <a:highlight>
                  <a:srgbClr val="800000"/>
                </a:highlight>
              </a:rPr>
              <a:t>Хадисів</a:t>
            </a:r>
            <a:r>
              <a:rPr lang="uk-UA" sz="3000" b="1" dirty="0">
                <a:highlight>
                  <a:srgbClr val="800000"/>
                </a:highlight>
              </a:rPr>
              <a:t>» </a:t>
            </a:r>
            <a:r>
              <a:rPr lang="uk-UA" sz="3000" b="1" dirty="0" err="1">
                <a:highlight>
                  <a:srgbClr val="800000"/>
                </a:highlight>
              </a:rPr>
              <a:t>шафіїтського</a:t>
            </a:r>
            <a:r>
              <a:rPr lang="uk-UA" sz="3000" b="1" dirty="0">
                <a:highlight>
                  <a:srgbClr val="800000"/>
                </a:highlight>
              </a:rPr>
              <a:t> </a:t>
            </a:r>
            <a:r>
              <a:rPr lang="uk-UA" sz="3000" b="1" dirty="0" err="1">
                <a:highlight>
                  <a:srgbClr val="800000"/>
                </a:highlight>
              </a:rPr>
              <a:t>улема</a:t>
            </a:r>
            <a:r>
              <a:rPr lang="uk-UA" sz="3000" b="1" dirty="0">
                <a:highlight>
                  <a:srgbClr val="800000"/>
                </a:highlight>
              </a:rPr>
              <a:t> </a:t>
            </a:r>
            <a:r>
              <a:rPr lang="uk-UA" sz="3000" b="1" dirty="0" err="1">
                <a:highlight>
                  <a:srgbClr val="800000"/>
                </a:highlight>
              </a:rPr>
              <a:t>Мухйіддіна</a:t>
            </a:r>
            <a:r>
              <a:rPr lang="uk-UA" sz="3000" b="1" dirty="0">
                <a:highlight>
                  <a:srgbClr val="800000"/>
                </a:highlight>
              </a:rPr>
              <a:t> </a:t>
            </a:r>
            <a:r>
              <a:rPr lang="uk-UA" sz="3000" b="1" dirty="0" err="1">
                <a:highlight>
                  <a:srgbClr val="800000"/>
                </a:highlight>
              </a:rPr>
              <a:t>ан-Нававі</a:t>
            </a:r>
            <a:r>
              <a:rPr lang="uk-UA" sz="3000" b="1" dirty="0">
                <a:highlight>
                  <a:srgbClr val="800000"/>
                </a:highlight>
              </a:rPr>
              <a:t>, «Повчання синові» </a:t>
            </a:r>
            <a:r>
              <a:rPr lang="uk-UA" sz="3000" b="1" dirty="0" err="1">
                <a:highlight>
                  <a:srgbClr val="800000"/>
                </a:highlight>
              </a:rPr>
              <a:t>ханафітського</a:t>
            </a:r>
            <a:r>
              <a:rPr lang="uk-UA" sz="3000" b="1" dirty="0">
                <a:highlight>
                  <a:srgbClr val="800000"/>
                </a:highlight>
              </a:rPr>
              <a:t> вченого </a:t>
            </a:r>
            <a:r>
              <a:rPr lang="uk-UA" sz="3000" b="1" dirty="0" err="1">
                <a:highlight>
                  <a:srgbClr val="800000"/>
                </a:highlight>
              </a:rPr>
              <a:t>Абуль-Фараджа</a:t>
            </a:r>
            <a:r>
              <a:rPr lang="uk-UA" sz="3000" b="1" dirty="0">
                <a:highlight>
                  <a:srgbClr val="800000"/>
                </a:highlight>
              </a:rPr>
              <a:t> ібн аль-</a:t>
            </a:r>
            <a:r>
              <a:rPr lang="uk-UA" sz="3000" b="1" dirty="0" err="1">
                <a:highlight>
                  <a:srgbClr val="800000"/>
                </a:highlight>
              </a:rPr>
              <a:t>Джаузі</a:t>
            </a:r>
            <a:r>
              <a:rPr lang="uk-UA" sz="3000" b="1" dirty="0">
                <a:highlight>
                  <a:srgbClr val="800000"/>
                </a:highlight>
              </a:rPr>
              <a:t>, «</a:t>
            </a:r>
            <a:r>
              <a:rPr lang="uk-UA" sz="3000" b="1" dirty="0" err="1">
                <a:highlight>
                  <a:srgbClr val="800000"/>
                </a:highlight>
              </a:rPr>
              <a:t>Фігх</a:t>
            </a:r>
            <a:r>
              <a:rPr lang="uk-UA" sz="3000" b="1" dirty="0">
                <a:highlight>
                  <a:srgbClr val="800000"/>
                </a:highlight>
              </a:rPr>
              <a:t>-</a:t>
            </a:r>
            <a:r>
              <a:rPr lang="uk-UA" sz="3000" b="1" dirty="0" err="1">
                <a:highlight>
                  <a:srgbClr val="800000"/>
                </a:highlight>
              </a:rPr>
              <a:t>ль</a:t>
            </a:r>
            <a:r>
              <a:rPr lang="uk-UA" sz="3000" b="1" dirty="0">
                <a:highlight>
                  <a:srgbClr val="800000"/>
                </a:highlight>
              </a:rPr>
              <a:t>-‘Акбар» засновника </a:t>
            </a:r>
            <a:r>
              <a:rPr lang="uk-UA" sz="3000" b="1" dirty="0" err="1">
                <a:highlight>
                  <a:srgbClr val="800000"/>
                </a:highlight>
              </a:rPr>
              <a:t>ханафітського</a:t>
            </a:r>
            <a:r>
              <a:rPr lang="uk-UA" sz="3000" b="1" dirty="0">
                <a:highlight>
                  <a:srgbClr val="800000"/>
                </a:highlight>
              </a:rPr>
              <a:t> </a:t>
            </a:r>
            <a:r>
              <a:rPr lang="uk-UA" sz="3000" b="1" dirty="0" err="1">
                <a:highlight>
                  <a:srgbClr val="800000"/>
                </a:highlight>
              </a:rPr>
              <a:t>мазгаба</a:t>
            </a:r>
            <a:r>
              <a:rPr lang="uk-UA" sz="3000" b="1" dirty="0">
                <a:highlight>
                  <a:srgbClr val="800000"/>
                </a:highlight>
              </a:rPr>
              <a:t> Абу </a:t>
            </a:r>
            <a:r>
              <a:rPr lang="uk-UA" sz="3000" b="1" dirty="0" err="1">
                <a:highlight>
                  <a:srgbClr val="800000"/>
                </a:highlight>
              </a:rPr>
              <a:t>Ханіфи</a:t>
            </a:r>
            <a:r>
              <a:rPr lang="uk-UA" sz="3000" b="1" dirty="0">
                <a:highlight>
                  <a:srgbClr val="800000"/>
                </a:highlight>
              </a:rPr>
              <a:t>.</a:t>
            </a:r>
          </a:p>
        </p:txBody>
      </p:sp>
    </p:spTree>
    <p:extLst>
      <p:ext uri="{BB962C8B-B14F-4D97-AF65-F5344CB8AC3E}">
        <p14:creationId xmlns:p14="http://schemas.microsoft.com/office/powerpoint/2010/main" val="1293801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0000FF"/>
                </a:highlight>
              </a:rPr>
              <a:t>З робіт по </a:t>
            </a:r>
            <a:r>
              <a:rPr lang="uk-UA" sz="2800" b="1" dirty="0" err="1">
                <a:highlight>
                  <a:srgbClr val="0000FF"/>
                </a:highlight>
              </a:rPr>
              <a:t>тасаввуфу</a:t>
            </a:r>
            <a:r>
              <a:rPr lang="uk-UA" sz="2800" b="1" dirty="0">
                <a:highlight>
                  <a:srgbClr val="0000FF"/>
                </a:highlight>
              </a:rPr>
              <a:t> (суфізму) можна виділити публікацію в газеті «Мінарет» класичної праці відомого </a:t>
            </a:r>
            <a:r>
              <a:rPr lang="uk-UA" sz="2800" b="1" dirty="0" err="1">
                <a:highlight>
                  <a:srgbClr val="0000FF"/>
                </a:highlight>
              </a:rPr>
              <a:t>хадрамаутського</a:t>
            </a:r>
            <a:r>
              <a:rPr lang="uk-UA" sz="2800" b="1" dirty="0">
                <a:highlight>
                  <a:srgbClr val="0000FF"/>
                </a:highlight>
              </a:rPr>
              <a:t> суфія </a:t>
            </a:r>
            <a:r>
              <a:rPr lang="uk-UA" sz="2800" b="1" dirty="0" err="1">
                <a:highlight>
                  <a:srgbClr val="0000FF"/>
                </a:highlight>
              </a:rPr>
              <a:t>Абдаллага</a:t>
            </a:r>
            <a:r>
              <a:rPr lang="uk-UA" sz="2800" b="1" dirty="0">
                <a:highlight>
                  <a:srgbClr val="0000FF"/>
                </a:highlight>
              </a:rPr>
              <a:t> аль-</a:t>
            </a:r>
            <a:r>
              <a:rPr lang="uk-UA" sz="2800" b="1" dirty="0" err="1">
                <a:highlight>
                  <a:srgbClr val="0000FF"/>
                </a:highlight>
              </a:rPr>
              <a:t>Хаддада</a:t>
            </a:r>
            <a:r>
              <a:rPr lang="uk-UA" sz="2800" b="1" dirty="0">
                <a:highlight>
                  <a:srgbClr val="0000FF"/>
                </a:highlight>
              </a:rPr>
              <a:t> «</a:t>
            </a:r>
            <a:r>
              <a:rPr lang="uk-UA" sz="2800" b="1" dirty="0" err="1">
                <a:highlight>
                  <a:srgbClr val="0000FF"/>
                </a:highlight>
              </a:rPr>
              <a:t>Адаб</a:t>
            </a:r>
            <a:r>
              <a:rPr lang="uk-UA" sz="2800" b="1" dirty="0">
                <a:highlight>
                  <a:srgbClr val="0000FF"/>
                </a:highlight>
              </a:rPr>
              <a:t> </a:t>
            </a:r>
            <a:r>
              <a:rPr lang="uk-UA" sz="2800" b="1" dirty="0" err="1">
                <a:highlight>
                  <a:srgbClr val="0000FF"/>
                </a:highlight>
              </a:rPr>
              <a:t>сулюк</a:t>
            </a:r>
            <a:r>
              <a:rPr lang="uk-UA" sz="2800" b="1" dirty="0">
                <a:highlight>
                  <a:srgbClr val="0000FF"/>
                </a:highlight>
              </a:rPr>
              <a:t> аль-</a:t>
            </a:r>
            <a:r>
              <a:rPr lang="uk-UA" sz="2800" b="1" dirty="0" err="1">
                <a:highlight>
                  <a:srgbClr val="0000FF"/>
                </a:highlight>
              </a:rPr>
              <a:t>мурід</a:t>
            </a:r>
            <a:r>
              <a:rPr lang="uk-UA" sz="2800" b="1" dirty="0">
                <a:highlight>
                  <a:srgbClr val="0000FF"/>
                </a:highlight>
              </a:rPr>
              <a:t>» («Культура поведінки мюрида»). </a:t>
            </a:r>
          </a:p>
          <a:p>
            <a:pPr algn="just"/>
            <a:r>
              <a:rPr lang="uk-UA" sz="2800" b="1" dirty="0">
                <a:highlight>
                  <a:srgbClr val="0000FF"/>
                </a:highlight>
              </a:rPr>
              <a:t>Суфійські коріння </a:t>
            </a:r>
            <a:r>
              <a:rPr lang="uk-UA" sz="2800" b="1" dirty="0" err="1">
                <a:highlight>
                  <a:srgbClr val="0000FF"/>
                </a:highlight>
              </a:rPr>
              <a:t>ал-Ахбаш</a:t>
            </a:r>
            <a:r>
              <a:rPr lang="uk-UA" sz="2800" b="1" dirty="0">
                <a:highlight>
                  <a:srgbClr val="0000FF"/>
                </a:highlight>
              </a:rPr>
              <a:t> та дискурс традиційного ісламу знайшли своє відображення в публікаціях ДУМУ, в яких особливо підкреслюється роль традицій і зв’язок з суфізмом. Серед публікацій, присвячених ритуально-обрядовим темам значна увага приділяється практикам, пов’язаним з суфізмом (</a:t>
            </a:r>
            <a:r>
              <a:rPr lang="uk-UA" sz="2800" b="1" dirty="0" err="1">
                <a:highlight>
                  <a:srgbClr val="0000FF"/>
                </a:highlight>
              </a:rPr>
              <a:t>дуа</a:t>
            </a:r>
            <a:r>
              <a:rPr lang="uk-UA" sz="2800" b="1" dirty="0">
                <a:highlight>
                  <a:srgbClr val="0000FF"/>
                </a:highlight>
              </a:rPr>
              <a:t>, </a:t>
            </a:r>
            <a:r>
              <a:rPr lang="uk-UA" sz="2800" b="1" dirty="0" err="1">
                <a:highlight>
                  <a:srgbClr val="0000FF"/>
                </a:highlight>
              </a:rPr>
              <a:t>зійарат</a:t>
            </a:r>
            <a:r>
              <a:rPr lang="uk-UA" sz="2800" b="1" dirty="0">
                <a:highlight>
                  <a:srgbClr val="0000FF"/>
                </a:highlight>
              </a:rPr>
              <a:t> і молитви за померлих, благословення реліквіями Пророка, святкування </a:t>
            </a:r>
            <a:r>
              <a:rPr lang="uk-UA" sz="2800" b="1" dirty="0" err="1">
                <a:highlight>
                  <a:srgbClr val="0000FF"/>
                </a:highlight>
              </a:rPr>
              <a:t>мавліду</a:t>
            </a:r>
            <a:r>
              <a:rPr lang="uk-UA" sz="2800" b="1" dirty="0">
                <a:highlight>
                  <a:srgbClr val="0000FF"/>
                </a:highlight>
              </a:rPr>
              <a:t> та ін.).</a:t>
            </a:r>
          </a:p>
        </p:txBody>
      </p:sp>
    </p:spTree>
    <p:extLst>
      <p:ext uri="{BB962C8B-B14F-4D97-AF65-F5344CB8AC3E}">
        <p14:creationId xmlns:p14="http://schemas.microsoft.com/office/powerpoint/2010/main" val="2678452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2800" b="1" dirty="0">
                <a:highlight>
                  <a:srgbClr val="0000FF"/>
                </a:highlight>
              </a:rPr>
              <a:t>Крім перекладів з арабської мови класичних праць, поширених у всьому ісламському світі, ДУМУ вводить в свій теологічний дискурс праці вчених, що мають особливе значення для мусульманських діаспор, що складають основну масу українських мусульман  – зокрема, поволзьких татар. </a:t>
            </a:r>
          </a:p>
          <a:p>
            <a:pPr algn="just"/>
            <a:r>
              <a:rPr lang="uk-UA" sz="2800" b="1" dirty="0">
                <a:highlight>
                  <a:srgbClr val="0000FF"/>
                </a:highlight>
              </a:rPr>
              <a:t>Так, видавництвом ДУМУ був виданий переклад зі </a:t>
            </a:r>
            <a:r>
              <a:rPr lang="uk-UA" sz="2800" b="1" dirty="0" err="1">
                <a:highlight>
                  <a:srgbClr val="0000FF"/>
                </a:highlight>
              </a:rPr>
              <a:t>старотатарської</a:t>
            </a:r>
            <a:r>
              <a:rPr lang="uk-UA" sz="2800" b="1" dirty="0">
                <a:highlight>
                  <a:srgbClr val="0000FF"/>
                </a:highlight>
              </a:rPr>
              <a:t> мови збірки праць відомого татарського богослова і суфія </a:t>
            </a:r>
            <a:r>
              <a:rPr lang="uk-UA" sz="2800" b="1" dirty="0" err="1">
                <a:highlight>
                  <a:srgbClr val="0000FF"/>
                </a:highlight>
              </a:rPr>
              <a:t>Зейнулли</a:t>
            </a:r>
            <a:r>
              <a:rPr lang="uk-UA" sz="2800" b="1" dirty="0">
                <a:highlight>
                  <a:srgbClr val="0000FF"/>
                </a:highlight>
              </a:rPr>
              <a:t> </a:t>
            </a:r>
            <a:r>
              <a:rPr lang="uk-UA" sz="2800" b="1" dirty="0" err="1">
                <a:highlight>
                  <a:srgbClr val="0000FF"/>
                </a:highlight>
              </a:rPr>
              <a:t>Расулева</a:t>
            </a:r>
            <a:r>
              <a:rPr lang="uk-UA" sz="2800" b="1" dirty="0">
                <a:highlight>
                  <a:srgbClr val="0000FF"/>
                </a:highlight>
              </a:rPr>
              <a:t> «</a:t>
            </a:r>
            <a:r>
              <a:rPr lang="uk-UA" sz="2800" b="1" dirty="0" err="1">
                <a:highlight>
                  <a:srgbClr val="0000FF"/>
                </a:highlight>
              </a:rPr>
              <a:t>Макалят</a:t>
            </a:r>
            <a:r>
              <a:rPr lang="uk-UA" sz="2800" b="1" dirty="0">
                <a:highlight>
                  <a:srgbClr val="0000FF"/>
                </a:highlight>
              </a:rPr>
              <a:t> </a:t>
            </a:r>
            <a:r>
              <a:rPr lang="uk-UA" sz="2800" b="1" dirty="0" err="1">
                <a:highlight>
                  <a:srgbClr val="0000FF"/>
                </a:highlight>
              </a:rPr>
              <a:t>Зайнійах</a:t>
            </a:r>
            <a:r>
              <a:rPr lang="uk-UA" sz="2800" b="1" dirty="0">
                <a:highlight>
                  <a:srgbClr val="0000FF"/>
                </a:highlight>
              </a:rPr>
              <a:t>», а також книгу «</a:t>
            </a:r>
            <a:r>
              <a:rPr lang="uk-UA" sz="2800" b="1" dirty="0" err="1">
                <a:highlight>
                  <a:srgbClr val="0000FF"/>
                </a:highlight>
              </a:rPr>
              <a:t>Кауаїд</a:t>
            </a:r>
            <a:r>
              <a:rPr lang="uk-UA" sz="2800" b="1" dirty="0">
                <a:highlight>
                  <a:srgbClr val="0000FF"/>
                </a:highlight>
              </a:rPr>
              <a:t> </a:t>
            </a:r>
            <a:r>
              <a:rPr lang="uk-UA" sz="2800" b="1" dirty="0" err="1">
                <a:highlight>
                  <a:srgbClr val="0000FF"/>
                </a:highlight>
              </a:rPr>
              <a:t>ал-Іслям</a:t>
            </a:r>
            <a:r>
              <a:rPr lang="uk-UA" sz="2800" b="1" dirty="0">
                <a:highlight>
                  <a:srgbClr val="0000FF"/>
                </a:highlight>
              </a:rPr>
              <a:t>» («Правила в Ісламі»), видану в Казані в 1891 р. на кошти Султана </a:t>
            </a:r>
            <a:r>
              <a:rPr lang="uk-UA" sz="2800" b="1" dirty="0" err="1">
                <a:highlight>
                  <a:srgbClr val="0000FF"/>
                </a:highlight>
              </a:rPr>
              <a:t>Абдуль</a:t>
            </a:r>
            <a:r>
              <a:rPr lang="uk-UA" sz="2800" b="1" dirty="0">
                <a:highlight>
                  <a:srgbClr val="0000FF"/>
                </a:highlight>
              </a:rPr>
              <a:t>-Азіза </a:t>
            </a:r>
            <a:r>
              <a:rPr lang="uk-UA" sz="2800" b="1" dirty="0" err="1">
                <a:highlight>
                  <a:srgbClr val="0000FF"/>
                </a:highlight>
              </a:rPr>
              <a:t>Усманова</a:t>
            </a:r>
            <a:r>
              <a:rPr lang="uk-UA" sz="2800" b="1" dirty="0">
                <a:highlight>
                  <a:srgbClr val="0000FF"/>
                </a:highlight>
              </a:rPr>
              <a:t>.</a:t>
            </a:r>
          </a:p>
        </p:txBody>
      </p:sp>
    </p:spTree>
    <p:extLst>
      <p:ext uri="{BB962C8B-B14F-4D97-AF65-F5344CB8AC3E}">
        <p14:creationId xmlns:p14="http://schemas.microsoft.com/office/powerpoint/2010/main" val="30286249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600" b="1" dirty="0">
                <a:highlight>
                  <a:srgbClr val="0000FF"/>
                </a:highlight>
              </a:rPr>
              <a:t>Визначальною рисою теологічного дискурсу ДУМУ є підкреслюваний традиціоналізм і зв’язок з суфізмом, тим більше, що сам муфтій ДУМУ Ахмед </a:t>
            </a:r>
            <a:r>
              <a:rPr lang="uk-UA" sz="3600" b="1" dirty="0" err="1">
                <a:highlight>
                  <a:srgbClr val="0000FF"/>
                </a:highlight>
              </a:rPr>
              <a:t>Тамім</a:t>
            </a:r>
            <a:r>
              <a:rPr lang="uk-UA" sz="3600" b="1" dirty="0">
                <a:highlight>
                  <a:srgbClr val="0000FF"/>
                </a:highlight>
              </a:rPr>
              <a:t> є суфійським шейхом, який має </a:t>
            </a:r>
            <a:r>
              <a:rPr lang="uk-UA" sz="3600" b="1" dirty="0" err="1">
                <a:highlight>
                  <a:srgbClr val="0000FF"/>
                </a:highlight>
              </a:rPr>
              <a:t>іджазу</a:t>
            </a:r>
            <a:r>
              <a:rPr lang="uk-UA" sz="3600" b="1" dirty="0">
                <a:highlight>
                  <a:srgbClr val="0000FF"/>
                </a:highlight>
              </a:rPr>
              <a:t> (</a:t>
            </a:r>
            <a:r>
              <a:rPr lang="uk-UA" sz="3600" b="1" dirty="0">
                <a:solidFill>
                  <a:srgbClr val="FFFF00"/>
                </a:solidFill>
                <a:highlight>
                  <a:srgbClr val="0000FF"/>
                </a:highlight>
              </a:rPr>
              <a:t>дозвіл</a:t>
            </a:r>
            <a:r>
              <a:rPr lang="uk-UA" sz="3600" b="1" dirty="0">
                <a:highlight>
                  <a:srgbClr val="0000FF"/>
                </a:highlight>
              </a:rPr>
              <a:t>) за трьома </a:t>
            </a:r>
            <a:r>
              <a:rPr lang="uk-UA" sz="3600" b="1" dirty="0" err="1">
                <a:highlight>
                  <a:srgbClr val="0000FF"/>
                </a:highlight>
              </a:rPr>
              <a:t>тарікатами</a:t>
            </a:r>
            <a:r>
              <a:rPr lang="uk-UA" sz="3600" b="1" dirty="0">
                <a:highlight>
                  <a:srgbClr val="0000FF"/>
                </a:highlight>
              </a:rPr>
              <a:t>: </a:t>
            </a:r>
            <a:r>
              <a:rPr lang="uk-UA" sz="3600" b="1" dirty="0" err="1">
                <a:highlight>
                  <a:srgbClr val="800000"/>
                </a:highlight>
              </a:rPr>
              <a:t>ріфаійа</a:t>
            </a:r>
            <a:r>
              <a:rPr lang="uk-UA" sz="3600" b="1" dirty="0">
                <a:highlight>
                  <a:srgbClr val="800000"/>
                </a:highlight>
              </a:rPr>
              <a:t>, </a:t>
            </a:r>
            <a:r>
              <a:rPr lang="uk-UA" sz="3600" b="1" dirty="0" err="1">
                <a:highlight>
                  <a:srgbClr val="800000"/>
                </a:highlight>
              </a:rPr>
              <a:t>кадирійа</a:t>
            </a:r>
            <a:r>
              <a:rPr lang="uk-UA" sz="3600" b="1" dirty="0">
                <a:highlight>
                  <a:srgbClr val="800000"/>
                </a:highlight>
              </a:rPr>
              <a:t> і </a:t>
            </a:r>
            <a:r>
              <a:rPr lang="uk-UA" sz="3600" b="1" dirty="0" err="1">
                <a:highlight>
                  <a:srgbClr val="800000"/>
                </a:highlight>
              </a:rPr>
              <a:t>накшбандійа</a:t>
            </a:r>
            <a:r>
              <a:rPr lang="uk-UA" sz="3600" b="1" dirty="0">
                <a:highlight>
                  <a:srgbClr val="0000FF"/>
                </a:highlight>
              </a:rPr>
              <a:t>. </a:t>
            </a:r>
            <a:r>
              <a:rPr lang="uk-UA" sz="3600" b="1" dirty="0" err="1">
                <a:highlight>
                  <a:srgbClr val="0000FF"/>
                </a:highlight>
              </a:rPr>
              <a:t>Іджазу</a:t>
            </a:r>
            <a:r>
              <a:rPr lang="uk-UA" sz="3600" b="1" dirty="0">
                <a:highlight>
                  <a:srgbClr val="0000FF"/>
                </a:highlight>
              </a:rPr>
              <a:t> на передачу </a:t>
            </a:r>
            <a:r>
              <a:rPr lang="uk-UA" sz="3600" b="1" dirty="0" err="1">
                <a:highlight>
                  <a:srgbClr val="0000FF"/>
                </a:highlight>
              </a:rPr>
              <a:t>тарикатов</a:t>
            </a:r>
            <a:r>
              <a:rPr lang="uk-UA" sz="3600" b="1" dirty="0">
                <a:highlight>
                  <a:srgbClr val="0000FF"/>
                </a:highlight>
              </a:rPr>
              <a:t> </a:t>
            </a:r>
            <a:r>
              <a:rPr lang="uk-UA" sz="3600" b="1" dirty="0" err="1">
                <a:highlight>
                  <a:srgbClr val="0000FF"/>
                </a:highlight>
              </a:rPr>
              <a:t>ріфаійа</a:t>
            </a:r>
            <a:r>
              <a:rPr lang="uk-UA" sz="3600" b="1" dirty="0">
                <a:highlight>
                  <a:srgbClr val="0000FF"/>
                </a:highlight>
              </a:rPr>
              <a:t> і </a:t>
            </a:r>
            <a:r>
              <a:rPr lang="uk-UA" sz="3600" b="1" dirty="0" err="1">
                <a:highlight>
                  <a:srgbClr val="0000FF"/>
                </a:highlight>
              </a:rPr>
              <a:t>кадирійа</a:t>
            </a:r>
            <a:r>
              <a:rPr lang="uk-UA" sz="3600" b="1" dirty="0">
                <a:highlight>
                  <a:srgbClr val="0000FF"/>
                </a:highlight>
              </a:rPr>
              <a:t> він отримав від свого вчителя </a:t>
            </a:r>
            <a:r>
              <a:rPr lang="uk-UA" sz="3600" b="1" dirty="0" err="1">
                <a:highlight>
                  <a:srgbClr val="0000FF"/>
                </a:highlight>
              </a:rPr>
              <a:t>Абдуллаха</a:t>
            </a:r>
            <a:r>
              <a:rPr lang="uk-UA" sz="3600" b="1" dirty="0">
                <a:highlight>
                  <a:srgbClr val="0000FF"/>
                </a:highlight>
              </a:rPr>
              <a:t> </a:t>
            </a:r>
            <a:r>
              <a:rPr lang="uk-UA" sz="3600" b="1" dirty="0" err="1">
                <a:highlight>
                  <a:srgbClr val="0000FF"/>
                </a:highlight>
              </a:rPr>
              <a:t>ал-Харарі</a:t>
            </a:r>
            <a:r>
              <a:rPr lang="uk-UA" sz="3600" b="1" dirty="0">
                <a:highlight>
                  <a:srgbClr val="0000FF"/>
                </a:highlight>
              </a:rPr>
              <a:t>, який також дав йому дозвіл на викладання за своїми книгами.</a:t>
            </a:r>
          </a:p>
        </p:txBody>
      </p:sp>
    </p:spTree>
    <p:extLst>
      <p:ext uri="{BB962C8B-B14F-4D97-AF65-F5344CB8AC3E}">
        <p14:creationId xmlns:p14="http://schemas.microsoft.com/office/powerpoint/2010/main" val="35482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685800" y="527538"/>
            <a:ext cx="2963008" cy="2576147"/>
          </a:xfrm>
        </p:spPr>
        <p:txBody>
          <a:bodyPr>
            <a:normAutofit/>
          </a:bodyPr>
          <a:lstStyle/>
          <a:p>
            <a:pPr marL="0" indent="0">
              <a:buNone/>
            </a:pPr>
            <a:r>
              <a:rPr lang="uk-UA" sz="5400" b="1" dirty="0" err="1">
                <a:highlight>
                  <a:srgbClr val="800000"/>
                </a:highlight>
              </a:rPr>
              <a:t>Іджаза</a:t>
            </a:r>
            <a:endParaRPr lang="uk-UA" sz="5400" b="1" dirty="0">
              <a:highlight>
                <a:srgbClr val="800000"/>
              </a:highlight>
            </a:endParaRPr>
          </a:p>
        </p:txBody>
      </p:sp>
      <p:pic>
        <p:nvPicPr>
          <p:cNvPr id="4" name="Рисунок 3">
            <a:extLst>
              <a:ext uri="{FF2B5EF4-FFF2-40B4-BE49-F238E27FC236}">
                <a16:creationId xmlns:a16="http://schemas.microsoft.com/office/drawing/2014/main" id="{00B8B73E-1312-438F-E89F-D9AD6F7EA1C8}"/>
              </a:ext>
            </a:extLst>
          </p:cNvPr>
          <p:cNvPicPr>
            <a:picLocks noChangeAspect="1"/>
          </p:cNvPicPr>
          <p:nvPr/>
        </p:nvPicPr>
        <p:blipFill>
          <a:blip r:embed="rId2"/>
          <a:stretch>
            <a:fillRect/>
          </a:stretch>
        </p:blipFill>
        <p:spPr>
          <a:xfrm>
            <a:off x="3578468" y="589308"/>
            <a:ext cx="8399684" cy="6180768"/>
          </a:xfrm>
          <a:prstGeom prst="rect">
            <a:avLst/>
          </a:prstGeom>
        </p:spPr>
      </p:pic>
    </p:spTree>
    <p:extLst>
      <p:ext uri="{BB962C8B-B14F-4D97-AF65-F5344CB8AC3E}">
        <p14:creationId xmlns:p14="http://schemas.microsoft.com/office/powerpoint/2010/main" val="60981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Autofit/>
          </a:bodyPr>
          <a:lstStyle/>
          <a:p>
            <a:pPr algn="just"/>
            <a:r>
              <a:rPr lang="uk-UA" sz="2600" b="1" dirty="0">
                <a:highlight>
                  <a:srgbClr val="000080"/>
                </a:highlight>
              </a:rPr>
              <a:t>Організатором і лідером культурно-просвітницької діяльності серед значної частини українських мусульман стала </a:t>
            </a:r>
            <a:r>
              <a:rPr lang="uk-UA" sz="2600" b="1" dirty="0">
                <a:highlight>
                  <a:srgbClr val="FF0000"/>
                </a:highlight>
              </a:rPr>
              <a:t>Міжобласна асоціація “</a:t>
            </a:r>
            <a:r>
              <a:rPr lang="uk-UA" sz="2600" b="1" dirty="0" err="1">
                <a:highlight>
                  <a:srgbClr val="FF0000"/>
                </a:highlight>
              </a:rPr>
              <a:t>Арраїд</a:t>
            </a:r>
            <a:r>
              <a:rPr lang="uk-UA" sz="2600" b="1" dirty="0">
                <a:highlight>
                  <a:srgbClr val="FF0000"/>
                </a:highlight>
              </a:rPr>
              <a:t>”</a:t>
            </a:r>
            <a:r>
              <a:rPr lang="uk-UA" sz="2600" b="1" dirty="0">
                <a:highlight>
                  <a:srgbClr val="000080"/>
                </a:highlight>
              </a:rPr>
              <a:t>, що діє з 1997 року. До її складу входить Асоціація об’єднаних громадян “</a:t>
            </a:r>
            <a:r>
              <a:rPr lang="uk-UA" sz="2600" b="1" dirty="0" err="1">
                <a:highlight>
                  <a:srgbClr val="000080"/>
                </a:highlight>
              </a:rPr>
              <a:t>Ансар</a:t>
            </a:r>
            <a:r>
              <a:rPr lang="uk-UA" sz="2600" b="1" dirty="0">
                <a:highlight>
                  <a:srgbClr val="000080"/>
                </a:highlight>
              </a:rPr>
              <a:t> </a:t>
            </a:r>
            <a:r>
              <a:rPr lang="uk-UA" sz="2600" b="1" dirty="0" err="1">
                <a:highlight>
                  <a:srgbClr val="000080"/>
                </a:highlight>
              </a:rPr>
              <a:t>фаундейшн</a:t>
            </a:r>
            <a:r>
              <a:rPr lang="uk-UA" sz="2600" b="1" dirty="0">
                <a:highlight>
                  <a:srgbClr val="000080"/>
                </a:highlight>
              </a:rPr>
              <a:t>”, яка видала друком багато книжок, чимало аудіо- та відеокасет, головним чином, російською мовою.</a:t>
            </a:r>
          </a:p>
          <a:p>
            <a:pPr algn="just"/>
            <a:r>
              <a:rPr lang="uk-UA" sz="2600" b="1" dirty="0">
                <a:highlight>
                  <a:srgbClr val="000080"/>
                </a:highlight>
              </a:rPr>
              <a:t>Азербайджанці України роблять все можливе для збереження своєї мови, культури та докладають усіх зусиль для розвитку зв’язків між Україною й Азербайджаном. Вагомою подією в 1999 р. стало створення </a:t>
            </a:r>
            <a:r>
              <a:rPr lang="uk-UA" sz="2600" b="1" dirty="0">
                <a:highlight>
                  <a:srgbClr val="800000"/>
                </a:highlight>
              </a:rPr>
              <a:t>Всеукраїнської громадсько-культурної організації “Конгрес азербайджанців України”</a:t>
            </a:r>
            <a:r>
              <a:rPr lang="uk-UA" sz="2600" b="1" dirty="0">
                <a:highlight>
                  <a:srgbClr val="000080"/>
                </a:highlight>
              </a:rPr>
              <a:t>, яка діє у 27 адміністративних центрах України і має там свої регіональні організації. </a:t>
            </a:r>
          </a:p>
        </p:txBody>
      </p:sp>
    </p:spTree>
    <p:extLst>
      <p:ext uri="{BB962C8B-B14F-4D97-AF65-F5344CB8AC3E}">
        <p14:creationId xmlns:p14="http://schemas.microsoft.com/office/powerpoint/2010/main" val="3384951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2800" b="1" dirty="0">
                <a:highlight>
                  <a:srgbClr val="800000"/>
                </a:highlight>
              </a:rPr>
              <a:t>Саме належність муфтія до суфійських кіл і проповідуваний ним дискурс легітимності суфізму багато в чому визначили підтримку ДУМУ з боку мусульманських діаспор, більшість з яких включало вихідців з регіонів, де суфізм століттями займав міцні позиції. </a:t>
            </a:r>
          </a:p>
          <a:p>
            <a:pPr algn="just"/>
            <a:r>
              <a:rPr lang="uk-UA" sz="2800" b="1" dirty="0">
                <a:highlight>
                  <a:srgbClr val="800000"/>
                </a:highlight>
              </a:rPr>
              <a:t>Ми вже відзначали, що в Україні основною діаспорою, з якої рух почав закріплюватися на початку 1990-х рр., стали поволзькі татари. Під час своїх візитів до Казані, коли відбувалося оформлення ДУМУ і його еволюція від </a:t>
            </a:r>
            <a:r>
              <a:rPr lang="uk-UA" sz="2800" b="1" dirty="0" err="1">
                <a:highlight>
                  <a:srgbClr val="800000"/>
                </a:highlight>
              </a:rPr>
              <a:t>мухтасібату</a:t>
            </a:r>
            <a:r>
              <a:rPr lang="uk-UA" sz="2800" b="1" dirty="0">
                <a:highlight>
                  <a:srgbClr val="800000"/>
                </a:highlight>
              </a:rPr>
              <a:t> ЦДУМ до самостійного муфтіяту, шейх Ахмед </a:t>
            </a:r>
            <a:r>
              <a:rPr lang="uk-UA" sz="2800" b="1" dirty="0" err="1">
                <a:highlight>
                  <a:srgbClr val="800000"/>
                </a:highlight>
              </a:rPr>
              <a:t>Тамім</a:t>
            </a:r>
            <a:r>
              <a:rPr lang="uk-UA" sz="2800" b="1" dirty="0">
                <a:highlight>
                  <a:srgbClr val="800000"/>
                </a:highlight>
              </a:rPr>
              <a:t> познайомився з одним з відомих радянських суфіїв – </a:t>
            </a:r>
            <a:r>
              <a:rPr lang="uk-UA" sz="2800" b="1" dirty="0" err="1">
                <a:highlight>
                  <a:srgbClr val="800000"/>
                </a:highlight>
              </a:rPr>
              <a:t>Габдулхаком</a:t>
            </a:r>
            <a:r>
              <a:rPr lang="uk-UA" sz="2800" b="1" dirty="0">
                <a:highlight>
                  <a:srgbClr val="800000"/>
                </a:highlight>
              </a:rPr>
              <a:t> </a:t>
            </a:r>
            <a:r>
              <a:rPr lang="uk-UA" sz="2800" b="1" dirty="0" err="1">
                <a:highlight>
                  <a:srgbClr val="800000"/>
                </a:highlight>
              </a:rPr>
              <a:t>Саматовим</a:t>
            </a:r>
            <a:r>
              <a:rPr lang="uk-UA" sz="2800" b="1" dirty="0">
                <a:highlight>
                  <a:srgbClr val="800000"/>
                </a:highlight>
              </a:rPr>
              <a:t>, головним </a:t>
            </a:r>
            <a:r>
              <a:rPr lang="uk-UA" sz="2800" b="1" dirty="0" err="1">
                <a:highlight>
                  <a:srgbClr val="800000"/>
                </a:highlight>
              </a:rPr>
              <a:t>мухтасібом</a:t>
            </a:r>
            <a:r>
              <a:rPr lang="uk-UA" sz="2800" b="1" dirty="0">
                <a:highlight>
                  <a:srgbClr val="800000"/>
                </a:highlight>
              </a:rPr>
              <a:t> Татарстану.</a:t>
            </a:r>
          </a:p>
        </p:txBody>
      </p:sp>
    </p:spTree>
    <p:extLst>
      <p:ext uri="{BB962C8B-B14F-4D97-AF65-F5344CB8AC3E}">
        <p14:creationId xmlns:p14="http://schemas.microsoft.com/office/powerpoint/2010/main" val="1248532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300" b="1" dirty="0">
                <a:highlight>
                  <a:srgbClr val="008080"/>
                </a:highlight>
              </a:rPr>
              <a:t>Про важливість суфійського дискурсу для просування авторитету ДУМУ свідчить той факт, що в 1992 р. шейх Ахмед </a:t>
            </a:r>
            <a:r>
              <a:rPr lang="uk-UA" sz="3300" b="1" dirty="0" err="1">
                <a:highlight>
                  <a:srgbClr val="008080"/>
                </a:highlight>
              </a:rPr>
              <a:t>Тамім</a:t>
            </a:r>
            <a:r>
              <a:rPr lang="uk-UA" sz="3300" b="1" dirty="0">
                <a:highlight>
                  <a:srgbClr val="008080"/>
                </a:highlight>
              </a:rPr>
              <a:t> був запрошений першим президентом Чеченської республіки Ічкерія Джохаром Дудаєвим на відкриття меморіалу жертвам сталінських репресій.</a:t>
            </a:r>
          </a:p>
          <a:p>
            <a:pPr algn="just"/>
            <a:r>
              <a:rPr lang="uk-UA" sz="3300" b="1" dirty="0">
                <a:highlight>
                  <a:srgbClr val="008080"/>
                </a:highlight>
              </a:rPr>
              <a:t> Хоча сам Дудаєв і не був релігійною людиною, проте він по своїй родової приналежності належав до хаджі-</a:t>
            </a:r>
            <a:r>
              <a:rPr lang="uk-UA" sz="3300" b="1" dirty="0" err="1">
                <a:highlight>
                  <a:srgbClr val="008080"/>
                </a:highlight>
              </a:rPr>
              <a:t>мюрідійа</a:t>
            </a:r>
            <a:r>
              <a:rPr lang="uk-UA" sz="3300" b="1" dirty="0">
                <a:highlight>
                  <a:srgbClr val="008080"/>
                </a:highlight>
              </a:rPr>
              <a:t>, тоді як шейх Ахмед </a:t>
            </a:r>
            <a:r>
              <a:rPr lang="uk-UA" sz="3300" b="1" dirty="0" err="1">
                <a:highlight>
                  <a:srgbClr val="008080"/>
                </a:highlight>
              </a:rPr>
              <a:t>Тамім</a:t>
            </a:r>
            <a:r>
              <a:rPr lang="uk-UA" sz="3300" b="1" dirty="0">
                <a:highlight>
                  <a:srgbClr val="008080"/>
                </a:highlight>
              </a:rPr>
              <a:t>, як ми вже раніше зазначали, є шейхом </a:t>
            </a:r>
            <a:r>
              <a:rPr lang="uk-UA" sz="3300" b="1" dirty="0" err="1">
                <a:highlight>
                  <a:srgbClr val="008080"/>
                </a:highlight>
              </a:rPr>
              <a:t>кадирійа</a:t>
            </a:r>
            <a:r>
              <a:rPr lang="uk-UA" sz="3300" b="1" dirty="0">
                <a:highlight>
                  <a:srgbClr val="008080"/>
                </a:highlight>
              </a:rPr>
              <a:t>.</a:t>
            </a:r>
          </a:p>
        </p:txBody>
      </p:sp>
    </p:spTree>
    <p:extLst>
      <p:ext uri="{BB962C8B-B14F-4D97-AF65-F5344CB8AC3E}">
        <p14:creationId xmlns:p14="http://schemas.microsoft.com/office/powerpoint/2010/main" val="2376817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2"/>
            <a:ext cx="12192000" cy="378068"/>
          </a:xfrm>
        </p:spPr>
        <p:txBody>
          <a:bodyPr>
            <a:normAutofit/>
          </a:bodyPr>
          <a:lstStyle/>
          <a:p>
            <a:pPr algn="ctr"/>
            <a:r>
              <a:rPr lang="ru-RU" sz="2000" b="1" dirty="0">
                <a:highlight>
                  <a:srgbClr val="800000"/>
                </a:highlight>
              </a:rPr>
              <a:t>2</a:t>
            </a:r>
            <a:r>
              <a:rPr lang="ru-RU" sz="2000" b="1" dirty="0">
                <a:solidFill>
                  <a:srgbClr val="FFFF00"/>
                </a:solidFill>
                <a:highlight>
                  <a:srgbClr val="FF00FF"/>
                </a:highlight>
              </a:rPr>
              <a:t>.	</a:t>
            </a:r>
            <a:r>
              <a:rPr lang="ru-RU" sz="2000" b="1" dirty="0" err="1">
                <a:solidFill>
                  <a:srgbClr val="FFFF00"/>
                </a:solidFill>
                <a:highlight>
                  <a:srgbClr val="FF00FF"/>
                </a:highlight>
              </a:rPr>
              <a:t>Теологічний</a:t>
            </a:r>
            <a:r>
              <a:rPr lang="ru-RU" sz="2000" b="1" dirty="0">
                <a:solidFill>
                  <a:srgbClr val="FFFF00"/>
                </a:solidFill>
                <a:highlight>
                  <a:srgbClr val="FF00FF"/>
                </a:highlight>
              </a:rPr>
              <a:t> дискурс </a:t>
            </a:r>
            <a:r>
              <a:rPr lang="ru-RU" sz="2000" b="1" dirty="0" err="1">
                <a:solidFill>
                  <a:srgbClr val="FFFF00"/>
                </a:solidFill>
                <a:highlight>
                  <a:srgbClr val="FF00FF"/>
                </a:highlight>
              </a:rPr>
              <a:t>українського</a:t>
            </a:r>
            <a:r>
              <a:rPr lang="ru-RU" sz="2000" b="1" dirty="0">
                <a:solidFill>
                  <a:srgbClr val="FFFF00"/>
                </a:solidFill>
                <a:highlight>
                  <a:srgbClr val="FF00FF"/>
                </a:highlight>
              </a:rPr>
              <a:t> </a:t>
            </a:r>
            <a:r>
              <a:rPr lang="ru-RU" sz="2000" b="1" dirty="0" err="1">
                <a:solidFill>
                  <a:srgbClr val="FFFF00"/>
                </a:solidFill>
                <a:highlight>
                  <a:srgbClr val="FF00FF"/>
                </a:highlight>
              </a:rPr>
              <a:t>ісламу</a:t>
            </a:r>
            <a:endParaRPr lang="uk-UA" sz="20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378070"/>
            <a:ext cx="12192000" cy="6479930"/>
          </a:xfrm>
        </p:spPr>
        <p:txBody>
          <a:bodyPr>
            <a:noAutofit/>
          </a:bodyPr>
          <a:lstStyle/>
          <a:p>
            <a:pPr algn="just"/>
            <a:r>
              <a:rPr lang="uk-UA" sz="2300" b="1" dirty="0">
                <a:highlight>
                  <a:srgbClr val="008080"/>
                </a:highlight>
              </a:rPr>
              <a:t>Частиною теологічного дискурсу, що формує ДУМУ, є активне використання і теологічна легітимація популярної в сунітському світі практики благословення реліквіями (</a:t>
            </a:r>
            <a:r>
              <a:rPr lang="uk-UA" sz="2300" b="1" dirty="0" err="1">
                <a:highlight>
                  <a:srgbClr val="008080"/>
                </a:highlight>
              </a:rPr>
              <a:t>табаррук</a:t>
            </a:r>
            <a:r>
              <a:rPr lang="uk-UA" sz="2300" b="1" dirty="0">
                <a:highlight>
                  <a:srgbClr val="008080"/>
                </a:highlight>
              </a:rPr>
              <a:t>): «...Головним духовним наповненням проведених в містах та областях країни урочистостей були церемонії благословення мусульман, звані по-арабськи «</a:t>
            </a:r>
            <a:r>
              <a:rPr lang="uk-UA" sz="2300" b="1" dirty="0" err="1">
                <a:highlight>
                  <a:srgbClr val="008080"/>
                </a:highlight>
              </a:rPr>
              <a:t>табаррук</a:t>
            </a:r>
            <a:r>
              <a:rPr lang="uk-UA" sz="2300" b="1" dirty="0">
                <a:highlight>
                  <a:srgbClr val="008080"/>
                </a:highlight>
              </a:rPr>
              <a:t>», реліквією великого Пророка – Його благословенним нетлінним волосом. </a:t>
            </a:r>
          </a:p>
          <a:p>
            <a:pPr algn="just"/>
            <a:r>
              <a:rPr lang="uk-UA" sz="2300" b="1" dirty="0">
                <a:highlight>
                  <a:srgbClr val="008080"/>
                </a:highlight>
              </a:rPr>
              <a:t>Традиція благословення широко поширена серед мусульман світу, вона прийшла від самого Пророка, мир Йому, і не суперечить вченню Ісламу; існує вона і у наших мусульман – татар, башкир, арабів, азербайджанців, турків, і інших мусульман &lt;...&gt; теологи Ісламу повідомляють, що якщо мусульманин в реальності побачить волос Пророка після Його смерті, то в Майбутньому житті він виявиться в числі мешканців Раю. Повідомляється також, що бачення мусульманином волоса Пророка, мир Йому, подібно баченню самого Пророка уві сні, що є для віруючого радісним сповіщенням про його входження в сади Раю».</a:t>
            </a:r>
          </a:p>
        </p:txBody>
      </p:sp>
    </p:spTree>
    <p:extLst>
      <p:ext uri="{BB962C8B-B14F-4D97-AF65-F5344CB8AC3E}">
        <p14:creationId xmlns:p14="http://schemas.microsoft.com/office/powerpoint/2010/main" val="11803407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008080"/>
                </a:highlight>
              </a:rPr>
              <a:t>Завдяки своєму суфійському походженню (дана практика особливо віталася суфіями, а тому саме в їх руках зосередилися основні реліквії), </a:t>
            </a:r>
            <a:r>
              <a:rPr lang="uk-UA" sz="3200" b="1" dirty="0">
                <a:highlight>
                  <a:srgbClr val="800000"/>
                </a:highlight>
              </a:rPr>
              <a:t>представники ДУМУ регулярно мають можливість привозити в Україну і проводити благословення віруючих волосом пророка Мухаммада</a:t>
            </a:r>
            <a:r>
              <a:rPr lang="uk-UA" sz="3200" b="1" dirty="0">
                <a:highlight>
                  <a:srgbClr val="008080"/>
                </a:highlight>
              </a:rPr>
              <a:t>, що, безумовно, зміцнює їх авторитет серед основної маси мусульман, особливо – етнічних мусульман, серед яких дана практика має багатовіковий обіг.</a:t>
            </a:r>
          </a:p>
        </p:txBody>
      </p:sp>
    </p:spTree>
    <p:extLst>
      <p:ext uri="{BB962C8B-B14F-4D97-AF65-F5344CB8AC3E}">
        <p14:creationId xmlns:p14="http://schemas.microsoft.com/office/powerpoint/2010/main" val="2951289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400" b="1" dirty="0">
                <a:highlight>
                  <a:srgbClr val="800000"/>
                </a:highlight>
              </a:rPr>
              <a:t>Крім волоса пророка Мухаммада, українські послідовники </a:t>
            </a:r>
            <a:r>
              <a:rPr lang="uk-UA" sz="3400" b="1" dirty="0" err="1">
                <a:highlight>
                  <a:srgbClr val="800000"/>
                </a:highlight>
              </a:rPr>
              <a:t>ал-Ахбаш</a:t>
            </a:r>
            <a:r>
              <a:rPr lang="uk-UA" sz="3400" b="1" dirty="0">
                <a:highlight>
                  <a:srgbClr val="800000"/>
                </a:highlight>
              </a:rPr>
              <a:t> практикують </a:t>
            </a:r>
            <a:r>
              <a:rPr lang="uk-UA" sz="3400" b="1" dirty="0" err="1">
                <a:highlight>
                  <a:srgbClr val="800000"/>
                </a:highlight>
              </a:rPr>
              <a:t>табаррук</a:t>
            </a:r>
            <a:r>
              <a:rPr lang="uk-UA" sz="3400" b="1" dirty="0">
                <a:highlight>
                  <a:srgbClr val="800000"/>
                </a:highlight>
              </a:rPr>
              <a:t> і з іншими, суто </a:t>
            </a:r>
            <a:r>
              <a:rPr lang="uk-UA" sz="3400" b="1" dirty="0" err="1">
                <a:highlight>
                  <a:srgbClr val="800000"/>
                </a:highlight>
              </a:rPr>
              <a:t>суфийскими</a:t>
            </a:r>
            <a:r>
              <a:rPr lang="uk-UA" sz="3400" b="1" dirty="0">
                <a:highlight>
                  <a:srgbClr val="800000"/>
                </a:highlight>
              </a:rPr>
              <a:t> реліквіями. </a:t>
            </a:r>
          </a:p>
          <a:p>
            <a:pPr algn="just"/>
            <a:r>
              <a:rPr lang="uk-UA" sz="3400" b="1" dirty="0">
                <a:highlight>
                  <a:srgbClr val="800000"/>
                </a:highlight>
              </a:rPr>
              <a:t>Наприклад, під час свого візиту до Іраку в лютому 2016 р. шейх Ахмед </a:t>
            </a:r>
            <a:r>
              <a:rPr lang="uk-UA" sz="3400" b="1" dirty="0" err="1">
                <a:highlight>
                  <a:srgbClr val="800000"/>
                </a:highlight>
              </a:rPr>
              <a:t>Тамім</a:t>
            </a:r>
            <a:r>
              <a:rPr lang="uk-UA" sz="3400" b="1" dirty="0">
                <a:highlight>
                  <a:srgbClr val="800000"/>
                </a:highlight>
              </a:rPr>
              <a:t> отримав в дар від глави </a:t>
            </a:r>
            <a:r>
              <a:rPr lang="uk-UA" sz="3400" b="1" dirty="0" err="1">
                <a:highlight>
                  <a:srgbClr val="800000"/>
                </a:highlight>
              </a:rPr>
              <a:t>тарікату</a:t>
            </a:r>
            <a:r>
              <a:rPr lang="uk-UA" sz="3400" b="1" dirty="0">
                <a:highlight>
                  <a:srgbClr val="800000"/>
                </a:highlight>
              </a:rPr>
              <a:t> </a:t>
            </a:r>
            <a:r>
              <a:rPr lang="uk-UA" sz="3400" b="1" dirty="0" err="1">
                <a:highlight>
                  <a:srgbClr val="800000"/>
                </a:highlight>
              </a:rPr>
              <a:t>кадирійа</a:t>
            </a:r>
            <a:r>
              <a:rPr lang="uk-UA" sz="3400" b="1" dirty="0">
                <a:highlight>
                  <a:srgbClr val="800000"/>
                </a:highlight>
              </a:rPr>
              <a:t> </a:t>
            </a:r>
            <a:r>
              <a:rPr lang="uk-UA" sz="3400" b="1" dirty="0" err="1">
                <a:highlight>
                  <a:srgbClr val="800000"/>
                </a:highlight>
              </a:rPr>
              <a:t>Саїда</a:t>
            </a:r>
            <a:r>
              <a:rPr lang="uk-UA" sz="3400" b="1" dirty="0">
                <a:highlight>
                  <a:srgbClr val="800000"/>
                </a:highlight>
              </a:rPr>
              <a:t> </a:t>
            </a:r>
            <a:r>
              <a:rPr lang="uk-UA" sz="3400" b="1" dirty="0" err="1">
                <a:highlight>
                  <a:srgbClr val="800000"/>
                </a:highlight>
              </a:rPr>
              <a:t>Халіда</a:t>
            </a:r>
            <a:r>
              <a:rPr lang="uk-UA" sz="3400" b="1" dirty="0">
                <a:highlight>
                  <a:srgbClr val="800000"/>
                </a:highlight>
              </a:rPr>
              <a:t> </a:t>
            </a:r>
            <a:r>
              <a:rPr lang="uk-UA" sz="3400" b="1" dirty="0" err="1">
                <a:highlight>
                  <a:srgbClr val="800000"/>
                </a:highlight>
              </a:rPr>
              <a:t>Абд</a:t>
            </a:r>
            <a:r>
              <a:rPr lang="uk-UA" sz="3400" b="1" dirty="0">
                <a:highlight>
                  <a:srgbClr val="800000"/>
                </a:highlight>
              </a:rPr>
              <a:t> </a:t>
            </a:r>
            <a:r>
              <a:rPr lang="uk-UA" sz="3400" b="1" dirty="0" err="1">
                <a:highlight>
                  <a:srgbClr val="800000"/>
                </a:highlight>
              </a:rPr>
              <a:t>ал-Кадіра</a:t>
            </a:r>
            <a:r>
              <a:rPr lang="uk-UA" sz="3400" b="1" dirty="0">
                <a:highlight>
                  <a:srgbClr val="800000"/>
                </a:highlight>
              </a:rPr>
              <a:t> </a:t>
            </a:r>
            <a:r>
              <a:rPr lang="uk-UA" sz="3400" b="1" dirty="0" err="1">
                <a:highlight>
                  <a:srgbClr val="800000"/>
                </a:highlight>
              </a:rPr>
              <a:t>Джілані</a:t>
            </a:r>
            <a:r>
              <a:rPr lang="uk-UA" sz="3400" b="1" dirty="0">
                <a:highlight>
                  <a:srgbClr val="800000"/>
                </a:highlight>
              </a:rPr>
              <a:t> покривало з мавзолею засновника братства </a:t>
            </a:r>
            <a:r>
              <a:rPr lang="uk-UA" sz="3400" b="1" dirty="0" err="1">
                <a:highlight>
                  <a:srgbClr val="800000"/>
                </a:highlight>
              </a:rPr>
              <a:t>кадирійа</a:t>
            </a:r>
            <a:r>
              <a:rPr lang="uk-UA" sz="3400" b="1" dirty="0">
                <a:highlight>
                  <a:srgbClr val="800000"/>
                </a:highlight>
              </a:rPr>
              <a:t> </a:t>
            </a:r>
            <a:r>
              <a:rPr lang="uk-UA" sz="3400" b="1" dirty="0" err="1">
                <a:highlight>
                  <a:srgbClr val="800000"/>
                </a:highlight>
              </a:rPr>
              <a:t>Абд</a:t>
            </a:r>
            <a:r>
              <a:rPr lang="uk-UA" sz="3400" b="1" dirty="0">
                <a:highlight>
                  <a:srgbClr val="800000"/>
                </a:highlight>
              </a:rPr>
              <a:t> </a:t>
            </a:r>
            <a:r>
              <a:rPr lang="uk-UA" sz="3400" b="1" dirty="0" err="1">
                <a:highlight>
                  <a:srgbClr val="800000"/>
                </a:highlight>
              </a:rPr>
              <a:t>ал-Кадіра</a:t>
            </a:r>
            <a:r>
              <a:rPr lang="uk-UA" sz="3400" b="1" dirty="0">
                <a:highlight>
                  <a:srgbClr val="800000"/>
                </a:highlight>
              </a:rPr>
              <a:t> </a:t>
            </a:r>
            <a:r>
              <a:rPr lang="uk-UA" sz="3400" b="1" dirty="0" err="1">
                <a:highlight>
                  <a:srgbClr val="800000"/>
                </a:highlight>
              </a:rPr>
              <a:t>Джілані</a:t>
            </a:r>
            <a:r>
              <a:rPr lang="uk-UA" sz="3400" b="1" dirty="0">
                <a:highlight>
                  <a:srgbClr val="800000"/>
                </a:highlight>
              </a:rPr>
              <a:t>, яке також активно використовується для практики </a:t>
            </a:r>
            <a:r>
              <a:rPr lang="uk-UA" sz="3400" b="1" dirty="0" err="1">
                <a:highlight>
                  <a:srgbClr val="800000"/>
                </a:highlight>
              </a:rPr>
              <a:t>табаррук</a:t>
            </a:r>
            <a:r>
              <a:rPr lang="uk-UA" sz="3400" b="1" dirty="0">
                <a:highlight>
                  <a:srgbClr val="800000"/>
                </a:highlight>
              </a:rPr>
              <a:t>.</a:t>
            </a:r>
          </a:p>
        </p:txBody>
      </p:sp>
    </p:spTree>
    <p:extLst>
      <p:ext uri="{BB962C8B-B14F-4D97-AF65-F5344CB8AC3E}">
        <p14:creationId xmlns:p14="http://schemas.microsoft.com/office/powerpoint/2010/main" val="463144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a:bodyPr>
          <a:lstStyle/>
          <a:p>
            <a:pPr algn="just"/>
            <a:r>
              <a:rPr lang="uk-UA" sz="3200" b="1" dirty="0">
                <a:highlight>
                  <a:srgbClr val="800000"/>
                </a:highlight>
              </a:rPr>
              <a:t>Ще однією важливою практикою, що вводиться ДУМУ в теологічний дискурс, є святкування події народження пророка Мухаммада (</a:t>
            </a:r>
            <a:r>
              <a:rPr lang="uk-UA" sz="3200" b="1" dirty="0" err="1">
                <a:highlight>
                  <a:srgbClr val="800000"/>
                </a:highlight>
              </a:rPr>
              <a:t>мавлід</a:t>
            </a:r>
            <a:r>
              <a:rPr lang="uk-UA" sz="3200" b="1" dirty="0">
                <a:highlight>
                  <a:srgbClr val="800000"/>
                </a:highlight>
              </a:rPr>
              <a:t>). </a:t>
            </a:r>
          </a:p>
          <a:p>
            <a:pPr algn="just"/>
            <a:r>
              <a:rPr lang="uk-UA" sz="3200" b="1" dirty="0">
                <a:highlight>
                  <a:srgbClr val="800000"/>
                </a:highlight>
              </a:rPr>
              <a:t>Як зауважує Д. </a:t>
            </a:r>
            <a:r>
              <a:rPr lang="uk-UA" sz="3200" b="1" dirty="0" err="1">
                <a:highlight>
                  <a:srgbClr val="800000"/>
                </a:highlight>
              </a:rPr>
              <a:t>Авон</a:t>
            </a:r>
            <a:r>
              <a:rPr lang="uk-UA" sz="3200" b="1" dirty="0">
                <a:highlight>
                  <a:srgbClr val="800000"/>
                </a:highlight>
              </a:rPr>
              <a:t>, в Лівані </a:t>
            </a:r>
            <a:r>
              <a:rPr lang="en-US" sz="3200" b="1" dirty="0">
                <a:highlight>
                  <a:srgbClr val="800000"/>
                </a:highlight>
              </a:rPr>
              <a:t>AICP</a:t>
            </a:r>
            <a:r>
              <a:rPr lang="uk-UA" sz="3200" b="1" dirty="0">
                <a:highlight>
                  <a:srgbClr val="800000"/>
                </a:highlight>
              </a:rPr>
              <a:t> (</a:t>
            </a:r>
            <a:r>
              <a:rPr lang="uk-UA" sz="3200" b="1" dirty="0">
                <a:highlight>
                  <a:srgbClr val="000080"/>
                </a:highlight>
              </a:rPr>
              <a:t>Асоціація ісламських благодійних проектів</a:t>
            </a:r>
            <a:r>
              <a:rPr lang="uk-UA" sz="3200" b="1" dirty="0">
                <a:highlight>
                  <a:srgbClr val="800000"/>
                </a:highlight>
              </a:rPr>
              <a:t>)</a:t>
            </a:r>
            <a:r>
              <a:rPr lang="en-US" sz="3200" b="1" dirty="0">
                <a:highlight>
                  <a:srgbClr val="800000"/>
                </a:highlight>
              </a:rPr>
              <a:t> </a:t>
            </a:r>
            <a:r>
              <a:rPr lang="uk-UA" sz="3200" b="1" dirty="0">
                <a:highlight>
                  <a:srgbClr val="800000"/>
                </a:highlight>
              </a:rPr>
              <a:t>отримало популярність саме завдяки своїй особливій здатності збирати навколо себе великі маси віруючих на свята Ід </a:t>
            </a:r>
            <a:r>
              <a:rPr lang="uk-UA" sz="3200" b="1" dirty="0" err="1">
                <a:highlight>
                  <a:srgbClr val="800000"/>
                </a:highlight>
              </a:rPr>
              <a:t>ал-Адха</a:t>
            </a:r>
            <a:r>
              <a:rPr lang="uk-UA" sz="3200" b="1" dirty="0">
                <a:highlight>
                  <a:srgbClr val="800000"/>
                </a:highlight>
              </a:rPr>
              <a:t>, Ід </a:t>
            </a:r>
            <a:r>
              <a:rPr lang="uk-UA" sz="3200" b="1" dirty="0" err="1">
                <a:highlight>
                  <a:srgbClr val="800000"/>
                </a:highlight>
              </a:rPr>
              <a:t>ал-Фітр</a:t>
            </a:r>
            <a:r>
              <a:rPr lang="uk-UA" sz="3200" b="1" dirty="0">
                <a:highlight>
                  <a:srgbClr val="800000"/>
                </a:highlight>
              </a:rPr>
              <a:t> і </a:t>
            </a:r>
            <a:r>
              <a:rPr lang="uk-UA" sz="3200" b="1" dirty="0" err="1">
                <a:highlight>
                  <a:srgbClr val="800000"/>
                </a:highlight>
              </a:rPr>
              <a:t>мавлід</a:t>
            </a:r>
            <a:r>
              <a:rPr lang="uk-UA" sz="3200" b="1" dirty="0">
                <a:highlight>
                  <a:srgbClr val="800000"/>
                </a:highlight>
              </a:rPr>
              <a:t>, на яких читання Корану і спів </a:t>
            </a:r>
            <a:r>
              <a:rPr lang="uk-UA" sz="3200" b="1" dirty="0" err="1">
                <a:highlight>
                  <a:srgbClr val="800000"/>
                </a:highlight>
              </a:rPr>
              <a:t>мадіхів</a:t>
            </a:r>
            <a:r>
              <a:rPr lang="uk-UA" sz="3200" b="1" dirty="0">
                <a:highlight>
                  <a:srgbClr val="800000"/>
                </a:highlight>
              </a:rPr>
              <a:t> (релігійних співів) перемежовується виступами лідерів Асоціації.</a:t>
            </a:r>
          </a:p>
        </p:txBody>
      </p:sp>
    </p:spTree>
    <p:extLst>
      <p:ext uri="{BB962C8B-B14F-4D97-AF65-F5344CB8AC3E}">
        <p14:creationId xmlns:p14="http://schemas.microsoft.com/office/powerpoint/2010/main" val="1191093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fontScale="85000" lnSpcReduction="10000"/>
          </a:bodyPr>
          <a:lstStyle/>
          <a:p>
            <a:pPr algn="just"/>
            <a:r>
              <a:rPr lang="uk-UA" sz="3200" b="1" dirty="0">
                <a:highlight>
                  <a:srgbClr val="800000"/>
                </a:highlight>
              </a:rPr>
              <a:t>У друкованому органі ДУМУ, газеті «Мінарет», протягом усього часу її існування, напередодні настання місяця народження пророка Мухаммада рабі-уль-</a:t>
            </a:r>
            <a:r>
              <a:rPr lang="uk-UA" sz="3200" b="1" dirty="0" err="1">
                <a:highlight>
                  <a:srgbClr val="800000"/>
                </a:highlight>
              </a:rPr>
              <a:t>авваль</a:t>
            </a:r>
            <a:r>
              <a:rPr lang="uk-UA" sz="3200" b="1" dirty="0">
                <a:highlight>
                  <a:srgbClr val="800000"/>
                </a:highlight>
              </a:rPr>
              <a:t> публікуються матеріали, присвячені </a:t>
            </a:r>
            <a:r>
              <a:rPr lang="uk-UA" sz="3200" b="1" dirty="0" err="1">
                <a:highlight>
                  <a:srgbClr val="800000"/>
                </a:highlight>
              </a:rPr>
              <a:t>мавліду</a:t>
            </a:r>
            <a:r>
              <a:rPr lang="uk-UA" sz="3200" b="1" dirty="0">
                <a:highlight>
                  <a:srgbClr val="800000"/>
                </a:highlight>
              </a:rPr>
              <a:t>, які обґрунтовують його правомочність і бажаність.</a:t>
            </a:r>
          </a:p>
          <a:p>
            <a:pPr algn="just"/>
            <a:r>
              <a:rPr lang="uk-UA" sz="3200" b="1" dirty="0">
                <a:highlight>
                  <a:srgbClr val="800000"/>
                </a:highlight>
              </a:rPr>
              <a:t>Видання перекладів класичної ісламської літератури ДУМУ формує теологічний дискурс «традиційного» ісламу, і водночас слугує легітимації власного релігійного авторитету ДУМУ через звернення до традиції. На це вказують чисельні передмови, які зазвичай супроводжують більшість подібних публікацій, в яких вказується, що старовинні релігійні книги, які перекладає ДУМУ, слугують доказом того, що саме такі знання з ісламу – не нововведення, а справжні знання, передані теологами ісламу через багато поколінь предків.</a:t>
            </a:r>
          </a:p>
        </p:txBody>
      </p:sp>
    </p:spTree>
    <p:extLst>
      <p:ext uri="{BB962C8B-B14F-4D97-AF65-F5344CB8AC3E}">
        <p14:creationId xmlns:p14="http://schemas.microsoft.com/office/powerpoint/2010/main" val="490658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2500" b="1" dirty="0">
                <a:highlight>
                  <a:srgbClr val="000080"/>
                </a:highlight>
              </a:rPr>
              <a:t>Можна казати про те, що Духовне управління мусульман України поступово формує теологічний дискурс, який має певні характеристики. Цей дискурс характеризується традиціоналізмом, тобто зверненням до ісламської доктрини в класичній сунітській інтерпретації двох ортодоксальних шкіл віровчення – </a:t>
            </a:r>
            <a:r>
              <a:rPr lang="uk-UA" sz="2500" b="1" dirty="0" err="1">
                <a:highlight>
                  <a:srgbClr val="000080"/>
                </a:highlight>
              </a:rPr>
              <a:t>ашарітської</a:t>
            </a:r>
            <a:r>
              <a:rPr lang="uk-UA" sz="2500" b="1" dirty="0">
                <a:highlight>
                  <a:srgbClr val="000080"/>
                </a:highlight>
              </a:rPr>
              <a:t> та </a:t>
            </a:r>
            <a:r>
              <a:rPr lang="uk-UA" sz="2500" b="1" dirty="0" err="1">
                <a:highlight>
                  <a:srgbClr val="000080"/>
                </a:highlight>
              </a:rPr>
              <a:t>матурідітської</a:t>
            </a:r>
            <a:r>
              <a:rPr lang="uk-UA" sz="2500" b="1" dirty="0">
                <a:highlight>
                  <a:srgbClr val="000080"/>
                </a:highlight>
              </a:rPr>
              <a:t>. </a:t>
            </a:r>
          </a:p>
          <a:p>
            <a:pPr algn="just"/>
            <a:r>
              <a:rPr lang="uk-UA" sz="2500" b="1" dirty="0">
                <a:highlight>
                  <a:srgbClr val="000080"/>
                </a:highlight>
              </a:rPr>
              <a:t>Важливе місце в теологічному дискурсі ДУМУ посідають праці представників локальних мусульманських традицій, які мають особливе значення для мусульманських діаспор, що складають основну масу українських мусульман. Характеристиками теологічного дискурсу ДУМУ також є легітимація суфізму та суфійських релігійних практик (таких як </a:t>
            </a:r>
            <a:r>
              <a:rPr lang="uk-UA" sz="2500" b="1" dirty="0" err="1">
                <a:highlight>
                  <a:srgbClr val="000080"/>
                </a:highlight>
              </a:rPr>
              <a:t>мавлід</a:t>
            </a:r>
            <a:r>
              <a:rPr lang="uk-UA" sz="2500" b="1" dirty="0">
                <a:highlight>
                  <a:srgbClr val="000080"/>
                </a:highlight>
              </a:rPr>
              <a:t> або </a:t>
            </a:r>
            <a:r>
              <a:rPr lang="uk-UA" sz="2500" b="1" dirty="0" err="1">
                <a:highlight>
                  <a:srgbClr val="000080"/>
                </a:highlight>
              </a:rPr>
              <a:t>табаррук</a:t>
            </a:r>
            <a:r>
              <a:rPr lang="uk-UA" sz="2500" b="1" dirty="0">
                <a:highlight>
                  <a:srgbClr val="000080"/>
                </a:highlight>
              </a:rPr>
              <a:t>), як важливої частини </a:t>
            </a:r>
            <a:r>
              <a:rPr lang="uk-UA" sz="2500" b="1" dirty="0" err="1">
                <a:highlight>
                  <a:srgbClr val="000080"/>
                </a:highlight>
              </a:rPr>
              <a:t>загальносунітської</a:t>
            </a:r>
            <a:r>
              <a:rPr lang="uk-UA" sz="2500" b="1" dirty="0">
                <a:highlight>
                  <a:srgbClr val="000080"/>
                </a:highlight>
              </a:rPr>
              <a:t> традиції, та </a:t>
            </a:r>
            <a:r>
              <a:rPr lang="uk-UA" sz="2500" b="1" dirty="0" err="1">
                <a:highlight>
                  <a:srgbClr val="000080"/>
                </a:highlight>
              </a:rPr>
              <a:t>підкреслювана</a:t>
            </a:r>
            <a:r>
              <a:rPr lang="uk-UA" sz="2500" b="1" dirty="0">
                <a:highlight>
                  <a:srgbClr val="000080"/>
                </a:highlight>
              </a:rPr>
              <a:t> аполітичність.</a:t>
            </a:r>
          </a:p>
        </p:txBody>
      </p:sp>
    </p:spTree>
    <p:extLst>
      <p:ext uri="{BB962C8B-B14F-4D97-AF65-F5344CB8AC3E}">
        <p14:creationId xmlns:p14="http://schemas.microsoft.com/office/powerpoint/2010/main" val="29680187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1" y="677008"/>
            <a:ext cx="8343900" cy="6180991"/>
          </a:xfrm>
        </p:spPr>
        <p:txBody>
          <a:bodyPr>
            <a:normAutofit fontScale="92500" lnSpcReduction="20000"/>
          </a:bodyPr>
          <a:lstStyle/>
          <a:p>
            <a:pPr marL="0" indent="0" algn="just">
              <a:buNone/>
            </a:pPr>
            <a:r>
              <a:rPr lang="uk-UA" sz="3200" b="1" dirty="0">
                <a:highlight>
                  <a:srgbClr val="800000"/>
                </a:highlight>
              </a:rPr>
              <a:t>Складовою теологічного дискурсу українського ісламу є </a:t>
            </a:r>
            <a:r>
              <a:rPr lang="uk-UA" sz="3200" b="1" dirty="0" err="1">
                <a:highlight>
                  <a:srgbClr val="800000"/>
                </a:highlight>
              </a:rPr>
              <a:t>субдискурс</a:t>
            </a:r>
            <a:r>
              <a:rPr lang="uk-UA" sz="3200" b="1" dirty="0">
                <a:highlight>
                  <a:srgbClr val="800000"/>
                </a:highlight>
              </a:rPr>
              <a:t>, який утворюють найбільш активні в публічній площині ВАГО «</a:t>
            </a:r>
            <a:r>
              <a:rPr lang="uk-UA" sz="3200" b="1" dirty="0" err="1">
                <a:highlight>
                  <a:srgbClr val="800000"/>
                </a:highlight>
              </a:rPr>
              <a:t>Альраїд</a:t>
            </a:r>
            <a:r>
              <a:rPr lang="uk-UA" sz="3200" b="1" dirty="0">
                <a:highlight>
                  <a:srgbClr val="800000"/>
                </a:highlight>
              </a:rPr>
              <a:t>» та ДУМУ «</a:t>
            </a:r>
            <a:r>
              <a:rPr lang="uk-UA" sz="3200" b="1" dirty="0" err="1">
                <a:highlight>
                  <a:srgbClr val="800000"/>
                </a:highlight>
              </a:rPr>
              <a:t>Умма</a:t>
            </a:r>
            <a:r>
              <a:rPr lang="uk-UA" sz="3200" b="1" dirty="0">
                <a:highlight>
                  <a:srgbClr val="800000"/>
                </a:highlight>
              </a:rPr>
              <a:t>».</a:t>
            </a:r>
          </a:p>
          <a:p>
            <a:pPr marL="0" indent="0" algn="just">
              <a:buNone/>
            </a:pPr>
            <a:r>
              <a:rPr lang="uk-UA" sz="3200" b="1" dirty="0">
                <a:highlight>
                  <a:srgbClr val="800000"/>
                </a:highlight>
              </a:rPr>
              <a:t> Водночас варто зауважити, що теологічним питання, на відміну від ДУМУ, вони надають менше уваги. Значною мірою це обумовлено тим, що обидві організації представляють новий підхід в сучасному ісламському світі, який отримав назву </a:t>
            </a:r>
            <a:r>
              <a:rPr lang="uk-UA" sz="3200" b="1" dirty="0" err="1">
                <a:solidFill>
                  <a:srgbClr val="FFFF00"/>
                </a:solidFill>
                <a:highlight>
                  <a:srgbClr val="800000"/>
                </a:highlight>
              </a:rPr>
              <a:t>фігху</a:t>
            </a:r>
            <a:r>
              <a:rPr lang="uk-UA" sz="3200" b="1" dirty="0">
                <a:solidFill>
                  <a:srgbClr val="FFFF00"/>
                </a:solidFill>
                <a:highlight>
                  <a:srgbClr val="800000"/>
                </a:highlight>
              </a:rPr>
              <a:t> меншин (</a:t>
            </a:r>
            <a:r>
              <a:rPr lang="uk-UA" sz="3200" b="1" dirty="0" err="1">
                <a:solidFill>
                  <a:srgbClr val="FFFF00"/>
                </a:solidFill>
                <a:highlight>
                  <a:srgbClr val="800000"/>
                </a:highlight>
              </a:rPr>
              <a:t>фігх</a:t>
            </a:r>
            <a:r>
              <a:rPr lang="uk-UA" sz="3200" b="1" dirty="0">
                <a:solidFill>
                  <a:srgbClr val="FFFF00"/>
                </a:solidFill>
                <a:highlight>
                  <a:srgbClr val="800000"/>
                </a:highlight>
              </a:rPr>
              <a:t> </a:t>
            </a:r>
            <a:r>
              <a:rPr lang="uk-UA" sz="3200" b="1" dirty="0" err="1">
                <a:solidFill>
                  <a:srgbClr val="FFFF00"/>
                </a:solidFill>
                <a:highlight>
                  <a:srgbClr val="800000"/>
                </a:highlight>
              </a:rPr>
              <a:t>ал-акаллійят</a:t>
            </a:r>
            <a:r>
              <a:rPr lang="uk-UA" sz="3200" b="1" dirty="0">
                <a:solidFill>
                  <a:srgbClr val="FFFF00"/>
                </a:solidFill>
                <a:highlight>
                  <a:srgbClr val="800000"/>
                </a:highlight>
              </a:rPr>
              <a:t>).</a:t>
            </a:r>
          </a:p>
        </p:txBody>
      </p:sp>
      <p:pic>
        <p:nvPicPr>
          <p:cNvPr id="4" name="Рисунок 3">
            <a:extLst>
              <a:ext uri="{FF2B5EF4-FFF2-40B4-BE49-F238E27FC236}">
                <a16:creationId xmlns:a16="http://schemas.microsoft.com/office/drawing/2014/main" id="{9AC2DC03-D8FA-60C0-5ACE-EF014E614AE2}"/>
              </a:ext>
            </a:extLst>
          </p:cNvPr>
          <p:cNvPicPr>
            <a:picLocks noChangeAspect="1"/>
          </p:cNvPicPr>
          <p:nvPr/>
        </p:nvPicPr>
        <p:blipFill>
          <a:blip r:embed="rId2"/>
          <a:stretch>
            <a:fillRect/>
          </a:stretch>
        </p:blipFill>
        <p:spPr>
          <a:xfrm>
            <a:off x="8434388" y="592748"/>
            <a:ext cx="3667125" cy="2190750"/>
          </a:xfrm>
          <a:prstGeom prst="rect">
            <a:avLst/>
          </a:prstGeom>
        </p:spPr>
      </p:pic>
      <p:pic>
        <p:nvPicPr>
          <p:cNvPr id="5" name="Рисунок 4">
            <a:extLst>
              <a:ext uri="{FF2B5EF4-FFF2-40B4-BE49-F238E27FC236}">
                <a16:creationId xmlns:a16="http://schemas.microsoft.com/office/drawing/2014/main" id="{B7A066B5-16E7-5AE7-16B6-C5DD7097F963}"/>
              </a:ext>
            </a:extLst>
          </p:cNvPr>
          <p:cNvPicPr>
            <a:picLocks noChangeAspect="1"/>
          </p:cNvPicPr>
          <p:nvPr/>
        </p:nvPicPr>
        <p:blipFill>
          <a:blip r:embed="rId3"/>
          <a:stretch>
            <a:fillRect/>
          </a:stretch>
        </p:blipFill>
        <p:spPr>
          <a:xfrm>
            <a:off x="8377423" y="3683976"/>
            <a:ext cx="3796352" cy="2445727"/>
          </a:xfrm>
          <a:prstGeom prst="rect">
            <a:avLst/>
          </a:prstGeom>
        </p:spPr>
      </p:pic>
    </p:spTree>
    <p:extLst>
      <p:ext uri="{BB962C8B-B14F-4D97-AF65-F5344CB8AC3E}">
        <p14:creationId xmlns:p14="http://schemas.microsoft.com/office/powerpoint/2010/main" val="2911632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200" b="1" dirty="0">
                <a:highlight>
                  <a:srgbClr val="800000"/>
                </a:highlight>
              </a:rPr>
              <a:t>Ця концепція стверджує, що мусульманські меншини, особливо які проживають на Заході, потребують особливих, нових правових підходів для вирішення своїх специфічних релігійних потреб, які відрізняються від потреб мусульман, які проживають в країнах традиційної зони поширення Ісламу. </a:t>
            </a:r>
          </a:p>
          <a:p>
            <a:pPr algn="just"/>
            <a:r>
              <a:rPr lang="uk-UA" sz="3200" b="1" dirty="0">
                <a:highlight>
                  <a:srgbClr val="800000"/>
                </a:highlight>
              </a:rPr>
              <a:t>Це пов’язано з тим, що, хоч протягом всієї ісламської історії та траплялося, що мусульманські меншини жили якийсь період під правлінням </a:t>
            </a:r>
            <a:r>
              <a:rPr lang="uk-UA" sz="3200" b="1" dirty="0" err="1">
                <a:highlight>
                  <a:srgbClr val="800000"/>
                </a:highlight>
              </a:rPr>
              <a:t>немусульман</a:t>
            </a:r>
            <a:r>
              <a:rPr lang="uk-UA" sz="3200" b="1" dirty="0">
                <a:highlight>
                  <a:srgbClr val="800000"/>
                </a:highlight>
              </a:rPr>
              <a:t>, сьогоднішня ситуація в корені відрізняється від минулих часів.</a:t>
            </a:r>
          </a:p>
        </p:txBody>
      </p:sp>
    </p:spTree>
    <p:extLst>
      <p:ext uri="{BB962C8B-B14F-4D97-AF65-F5344CB8AC3E}">
        <p14:creationId xmlns:p14="http://schemas.microsoft.com/office/powerpoint/2010/main" val="181685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0"/>
            <a:ext cx="12192000" cy="1099127"/>
          </a:xfrm>
        </p:spPr>
        <p:txBody>
          <a:bodyPr>
            <a:normAutofit/>
          </a:bodyPr>
          <a:lstStyle/>
          <a:p>
            <a:pPr algn="ctr"/>
            <a:r>
              <a:rPr lang="uk-UA" sz="2400" dirty="0">
                <a:highlight>
                  <a:srgbClr val="800000"/>
                </a:highlight>
              </a:rPr>
              <a:t>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a:t>
            </a: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1016000"/>
            <a:ext cx="12192000" cy="5842000"/>
          </a:xfrm>
        </p:spPr>
        <p:txBody>
          <a:bodyPr>
            <a:normAutofit/>
          </a:bodyPr>
          <a:lstStyle/>
          <a:p>
            <a:pPr algn="just"/>
            <a:r>
              <a:rPr lang="uk-UA" sz="3200" b="1" dirty="0">
                <a:highlight>
                  <a:srgbClr val="FF0000"/>
                </a:highlight>
              </a:rPr>
              <a:t>Майже кожна регіональна організація Конгресу азербайджанців має школу вихідного дня, де викладають азербайджанську мову та інші предмети. </a:t>
            </a:r>
          </a:p>
          <a:p>
            <a:pPr algn="just"/>
            <a:r>
              <a:rPr lang="uk-UA" sz="3200" b="1" dirty="0">
                <a:highlight>
                  <a:srgbClr val="FF0000"/>
                </a:highlight>
              </a:rPr>
              <a:t>У Києві Конгрес видає газету “Голос Азербайджану”, яка регулярно знайомить азербайджанську діаспору з подіями на батьківщині. У Харкові було створено товариство українсько-азербайджанської дружби “</a:t>
            </a:r>
            <a:r>
              <a:rPr lang="uk-UA" sz="3200" b="1" dirty="0" err="1">
                <a:highlight>
                  <a:srgbClr val="FF0000"/>
                </a:highlight>
              </a:rPr>
              <a:t>Достлуг</a:t>
            </a:r>
            <a:r>
              <a:rPr lang="uk-UA" sz="3200" b="1" dirty="0">
                <a:highlight>
                  <a:srgbClr val="FF0000"/>
                </a:highlight>
              </a:rPr>
              <a:t>”, котре об’єднує у своїх рядах представників 40 національностей.</a:t>
            </a:r>
          </a:p>
        </p:txBody>
      </p:sp>
    </p:spTree>
    <p:extLst>
      <p:ext uri="{BB962C8B-B14F-4D97-AF65-F5344CB8AC3E}">
        <p14:creationId xmlns:p14="http://schemas.microsoft.com/office/powerpoint/2010/main" val="1167981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rmAutofit lnSpcReduction="10000"/>
          </a:bodyPr>
          <a:lstStyle/>
          <a:p>
            <a:pPr algn="just"/>
            <a:r>
              <a:rPr lang="uk-UA" sz="3200" b="1" dirty="0">
                <a:highlight>
                  <a:srgbClr val="800000"/>
                </a:highlight>
              </a:rPr>
              <a:t>Термін «</a:t>
            </a:r>
            <a:r>
              <a:rPr lang="uk-UA" sz="3200" b="1" dirty="0" err="1">
                <a:highlight>
                  <a:srgbClr val="800000"/>
                </a:highlight>
              </a:rPr>
              <a:t>фігх</a:t>
            </a:r>
            <a:r>
              <a:rPr lang="uk-UA" sz="3200" b="1" dirty="0">
                <a:highlight>
                  <a:srgbClr val="800000"/>
                </a:highlight>
              </a:rPr>
              <a:t> меншин» офіційно був ужитий головою Північноамериканської ради з </a:t>
            </a:r>
            <a:r>
              <a:rPr lang="uk-UA" sz="3200" b="1" dirty="0" err="1">
                <a:highlight>
                  <a:srgbClr val="800000"/>
                </a:highlight>
              </a:rPr>
              <a:t>фігху</a:t>
            </a:r>
            <a:r>
              <a:rPr lang="uk-UA" sz="3200" b="1" dirty="0">
                <a:highlight>
                  <a:srgbClr val="800000"/>
                </a:highlight>
              </a:rPr>
              <a:t> </a:t>
            </a:r>
            <a:r>
              <a:rPr lang="uk-UA" sz="3200" b="1" dirty="0" err="1">
                <a:solidFill>
                  <a:srgbClr val="FFFF00"/>
                </a:solidFill>
                <a:highlight>
                  <a:srgbClr val="800000"/>
                </a:highlight>
              </a:rPr>
              <a:t>Тахой</a:t>
            </a:r>
            <a:r>
              <a:rPr lang="uk-UA" sz="3200" b="1" dirty="0">
                <a:solidFill>
                  <a:srgbClr val="FFFF00"/>
                </a:solidFill>
                <a:highlight>
                  <a:srgbClr val="800000"/>
                </a:highlight>
              </a:rPr>
              <a:t> </a:t>
            </a:r>
            <a:r>
              <a:rPr lang="uk-UA" sz="3200" b="1" dirty="0" err="1">
                <a:solidFill>
                  <a:srgbClr val="FFFF00"/>
                </a:solidFill>
                <a:highlight>
                  <a:srgbClr val="800000"/>
                </a:highlight>
              </a:rPr>
              <a:t>Джабіром</a:t>
            </a:r>
            <a:r>
              <a:rPr lang="uk-UA" sz="3200" b="1" dirty="0">
                <a:solidFill>
                  <a:srgbClr val="FFFF00"/>
                </a:solidFill>
                <a:highlight>
                  <a:srgbClr val="800000"/>
                </a:highlight>
              </a:rPr>
              <a:t> </a:t>
            </a:r>
            <a:r>
              <a:rPr lang="uk-UA" sz="3200" b="1" dirty="0" err="1">
                <a:solidFill>
                  <a:srgbClr val="FFFF00"/>
                </a:solidFill>
                <a:highlight>
                  <a:srgbClr val="800000"/>
                </a:highlight>
              </a:rPr>
              <a:t>ал-Альвані</a:t>
            </a:r>
            <a:r>
              <a:rPr lang="uk-UA" sz="3200" b="1" dirty="0">
                <a:solidFill>
                  <a:srgbClr val="FFFF00"/>
                </a:solidFill>
                <a:highlight>
                  <a:srgbClr val="800000"/>
                </a:highlight>
              </a:rPr>
              <a:t> в 1994 р.</a:t>
            </a:r>
            <a:r>
              <a:rPr lang="uk-UA" sz="3200" b="1" dirty="0">
                <a:highlight>
                  <a:srgbClr val="800000"/>
                </a:highlight>
              </a:rPr>
              <a:t>, а також офіційно прийнятий і затверджений Європейською радою з </a:t>
            </a:r>
            <a:r>
              <a:rPr lang="uk-UA" sz="3200" b="1" dirty="0" err="1">
                <a:highlight>
                  <a:srgbClr val="800000"/>
                </a:highlight>
              </a:rPr>
              <a:t>фетв</a:t>
            </a:r>
            <a:r>
              <a:rPr lang="uk-UA" sz="3200" b="1" dirty="0">
                <a:highlight>
                  <a:srgbClr val="800000"/>
                </a:highlight>
              </a:rPr>
              <a:t> і досліджень на чолі з </a:t>
            </a:r>
            <a:r>
              <a:rPr lang="uk-UA" sz="3200" b="1" dirty="0" err="1">
                <a:highlight>
                  <a:srgbClr val="800000"/>
                </a:highlight>
              </a:rPr>
              <a:t>Юсуфом</a:t>
            </a:r>
            <a:r>
              <a:rPr lang="uk-UA" sz="3200" b="1" dirty="0">
                <a:highlight>
                  <a:srgbClr val="800000"/>
                </a:highlight>
              </a:rPr>
              <a:t> </a:t>
            </a:r>
            <a:r>
              <a:rPr lang="uk-UA" sz="3200" b="1" dirty="0" err="1">
                <a:highlight>
                  <a:srgbClr val="800000"/>
                </a:highlight>
              </a:rPr>
              <a:t>ал-Карадаві</a:t>
            </a:r>
            <a:r>
              <a:rPr lang="uk-UA" sz="3200" b="1" dirty="0">
                <a:highlight>
                  <a:srgbClr val="800000"/>
                </a:highlight>
              </a:rPr>
              <a:t> в другій половині 1990-х рр. </a:t>
            </a:r>
          </a:p>
          <a:p>
            <a:pPr algn="just"/>
            <a:r>
              <a:rPr lang="uk-UA" sz="3200" b="1" dirty="0">
                <a:highlight>
                  <a:srgbClr val="800000"/>
                </a:highlight>
              </a:rPr>
              <a:t>Водночас, </a:t>
            </a:r>
            <a:r>
              <a:rPr lang="uk-UA" sz="3200" b="1" dirty="0" err="1">
                <a:highlight>
                  <a:srgbClr val="800000"/>
                </a:highlight>
              </a:rPr>
              <a:t>Юсуф</a:t>
            </a:r>
            <a:r>
              <a:rPr lang="uk-UA" sz="3200" b="1" dirty="0">
                <a:highlight>
                  <a:srgbClr val="800000"/>
                </a:highlight>
              </a:rPr>
              <a:t> </a:t>
            </a:r>
            <a:r>
              <a:rPr lang="uk-UA" sz="3200" b="1" dirty="0" err="1">
                <a:highlight>
                  <a:srgbClr val="800000"/>
                </a:highlight>
              </a:rPr>
              <a:t>ал-Карадаві</a:t>
            </a:r>
            <a:r>
              <a:rPr lang="uk-UA" sz="3200" b="1" dirty="0">
                <a:highlight>
                  <a:srgbClr val="800000"/>
                </a:highlight>
              </a:rPr>
              <a:t> присвятив даній концепції одну зі своїх робіт, яка так і називається – «Фі </a:t>
            </a:r>
            <a:r>
              <a:rPr lang="uk-UA" sz="3200" b="1" dirty="0" err="1">
                <a:highlight>
                  <a:srgbClr val="800000"/>
                </a:highlight>
              </a:rPr>
              <a:t>фикх</a:t>
            </a:r>
            <a:r>
              <a:rPr lang="uk-UA" sz="3200" b="1" dirty="0">
                <a:highlight>
                  <a:srgbClr val="800000"/>
                </a:highlight>
              </a:rPr>
              <a:t> </a:t>
            </a:r>
            <a:r>
              <a:rPr lang="uk-UA" sz="3200" b="1" dirty="0" err="1">
                <a:highlight>
                  <a:srgbClr val="800000"/>
                </a:highlight>
              </a:rPr>
              <a:t>ал-акаллійат</a:t>
            </a:r>
            <a:r>
              <a:rPr lang="uk-UA" sz="3200" b="1" dirty="0">
                <a:highlight>
                  <a:srgbClr val="800000"/>
                </a:highlight>
              </a:rPr>
              <a:t>» («Про </a:t>
            </a:r>
            <a:r>
              <a:rPr lang="uk-UA" sz="3200" b="1" dirty="0" err="1">
                <a:highlight>
                  <a:srgbClr val="800000"/>
                </a:highlight>
              </a:rPr>
              <a:t>фігх</a:t>
            </a:r>
            <a:r>
              <a:rPr lang="uk-UA" sz="3200" b="1" dirty="0">
                <a:highlight>
                  <a:srgbClr val="800000"/>
                </a:highlight>
              </a:rPr>
              <a:t> меншин»), видану в 1968 р. Таким чином, обґрунтування концепції і її назва з’являються вже наприкінці 60-х років ХХ ст.</a:t>
            </a:r>
          </a:p>
        </p:txBody>
      </p:sp>
    </p:spTree>
    <p:extLst>
      <p:ext uri="{BB962C8B-B14F-4D97-AF65-F5344CB8AC3E}">
        <p14:creationId xmlns:p14="http://schemas.microsoft.com/office/powerpoint/2010/main" val="3311647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527538"/>
            <a:ext cx="12192000" cy="6330462"/>
          </a:xfrm>
        </p:spPr>
        <p:txBody>
          <a:bodyPr>
            <a:noAutofit/>
          </a:bodyPr>
          <a:lstStyle/>
          <a:p>
            <a:pPr algn="just"/>
            <a:r>
              <a:rPr lang="uk-UA" sz="3400" b="1" dirty="0">
                <a:highlight>
                  <a:srgbClr val="800000"/>
                </a:highlight>
              </a:rPr>
              <a:t>У розробці </a:t>
            </a:r>
            <a:r>
              <a:rPr lang="uk-UA" sz="3400" b="1" dirty="0" err="1">
                <a:highlight>
                  <a:srgbClr val="800000"/>
                </a:highlight>
              </a:rPr>
              <a:t>фігху</a:t>
            </a:r>
            <a:r>
              <a:rPr lang="uk-UA" sz="3400" b="1" dirty="0">
                <a:highlight>
                  <a:srgbClr val="800000"/>
                </a:highlight>
              </a:rPr>
              <a:t> меншин активно використовуються такі принципи ісламського права, як обов’язкове врахування загальної користі (</a:t>
            </a:r>
            <a:r>
              <a:rPr lang="uk-UA" sz="3400" b="1" dirty="0" err="1">
                <a:highlight>
                  <a:srgbClr val="800000"/>
                </a:highlight>
              </a:rPr>
              <a:t>масляха</a:t>
            </a:r>
            <a:r>
              <a:rPr lang="uk-UA" sz="3400" b="1" dirty="0">
                <a:highlight>
                  <a:srgbClr val="800000"/>
                </a:highlight>
              </a:rPr>
              <a:t> </a:t>
            </a:r>
            <a:r>
              <a:rPr lang="uk-UA" sz="3400" b="1" dirty="0" err="1">
                <a:highlight>
                  <a:srgbClr val="800000"/>
                </a:highlight>
              </a:rPr>
              <a:t>ал</a:t>
            </a:r>
            <a:r>
              <a:rPr lang="uk-UA" sz="3400" b="1" dirty="0">
                <a:highlight>
                  <a:srgbClr val="800000"/>
                </a:highlight>
              </a:rPr>
              <a:t>-‘</a:t>
            </a:r>
            <a:r>
              <a:rPr lang="uk-UA" sz="3400" b="1" dirty="0" err="1">
                <a:highlight>
                  <a:srgbClr val="800000"/>
                </a:highlight>
              </a:rPr>
              <a:t>амма</a:t>
            </a:r>
            <a:r>
              <a:rPr lang="uk-UA" sz="3400" b="1" dirty="0">
                <a:highlight>
                  <a:srgbClr val="800000"/>
                </a:highlight>
              </a:rPr>
              <a:t>), переваги кращого (</a:t>
            </a:r>
            <a:r>
              <a:rPr lang="uk-UA" sz="3400" b="1" dirty="0" err="1">
                <a:highlight>
                  <a:srgbClr val="800000"/>
                </a:highlight>
              </a:rPr>
              <a:t>істіхсан</a:t>
            </a:r>
            <a:r>
              <a:rPr lang="uk-UA" sz="3400" b="1" dirty="0">
                <a:highlight>
                  <a:srgbClr val="800000"/>
                </a:highlight>
              </a:rPr>
              <a:t>), цілі шаріату (</a:t>
            </a:r>
            <a:r>
              <a:rPr lang="uk-UA" sz="3400" b="1" dirty="0" err="1">
                <a:highlight>
                  <a:srgbClr val="800000"/>
                </a:highlight>
              </a:rPr>
              <a:t>мак’асіду</a:t>
            </a:r>
            <a:r>
              <a:rPr lang="uk-UA" sz="3400" b="1" dirty="0">
                <a:highlight>
                  <a:srgbClr val="800000"/>
                </a:highlight>
              </a:rPr>
              <a:t> </a:t>
            </a:r>
            <a:r>
              <a:rPr lang="uk-UA" sz="3400" b="1" dirty="0" err="1">
                <a:highlight>
                  <a:srgbClr val="800000"/>
                </a:highlight>
              </a:rPr>
              <a:t>ал-Шаріа</a:t>
            </a:r>
            <a:r>
              <a:rPr lang="uk-UA" sz="3400" b="1" dirty="0">
                <a:highlight>
                  <a:srgbClr val="800000"/>
                </a:highlight>
              </a:rPr>
              <a:t>), духу шаріату (руху </a:t>
            </a:r>
            <a:r>
              <a:rPr lang="uk-UA" sz="3400" b="1" dirty="0" err="1">
                <a:highlight>
                  <a:srgbClr val="800000"/>
                </a:highlight>
              </a:rPr>
              <a:t>ал-Шаріа</a:t>
            </a:r>
            <a:r>
              <a:rPr lang="uk-UA" sz="3400" b="1" dirty="0">
                <a:highlight>
                  <a:srgbClr val="800000"/>
                </a:highlight>
              </a:rPr>
              <a:t>), національні звичаї і місцеві традиції, що не суперечать ісламу (адат), регіональних загально розповсюджених практик (</a:t>
            </a:r>
            <a:r>
              <a:rPr lang="uk-UA" sz="3400" b="1" dirty="0" err="1">
                <a:highlight>
                  <a:srgbClr val="800000"/>
                </a:highlight>
              </a:rPr>
              <a:t>урф</a:t>
            </a:r>
            <a:r>
              <a:rPr lang="uk-UA" sz="3400" b="1" dirty="0">
                <a:highlight>
                  <a:srgbClr val="800000"/>
                </a:highlight>
              </a:rPr>
              <a:t>), зручності, необхідності, запобігання шкоди та інші.</a:t>
            </a:r>
          </a:p>
        </p:txBody>
      </p:sp>
    </p:spTree>
    <p:extLst>
      <p:ext uri="{BB962C8B-B14F-4D97-AF65-F5344CB8AC3E}">
        <p14:creationId xmlns:p14="http://schemas.microsoft.com/office/powerpoint/2010/main" val="3410859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57200"/>
            <a:ext cx="12192000" cy="6400800"/>
          </a:xfrm>
        </p:spPr>
        <p:txBody>
          <a:bodyPr>
            <a:normAutofit/>
          </a:bodyPr>
          <a:lstStyle/>
          <a:p>
            <a:pPr algn="just"/>
            <a:r>
              <a:rPr lang="uk-UA" sz="2800" b="1" dirty="0" err="1">
                <a:highlight>
                  <a:srgbClr val="800000"/>
                </a:highlight>
              </a:rPr>
              <a:t>Фігх</a:t>
            </a:r>
            <a:r>
              <a:rPr lang="uk-UA" sz="2800" b="1" dirty="0">
                <a:highlight>
                  <a:srgbClr val="800000"/>
                </a:highlight>
              </a:rPr>
              <a:t> меншин має виразний політичний вимір. Він закликає мусульманські меншини взаємодіяти з мусульманською більшістю. Намір його засновників полягала не тільки в тому, щоб створити особливу правову систему, але також в тому, щоб дати мусульманській меншині ефективний інструмент для збільшення їх внутрішніх соціальних зв’язків і підвищення їх політичного впливу в західному світі. </a:t>
            </a:r>
          </a:p>
          <a:p>
            <a:pPr algn="just"/>
            <a:r>
              <a:rPr lang="uk-UA" sz="2800" b="1" dirty="0">
                <a:highlight>
                  <a:srgbClr val="800000"/>
                </a:highlight>
              </a:rPr>
              <a:t>Засновники </a:t>
            </a:r>
            <a:r>
              <a:rPr lang="uk-UA" sz="2800" b="1" dirty="0" err="1">
                <a:highlight>
                  <a:srgbClr val="800000"/>
                </a:highlight>
              </a:rPr>
              <a:t>фігху</a:t>
            </a:r>
            <a:r>
              <a:rPr lang="uk-UA" sz="2800" b="1" dirty="0">
                <a:highlight>
                  <a:srgbClr val="800000"/>
                </a:highlight>
              </a:rPr>
              <a:t> меншин прагнуть створити інститути, які дозволять об’єднати мусульманські громади політично, створити для них в тому, що стосується наслідування положень Ісламу, особливий, паралельний правовий простір всередині західних правових систем.</a:t>
            </a:r>
          </a:p>
        </p:txBody>
      </p:sp>
    </p:spTree>
    <p:extLst>
      <p:ext uri="{BB962C8B-B14F-4D97-AF65-F5344CB8AC3E}">
        <p14:creationId xmlns:p14="http://schemas.microsoft.com/office/powerpoint/2010/main" val="13704081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800000"/>
                </a:highlight>
              </a:rPr>
              <a:t>Акцент на політичному вимірі багато в чому обумовлений тим, що прихильники </a:t>
            </a:r>
            <a:r>
              <a:rPr lang="uk-UA" sz="2800" b="1" dirty="0" err="1">
                <a:highlight>
                  <a:srgbClr val="800000"/>
                </a:highlight>
              </a:rPr>
              <a:t>фігху</a:t>
            </a:r>
            <a:r>
              <a:rPr lang="uk-UA" sz="2800" b="1" dirty="0">
                <a:highlight>
                  <a:srgbClr val="800000"/>
                </a:highlight>
              </a:rPr>
              <a:t> меншин значною мірою пов’язані з рухом «Братів-мусульман». Як зазначає М. </a:t>
            </a:r>
            <a:r>
              <a:rPr lang="uk-UA" sz="2800" b="1" dirty="0" err="1">
                <a:highlight>
                  <a:srgbClr val="800000"/>
                </a:highlight>
              </a:rPr>
              <a:t>Ражбадінов</a:t>
            </a:r>
            <a:r>
              <a:rPr lang="uk-UA" sz="2800" b="1" dirty="0">
                <a:highlight>
                  <a:srgbClr val="800000"/>
                </a:highlight>
              </a:rPr>
              <a:t>, «Брати-мусульмани» згодні з тим, що нормативним в ісламській правовій доктрині є теза про неприпустимість участі мусульман у немусульманському правлінні. </a:t>
            </a:r>
          </a:p>
          <a:p>
            <a:pPr algn="just"/>
            <a:r>
              <a:rPr lang="uk-UA" sz="2800" b="1" dirty="0">
                <a:highlight>
                  <a:srgbClr val="800000"/>
                </a:highlight>
              </a:rPr>
              <a:t>У той же час з цього правила можливі виключення, принципова допустимість подібної участі доводиться через  релігійно-правове поняття «користі», або «інтересу» (</a:t>
            </a:r>
            <a:r>
              <a:rPr lang="uk-UA" sz="2800" b="1" dirty="0" err="1">
                <a:highlight>
                  <a:srgbClr val="800000"/>
                </a:highlight>
              </a:rPr>
              <a:t>маслаха</a:t>
            </a:r>
            <a:r>
              <a:rPr lang="uk-UA" sz="2800" b="1" dirty="0">
                <a:highlight>
                  <a:srgbClr val="800000"/>
                </a:highlight>
              </a:rPr>
              <a:t>). Вихідною посилкою є твердження, що метою шаріату (</a:t>
            </a:r>
            <a:r>
              <a:rPr lang="uk-UA" sz="2800" b="1" dirty="0" err="1">
                <a:highlight>
                  <a:srgbClr val="800000"/>
                </a:highlight>
              </a:rPr>
              <a:t>макасід</a:t>
            </a:r>
            <a:r>
              <a:rPr lang="uk-UA" sz="2800" b="1" dirty="0">
                <a:highlight>
                  <a:srgbClr val="800000"/>
                </a:highlight>
              </a:rPr>
              <a:t> </a:t>
            </a:r>
            <a:r>
              <a:rPr lang="uk-UA" sz="2800" b="1" dirty="0" err="1">
                <a:highlight>
                  <a:srgbClr val="800000"/>
                </a:highlight>
              </a:rPr>
              <a:t>аш-шаріа</a:t>
            </a:r>
            <a:r>
              <a:rPr lang="uk-UA" sz="2800" b="1" dirty="0">
                <a:highlight>
                  <a:srgbClr val="800000"/>
                </a:highlight>
              </a:rPr>
              <a:t>) є забезпечення блага (</a:t>
            </a:r>
            <a:r>
              <a:rPr lang="uk-UA" sz="2800" b="1" dirty="0" err="1">
                <a:highlight>
                  <a:srgbClr val="800000"/>
                </a:highlight>
              </a:rPr>
              <a:t>масаліх</a:t>
            </a:r>
            <a:r>
              <a:rPr lang="uk-UA" sz="2800" b="1" dirty="0">
                <a:highlight>
                  <a:srgbClr val="800000"/>
                </a:highlight>
              </a:rPr>
              <a:t>) і запобігання шкоди (</a:t>
            </a:r>
            <a:r>
              <a:rPr lang="uk-UA" sz="2800" b="1" dirty="0" err="1">
                <a:highlight>
                  <a:srgbClr val="800000"/>
                </a:highlight>
              </a:rPr>
              <a:t>мафасід</a:t>
            </a:r>
            <a:r>
              <a:rPr lang="uk-UA" sz="2800" b="1" dirty="0">
                <a:highlight>
                  <a:srgbClr val="800000"/>
                </a:highlight>
              </a:rPr>
              <a:t>) для віруючих як в земному, так і потойбічному житті.</a:t>
            </a:r>
          </a:p>
        </p:txBody>
      </p:sp>
    </p:spTree>
    <p:extLst>
      <p:ext uri="{BB962C8B-B14F-4D97-AF65-F5344CB8AC3E}">
        <p14:creationId xmlns:p14="http://schemas.microsoft.com/office/powerpoint/2010/main" val="1717525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2800" b="1" dirty="0">
                <a:highlight>
                  <a:srgbClr val="800000"/>
                </a:highlight>
              </a:rPr>
              <a:t>На думку ідеологів «Братів-мусульман», участь ісламістів в сучасних неісламських урядах може принести безсумнівні вигоди (</a:t>
            </a:r>
            <a:r>
              <a:rPr lang="uk-UA" sz="2800" b="1" dirty="0" err="1">
                <a:highlight>
                  <a:srgbClr val="800000"/>
                </a:highlight>
              </a:rPr>
              <a:t>масаліх</a:t>
            </a:r>
            <a:r>
              <a:rPr lang="uk-UA" sz="2800" b="1" dirty="0">
                <a:highlight>
                  <a:srgbClr val="800000"/>
                </a:highlight>
              </a:rPr>
              <a:t>), дозволяючи </a:t>
            </a:r>
            <a:r>
              <a:rPr lang="uk-UA" sz="2800" b="1" dirty="0">
                <a:highlight>
                  <a:srgbClr val="000080"/>
                </a:highlight>
              </a:rPr>
              <a:t>1) продемонструвати, що ісламський рух здатен керувати справами суспільства; 2) придбати необхідний політичний і адміністративний досвід, а також підготувати фахівців різного профілю в рамках діяльності відповідних міністерств і відомств; 3) сформувати легальне керівництво ісламського руху з числа діячів, які отримали широку популярність і популярність завдяки займаним ними державним посадам; 4) здійснювати «повзучу» ісламізацію державного апарату; 5) використовувати авторитет державної влади в інтересах ісламського руху.</a:t>
            </a:r>
          </a:p>
        </p:txBody>
      </p:sp>
    </p:spTree>
    <p:extLst>
      <p:ext uri="{BB962C8B-B14F-4D97-AF65-F5344CB8AC3E}">
        <p14:creationId xmlns:p14="http://schemas.microsoft.com/office/powerpoint/2010/main" val="3211149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lnSpcReduction="10000"/>
          </a:bodyPr>
          <a:lstStyle/>
          <a:p>
            <a:pPr algn="just"/>
            <a:r>
              <a:rPr lang="uk-UA" sz="2400" b="1" dirty="0">
                <a:highlight>
                  <a:srgbClr val="800000"/>
                </a:highlight>
              </a:rPr>
              <a:t>Недивно, що основним ідеологом </a:t>
            </a:r>
            <a:r>
              <a:rPr lang="uk-UA" sz="2400" b="1" dirty="0" err="1">
                <a:highlight>
                  <a:srgbClr val="800000"/>
                </a:highlight>
              </a:rPr>
              <a:t>фігху</a:t>
            </a:r>
            <a:r>
              <a:rPr lang="uk-UA" sz="2400" b="1" dirty="0">
                <a:highlight>
                  <a:srgbClr val="800000"/>
                </a:highlight>
              </a:rPr>
              <a:t> меншин в Україні є чинний голова ВАГО «</a:t>
            </a:r>
            <a:r>
              <a:rPr lang="uk-UA" sz="2400" b="1" dirty="0" err="1">
                <a:highlight>
                  <a:srgbClr val="800000"/>
                </a:highlight>
              </a:rPr>
              <a:t>Альраїд</a:t>
            </a:r>
            <a:r>
              <a:rPr lang="uk-UA" sz="2400" b="1" dirty="0">
                <a:highlight>
                  <a:srgbClr val="800000"/>
                </a:highlight>
              </a:rPr>
              <a:t>» </a:t>
            </a:r>
            <a:r>
              <a:rPr lang="uk-UA" sz="2400" b="1" dirty="0" err="1">
                <a:highlight>
                  <a:srgbClr val="800000"/>
                </a:highlight>
              </a:rPr>
              <a:t>Сейран</a:t>
            </a:r>
            <a:r>
              <a:rPr lang="uk-UA" sz="2400" b="1" dirty="0">
                <a:highlight>
                  <a:srgbClr val="800000"/>
                </a:highlight>
              </a:rPr>
              <a:t> </a:t>
            </a:r>
            <a:r>
              <a:rPr lang="uk-UA" sz="2400" b="1" dirty="0" err="1">
                <a:highlight>
                  <a:srgbClr val="800000"/>
                </a:highlight>
              </a:rPr>
              <a:t>Арифов</a:t>
            </a:r>
            <a:r>
              <a:rPr lang="uk-UA" sz="2400" b="1" dirty="0">
                <a:highlight>
                  <a:srgbClr val="800000"/>
                </a:highlight>
              </a:rPr>
              <a:t>, який є випускником ліванського приватного університету </a:t>
            </a:r>
            <a:r>
              <a:rPr lang="uk-UA" sz="2400" b="1" dirty="0" err="1">
                <a:highlight>
                  <a:srgbClr val="800000"/>
                </a:highlight>
              </a:rPr>
              <a:t>Джінан</a:t>
            </a:r>
            <a:r>
              <a:rPr lang="uk-UA" sz="2400" b="1" dirty="0">
                <a:highlight>
                  <a:srgbClr val="800000"/>
                </a:highlight>
              </a:rPr>
              <a:t>, засновником та президентом якого був </a:t>
            </a:r>
            <a:r>
              <a:rPr lang="uk-UA" sz="2400" b="1" dirty="0" err="1">
                <a:highlight>
                  <a:srgbClr val="800000"/>
                </a:highlight>
              </a:rPr>
              <a:t>Фатхі</a:t>
            </a:r>
            <a:r>
              <a:rPr lang="uk-UA" sz="2400" b="1" dirty="0">
                <a:highlight>
                  <a:srgbClr val="800000"/>
                </a:highlight>
              </a:rPr>
              <a:t> </a:t>
            </a:r>
            <a:r>
              <a:rPr lang="uk-UA" sz="2400" b="1" dirty="0" err="1">
                <a:highlight>
                  <a:srgbClr val="800000"/>
                </a:highlight>
              </a:rPr>
              <a:t>Якан</a:t>
            </a:r>
            <a:r>
              <a:rPr lang="uk-UA" sz="2400" b="1" dirty="0">
                <a:highlight>
                  <a:srgbClr val="800000"/>
                </a:highlight>
              </a:rPr>
              <a:t>, голова ліванського відділення руху «Братів-мусульман», а сам університет вважається «кузнею кадрів» для близькосхідних прихильників руху.</a:t>
            </a:r>
          </a:p>
          <a:p>
            <a:pPr algn="just"/>
            <a:r>
              <a:rPr lang="uk-UA" sz="2400" b="1" dirty="0">
                <a:highlight>
                  <a:srgbClr val="800000"/>
                </a:highlight>
              </a:rPr>
              <a:t>У своїх богословських публікаціях С. </a:t>
            </a:r>
            <a:r>
              <a:rPr lang="uk-UA" sz="2400" b="1" dirty="0" err="1">
                <a:highlight>
                  <a:srgbClr val="800000"/>
                </a:highlight>
              </a:rPr>
              <a:t>Арифов</a:t>
            </a:r>
            <a:r>
              <a:rPr lang="uk-UA" sz="2400" b="1" dirty="0">
                <a:highlight>
                  <a:srgbClr val="800000"/>
                </a:highlight>
              </a:rPr>
              <a:t> просуває ідеї </a:t>
            </a:r>
            <a:r>
              <a:rPr lang="uk-UA" sz="2400" b="1" dirty="0" err="1">
                <a:highlight>
                  <a:srgbClr val="800000"/>
                </a:highlight>
              </a:rPr>
              <a:t>макасід</a:t>
            </a:r>
            <a:r>
              <a:rPr lang="uk-UA" sz="2400" b="1" dirty="0">
                <a:highlight>
                  <a:srgbClr val="800000"/>
                </a:highlight>
              </a:rPr>
              <a:t> </a:t>
            </a:r>
            <a:r>
              <a:rPr lang="uk-UA" sz="2400" b="1" dirty="0" err="1">
                <a:highlight>
                  <a:srgbClr val="800000"/>
                </a:highlight>
              </a:rPr>
              <a:t>аш-шаріа</a:t>
            </a:r>
            <a:r>
              <a:rPr lang="uk-UA" sz="2400" b="1" dirty="0">
                <a:highlight>
                  <a:srgbClr val="800000"/>
                </a:highlight>
              </a:rPr>
              <a:t> в інтерпретації саме прихильників </a:t>
            </a:r>
            <a:r>
              <a:rPr lang="uk-UA" sz="2400" b="1" dirty="0" err="1">
                <a:highlight>
                  <a:srgbClr val="800000"/>
                </a:highlight>
              </a:rPr>
              <a:t>фігху</a:t>
            </a:r>
            <a:r>
              <a:rPr lang="uk-UA" sz="2400" b="1" dirty="0">
                <a:highlight>
                  <a:srgbClr val="800000"/>
                </a:highlight>
              </a:rPr>
              <a:t> меншин, акцентуючи увагу і на політичному вимірі: «</a:t>
            </a:r>
            <a:r>
              <a:rPr lang="uk-UA" sz="2400" b="1" dirty="0">
                <a:highlight>
                  <a:srgbClr val="000080"/>
                </a:highlight>
              </a:rPr>
              <a:t>сучасне ісламське відродження не буде володіти зрілим і розвиненим політичним </a:t>
            </a:r>
            <a:r>
              <a:rPr lang="uk-UA" sz="2400" b="1" dirty="0" err="1">
                <a:highlight>
                  <a:srgbClr val="000080"/>
                </a:highlight>
              </a:rPr>
              <a:t>фигхом</a:t>
            </a:r>
            <a:r>
              <a:rPr lang="uk-UA" sz="2400" b="1" dirty="0">
                <a:highlight>
                  <a:srgbClr val="000080"/>
                </a:highlight>
              </a:rPr>
              <a:t>, поки  не подолає ці негативні явища [куди окрім іншого С. </a:t>
            </a:r>
            <a:r>
              <a:rPr lang="uk-UA" sz="2400" b="1" dirty="0" err="1">
                <a:highlight>
                  <a:srgbClr val="000080"/>
                </a:highlight>
              </a:rPr>
              <a:t>Арифов</a:t>
            </a:r>
            <a:r>
              <a:rPr lang="uk-UA" sz="2400" b="1" dirty="0">
                <a:highlight>
                  <a:srgbClr val="000080"/>
                </a:highlight>
              </a:rPr>
              <a:t> відносить класичну сунітську практику слідування одній правовій школі-</a:t>
            </a:r>
            <a:r>
              <a:rPr lang="uk-UA" sz="2400" b="1" dirty="0" err="1">
                <a:highlight>
                  <a:srgbClr val="000080"/>
                </a:highlight>
              </a:rPr>
              <a:t>мазгабу</a:t>
            </a:r>
            <a:r>
              <a:rPr lang="uk-UA" sz="2400" b="1" dirty="0">
                <a:highlight>
                  <a:srgbClr val="000080"/>
                </a:highlight>
              </a:rPr>
              <a:t>] і їх вплив. Зрілості політичний </a:t>
            </a:r>
            <a:r>
              <a:rPr lang="uk-UA" sz="2400" b="1" dirty="0" err="1">
                <a:highlight>
                  <a:srgbClr val="000080"/>
                </a:highlight>
              </a:rPr>
              <a:t>фігх</a:t>
            </a:r>
            <a:r>
              <a:rPr lang="uk-UA" sz="2400" b="1" dirty="0">
                <a:highlight>
                  <a:srgbClr val="000080"/>
                </a:highlight>
              </a:rPr>
              <a:t> досягне, коли буде будуватися на декількох дисциплінах: </a:t>
            </a:r>
            <a:r>
              <a:rPr lang="uk-UA" sz="2400" b="1" dirty="0" err="1">
                <a:highlight>
                  <a:srgbClr val="000080"/>
                </a:highlight>
              </a:rPr>
              <a:t>фігхі</a:t>
            </a:r>
            <a:r>
              <a:rPr lang="uk-UA" sz="2400" b="1" dirty="0">
                <a:highlight>
                  <a:srgbClr val="000080"/>
                </a:highlight>
              </a:rPr>
              <a:t> пріоритетів, </a:t>
            </a:r>
            <a:r>
              <a:rPr lang="uk-UA" sz="2400" b="1" dirty="0" err="1">
                <a:highlight>
                  <a:srgbClr val="000080"/>
                </a:highlight>
              </a:rPr>
              <a:t>фігхі</a:t>
            </a:r>
            <a:r>
              <a:rPr lang="uk-UA" sz="2400" b="1" dirty="0">
                <a:highlight>
                  <a:srgbClr val="000080"/>
                </a:highlight>
              </a:rPr>
              <a:t> </a:t>
            </a:r>
            <a:r>
              <a:rPr lang="uk-UA" sz="2400" b="1" dirty="0" err="1">
                <a:highlight>
                  <a:srgbClr val="000080"/>
                </a:highlight>
              </a:rPr>
              <a:t>шаріатської</a:t>
            </a:r>
            <a:r>
              <a:rPr lang="uk-UA" sz="2400" b="1" dirty="0">
                <a:highlight>
                  <a:srgbClr val="000080"/>
                </a:highlight>
              </a:rPr>
              <a:t> доцільності (</a:t>
            </a:r>
            <a:r>
              <a:rPr lang="uk-UA" sz="2400" b="1" dirty="0" err="1">
                <a:highlight>
                  <a:srgbClr val="000080"/>
                </a:highlight>
              </a:rPr>
              <a:t>макасід</a:t>
            </a:r>
            <a:r>
              <a:rPr lang="uk-UA" sz="2400" b="1" dirty="0">
                <a:highlight>
                  <a:srgbClr val="000080"/>
                </a:highlight>
              </a:rPr>
              <a:t>), </a:t>
            </a:r>
            <a:r>
              <a:rPr lang="uk-UA" sz="2400" b="1" dirty="0" err="1">
                <a:highlight>
                  <a:srgbClr val="000080"/>
                </a:highlight>
              </a:rPr>
              <a:t>фігхі</a:t>
            </a:r>
            <a:r>
              <a:rPr lang="uk-UA" sz="2400" b="1" dirty="0">
                <a:highlight>
                  <a:srgbClr val="000080"/>
                </a:highlight>
              </a:rPr>
              <a:t> виваженості, </a:t>
            </a:r>
            <a:r>
              <a:rPr lang="uk-UA" sz="2400" b="1" dirty="0" err="1">
                <a:highlight>
                  <a:srgbClr val="000080"/>
                </a:highlight>
              </a:rPr>
              <a:t>фігхі</a:t>
            </a:r>
            <a:r>
              <a:rPr lang="uk-UA" sz="2400" b="1" dirty="0">
                <a:highlight>
                  <a:srgbClr val="000080"/>
                </a:highlight>
              </a:rPr>
              <a:t> вселенських питань і </a:t>
            </a:r>
            <a:r>
              <a:rPr lang="uk-UA" sz="2400" b="1" dirty="0" err="1">
                <a:highlight>
                  <a:srgbClr val="000080"/>
                </a:highlight>
              </a:rPr>
              <a:t>фігхі</a:t>
            </a:r>
            <a:r>
              <a:rPr lang="uk-UA" sz="2400" b="1" dirty="0">
                <a:highlight>
                  <a:srgbClr val="000080"/>
                </a:highlight>
              </a:rPr>
              <a:t> спірних питань</a:t>
            </a:r>
            <a:r>
              <a:rPr lang="uk-UA" sz="2400" b="1" dirty="0">
                <a:highlight>
                  <a:srgbClr val="800000"/>
                </a:highlight>
              </a:rPr>
              <a:t>».</a:t>
            </a:r>
          </a:p>
          <a:p>
            <a:endParaRPr lang="uk-UA" dirty="0"/>
          </a:p>
        </p:txBody>
      </p:sp>
    </p:spTree>
    <p:extLst>
      <p:ext uri="{BB962C8B-B14F-4D97-AF65-F5344CB8AC3E}">
        <p14:creationId xmlns:p14="http://schemas.microsoft.com/office/powerpoint/2010/main" val="38947463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just"/>
            <a:r>
              <a:rPr lang="uk-UA" sz="3200" b="1" dirty="0">
                <a:highlight>
                  <a:srgbClr val="000080"/>
                </a:highlight>
              </a:rPr>
              <a:t>Важливе місце </a:t>
            </a:r>
            <a:r>
              <a:rPr lang="uk-UA" sz="3200" b="1" dirty="0" err="1">
                <a:highlight>
                  <a:srgbClr val="000080"/>
                </a:highlight>
              </a:rPr>
              <a:t>місце</a:t>
            </a:r>
            <a:r>
              <a:rPr lang="uk-UA" sz="3200" b="1" dirty="0">
                <a:highlight>
                  <a:srgbClr val="000080"/>
                </a:highlight>
              </a:rPr>
              <a:t> в </a:t>
            </a:r>
            <a:r>
              <a:rPr lang="uk-UA" sz="3200" b="1" dirty="0" err="1">
                <a:highlight>
                  <a:srgbClr val="000080"/>
                </a:highlight>
              </a:rPr>
              <a:t>фігхі</a:t>
            </a:r>
            <a:r>
              <a:rPr lang="uk-UA" sz="3200" b="1" dirty="0">
                <a:highlight>
                  <a:srgbClr val="000080"/>
                </a:highlight>
              </a:rPr>
              <a:t> меншин займає відмова від слідування юридичним нормам одного </a:t>
            </a:r>
            <a:r>
              <a:rPr lang="uk-UA" sz="3200" b="1" dirty="0" err="1">
                <a:highlight>
                  <a:srgbClr val="000080"/>
                </a:highlight>
              </a:rPr>
              <a:t>мазгабу</a:t>
            </a:r>
            <a:r>
              <a:rPr lang="uk-UA" sz="3200" b="1" dirty="0">
                <a:highlight>
                  <a:srgbClr val="000080"/>
                </a:highlight>
              </a:rPr>
              <a:t>. Як зазначає головний ідеолог </a:t>
            </a:r>
            <a:r>
              <a:rPr lang="uk-UA" sz="3200" b="1" dirty="0" err="1">
                <a:highlight>
                  <a:srgbClr val="000080"/>
                </a:highlight>
              </a:rPr>
              <a:t>фігху</a:t>
            </a:r>
            <a:r>
              <a:rPr lang="uk-UA" sz="3200" b="1" dirty="0">
                <a:highlight>
                  <a:srgbClr val="000080"/>
                </a:highlight>
              </a:rPr>
              <a:t> меншин Юсу фал-</a:t>
            </a:r>
            <a:r>
              <a:rPr lang="uk-UA" sz="3200" b="1" dirty="0" err="1">
                <a:highlight>
                  <a:srgbClr val="000080"/>
                </a:highlight>
              </a:rPr>
              <a:t>Карадаві</a:t>
            </a:r>
            <a:r>
              <a:rPr lang="uk-UA" sz="3200" b="1" dirty="0">
                <a:highlight>
                  <a:srgbClr val="000080"/>
                </a:highlight>
              </a:rPr>
              <a:t>, головне завдання сучасного муфтія полягає в тому, щоб «вивести людей з тісних катівень </a:t>
            </a:r>
            <a:r>
              <a:rPr lang="uk-UA" sz="3200" b="1" dirty="0" err="1">
                <a:highlight>
                  <a:srgbClr val="000080"/>
                </a:highlight>
              </a:rPr>
              <a:t>богословсько</a:t>
            </a:r>
            <a:r>
              <a:rPr lang="uk-UA" sz="3200" b="1" dirty="0">
                <a:highlight>
                  <a:srgbClr val="000080"/>
                </a:highlight>
              </a:rPr>
              <a:t>-правових шкіл на широкі і неосяжні простори мусульманського права, яке не обмежується лише навчаннями всім відомих чотирьох </a:t>
            </a:r>
            <a:r>
              <a:rPr lang="uk-UA" sz="3200" b="1" dirty="0" err="1">
                <a:highlight>
                  <a:srgbClr val="000080"/>
                </a:highlight>
              </a:rPr>
              <a:t>мазгабів</a:t>
            </a:r>
            <a:r>
              <a:rPr lang="uk-UA" sz="3200" b="1" dirty="0">
                <a:highlight>
                  <a:srgbClr val="000080"/>
                </a:highlight>
              </a:rPr>
              <a:t>». </a:t>
            </a:r>
            <a:r>
              <a:rPr lang="uk-UA" sz="3200" b="1" dirty="0">
                <a:highlight>
                  <a:srgbClr val="FF0000"/>
                </a:highlight>
              </a:rPr>
              <a:t>На подібних позиціях знаходиться і муфтій ДУМУ «</a:t>
            </a:r>
            <a:r>
              <a:rPr lang="uk-UA" sz="3200" b="1" dirty="0" err="1">
                <a:highlight>
                  <a:srgbClr val="FF0000"/>
                </a:highlight>
              </a:rPr>
              <a:t>Умма</a:t>
            </a:r>
            <a:r>
              <a:rPr lang="uk-UA" sz="3200" b="1" dirty="0">
                <a:highlight>
                  <a:srgbClr val="FF0000"/>
                </a:highlight>
              </a:rPr>
              <a:t>» шейх </a:t>
            </a:r>
            <a:r>
              <a:rPr lang="uk-UA" sz="3200" b="1" dirty="0" err="1">
                <a:highlight>
                  <a:srgbClr val="FF0000"/>
                </a:highlight>
              </a:rPr>
              <a:t>Саід</a:t>
            </a:r>
            <a:r>
              <a:rPr lang="uk-UA" sz="3200" b="1" dirty="0">
                <a:highlight>
                  <a:srgbClr val="FF0000"/>
                </a:highlight>
              </a:rPr>
              <a:t> </a:t>
            </a:r>
            <a:r>
              <a:rPr lang="uk-UA" sz="3200" b="1" dirty="0" err="1">
                <a:highlight>
                  <a:srgbClr val="FF0000"/>
                </a:highlight>
              </a:rPr>
              <a:t>Ісмагілов</a:t>
            </a:r>
            <a:r>
              <a:rPr lang="uk-UA" sz="3200" b="1" dirty="0">
                <a:highlight>
                  <a:srgbClr val="FF0000"/>
                </a:highlight>
              </a:rPr>
              <a:t>. </a:t>
            </a:r>
          </a:p>
        </p:txBody>
      </p:sp>
    </p:spTree>
    <p:extLst>
      <p:ext uri="{BB962C8B-B14F-4D97-AF65-F5344CB8AC3E}">
        <p14:creationId xmlns:p14="http://schemas.microsoft.com/office/powerpoint/2010/main" val="2859746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fontScale="92500"/>
          </a:bodyPr>
          <a:lstStyle/>
          <a:p>
            <a:pPr algn="just"/>
            <a:r>
              <a:rPr lang="uk-UA" sz="2900" b="1" dirty="0">
                <a:highlight>
                  <a:srgbClr val="0000FF"/>
                </a:highlight>
              </a:rPr>
              <a:t>Окрім того, громадська організація «</a:t>
            </a:r>
            <a:r>
              <a:rPr lang="uk-UA" sz="2900" b="1" dirty="0" err="1">
                <a:highlight>
                  <a:srgbClr val="0000FF"/>
                </a:highlight>
              </a:rPr>
              <a:t>Ансар</a:t>
            </a:r>
            <a:r>
              <a:rPr lang="uk-UA" sz="2900" b="1" dirty="0">
                <a:highlight>
                  <a:srgbClr val="0000FF"/>
                </a:highlight>
              </a:rPr>
              <a:t> </a:t>
            </a:r>
            <a:r>
              <a:rPr lang="uk-UA" sz="2900" b="1" dirty="0" err="1">
                <a:highlight>
                  <a:srgbClr val="0000FF"/>
                </a:highlight>
              </a:rPr>
              <a:t>Фаундейшн</a:t>
            </a:r>
            <a:r>
              <a:rPr lang="uk-UA" sz="2900" b="1" dirty="0">
                <a:highlight>
                  <a:srgbClr val="0000FF"/>
                </a:highlight>
              </a:rPr>
              <a:t>», яка входить в ВАГО «</a:t>
            </a:r>
            <a:r>
              <a:rPr lang="uk-UA" sz="2900" b="1" dirty="0" err="1">
                <a:highlight>
                  <a:srgbClr val="0000FF"/>
                </a:highlight>
              </a:rPr>
              <a:t>Альраід</a:t>
            </a:r>
            <a:r>
              <a:rPr lang="uk-UA" sz="2900" b="1" dirty="0">
                <a:highlight>
                  <a:srgbClr val="0000FF"/>
                </a:highlight>
              </a:rPr>
              <a:t>» та займається видавничою діяльністю, активно видає книги головного ідеолога </a:t>
            </a:r>
            <a:r>
              <a:rPr lang="uk-UA" sz="2900" b="1" dirty="0" err="1">
                <a:highlight>
                  <a:srgbClr val="0000FF"/>
                </a:highlight>
              </a:rPr>
              <a:t>фігху</a:t>
            </a:r>
            <a:r>
              <a:rPr lang="uk-UA" sz="2900" b="1" dirty="0">
                <a:highlight>
                  <a:srgbClr val="0000FF"/>
                </a:highlight>
              </a:rPr>
              <a:t> меншин Ю. </a:t>
            </a:r>
            <a:r>
              <a:rPr lang="uk-UA" sz="2900" b="1" dirty="0" err="1">
                <a:highlight>
                  <a:srgbClr val="0000FF"/>
                </a:highlight>
              </a:rPr>
              <a:t>ал-Карадаві</a:t>
            </a:r>
            <a:r>
              <a:rPr lang="uk-UA" sz="2900" b="1" dirty="0">
                <a:highlight>
                  <a:srgbClr val="0000FF"/>
                </a:highlight>
              </a:rPr>
              <a:t>, зокрема його відому працю з цієї тематики «</a:t>
            </a:r>
            <a:r>
              <a:rPr lang="uk-UA" sz="2900" b="1" dirty="0" err="1">
                <a:highlight>
                  <a:srgbClr val="0000FF"/>
                </a:highlight>
              </a:rPr>
              <a:t>Фігх</a:t>
            </a:r>
            <a:r>
              <a:rPr lang="uk-UA" sz="2900" b="1" dirty="0">
                <a:highlight>
                  <a:srgbClr val="0000FF"/>
                </a:highlight>
              </a:rPr>
              <a:t> мусульманських меншин в світлі Корану та </a:t>
            </a:r>
            <a:r>
              <a:rPr lang="uk-UA" sz="2900" b="1" dirty="0" err="1">
                <a:highlight>
                  <a:srgbClr val="0000FF"/>
                </a:highlight>
              </a:rPr>
              <a:t>Сунни</a:t>
            </a:r>
            <a:r>
              <a:rPr lang="uk-UA" sz="2900" b="1" dirty="0">
                <a:highlight>
                  <a:srgbClr val="0000FF"/>
                </a:highlight>
              </a:rPr>
              <a:t>». </a:t>
            </a:r>
          </a:p>
          <a:p>
            <a:pPr algn="just"/>
            <a:r>
              <a:rPr lang="uk-UA" sz="2900" b="1" dirty="0">
                <a:highlight>
                  <a:srgbClr val="0000FF"/>
                </a:highlight>
              </a:rPr>
              <a:t>Таким чином, ми можемо стверджувати, що ВАГО «</a:t>
            </a:r>
            <a:r>
              <a:rPr lang="uk-UA" sz="2900" b="1" dirty="0" err="1">
                <a:highlight>
                  <a:srgbClr val="0000FF"/>
                </a:highlight>
              </a:rPr>
              <a:t>Альраід</a:t>
            </a:r>
            <a:r>
              <a:rPr lang="uk-UA" sz="2900" b="1" dirty="0">
                <a:highlight>
                  <a:srgbClr val="0000FF"/>
                </a:highlight>
              </a:rPr>
              <a:t>» разом з ДУМУ «</a:t>
            </a:r>
            <a:r>
              <a:rPr lang="uk-UA" sz="2900" b="1" dirty="0" err="1">
                <a:highlight>
                  <a:srgbClr val="0000FF"/>
                </a:highlight>
              </a:rPr>
              <a:t>Умма</a:t>
            </a:r>
            <a:r>
              <a:rPr lang="uk-UA" sz="2900" b="1" dirty="0">
                <a:highlight>
                  <a:srgbClr val="0000FF"/>
                </a:highlight>
              </a:rPr>
              <a:t>» у своїх виданнях (газетах «</a:t>
            </a:r>
            <a:r>
              <a:rPr lang="uk-UA" sz="2900" b="1" dirty="0" err="1">
                <a:highlight>
                  <a:srgbClr val="0000FF"/>
                </a:highlight>
              </a:rPr>
              <a:t>Арраід</a:t>
            </a:r>
            <a:r>
              <a:rPr lang="uk-UA" sz="2900" b="1" dirty="0">
                <a:highlight>
                  <a:srgbClr val="0000FF"/>
                </a:highlight>
              </a:rPr>
              <a:t>», «</a:t>
            </a:r>
            <a:r>
              <a:rPr lang="uk-UA" sz="2900" b="1" dirty="0" err="1">
                <a:highlight>
                  <a:srgbClr val="0000FF"/>
                </a:highlight>
              </a:rPr>
              <a:t>Умма</a:t>
            </a:r>
            <a:r>
              <a:rPr lang="uk-UA" sz="2900" b="1" dirty="0">
                <a:highlight>
                  <a:srgbClr val="0000FF"/>
                </a:highlight>
              </a:rPr>
              <a:t>» та виданнях ГО </a:t>
            </a:r>
            <a:r>
              <a:rPr lang="uk-UA" sz="2900" b="1" dirty="0" err="1">
                <a:highlight>
                  <a:srgbClr val="0000FF"/>
                </a:highlight>
              </a:rPr>
              <a:t>Ансар</a:t>
            </a:r>
            <a:r>
              <a:rPr lang="uk-UA" sz="2900" b="1" dirty="0">
                <a:highlight>
                  <a:srgbClr val="0000FF"/>
                </a:highlight>
              </a:rPr>
              <a:t> </a:t>
            </a:r>
            <a:r>
              <a:rPr lang="uk-UA" sz="2900" b="1" dirty="0" err="1">
                <a:highlight>
                  <a:srgbClr val="0000FF"/>
                </a:highlight>
              </a:rPr>
              <a:t>Фаундейшн</a:t>
            </a:r>
            <a:r>
              <a:rPr lang="uk-UA" sz="2900" b="1" dirty="0">
                <a:highlight>
                  <a:srgbClr val="0000FF"/>
                </a:highlight>
              </a:rPr>
              <a:t>) активно формує </a:t>
            </a:r>
            <a:r>
              <a:rPr lang="uk-UA" sz="2900" b="1" dirty="0" err="1">
                <a:highlight>
                  <a:srgbClr val="0000FF"/>
                </a:highlight>
              </a:rPr>
              <a:t>субдискурс</a:t>
            </a:r>
            <a:r>
              <a:rPr lang="uk-UA" sz="2900" b="1" dirty="0">
                <a:highlight>
                  <a:srgbClr val="0000FF"/>
                </a:highlight>
              </a:rPr>
              <a:t> </a:t>
            </a:r>
            <a:r>
              <a:rPr lang="uk-UA" sz="2900" b="1" dirty="0" err="1">
                <a:highlight>
                  <a:srgbClr val="0000FF"/>
                </a:highlight>
              </a:rPr>
              <a:t>фігха</a:t>
            </a:r>
            <a:r>
              <a:rPr lang="uk-UA" sz="2900" b="1" dirty="0">
                <a:highlight>
                  <a:srgbClr val="0000FF"/>
                </a:highlight>
              </a:rPr>
              <a:t> меншин (</a:t>
            </a:r>
            <a:r>
              <a:rPr lang="uk-UA" sz="2900" b="1" dirty="0" err="1">
                <a:highlight>
                  <a:srgbClr val="0000FF"/>
                </a:highlight>
              </a:rPr>
              <a:t>фігх</a:t>
            </a:r>
            <a:r>
              <a:rPr lang="uk-UA" sz="2900" b="1" dirty="0">
                <a:highlight>
                  <a:srgbClr val="0000FF"/>
                </a:highlight>
              </a:rPr>
              <a:t> </a:t>
            </a:r>
            <a:r>
              <a:rPr lang="uk-UA" sz="2900" b="1" dirty="0" err="1">
                <a:highlight>
                  <a:srgbClr val="0000FF"/>
                </a:highlight>
              </a:rPr>
              <a:t>ал-акаллійят</a:t>
            </a:r>
            <a:r>
              <a:rPr lang="uk-UA" sz="2900" b="1" dirty="0">
                <a:highlight>
                  <a:srgbClr val="0000FF"/>
                </a:highlight>
              </a:rPr>
              <a:t>), якій є складовою дискурсу реформістського ісламу, який відкидає традиційний для сунізму принцип слідування одній </a:t>
            </a:r>
            <a:r>
              <a:rPr lang="uk-UA" sz="2900" b="1" dirty="0" err="1">
                <a:highlight>
                  <a:srgbClr val="0000FF"/>
                </a:highlight>
              </a:rPr>
              <a:t>богословсько</a:t>
            </a:r>
            <a:r>
              <a:rPr lang="uk-UA" sz="2900" b="1" dirty="0">
                <a:highlight>
                  <a:srgbClr val="0000FF"/>
                </a:highlight>
              </a:rPr>
              <a:t>-правовій школі.</a:t>
            </a:r>
          </a:p>
          <a:p>
            <a:endParaRPr lang="uk-UA" dirty="0"/>
          </a:p>
        </p:txBody>
      </p:sp>
    </p:spTree>
    <p:extLst>
      <p:ext uri="{BB962C8B-B14F-4D97-AF65-F5344CB8AC3E}">
        <p14:creationId xmlns:p14="http://schemas.microsoft.com/office/powerpoint/2010/main" val="33007964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ctr"/>
            <a:r>
              <a:rPr lang="uk-UA" sz="2800" b="1" dirty="0">
                <a:highlight>
                  <a:srgbClr val="800000"/>
                </a:highlight>
              </a:rPr>
              <a:t>ВИСНОВКИ ПО 2 ПИТАННЮ:</a:t>
            </a:r>
          </a:p>
          <a:p>
            <a:pPr algn="just"/>
            <a:r>
              <a:rPr lang="uk-UA" sz="2800" b="1" dirty="0">
                <a:highlight>
                  <a:srgbClr val="008080"/>
                </a:highlight>
              </a:rPr>
              <a:t>Теологічний дискурс української мусульманської спільноти складається з двох конкуруючих </a:t>
            </a:r>
            <a:r>
              <a:rPr lang="uk-UA" sz="2800" b="1" dirty="0" err="1">
                <a:highlight>
                  <a:srgbClr val="008080"/>
                </a:highlight>
              </a:rPr>
              <a:t>субдискурсів</a:t>
            </a:r>
            <a:r>
              <a:rPr lang="uk-UA" sz="2800" b="1" dirty="0">
                <a:highlight>
                  <a:srgbClr val="008080"/>
                </a:highlight>
              </a:rPr>
              <a:t>, один з яких може бути охарактеризований як «традиційний іслам», а інший – як «реформістський іслам». Духовне управління мусульман України (ДУМУ) в теологічній площині формує </a:t>
            </a:r>
            <a:r>
              <a:rPr lang="uk-UA" sz="2800" b="1" dirty="0" err="1">
                <a:highlight>
                  <a:srgbClr val="008080"/>
                </a:highlight>
              </a:rPr>
              <a:t>субдискурс</a:t>
            </a:r>
            <a:r>
              <a:rPr lang="uk-UA" sz="2800" b="1" dirty="0">
                <a:highlight>
                  <a:srgbClr val="008080"/>
                </a:highlight>
              </a:rPr>
              <a:t> «традиційного ісламу», якому притаманний традиціоналізм, тобто звернення до ісламської доктрини в класичній інтерпретації </a:t>
            </a:r>
            <a:r>
              <a:rPr lang="uk-UA" sz="2800" b="1" dirty="0" err="1">
                <a:highlight>
                  <a:srgbClr val="008080"/>
                </a:highlight>
              </a:rPr>
              <a:t>ашарізму</a:t>
            </a:r>
            <a:r>
              <a:rPr lang="uk-UA" sz="2800" b="1" dirty="0">
                <a:highlight>
                  <a:srgbClr val="008080"/>
                </a:highlight>
              </a:rPr>
              <a:t>, однієї з двох ортодоксальних шкіл сунітського віровчення (інша – </a:t>
            </a:r>
            <a:r>
              <a:rPr lang="uk-UA" sz="2800" b="1" dirty="0" err="1">
                <a:highlight>
                  <a:srgbClr val="008080"/>
                </a:highlight>
              </a:rPr>
              <a:t>матурідізм</a:t>
            </a:r>
            <a:r>
              <a:rPr lang="uk-UA" sz="2800" b="1" dirty="0">
                <a:highlight>
                  <a:srgbClr val="008080"/>
                </a:highlight>
              </a:rPr>
              <a:t>), легітимація суфізму та суфійських релігійних практик як важливої частини </a:t>
            </a:r>
            <a:r>
              <a:rPr lang="uk-UA" sz="2800" b="1" dirty="0" err="1">
                <a:highlight>
                  <a:srgbClr val="008080"/>
                </a:highlight>
              </a:rPr>
              <a:t>загальносунітської</a:t>
            </a:r>
            <a:r>
              <a:rPr lang="uk-UA" sz="2800" b="1" dirty="0">
                <a:highlight>
                  <a:srgbClr val="008080"/>
                </a:highlight>
              </a:rPr>
              <a:t> традиції.</a:t>
            </a:r>
          </a:p>
        </p:txBody>
      </p:sp>
    </p:spTree>
    <p:extLst>
      <p:ext uri="{BB962C8B-B14F-4D97-AF65-F5344CB8AC3E}">
        <p14:creationId xmlns:p14="http://schemas.microsoft.com/office/powerpoint/2010/main" val="29086970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FC6C7-FCB5-BF45-614E-23728F808FE1}"/>
              </a:ext>
            </a:extLst>
          </p:cNvPr>
          <p:cNvSpPr>
            <a:spLocks noGrp="1"/>
          </p:cNvSpPr>
          <p:nvPr>
            <p:ph type="title"/>
          </p:nvPr>
        </p:nvSpPr>
        <p:spPr>
          <a:xfrm>
            <a:off x="0" y="1"/>
            <a:ext cx="12192000" cy="527538"/>
          </a:xfrm>
        </p:spPr>
        <p:txBody>
          <a:bodyPr>
            <a:normAutofit fontScale="90000"/>
          </a:bodyPr>
          <a:lstStyle/>
          <a:p>
            <a:pPr algn="ctr"/>
            <a:r>
              <a:rPr lang="ru-RU" sz="3200" b="1" dirty="0">
                <a:highlight>
                  <a:srgbClr val="800000"/>
                </a:highlight>
              </a:rPr>
              <a:t>2</a:t>
            </a:r>
            <a:r>
              <a:rPr lang="ru-RU" sz="3200" b="1" dirty="0">
                <a:solidFill>
                  <a:srgbClr val="FFFF00"/>
                </a:solidFill>
                <a:highlight>
                  <a:srgbClr val="FF00FF"/>
                </a:highlight>
              </a:rPr>
              <a:t>.	</a:t>
            </a:r>
            <a:r>
              <a:rPr lang="ru-RU" sz="3200" b="1" dirty="0" err="1">
                <a:solidFill>
                  <a:srgbClr val="FFFF00"/>
                </a:solidFill>
                <a:highlight>
                  <a:srgbClr val="FF00FF"/>
                </a:highlight>
              </a:rPr>
              <a:t>Теологічний</a:t>
            </a:r>
            <a:r>
              <a:rPr lang="ru-RU" sz="3200" b="1" dirty="0">
                <a:solidFill>
                  <a:srgbClr val="FFFF00"/>
                </a:solidFill>
                <a:highlight>
                  <a:srgbClr val="FF00FF"/>
                </a:highlight>
              </a:rPr>
              <a:t> дискурс </a:t>
            </a:r>
            <a:r>
              <a:rPr lang="ru-RU" sz="3200" b="1" dirty="0" err="1">
                <a:solidFill>
                  <a:srgbClr val="FFFF00"/>
                </a:solidFill>
                <a:highlight>
                  <a:srgbClr val="FF00FF"/>
                </a:highlight>
              </a:rPr>
              <a:t>українського</a:t>
            </a:r>
            <a:r>
              <a:rPr lang="ru-RU" sz="3200" b="1" dirty="0">
                <a:solidFill>
                  <a:srgbClr val="FFFF00"/>
                </a:solidFill>
                <a:highlight>
                  <a:srgbClr val="FF00FF"/>
                </a:highlight>
              </a:rPr>
              <a:t> </a:t>
            </a:r>
            <a:r>
              <a:rPr lang="ru-RU" sz="3200" b="1" dirty="0" err="1">
                <a:solidFill>
                  <a:srgbClr val="FFFF00"/>
                </a:solidFill>
                <a:highlight>
                  <a:srgbClr val="FF00FF"/>
                </a:highlight>
              </a:rPr>
              <a:t>ісламу</a:t>
            </a:r>
            <a:endParaRPr lang="uk-UA" sz="3200" b="1" dirty="0">
              <a:solidFill>
                <a:srgbClr val="FFFF00"/>
              </a:solidFill>
              <a:highlight>
                <a:srgbClr val="FF00FF"/>
              </a:highlight>
            </a:endParaRPr>
          </a:p>
        </p:txBody>
      </p:sp>
      <p:sp>
        <p:nvSpPr>
          <p:cNvPr id="3" name="Объект 2">
            <a:extLst>
              <a:ext uri="{FF2B5EF4-FFF2-40B4-BE49-F238E27FC236}">
                <a16:creationId xmlns:a16="http://schemas.microsoft.com/office/drawing/2014/main" id="{CA9940D4-0544-9A92-D38D-0F83B11D720F}"/>
              </a:ext>
            </a:extLst>
          </p:cNvPr>
          <p:cNvSpPr>
            <a:spLocks noGrp="1"/>
          </p:cNvSpPr>
          <p:nvPr>
            <p:ph idx="1"/>
          </p:nvPr>
        </p:nvSpPr>
        <p:spPr>
          <a:xfrm>
            <a:off x="0" y="430823"/>
            <a:ext cx="12192000" cy="6427177"/>
          </a:xfrm>
        </p:spPr>
        <p:txBody>
          <a:bodyPr>
            <a:normAutofit/>
          </a:bodyPr>
          <a:lstStyle/>
          <a:p>
            <a:pPr algn="ctr"/>
            <a:r>
              <a:rPr lang="uk-UA" sz="2800" b="1" dirty="0">
                <a:highlight>
                  <a:srgbClr val="800000"/>
                </a:highlight>
              </a:rPr>
              <a:t>ВИСНОВКИ ПО 2 ПИТАННЮ:</a:t>
            </a:r>
          </a:p>
          <a:p>
            <a:pPr algn="just"/>
            <a:r>
              <a:rPr lang="uk-UA" sz="2800" b="1" dirty="0">
                <a:highlight>
                  <a:srgbClr val="008080"/>
                </a:highlight>
              </a:rPr>
              <a:t>Іншою складовою теологічного дискурсу українського ісламу є </a:t>
            </a:r>
            <a:r>
              <a:rPr lang="uk-UA" sz="2800" b="1" dirty="0" err="1">
                <a:highlight>
                  <a:srgbClr val="008080"/>
                </a:highlight>
              </a:rPr>
              <a:t>субдискурс</a:t>
            </a:r>
            <a:r>
              <a:rPr lang="uk-UA" sz="2800" b="1" dirty="0">
                <a:highlight>
                  <a:srgbClr val="008080"/>
                </a:highlight>
              </a:rPr>
              <a:t> «реформістського ісламу», розділений на фундаменталістську та модерністську складові, кожна з яких продукується різними групами всередині української мусульманської спільноти. </a:t>
            </a:r>
          </a:p>
          <a:p>
            <a:pPr algn="just"/>
            <a:r>
              <a:rPr lang="uk-UA" sz="2800" b="1" dirty="0">
                <a:highlight>
                  <a:srgbClr val="008080"/>
                </a:highlight>
              </a:rPr>
              <a:t>Фундаменталістський </a:t>
            </a:r>
            <a:r>
              <a:rPr lang="uk-UA" sz="2800" b="1" dirty="0" err="1">
                <a:highlight>
                  <a:srgbClr val="008080"/>
                </a:highlight>
              </a:rPr>
              <a:t>субдискурс</a:t>
            </a:r>
            <a:r>
              <a:rPr lang="uk-UA" sz="2800" b="1" dirty="0">
                <a:highlight>
                  <a:srgbClr val="008080"/>
                </a:highlight>
              </a:rPr>
              <a:t> представлений </a:t>
            </a:r>
            <a:r>
              <a:rPr lang="uk-UA" sz="2800" b="1" dirty="0" err="1">
                <a:highlight>
                  <a:srgbClr val="008080"/>
                </a:highlight>
              </a:rPr>
              <a:t>т.зв</a:t>
            </a:r>
            <a:r>
              <a:rPr lang="uk-UA" sz="2800" b="1" dirty="0">
                <a:highlight>
                  <a:srgbClr val="008080"/>
                </a:highlight>
              </a:rPr>
              <a:t>. </a:t>
            </a:r>
            <a:r>
              <a:rPr lang="uk-UA" sz="2800" b="1" dirty="0" err="1">
                <a:highlight>
                  <a:srgbClr val="008080"/>
                </a:highlight>
              </a:rPr>
              <a:t>салафітами</a:t>
            </a:r>
            <a:r>
              <a:rPr lang="uk-UA" sz="2800" b="1" dirty="0">
                <a:highlight>
                  <a:srgbClr val="008080"/>
                </a:highlight>
              </a:rPr>
              <a:t>, тоді як більш впливовий </a:t>
            </a:r>
            <a:r>
              <a:rPr lang="uk-UA" sz="2800" b="1" dirty="0" err="1">
                <a:highlight>
                  <a:srgbClr val="008080"/>
                </a:highlight>
              </a:rPr>
              <a:t>субдискурс</a:t>
            </a:r>
            <a:r>
              <a:rPr lang="uk-UA" sz="2800" b="1" dirty="0">
                <a:highlight>
                  <a:srgbClr val="008080"/>
                </a:highlight>
              </a:rPr>
              <a:t> </a:t>
            </a:r>
            <a:r>
              <a:rPr lang="uk-UA" sz="2800" b="1" dirty="0" err="1">
                <a:highlight>
                  <a:srgbClr val="008080"/>
                </a:highlight>
              </a:rPr>
              <a:t>фігха</a:t>
            </a:r>
            <a:r>
              <a:rPr lang="uk-UA" sz="2800" b="1" dirty="0">
                <a:highlight>
                  <a:srgbClr val="008080"/>
                </a:highlight>
              </a:rPr>
              <a:t> меншин (</a:t>
            </a:r>
            <a:r>
              <a:rPr lang="uk-UA" sz="2800" b="1" dirty="0" err="1">
                <a:highlight>
                  <a:srgbClr val="008080"/>
                </a:highlight>
              </a:rPr>
              <a:t>фігх</a:t>
            </a:r>
            <a:r>
              <a:rPr lang="uk-UA" sz="2800" b="1" dirty="0">
                <a:highlight>
                  <a:srgbClr val="008080"/>
                </a:highlight>
              </a:rPr>
              <a:t> </a:t>
            </a:r>
            <a:r>
              <a:rPr lang="uk-UA" sz="2800" b="1" dirty="0" err="1">
                <a:highlight>
                  <a:srgbClr val="008080"/>
                </a:highlight>
              </a:rPr>
              <a:t>ал-акаллійят</a:t>
            </a:r>
            <a:r>
              <a:rPr lang="uk-UA" sz="2800" b="1" dirty="0">
                <a:highlight>
                  <a:srgbClr val="008080"/>
                </a:highlight>
              </a:rPr>
              <a:t>) продукується групами, що в ідеологічній площині тяжіють до ісламістського руху «Брати-мусульмани».</a:t>
            </a:r>
          </a:p>
        </p:txBody>
      </p:sp>
    </p:spTree>
    <p:extLst>
      <p:ext uri="{BB962C8B-B14F-4D97-AF65-F5344CB8AC3E}">
        <p14:creationId xmlns:p14="http://schemas.microsoft.com/office/powerpoint/2010/main" val="3033811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эдисон">
  <a:themeElements>
    <a:clrScheme name="Мэдисон">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Мэдисон">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эдисон">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TM16401375[[fn=Мэдисон]]</Template>
  <TotalTime>589</TotalTime>
  <Words>13960</Words>
  <Application>Microsoft Office PowerPoint</Application>
  <PresentationFormat>Широкоэкранный</PresentationFormat>
  <Paragraphs>397</Paragraphs>
  <Slides>140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140</vt:i4>
      </vt:variant>
    </vt:vector>
  </HeadingPairs>
  <TitlesOfParts>
    <vt:vector size="145" baseType="lpstr">
      <vt:lpstr>Arial</vt:lpstr>
      <vt:lpstr>MS Shell Dlg 2</vt:lpstr>
      <vt:lpstr>Wingdings</vt:lpstr>
      <vt:lpstr>Wingdings 3</vt:lpstr>
      <vt:lpstr>Мэдисон</vt:lpstr>
      <vt:lpstr>Питання до обговорення:  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2. Теологічний дискурс українського ісламу.  3. Політичний дискурс українського ісламу.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2. Теологічний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lpstr>3. Політичний дискурс українського ісламу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Питання до обговорення:  1. Ісламський дискурс між російською та українською мовами. Найбільший мусульманський етнос України – кримські татари і володіння другою мовою. Російська і татарська мова на сторінках журналів.  2. Теологічний дискурс українського ісламу.  3. Політичний дискурс українського ісламу.  </dc:title>
  <dc:creator>admin</dc:creator>
  <cp:lastModifiedBy>admin</cp:lastModifiedBy>
  <cp:revision>9</cp:revision>
  <dcterms:created xsi:type="dcterms:W3CDTF">2023-11-05T15:05:04Z</dcterms:created>
  <dcterms:modified xsi:type="dcterms:W3CDTF">2023-11-07T14:23:24Z</dcterms:modified>
</cp:coreProperties>
</file>