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8" r:id="rId3"/>
    <p:sldId id="260" r:id="rId4"/>
    <p:sldId id="272" r:id="rId5"/>
    <p:sldId id="256" r:id="rId6"/>
    <p:sldId id="259" r:id="rId7"/>
    <p:sldId id="266" r:id="rId8"/>
    <p:sldId id="261" r:id="rId9"/>
    <p:sldId id="271" r:id="rId10"/>
    <p:sldId id="262" r:id="rId11"/>
    <p:sldId id="263" r:id="rId12"/>
    <p:sldId id="267" r:id="rId13"/>
    <p:sldId id="268" r:id="rId14"/>
    <p:sldId id="264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42875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Паспорт </a:t>
            </a:r>
            <a:r>
              <a:rPr lang="ru-RU" dirty="0" err="1" smtClean="0">
                <a:solidFill>
                  <a:schemeClr val="accent2"/>
                </a:solidFill>
              </a:rPr>
              <a:t>родини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en-US" sz="4800" dirty="0" smtClean="0">
                <a:solidFill>
                  <a:schemeClr val="accent2"/>
                </a:solidFill>
                <a:latin typeface="Times New Roman" pitchFamily="18" charset="0"/>
              </a:rPr>
              <a:t>Orchid</a:t>
            </a:r>
            <a:r>
              <a:rPr lang="uk-UA" sz="4800" dirty="0" err="1" smtClean="0">
                <a:solidFill>
                  <a:schemeClr val="accent2"/>
                </a:solidFill>
                <a:latin typeface="Times New Roman" pitchFamily="18" charset="0"/>
              </a:rPr>
              <a:t>aceae</a:t>
            </a:r>
            <a:r>
              <a:rPr lang="en-US" sz="4800" dirty="0" smtClean="0">
                <a:solidFill>
                  <a:schemeClr val="accent2"/>
                </a:solidFill>
                <a:latin typeface="Times New Roman" pitchFamily="18" charset="0"/>
              </a:rPr>
              <a:t> – </a:t>
            </a:r>
            <a:r>
              <a:rPr lang="uk-UA" sz="4800" dirty="0" smtClean="0">
                <a:solidFill>
                  <a:schemeClr val="accent2"/>
                </a:solidFill>
                <a:latin typeface="Times New Roman" pitchFamily="18" charset="0"/>
              </a:rPr>
              <a:t>Зозулинцеві </a:t>
            </a:r>
            <a:r>
              <a:rPr lang="ru-RU" sz="4800" dirty="0" smtClean="0">
                <a:solidFill>
                  <a:schemeClr val="accent2"/>
                </a:solidFill>
                <a:latin typeface="Times New Roman" pitchFamily="18" charset="0"/>
              </a:rPr>
              <a:t>(Орхидные)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643050"/>
            <a:ext cx="8072494" cy="4857784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</a:rPr>
              <a:t>Родів – 750, видів – 25 000</a:t>
            </a:r>
          </a:p>
          <a:p>
            <a:pPr algn="l">
              <a:lnSpc>
                <a:spcPct val="90000"/>
              </a:lnSpc>
              <a:buFont typeface="Arial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</a:rPr>
              <a:t>Розповсюдження – по всьому світу, але найбільше в тропічних областях</a:t>
            </a:r>
          </a:p>
          <a:p>
            <a:pPr algn="l">
              <a:lnSpc>
                <a:spcPct val="90000"/>
              </a:lnSpc>
              <a:buFont typeface="Arial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</a:rPr>
              <a:t>Життєві форми – багаторічні наземні трави, епіфіти, ліани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</a:rPr>
              <a:t>Квітка -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</a:rPr>
              <a:t>↑ К</a:t>
            </a:r>
            <a:r>
              <a:rPr lang="uk-UA" b="1" baseline="-25000" dirty="0" smtClean="0">
                <a:solidFill>
                  <a:schemeClr val="tx1"/>
                </a:solidFill>
                <a:latin typeface="Times New Roman" pitchFamily="18" charset="0"/>
              </a:rPr>
              <a:t>3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</a:rPr>
              <a:t>С</a:t>
            </a:r>
            <a:r>
              <a:rPr lang="uk-UA" b="1" baseline="-25000" dirty="0" smtClean="0">
                <a:solidFill>
                  <a:schemeClr val="tx1"/>
                </a:solidFill>
                <a:latin typeface="Times New Roman" pitchFamily="18" charset="0"/>
              </a:rPr>
              <a:t>3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</a:rPr>
              <a:t>А</a:t>
            </a:r>
            <a:r>
              <a:rPr lang="uk-UA" b="1" baseline="-25000" dirty="0" smtClean="0">
                <a:solidFill>
                  <a:schemeClr val="tx1"/>
                </a:solidFill>
                <a:latin typeface="Times New Roman" pitchFamily="18" charset="0"/>
              </a:rPr>
              <a:t>3-1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G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</a:rPr>
              <a:t>(3) 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</a:rPr>
              <a:t>нижня</a:t>
            </a:r>
            <a:endParaRPr lang="uk-UA" sz="20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l">
              <a:lnSpc>
                <a:spcPct val="85000"/>
              </a:lnSpc>
              <a:buFont typeface="Arial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</a:rPr>
              <a:t>Запилення – комахами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</a:rPr>
              <a:t>або колібрі</a:t>
            </a:r>
          </a:p>
          <a:p>
            <a:pPr algn="l">
              <a:lnSpc>
                <a:spcPct val="85000"/>
              </a:lnSpc>
              <a:buFont typeface="Arial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</a:rPr>
              <a:t>Плоди – коробочки, розповсюджуються вітром. Насіння дуже дрібне, численне.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86874" cy="1143000"/>
          </a:xfrm>
        </p:spPr>
        <p:txBody>
          <a:bodyPr>
            <a:noAutofit/>
          </a:bodyPr>
          <a:lstStyle/>
          <a:p>
            <a:r>
              <a:rPr lang="vi-VN" sz="3600" b="1" dirty="0" smtClean="0"/>
              <a:t>Ваніль </a:t>
            </a:r>
            <a:r>
              <a:rPr lang="vi-VN" sz="3600" b="1" dirty="0" smtClean="0"/>
              <a:t>плосколиста</a:t>
            </a:r>
            <a:r>
              <a:rPr lang="vi-VN" sz="3600" dirty="0" smtClean="0"/>
              <a:t> (</a:t>
            </a:r>
            <a:r>
              <a:rPr lang="en-US" sz="3600" i="1" dirty="0" smtClean="0"/>
              <a:t>Vanilla </a:t>
            </a:r>
            <a:r>
              <a:rPr lang="en-US" sz="3600" i="1" dirty="0" err="1" smtClean="0"/>
              <a:t>planifolia</a:t>
            </a:r>
            <a:r>
              <a:rPr lang="en-US" sz="3600" dirty="0" smtClean="0"/>
              <a:t>) — </a:t>
            </a:r>
            <a:r>
              <a:rPr lang="vi-VN" sz="3600" dirty="0" smtClean="0"/>
              <a:t>витка</a:t>
            </a:r>
            <a:r>
              <a:rPr lang="uk-UA" sz="3600" dirty="0" smtClean="0"/>
              <a:t> </a:t>
            </a:r>
            <a:r>
              <a:rPr lang="vi-VN" sz="3600" dirty="0" smtClean="0"/>
              <a:t>рослина</a:t>
            </a:r>
            <a:r>
              <a:rPr lang="uk-UA" sz="3600" dirty="0" smtClean="0"/>
              <a:t>, </a:t>
            </a:r>
            <a:r>
              <a:rPr lang="ru-RU" sz="3600" dirty="0" smtClean="0"/>
              <a:t>як</a:t>
            </a:r>
            <a:r>
              <a:rPr lang="ru-RU" sz="3600" dirty="0" smtClean="0"/>
              <a:t> </a:t>
            </a:r>
            <a:r>
              <a:rPr lang="ru-RU" sz="3600" dirty="0" err="1" smtClean="0"/>
              <a:t>прянощі</a:t>
            </a:r>
            <a:r>
              <a:rPr lang="ru-RU" sz="3600" dirty="0" smtClean="0"/>
              <a:t> </a:t>
            </a:r>
            <a:r>
              <a:rPr lang="ru-RU" sz="3600" dirty="0" err="1" smtClean="0"/>
              <a:t>використовують</a:t>
            </a:r>
            <a:r>
              <a:rPr lang="ru-RU" sz="3600" dirty="0" smtClean="0"/>
              <a:t> </a:t>
            </a:r>
            <a:r>
              <a:rPr lang="ru-RU" sz="3600" dirty="0" err="1" smtClean="0"/>
              <a:t>плід</a:t>
            </a:r>
            <a:r>
              <a:rPr lang="ru-RU" sz="3600" dirty="0" smtClean="0"/>
              <a:t> </a:t>
            </a:r>
            <a:endParaRPr lang="ru-RU" sz="3600" dirty="0"/>
          </a:p>
        </p:txBody>
      </p:sp>
      <p:pic>
        <p:nvPicPr>
          <p:cNvPr id="14338" name="Picture 2" descr="http://upload.wikimedia.org/wikipedia/commons/thumb/4/40/Vanilla_planifolia_1.jpg/220px-Vanilla_planifolia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1571612"/>
            <a:ext cx="4326411" cy="3500462"/>
          </a:xfrm>
          <a:prstGeom prst="rect">
            <a:avLst/>
          </a:prstGeom>
          <a:noFill/>
        </p:spPr>
      </p:pic>
      <p:pic>
        <p:nvPicPr>
          <p:cNvPr id="14340" name="Picture 4" descr="http://upload.wikimedia.org/wikipedia/commons/thumb/3/39/Vanilla_beans.jpg/150px-Vanilla_bea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643049"/>
            <a:ext cx="3786214" cy="50482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939784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Рід</a:t>
            </a:r>
            <a:r>
              <a:rPr lang="ru-RU" b="1" dirty="0" smtClean="0"/>
              <a:t> </a:t>
            </a:r>
            <a:r>
              <a:rPr lang="ru-RU" b="1" dirty="0" err="1" smtClean="0"/>
              <a:t>Зозулинець</a:t>
            </a:r>
            <a:r>
              <a:rPr lang="ru-RU" b="1" dirty="0" smtClean="0"/>
              <a:t> (</a:t>
            </a:r>
            <a:r>
              <a:rPr lang="vi-VN" b="1" dirty="0" smtClean="0"/>
              <a:t>Ятрышник</a:t>
            </a:r>
            <a:r>
              <a:rPr lang="uk-UA" b="1" dirty="0" smtClean="0"/>
              <a:t>)</a:t>
            </a:r>
            <a:r>
              <a:rPr lang="vi-VN" dirty="0" smtClean="0"/>
              <a:t> (</a:t>
            </a:r>
            <a:r>
              <a:rPr lang="en-US" i="1" dirty="0" err="1" smtClean="0"/>
              <a:t>Órchis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20482" name="Picture 2" descr="Orchis militar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4009530" cy="5643602"/>
          </a:xfrm>
          <a:prstGeom prst="rect">
            <a:avLst/>
          </a:prstGeom>
          <a:noFill/>
        </p:spPr>
      </p:pic>
      <p:pic>
        <p:nvPicPr>
          <p:cNvPr id="20484" name="Picture 4" descr="http://upload.wikimedia.org/wikipedia/commons/thumb/2/20/Orchis_mascula_Saarland_133.jpg/240px-Orchis_mascula_Saarland_1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142984"/>
            <a:ext cx="3107552" cy="4143404"/>
          </a:xfrm>
          <a:prstGeom prst="rect">
            <a:avLst/>
          </a:prstGeom>
          <a:noFill/>
        </p:spPr>
      </p:pic>
      <p:pic>
        <p:nvPicPr>
          <p:cNvPr id="20486" name="Picture 6" descr="http://upload.wikimedia.org/wikipedia/commons/thumb/8/85/Orchis_langei.jpg/240px-Orchis_lange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79290" y="4500570"/>
            <a:ext cx="3250412" cy="2166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285728"/>
            <a:ext cx="5286412" cy="63579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err="1"/>
              <a:t>Рід</a:t>
            </a:r>
            <a:r>
              <a:rPr lang="ru-RU" sz="2000" b="1" dirty="0"/>
              <a:t> </a:t>
            </a:r>
            <a:r>
              <a:rPr lang="ru-RU" sz="2000" b="1" dirty="0" err="1"/>
              <a:t>Зозулинець</a:t>
            </a:r>
            <a:r>
              <a:rPr lang="ru-RU" sz="2000" b="1" dirty="0"/>
              <a:t> (</a:t>
            </a:r>
            <a:r>
              <a:rPr lang="ru-RU" sz="2000" b="1" dirty="0" err="1"/>
              <a:t>Orchis</a:t>
            </a:r>
            <a:r>
              <a:rPr lang="ru-RU" sz="2000" b="1" dirty="0"/>
              <a:t>)</a:t>
            </a:r>
            <a:r>
              <a:rPr lang="ru-RU" sz="2000" dirty="0"/>
              <a:t> </a:t>
            </a:r>
            <a:r>
              <a:rPr lang="ru-RU" sz="2000" dirty="0" err="1"/>
              <a:t>найбільш</a:t>
            </a:r>
            <a:r>
              <a:rPr lang="ru-RU" sz="2000" dirty="0"/>
              <a:t> </a:t>
            </a:r>
            <a:r>
              <a:rPr lang="ru-RU" sz="2000" dirty="0" err="1"/>
              <a:t>поширений</a:t>
            </a:r>
            <a:r>
              <a:rPr lang="ru-RU" sz="2000" dirty="0"/>
              <a:t> у </a:t>
            </a:r>
            <a:r>
              <a:rPr lang="ru-RU" sz="2000" dirty="0" err="1"/>
              <a:t>рівнинній</a:t>
            </a:r>
            <a:r>
              <a:rPr lang="ru-RU" sz="2000" dirty="0"/>
              <a:t> </a:t>
            </a:r>
            <a:r>
              <a:rPr lang="ru-RU" sz="2000" dirty="0" err="1"/>
              <a:t>частині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sz="2000" dirty="0"/>
              <a:t> і в горах Карпат, </a:t>
            </a:r>
            <a:r>
              <a:rPr lang="ru-RU" sz="2000" dirty="0" err="1" smtClean="0"/>
              <a:t>налічує</a:t>
            </a:r>
            <a:r>
              <a:rPr lang="ru-RU" sz="2000" dirty="0" smtClean="0"/>
              <a:t> </a:t>
            </a:r>
            <a:r>
              <a:rPr lang="ru-RU" sz="2000" dirty="0" err="1"/>
              <a:t>близько</a:t>
            </a:r>
            <a:r>
              <a:rPr lang="ru-RU" sz="2000" dirty="0"/>
              <a:t> 25 </a:t>
            </a:r>
            <a:r>
              <a:rPr lang="ru-RU" sz="2000" dirty="0" err="1"/>
              <a:t>видів</a:t>
            </a:r>
            <a:r>
              <a:rPr lang="ru-RU" sz="2000" dirty="0" smtClean="0"/>
              <a:t>.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/>
              <a:t>багаторічні</a:t>
            </a:r>
            <a:r>
              <a:rPr lang="ru-RU" sz="2000" dirty="0"/>
              <a:t> </a:t>
            </a:r>
            <a:r>
              <a:rPr lang="ru-RU" sz="2000" dirty="0" err="1"/>
              <a:t>рослини</a:t>
            </a:r>
            <a:r>
              <a:rPr lang="ru-RU" sz="2000" dirty="0"/>
              <a:t> з </a:t>
            </a:r>
            <a:r>
              <a:rPr lang="ru-RU" sz="2000" dirty="0" err="1"/>
              <a:t>двома</a:t>
            </a:r>
            <a:r>
              <a:rPr lang="ru-RU" sz="2000" dirty="0"/>
              <a:t> </a:t>
            </a:r>
            <a:r>
              <a:rPr lang="ru-RU" sz="2000" dirty="0" err="1"/>
              <a:t>пальчасто-лопатевими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цілісними</a:t>
            </a:r>
            <a:r>
              <a:rPr lang="ru-RU" sz="2000" dirty="0"/>
              <a:t> </a:t>
            </a:r>
            <a:r>
              <a:rPr lang="ru-RU" sz="2000" dirty="0" err="1"/>
              <a:t>яйцевидними</a:t>
            </a:r>
            <a:r>
              <a:rPr lang="ru-RU" sz="2000" dirty="0"/>
              <a:t> </a:t>
            </a:r>
            <a:r>
              <a:rPr lang="ru-RU" sz="2000" dirty="0" err="1"/>
              <a:t>бульбами</a:t>
            </a:r>
            <a:r>
              <a:rPr lang="ru-RU" sz="2000" dirty="0"/>
              <a:t>, </a:t>
            </a:r>
            <a:r>
              <a:rPr lang="ru-RU" sz="2000" dirty="0" err="1"/>
              <a:t>тупими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відтягнутими</a:t>
            </a:r>
            <a:r>
              <a:rPr lang="ru-RU" sz="2000" dirty="0"/>
              <a:t> в </a:t>
            </a:r>
            <a:r>
              <a:rPr lang="ru-RU" sz="2000" dirty="0" err="1"/>
              <a:t>шнуровидні</a:t>
            </a:r>
            <a:r>
              <a:rPr lang="ru-RU" sz="2000" dirty="0"/>
              <a:t> </a:t>
            </a:r>
            <a:r>
              <a:rPr lang="ru-RU" sz="2000" dirty="0" err="1"/>
              <a:t>закінчення</a:t>
            </a:r>
            <a:r>
              <a:rPr lang="ru-RU" sz="2000" dirty="0"/>
              <a:t>. Листки </a:t>
            </a:r>
            <a:r>
              <a:rPr lang="ru-RU" sz="2000" dirty="0" err="1"/>
              <a:t>чергові</a:t>
            </a:r>
            <a:r>
              <a:rPr lang="ru-RU" sz="2000" dirty="0"/>
              <a:t>, </a:t>
            </a:r>
            <a:r>
              <a:rPr lang="ru-RU" sz="2000" dirty="0" err="1"/>
              <a:t>нерідко</a:t>
            </a:r>
            <a:r>
              <a:rPr lang="ru-RU" sz="2000" dirty="0"/>
              <a:t> </a:t>
            </a:r>
            <a:r>
              <a:rPr lang="ru-RU" sz="2000" dirty="0" err="1"/>
              <a:t>плямисті</a:t>
            </a:r>
            <a:r>
              <a:rPr lang="ru-RU" sz="2000" dirty="0"/>
              <a:t>. </a:t>
            </a:r>
            <a:r>
              <a:rPr lang="ru-RU" sz="2000" dirty="0" err="1"/>
              <a:t>Квітки</a:t>
            </a:r>
            <a:r>
              <a:rPr lang="ru-RU" sz="2000" dirty="0"/>
              <a:t> </a:t>
            </a:r>
            <a:r>
              <a:rPr lang="ru-RU" sz="2000" dirty="0" err="1"/>
              <a:t>невеликі</a:t>
            </a:r>
            <a:r>
              <a:rPr lang="ru-RU" sz="2000" dirty="0"/>
              <a:t>, </a:t>
            </a:r>
            <a:r>
              <a:rPr lang="ru-RU" sz="2000" dirty="0" err="1"/>
              <a:t>бузково-фіолетові</a:t>
            </a:r>
            <a:r>
              <a:rPr lang="ru-RU" sz="2000" dirty="0"/>
              <a:t>, </a:t>
            </a:r>
            <a:r>
              <a:rPr lang="ru-RU" sz="2000" dirty="0" err="1"/>
              <a:t>рожеві</a:t>
            </a:r>
            <a:r>
              <a:rPr lang="ru-RU" sz="2000" dirty="0"/>
              <a:t> (</a:t>
            </a:r>
            <a:r>
              <a:rPr lang="ru-RU" sz="2000" dirty="0" err="1"/>
              <a:t>різних</a:t>
            </a:r>
            <a:r>
              <a:rPr lang="ru-RU" sz="2000" dirty="0"/>
              <a:t> </a:t>
            </a:r>
            <a:r>
              <a:rPr lang="ru-RU" sz="2000" dirty="0" err="1"/>
              <a:t>відтінків</a:t>
            </a:r>
            <a:r>
              <a:rPr lang="ru-RU" sz="2000" dirty="0"/>
              <a:t>), </a:t>
            </a:r>
            <a:r>
              <a:rPr lang="ru-RU" sz="2000" dirty="0" err="1"/>
              <a:t>білі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жовті</a:t>
            </a:r>
            <a:r>
              <a:rPr lang="ru-RU" sz="2000" dirty="0"/>
              <a:t>. Два </a:t>
            </a:r>
            <a:r>
              <a:rPr lang="ru-RU" sz="2000" dirty="0" err="1"/>
              <a:t>внутрішніх</a:t>
            </a:r>
            <a:r>
              <a:rPr lang="ru-RU" sz="2000" dirty="0"/>
              <a:t> і один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всі</a:t>
            </a:r>
            <a:r>
              <a:rPr lang="ru-RU" sz="2000" dirty="0"/>
              <a:t> </a:t>
            </a:r>
            <a:r>
              <a:rPr lang="ru-RU" sz="2000" dirty="0" err="1"/>
              <a:t>зовнішні</a:t>
            </a:r>
            <a:r>
              <a:rPr lang="ru-RU" sz="2000" dirty="0"/>
              <a:t> листочки </a:t>
            </a:r>
            <a:r>
              <a:rPr lang="ru-RU" sz="2000" dirty="0" err="1"/>
              <a:t>оцвітини</a:t>
            </a:r>
            <a:r>
              <a:rPr lang="ru-RU" sz="2000" dirty="0"/>
              <a:t> </a:t>
            </a:r>
            <a:r>
              <a:rPr lang="ru-RU" sz="2000" dirty="0" err="1"/>
              <a:t>сходяться</a:t>
            </a:r>
            <a:r>
              <a:rPr lang="ru-RU" sz="2000" dirty="0"/>
              <a:t> </a:t>
            </a:r>
            <a:r>
              <a:rPr lang="ru-RU" sz="2000" dirty="0" err="1"/>
              <a:t>верхівками</a:t>
            </a:r>
            <a:r>
              <a:rPr lang="ru-RU" sz="2000" dirty="0"/>
              <a:t>, </a:t>
            </a:r>
            <a:r>
              <a:rPr lang="ru-RU" sz="2000" dirty="0" err="1"/>
              <a:t>утворюючи</a:t>
            </a:r>
            <a:r>
              <a:rPr lang="ru-RU" sz="2000" dirty="0"/>
              <a:t> </a:t>
            </a:r>
            <a:r>
              <a:rPr lang="ru-RU" sz="2000" dirty="0" err="1"/>
              <a:t>шолом</a:t>
            </a:r>
            <a:r>
              <a:rPr lang="ru-RU" sz="2000" dirty="0"/>
              <a:t>. Губа три-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чотирироздільна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цілісна</a:t>
            </a:r>
            <a:r>
              <a:rPr lang="ru-RU" sz="2000" dirty="0"/>
              <a:t>, </a:t>
            </a:r>
            <a:r>
              <a:rPr lang="ru-RU" sz="2000" dirty="0" err="1"/>
              <a:t>біля</a:t>
            </a:r>
            <a:r>
              <a:rPr lang="ru-RU" sz="2000" dirty="0"/>
              <a:t> </a:t>
            </a:r>
            <a:r>
              <a:rPr lang="ru-RU" sz="2000" dirty="0" err="1"/>
              <a:t>основи</a:t>
            </a:r>
            <a:r>
              <a:rPr lang="ru-RU" sz="2000" dirty="0"/>
              <a:t>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шпорку</a:t>
            </a:r>
            <a:r>
              <a:rPr lang="ru-RU" sz="2000" dirty="0"/>
              <a:t> </a:t>
            </a:r>
            <a:r>
              <a:rPr lang="ru-RU" sz="2000" dirty="0" err="1"/>
              <a:t>різної</a:t>
            </a:r>
            <a:r>
              <a:rPr lang="ru-RU" sz="2000" dirty="0"/>
              <a:t> </a:t>
            </a:r>
            <a:r>
              <a:rPr lang="ru-RU" sz="2000" dirty="0" err="1"/>
              <a:t>довжини</a:t>
            </a:r>
            <a:r>
              <a:rPr lang="ru-RU" sz="2000" dirty="0"/>
              <a:t> і </a:t>
            </a:r>
            <a:r>
              <a:rPr lang="ru-RU" sz="2000" dirty="0" err="1"/>
              <a:t>форми</a:t>
            </a:r>
            <a:r>
              <a:rPr lang="ru-RU" sz="2000" dirty="0"/>
              <a:t>. </a:t>
            </a:r>
            <a:r>
              <a:rPr lang="ru-RU" sz="2000" dirty="0" err="1"/>
              <a:t>Тичинка</a:t>
            </a:r>
            <a:r>
              <a:rPr lang="ru-RU" sz="2000" dirty="0"/>
              <a:t> одна, </a:t>
            </a:r>
            <a:r>
              <a:rPr lang="ru-RU" sz="2000" dirty="0" err="1"/>
              <a:t>полінії</a:t>
            </a:r>
            <a:r>
              <a:rPr lang="ru-RU" sz="2000" dirty="0"/>
              <a:t> на </a:t>
            </a:r>
            <a:r>
              <a:rPr lang="ru-RU" sz="2000" dirty="0" err="1"/>
              <a:t>довгих</a:t>
            </a:r>
            <a:r>
              <a:rPr lang="ru-RU" sz="2000" dirty="0"/>
              <a:t> </a:t>
            </a:r>
            <a:r>
              <a:rPr lang="ru-RU" sz="2000" dirty="0" err="1"/>
              <a:t>ніжках</a:t>
            </a:r>
            <a:r>
              <a:rPr lang="ru-RU" sz="2000" dirty="0"/>
              <a:t>. </a:t>
            </a:r>
            <a:r>
              <a:rPr lang="ru-RU" sz="2000" dirty="0" err="1"/>
              <a:t>Зав'язь</a:t>
            </a:r>
            <a:r>
              <a:rPr lang="ru-RU" sz="2000" dirty="0"/>
              <a:t> </a:t>
            </a:r>
            <a:r>
              <a:rPr lang="ru-RU" sz="2000" dirty="0" err="1"/>
              <a:t>сидяча</a:t>
            </a:r>
            <a:r>
              <a:rPr lang="ru-RU" sz="2000" dirty="0"/>
              <a:t>, скручена. В </a:t>
            </a:r>
            <a:r>
              <a:rPr lang="ru-RU" sz="2000" dirty="0" err="1"/>
              <a:t>Україні</a:t>
            </a:r>
            <a:r>
              <a:rPr lang="ru-RU" sz="2000" dirty="0"/>
              <a:t> росте 26 </a:t>
            </a:r>
            <a:r>
              <a:rPr lang="ru-RU" sz="2000" dirty="0" err="1"/>
              <a:t>видів</a:t>
            </a:r>
            <a:r>
              <a:rPr lang="ru-RU" sz="2000" dirty="0"/>
              <a:t> </a:t>
            </a:r>
            <a:r>
              <a:rPr lang="ru-RU" sz="2000" dirty="0" err="1"/>
              <a:t>зозулинця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занесені</a:t>
            </a:r>
            <a:r>
              <a:rPr lang="ru-RU" sz="2000" dirty="0"/>
              <a:t> до </a:t>
            </a:r>
            <a:r>
              <a:rPr lang="ru-RU" sz="2000" dirty="0" err="1"/>
              <a:t>Червоної</a:t>
            </a:r>
            <a:r>
              <a:rPr lang="ru-RU" sz="2000" dirty="0"/>
              <a:t> книги. З </a:t>
            </a:r>
            <a:r>
              <a:rPr lang="ru-RU" sz="2000" dirty="0" err="1"/>
              <a:t>висушених</a:t>
            </a:r>
            <a:r>
              <a:rPr lang="ru-RU" sz="2000" dirty="0"/>
              <a:t> </a:t>
            </a:r>
            <a:r>
              <a:rPr lang="ru-RU" sz="2000" dirty="0" err="1"/>
              <a:t>кореневих</a:t>
            </a:r>
            <a:r>
              <a:rPr lang="ru-RU" sz="2000" dirty="0"/>
              <a:t> </a:t>
            </a:r>
            <a:r>
              <a:rPr lang="ru-RU" sz="2000" dirty="0" err="1"/>
              <a:t>бульб</a:t>
            </a:r>
            <a:r>
              <a:rPr lang="ru-RU" sz="2000" dirty="0"/>
              <a:t> </a:t>
            </a:r>
            <a:r>
              <a:rPr lang="ru-RU" sz="2000" dirty="0" err="1"/>
              <a:t>окремих</a:t>
            </a:r>
            <a:r>
              <a:rPr lang="ru-RU" sz="2000" dirty="0"/>
              <a:t> </a:t>
            </a:r>
            <a:r>
              <a:rPr lang="ru-RU" sz="2000" dirty="0" err="1"/>
              <a:t>видів</a:t>
            </a:r>
            <a:r>
              <a:rPr lang="ru-RU" sz="2000" dirty="0"/>
              <a:t> </a:t>
            </a:r>
            <a:r>
              <a:rPr lang="ru-RU" sz="2000" dirty="0" err="1" smtClean="0"/>
              <a:t>екстрагують</a:t>
            </a:r>
            <a:r>
              <a:rPr lang="ru-RU" sz="2000" dirty="0" smtClean="0"/>
              <a:t> </a:t>
            </a:r>
            <a:r>
              <a:rPr lang="ru-RU" sz="2000" dirty="0" err="1"/>
              <a:t>салеп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застосовується</a:t>
            </a:r>
            <a:r>
              <a:rPr lang="ru-RU" sz="2000" dirty="0"/>
              <a:t> як </a:t>
            </a:r>
            <a:r>
              <a:rPr lang="ru-RU" sz="2000" dirty="0" err="1"/>
              <a:t>обволікаючий</a:t>
            </a:r>
            <a:r>
              <a:rPr lang="ru-RU" sz="2000" dirty="0"/>
              <a:t> </a:t>
            </a:r>
            <a:r>
              <a:rPr lang="ru-RU" sz="2000" dirty="0" err="1"/>
              <a:t>засіб</a:t>
            </a:r>
            <a:r>
              <a:rPr lang="ru-RU" sz="2000" dirty="0"/>
              <a:t> при </a:t>
            </a:r>
            <a:r>
              <a:rPr lang="ru-RU" sz="2000" dirty="0" err="1"/>
              <a:t>деяких</a:t>
            </a:r>
            <a:r>
              <a:rPr lang="ru-RU" sz="2000" dirty="0"/>
              <a:t> </a:t>
            </a:r>
            <a:r>
              <a:rPr lang="ru-RU" sz="2000" dirty="0" err="1"/>
              <a:t>отруєннях</a:t>
            </a:r>
            <a:r>
              <a:rPr lang="ru-RU" sz="2000" dirty="0"/>
              <a:t> і </a:t>
            </a:r>
            <a:r>
              <a:rPr lang="ru-RU" sz="2000" dirty="0" err="1"/>
              <a:t>шлункових</a:t>
            </a:r>
            <a:r>
              <a:rPr lang="ru-RU" sz="2000" dirty="0"/>
              <a:t> </a:t>
            </a:r>
            <a:r>
              <a:rPr lang="ru-RU" sz="2000" dirty="0" err="1"/>
              <a:t>захворюваннях</a:t>
            </a:r>
            <a:r>
              <a:rPr lang="ru-RU" sz="2000" dirty="0"/>
              <a:t> у </a:t>
            </a:r>
            <a:r>
              <a:rPr lang="ru-RU" sz="2000" dirty="0" err="1"/>
              <a:t>дітей</a:t>
            </a:r>
            <a:r>
              <a:rPr lang="ru-RU" sz="2000" dirty="0"/>
              <a:t>.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8" y="1"/>
            <a:ext cx="3429024" cy="62106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29190" y="6310265"/>
            <a:ext cx="4214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Зозулинець</a:t>
            </a:r>
            <a:r>
              <a:rPr lang="ru-RU" dirty="0" smtClean="0"/>
              <a:t> </a:t>
            </a:r>
            <a:r>
              <a:rPr lang="ru-RU" dirty="0" err="1" smtClean="0"/>
              <a:t>чоловічий</a:t>
            </a:r>
            <a:r>
              <a:rPr lang="ru-RU" dirty="0" smtClean="0"/>
              <a:t> (</a:t>
            </a:r>
            <a:r>
              <a:rPr lang="en-US" dirty="0" err="1" smtClean="0"/>
              <a:t>Órchis</a:t>
            </a:r>
            <a:r>
              <a:rPr lang="en-US" dirty="0" smtClean="0"/>
              <a:t> </a:t>
            </a:r>
            <a:r>
              <a:rPr lang="en-US" dirty="0" err="1" smtClean="0"/>
              <a:t>máscula</a:t>
            </a:r>
            <a:r>
              <a:rPr lang="en-US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78768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285728"/>
            <a:ext cx="5363926" cy="657227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err="1"/>
              <a:t>Рід</a:t>
            </a:r>
            <a:r>
              <a:rPr lang="ru-RU" b="1" dirty="0"/>
              <a:t> </a:t>
            </a:r>
            <a:r>
              <a:rPr lang="ru-RU" b="1" dirty="0" err="1"/>
              <a:t>Зозулині</a:t>
            </a:r>
            <a:r>
              <a:rPr lang="ru-RU" b="1" dirty="0"/>
              <a:t> черевички (</a:t>
            </a:r>
            <a:r>
              <a:rPr lang="ru-RU" b="1" dirty="0" err="1"/>
              <a:t>Cypripedium</a:t>
            </a:r>
            <a:r>
              <a:rPr lang="ru-RU" b="1" dirty="0"/>
              <a:t>). </a:t>
            </a:r>
            <a:r>
              <a:rPr lang="ru-RU" dirty="0" err="1"/>
              <a:t>Багаторічні</a:t>
            </a:r>
            <a:r>
              <a:rPr lang="ru-RU" dirty="0"/>
              <a:t> трави з </a:t>
            </a:r>
            <a:r>
              <a:rPr lang="ru-RU" dirty="0" err="1"/>
              <a:t>повзучими</a:t>
            </a:r>
            <a:r>
              <a:rPr lang="ru-RU" dirty="0"/>
              <a:t> </a:t>
            </a:r>
            <a:r>
              <a:rPr lang="ru-RU" dirty="0" err="1"/>
              <a:t>кореневищами</a:t>
            </a:r>
            <a:r>
              <a:rPr lang="ru-RU" dirty="0"/>
              <a:t> і </a:t>
            </a:r>
            <a:r>
              <a:rPr lang="ru-RU" dirty="0" err="1"/>
              <a:t>черговими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супротивними</a:t>
            </a:r>
            <a:r>
              <a:rPr lang="ru-RU" dirty="0"/>
              <a:t> </a:t>
            </a:r>
            <a:r>
              <a:rPr lang="ru-RU" dirty="0" err="1"/>
              <a:t>еліптичними</a:t>
            </a:r>
            <a:r>
              <a:rPr lang="ru-RU" dirty="0"/>
              <a:t> </a:t>
            </a:r>
            <a:r>
              <a:rPr lang="ru-RU" dirty="0" err="1"/>
              <a:t>зеленими</a:t>
            </a:r>
            <a:r>
              <a:rPr lang="ru-RU" dirty="0"/>
              <a:t> листками з </a:t>
            </a:r>
            <a:r>
              <a:rPr lang="ru-RU" dirty="0" err="1"/>
              <a:t>дуговидним</a:t>
            </a:r>
            <a:r>
              <a:rPr lang="ru-RU" dirty="0"/>
              <a:t> </a:t>
            </a:r>
            <a:r>
              <a:rPr lang="ru-RU" dirty="0" err="1"/>
              <a:t>жилкуванням</a:t>
            </a:r>
            <a:r>
              <a:rPr lang="ru-RU" dirty="0"/>
              <a:t>. </a:t>
            </a:r>
            <a:r>
              <a:rPr lang="ru-RU" dirty="0" err="1"/>
              <a:t>Квітки</a:t>
            </a:r>
            <a:r>
              <a:rPr lang="ru-RU" dirty="0"/>
              <a:t> </a:t>
            </a:r>
            <a:r>
              <a:rPr lang="ru-RU" dirty="0" err="1"/>
              <a:t>яскраво</a:t>
            </a:r>
            <a:r>
              <a:rPr lang="ru-RU" dirty="0"/>
              <a:t> </a:t>
            </a:r>
            <a:r>
              <a:rPr lang="ru-RU" dirty="0" err="1"/>
              <a:t>забарвлені</a:t>
            </a:r>
            <a:r>
              <a:rPr lang="ru-RU" dirty="0"/>
              <a:t>, </a:t>
            </a:r>
            <a:r>
              <a:rPr lang="ru-RU" dirty="0" err="1"/>
              <a:t>великі</a:t>
            </a:r>
            <a:r>
              <a:rPr lang="ru-RU" dirty="0"/>
              <a:t>, </a:t>
            </a:r>
            <a:r>
              <a:rPr lang="ru-RU" dirty="0" err="1"/>
              <a:t>поодинокі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по </a:t>
            </a:r>
            <a:r>
              <a:rPr lang="ru-RU" dirty="0" err="1"/>
              <a:t>дві-п'ять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основи</a:t>
            </a:r>
            <a:r>
              <a:rPr lang="ru-RU" dirty="0"/>
              <a:t> з великими </a:t>
            </a:r>
            <a:r>
              <a:rPr lang="ru-RU" dirty="0" err="1"/>
              <a:t>листовидними</a:t>
            </a:r>
            <a:r>
              <a:rPr lang="ru-RU" dirty="0"/>
              <a:t> </a:t>
            </a:r>
            <a:r>
              <a:rPr lang="ru-RU" dirty="0" err="1"/>
              <a:t>покривними</a:t>
            </a:r>
            <a:r>
              <a:rPr lang="ru-RU" dirty="0"/>
              <a:t> листками. </a:t>
            </a:r>
            <a:r>
              <a:rPr lang="ru-RU" dirty="0" err="1"/>
              <a:t>Листочків</a:t>
            </a:r>
            <a:r>
              <a:rPr lang="ru-RU" dirty="0"/>
              <a:t> </a:t>
            </a:r>
            <a:r>
              <a:rPr lang="ru-RU" dirty="0" err="1"/>
              <a:t>оцвітини</a:t>
            </a:r>
            <a:r>
              <a:rPr lang="ru-RU" dirty="0"/>
              <a:t>, не </a:t>
            </a:r>
            <a:r>
              <a:rPr lang="ru-RU" dirty="0" err="1"/>
              <a:t>рахуючи</a:t>
            </a:r>
            <a:r>
              <a:rPr lang="ru-RU" dirty="0"/>
              <a:t> того,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утворює</a:t>
            </a:r>
            <a:r>
              <a:rPr lang="ru-RU" dirty="0"/>
              <a:t> губу, </a:t>
            </a:r>
            <a:r>
              <a:rPr lang="ru-RU" dirty="0" err="1"/>
              <a:t>чотири</a:t>
            </a:r>
            <a:r>
              <a:rPr lang="ru-RU" dirty="0"/>
              <a:t>, з них один </a:t>
            </a:r>
            <a:r>
              <a:rPr lang="ru-RU" dirty="0" err="1"/>
              <a:t>двозубчастий</a:t>
            </a:r>
            <a:r>
              <a:rPr lang="ru-RU" dirty="0"/>
              <a:t>, </a:t>
            </a:r>
            <a:r>
              <a:rPr lang="ru-RU" dirty="0" err="1"/>
              <a:t>утворений</a:t>
            </a:r>
            <a:r>
              <a:rPr lang="ru-RU" dirty="0"/>
              <a:t> </a:t>
            </a:r>
            <a:r>
              <a:rPr lang="ru-RU" dirty="0" err="1"/>
              <a:t>двома</a:t>
            </a:r>
            <a:r>
              <a:rPr lang="ru-RU" dirty="0"/>
              <a:t> </a:t>
            </a:r>
            <a:r>
              <a:rPr lang="ru-RU" dirty="0" err="1"/>
              <a:t>зрослими</a:t>
            </a:r>
            <a:r>
              <a:rPr lang="ru-RU" dirty="0"/>
              <a:t> листочками. Губа </a:t>
            </a:r>
            <a:r>
              <a:rPr lang="ru-RU" dirty="0" err="1"/>
              <a:t>мішковидно</a:t>
            </a:r>
            <a:r>
              <a:rPr lang="ru-RU" dirty="0"/>
              <a:t> </a:t>
            </a:r>
            <a:r>
              <a:rPr lang="ru-RU" dirty="0" err="1"/>
              <a:t>здута</a:t>
            </a:r>
            <a:r>
              <a:rPr lang="ru-RU" dirty="0"/>
              <a:t>,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вигляд</a:t>
            </a:r>
            <a:r>
              <a:rPr lang="ru-RU" dirty="0"/>
              <a:t> черевичка, з великим </a:t>
            </a:r>
            <a:r>
              <a:rPr lang="ru-RU" dirty="0" err="1"/>
              <a:t>отвором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основи</a:t>
            </a:r>
            <a:r>
              <a:rPr lang="ru-RU" dirty="0"/>
              <a:t>. Колонка </a:t>
            </a:r>
            <a:r>
              <a:rPr lang="ru-RU" dirty="0" err="1"/>
              <a:t>товста</a:t>
            </a:r>
            <a:r>
              <a:rPr lang="ru-RU" dirty="0"/>
              <a:t>, на </a:t>
            </a:r>
            <a:r>
              <a:rPr lang="ru-RU" dirty="0" err="1"/>
              <a:t>верхівці</a:t>
            </a:r>
            <a:r>
              <a:rPr lang="ru-RU" dirty="0"/>
              <a:t> з </a:t>
            </a:r>
            <a:r>
              <a:rPr lang="ru-RU" dirty="0" err="1"/>
              <a:t>пелюстковидним</a:t>
            </a:r>
            <a:r>
              <a:rPr lang="ru-RU" dirty="0"/>
              <a:t> </a:t>
            </a:r>
            <a:r>
              <a:rPr lang="ru-RU" dirty="0" err="1"/>
              <a:t>стамі-нодієм</a:t>
            </a:r>
            <a:r>
              <a:rPr lang="ru-RU" dirty="0"/>
              <a:t>. </a:t>
            </a:r>
            <a:r>
              <a:rPr lang="ru-RU" dirty="0" err="1"/>
              <a:t>Тичинок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, вони </a:t>
            </a:r>
            <a:r>
              <a:rPr lang="ru-RU" dirty="0" err="1"/>
              <a:t>розміщені</a:t>
            </a:r>
            <a:r>
              <a:rPr lang="ru-RU" dirty="0"/>
              <a:t> по боках </a:t>
            </a:r>
            <a:r>
              <a:rPr lang="ru-RU" dirty="0" err="1"/>
              <a:t>стамінодія</a:t>
            </a:r>
            <a:r>
              <a:rPr lang="ru-RU" dirty="0"/>
              <a:t>. Пилок </a:t>
            </a:r>
            <a:r>
              <a:rPr lang="ru-RU" dirty="0" err="1"/>
              <a:t>порошковидний</a:t>
            </a:r>
            <a:r>
              <a:rPr lang="ru-RU" dirty="0"/>
              <a:t>, не </a:t>
            </a:r>
            <a:r>
              <a:rPr lang="ru-RU" dirty="0" err="1"/>
              <a:t>склеєний</a:t>
            </a:r>
            <a:r>
              <a:rPr lang="ru-RU" dirty="0"/>
              <a:t> в </a:t>
            </a:r>
            <a:r>
              <a:rPr lang="ru-RU" dirty="0" err="1"/>
              <a:t>поліній</a:t>
            </a:r>
            <a:r>
              <a:rPr lang="ru-RU" dirty="0"/>
              <a:t>. </a:t>
            </a:r>
            <a:r>
              <a:rPr lang="ru-RU" dirty="0" err="1"/>
              <a:t>Зав'язь</a:t>
            </a:r>
            <a:r>
              <a:rPr lang="ru-RU" dirty="0"/>
              <a:t> не скручена, з широкою </a:t>
            </a:r>
            <a:r>
              <a:rPr lang="ru-RU" dirty="0" err="1"/>
              <a:t>щитоподібною</a:t>
            </a:r>
            <a:r>
              <a:rPr lang="ru-RU" dirty="0"/>
              <a:t> </a:t>
            </a:r>
            <a:r>
              <a:rPr lang="ru-RU" dirty="0" err="1"/>
              <a:t>приймочкою</a:t>
            </a:r>
            <a:r>
              <a:rPr lang="ru-RU" dirty="0"/>
              <a:t>. </a:t>
            </a:r>
            <a:endParaRPr lang="uk-UA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694" y="1625626"/>
            <a:ext cx="3491638" cy="35620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286654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Зозулині  черевички звичайні </a:t>
            </a:r>
            <a:r>
              <a:rPr lang="vi-VN" dirty="0" smtClean="0"/>
              <a:t>(</a:t>
            </a:r>
            <a:r>
              <a:rPr lang="en-US" i="1" dirty="0" smtClean="0"/>
              <a:t>Cypripedium </a:t>
            </a:r>
            <a:r>
              <a:rPr lang="en-US" i="1" dirty="0" err="1" smtClean="0"/>
              <a:t>calceolus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21506" name="Picture 2" descr="Cypripedium calceolus wiki mg-k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3725796" cy="5286412"/>
          </a:xfrm>
          <a:prstGeom prst="rect">
            <a:avLst/>
          </a:prstGeom>
          <a:noFill/>
        </p:spPr>
      </p:pic>
      <p:pic>
        <p:nvPicPr>
          <p:cNvPr id="21508" name="Picture 4" descr="Cypripedium calceolus guckusk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428736"/>
            <a:ext cx="3240988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214290"/>
            <a:ext cx="4857752" cy="642942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err="1"/>
              <a:t>Рід</a:t>
            </a:r>
            <a:r>
              <a:rPr lang="ru-RU" b="1" dirty="0"/>
              <a:t> Любка (</a:t>
            </a:r>
            <a:r>
              <a:rPr lang="ru-RU" b="1" dirty="0" err="1"/>
              <a:t>Plantanthera</a:t>
            </a:r>
            <a:r>
              <a:rPr lang="ru-RU" b="1" dirty="0"/>
              <a:t>).</a:t>
            </a:r>
            <a:r>
              <a:rPr lang="ru-RU" dirty="0"/>
              <a:t> </a:t>
            </a:r>
            <a:r>
              <a:rPr lang="ru-RU" dirty="0" err="1"/>
              <a:t>Трав'янисті</a:t>
            </a:r>
            <a:r>
              <a:rPr lang="ru-RU" dirty="0"/>
              <a:t> </a:t>
            </a:r>
            <a:r>
              <a:rPr lang="ru-RU" dirty="0" err="1"/>
              <a:t>багаторічники</a:t>
            </a:r>
            <a:r>
              <a:rPr lang="ru-RU" dirty="0"/>
              <a:t> з </a:t>
            </a:r>
            <a:r>
              <a:rPr lang="ru-RU" dirty="0" err="1"/>
              <a:t>цілісними</a:t>
            </a:r>
            <a:r>
              <a:rPr lang="ru-RU" dirty="0"/>
              <a:t>, </a:t>
            </a:r>
            <a:r>
              <a:rPr lang="ru-RU" dirty="0" err="1"/>
              <a:t>довгастими</a:t>
            </a:r>
            <a:r>
              <a:rPr lang="ru-RU" dirty="0"/>
              <a:t> </a:t>
            </a:r>
            <a:r>
              <a:rPr lang="ru-RU" dirty="0" err="1"/>
              <a:t>підземними</a:t>
            </a:r>
            <a:r>
              <a:rPr lang="ru-RU" dirty="0"/>
              <a:t> </a:t>
            </a:r>
            <a:r>
              <a:rPr lang="ru-RU" dirty="0" err="1"/>
              <a:t>бульбами</a:t>
            </a:r>
            <a:r>
              <a:rPr lang="ru-RU" dirty="0"/>
              <a:t>. </a:t>
            </a:r>
            <a:r>
              <a:rPr lang="ru-RU" dirty="0" err="1"/>
              <a:t>Нижні</a:t>
            </a:r>
            <a:r>
              <a:rPr lang="ru-RU" dirty="0"/>
              <a:t> два листки (</a:t>
            </a:r>
            <a:r>
              <a:rPr lang="ru-RU" dirty="0" err="1"/>
              <a:t>іноді</a:t>
            </a:r>
            <a:r>
              <a:rPr lang="ru-RU" dirty="0"/>
              <a:t> 1-3) </a:t>
            </a:r>
            <a:r>
              <a:rPr lang="ru-RU" dirty="0" err="1"/>
              <a:t>великі</a:t>
            </a:r>
            <a:r>
              <a:rPr lang="ru-RU" dirty="0"/>
              <a:t>,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супротивні</a:t>
            </a:r>
            <a:r>
              <a:rPr lang="ru-RU" dirty="0"/>
              <a:t>, </a:t>
            </a:r>
            <a:r>
              <a:rPr lang="ru-RU" dirty="0" err="1"/>
              <a:t>еліптичні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овальної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з округлою </a:t>
            </a:r>
            <a:r>
              <a:rPr lang="ru-RU" dirty="0" err="1"/>
              <a:t>верхівкою</a:t>
            </a:r>
            <a:r>
              <a:rPr lang="ru-RU" dirty="0"/>
              <a:t>, </a:t>
            </a:r>
            <a:r>
              <a:rPr lang="ru-RU" dirty="0" err="1"/>
              <a:t>звужені</a:t>
            </a:r>
            <a:r>
              <a:rPr lang="ru-RU" dirty="0"/>
              <a:t> в </a:t>
            </a:r>
            <a:r>
              <a:rPr lang="ru-RU" dirty="0" err="1"/>
              <a:t>крилатий</a:t>
            </a:r>
            <a:r>
              <a:rPr lang="ru-RU" dirty="0"/>
              <a:t> черешок; </a:t>
            </a:r>
            <a:r>
              <a:rPr lang="ru-RU" dirty="0" err="1"/>
              <a:t>інші</a:t>
            </a:r>
            <a:r>
              <a:rPr lang="ru-RU" dirty="0"/>
              <a:t> листки </a:t>
            </a:r>
            <a:r>
              <a:rPr lang="ru-RU" dirty="0" err="1"/>
              <a:t>дрібні</a:t>
            </a:r>
            <a:r>
              <a:rPr lang="ru-RU" dirty="0"/>
              <a:t>, </a:t>
            </a:r>
            <a:r>
              <a:rPr lang="ru-RU" dirty="0" err="1"/>
              <a:t>ланцетні</a:t>
            </a:r>
            <a:r>
              <a:rPr lang="ru-RU" dirty="0"/>
              <a:t>, </a:t>
            </a:r>
            <a:r>
              <a:rPr lang="ru-RU" dirty="0" err="1"/>
              <a:t>приквіткоподібні</a:t>
            </a:r>
            <a:r>
              <a:rPr lang="ru-RU" dirty="0"/>
              <a:t>. </a:t>
            </a:r>
            <a:r>
              <a:rPr lang="ru-RU" dirty="0" err="1"/>
              <a:t>Квітки</a:t>
            </a:r>
            <a:r>
              <a:rPr lang="ru-RU" dirty="0"/>
              <a:t> </a:t>
            </a:r>
            <a:r>
              <a:rPr lang="ru-RU" dirty="0" err="1"/>
              <a:t>великі</a:t>
            </a:r>
            <a:r>
              <a:rPr lang="ru-RU" dirty="0"/>
              <a:t>, </a:t>
            </a:r>
            <a:r>
              <a:rPr lang="ru-RU" dirty="0" err="1"/>
              <a:t>білі</a:t>
            </a:r>
            <a:r>
              <a:rPr lang="ru-RU" dirty="0"/>
              <a:t>, </a:t>
            </a:r>
            <a:r>
              <a:rPr lang="ru-RU" dirty="0" err="1"/>
              <a:t>запашні</a:t>
            </a:r>
            <a:r>
              <a:rPr lang="ru-RU" dirty="0"/>
              <a:t>, </a:t>
            </a:r>
            <a:r>
              <a:rPr lang="ru-RU" dirty="0" err="1"/>
              <a:t>зібрані</a:t>
            </a:r>
            <a:r>
              <a:rPr lang="ru-RU" dirty="0"/>
              <a:t> в </a:t>
            </a:r>
            <a:r>
              <a:rPr lang="ru-RU" dirty="0" err="1"/>
              <a:t>рихлу</a:t>
            </a:r>
            <a:r>
              <a:rPr lang="ru-RU" dirty="0"/>
              <a:t> </a:t>
            </a:r>
            <a:r>
              <a:rPr lang="ru-RU" dirty="0" err="1"/>
              <a:t>китицю</a:t>
            </a:r>
            <a:r>
              <a:rPr lang="ru-RU" dirty="0"/>
              <a:t>; губа </a:t>
            </a:r>
            <a:r>
              <a:rPr lang="ru-RU" dirty="0" err="1" smtClean="0"/>
              <a:t>цілокрая</a:t>
            </a:r>
            <a:r>
              <a:rPr lang="en-US" dirty="0" smtClean="0"/>
              <a:t>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4" y="142852"/>
            <a:ext cx="4248527" cy="64010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271690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3" y="285728"/>
            <a:ext cx="5211008" cy="635798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err="1"/>
              <a:t>Рід</a:t>
            </a:r>
            <a:r>
              <a:rPr lang="ru-RU" b="1" dirty="0"/>
              <a:t> </a:t>
            </a:r>
            <a:r>
              <a:rPr lang="ru-RU" b="1" dirty="0" err="1"/>
              <a:t>Зозулині</a:t>
            </a:r>
            <a:r>
              <a:rPr lang="ru-RU" b="1" dirty="0"/>
              <a:t> </a:t>
            </a:r>
            <a:r>
              <a:rPr lang="ru-RU" b="1" dirty="0" err="1"/>
              <a:t>сльози</a:t>
            </a:r>
            <a:r>
              <a:rPr lang="ru-RU" b="1" dirty="0"/>
              <a:t> (</a:t>
            </a:r>
            <a:r>
              <a:rPr lang="ru-RU" b="1" dirty="0" err="1"/>
              <a:t>Listera</a:t>
            </a:r>
            <a:r>
              <a:rPr lang="ru-RU" b="1" dirty="0"/>
              <a:t>). </a:t>
            </a:r>
            <a:r>
              <a:rPr lang="ru-RU" dirty="0" err="1"/>
              <a:t>Кореневищні</a:t>
            </a:r>
            <a:r>
              <a:rPr lang="ru-RU" dirty="0"/>
              <a:t> трави з тонкими </a:t>
            </a:r>
            <a:r>
              <a:rPr lang="ru-RU" dirty="0" err="1"/>
              <a:t>нитковидними</a:t>
            </a:r>
            <a:r>
              <a:rPr lang="ru-RU" dirty="0"/>
              <a:t> </a:t>
            </a:r>
            <a:r>
              <a:rPr lang="ru-RU" dirty="0" err="1"/>
              <a:t>коренями</a:t>
            </a:r>
            <a:r>
              <a:rPr lang="ru-RU" dirty="0"/>
              <a:t> і </a:t>
            </a:r>
            <a:r>
              <a:rPr lang="ru-RU" dirty="0" err="1"/>
              <a:t>двома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супротивними</a:t>
            </a:r>
            <a:r>
              <a:rPr lang="ru-RU" dirty="0"/>
              <a:t> сидячими </a:t>
            </a:r>
            <a:r>
              <a:rPr lang="ru-RU" dirty="0" err="1"/>
              <a:t>стебловими</a:t>
            </a:r>
            <a:r>
              <a:rPr lang="ru-RU" dirty="0"/>
              <a:t> листками. </a:t>
            </a:r>
            <a:r>
              <a:rPr lang="ru-RU" dirty="0" err="1"/>
              <a:t>Дрібні</a:t>
            </a:r>
            <a:r>
              <a:rPr lang="ru-RU" dirty="0"/>
              <a:t> </a:t>
            </a:r>
            <a:r>
              <a:rPr lang="ru-RU" dirty="0" err="1"/>
              <a:t>квітки</a:t>
            </a:r>
            <a:r>
              <a:rPr lang="ru-RU" dirty="0"/>
              <a:t> </a:t>
            </a:r>
            <a:r>
              <a:rPr lang="ru-RU" dirty="0" err="1"/>
              <a:t>зібрані</a:t>
            </a:r>
            <a:r>
              <a:rPr lang="ru-RU" dirty="0"/>
              <a:t> в </a:t>
            </a:r>
            <a:r>
              <a:rPr lang="ru-RU" dirty="0" err="1"/>
              <a:t>китицю</a:t>
            </a:r>
            <a:r>
              <a:rPr lang="ru-RU" dirty="0"/>
              <a:t>. Листочки </a:t>
            </a:r>
            <a:r>
              <a:rPr lang="ru-RU" dirty="0" err="1"/>
              <a:t>оцвітини</a:t>
            </a:r>
            <a:r>
              <a:rPr lang="ru-RU" dirty="0"/>
              <a:t> </a:t>
            </a:r>
            <a:r>
              <a:rPr lang="ru-RU" dirty="0" err="1"/>
              <a:t>зеленуваті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жовтувато-зелені</a:t>
            </a:r>
            <a:r>
              <a:rPr lang="ru-RU" dirty="0"/>
              <a:t> (</a:t>
            </a:r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err="1"/>
              <a:t>внутрішні</a:t>
            </a:r>
            <a:r>
              <a:rPr lang="ru-RU" dirty="0"/>
              <a:t> листочки </a:t>
            </a:r>
            <a:r>
              <a:rPr lang="ru-RU" dirty="0" err="1"/>
              <a:t>брудно-пурпурні</a:t>
            </a:r>
            <a:r>
              <a:rPr lang="ru-RU" dirty="0"/>
              <a:t>); листочки (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п'ять</a:t>
            </a:r>
            <a:r>
              <a:rPr lang="ru-RU" dirty="0"/>
              <a:t>) </a:t>
            </a:r>
            <a:r>
              <a:rPr lang="ru-RU" dirty="0" err="1"/>
              <a:t>еліптичні</a:t>
            </a:r>
            <a:r>
              <a:rPr lang="ru-RU" dirty="0"/>
              <a:t>, </a:t>
            </a:r>
            <a:r>
              <a:rPr lang="ru-RU" dirty="0" err="1"/>
              <a:t>тупуваті</a:t>
            </a:r>
            <a:r>
              <a:rPr lang="ru-RU" dirty="0"/>
              <a:t>, </a:t>
            </a:r>
            <a:r>
              <a:rPr lang="ru-RU" dirty="0" err="1"/>
              <a:t>зібрані</a:t>
            </a:r>
            <a:r>
              <a:rPr lang="ru-RU" dirty="0"/>
              <a:t> в </a:t>
            </a:r>
            <a:r>
              <a:rPr lang="ru-RU" dirty="0" err="1"/>
              <a:t>шолом</a:t>
            </a:r>
            <a:r>
              <a:rPr lang="ru-RU" dirty="0"/>
              <a:t>; губа повисла, в два-три рази </a:t>
            </a:r>
            <a:r>
              <a:rPr lang="ru-RU" dirty="0" err="1"/>
              <a:t>довша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листочки, плоска, на </a:t>
            </a:r>
            <a:r>
              <a:rPr lang="ru-RU" dirty="0" err="1"/>
              <a:t>кінці</a:t>
            </a:r>
            <a:r>
              <a:rPr lang="ru-RU" dirty="0"/>
              <a:t> </a:t>
            </a:r>
            <a:r>
              <a:rPr lang="ru-RU" dirty="0" err="1"/>
              <a:t>двороздільна</a:t>
            </a:r>
            <a:r>
              <a:rPr lang="ru-RU" dirty="0"/>
              <a:t>. </a:t>
            </a:r>
            <a:r>
              <a:rPr lang="ru-RU" dirty="0" err="1"/>
              <a:t>Тичинка</a:t>
            </a:r>
            <a:r>
              <a:rPr lang="ru-RU" dirty="0"/>
              <a:t> одна, пилок в </a:t>
            </a:r>
            <a:r>
              <a:rPr lang="ru-RU" dirty="0" err="1"/>
              <a:t>полініях</a:t>
            </a:r>
            <a:r>
              <a:rPr lang="ru-RU" dirty="0"/>
              <a:t>. </a:t>
            </a:r>
            <a:r>
              <a:rPr lang="ru-RU" dirty="0" err="1"/>
              <a:t>Зав'язь</a:t>
            </a:r>
            <a:r>
              <a:rPr lang="ru-RU" dirty="0"/>
              <a:t> пряма, на </a:t>
            </a:r>
            <a:r>
              <a:rPr lang="ru-RU" dirty="0" err="1"/>
              <a:t>скрученій</a:t>
            </a:r>
            <a:r>
              <a:rPr lang="ru-RU" dirty="0"/>
              <a:t> </a:t>
            </a:r>
            <a:r>
              <a:rPr lang="ru-RU" dirty="0" err="1"/>
              <a:t>квітконіжці</a:t>
            </a:r>
            <a:r>
              <a:rPr lang="ru-RU" dirty="0"/>
              <a:t>. В </a:t>
            </a:r>
            <a:r>
              <a:rPr lang="ru-RU" dirty="0" err="1"/>
              <a:t>Україні</a:t>
            </a:r>
            <a:r>
              <a:rPr lang="ru-RU" dirty="0"/>
              <a:t> росте два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зозулиних</a:t>
            </a:r>
            <a:r>
              <a:rPr lang="ru-RU" dirty="0"/>
              <a:t> </a:t>
            </a:r>
            <a:r>
              <a:rPr lang="ru-RU" dirty="0" err="1"/>
              <a:t>сліз</a:t>
            </a:r>
            <a:r>
              <a:rPr lang="ru-RU" dirty="0"/>
              <a:t>, з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поширений</a:t>
            </a:r>
            <a:r>
              <a:rPr lang="ru-RU" dirty="0"/>
              <a:t> з. с. </a:t>
            </a:r>
            <a:r>
              <a:rPr lang="ru-RU" dirty="0" err="1"/>
              <a:t>яйцевидні</a:t>
            </a:r>
            <a:r>
              <a:rPr lang="ru-RU" dirty="0"/>
              <a:t> (</a:t>
            </a:r>
            <a:r>
              <a:rPr lang="ru-RU" dirty="0" err="1"/>
              <a:t>Listera</a:t>
            </a:r>
            <a:r>
              <a:rPr lang="ru-RU" dirty="0"/>
              <a:t> </a:t>
            </a:r>
            <a:r>
              <a:rPr lang="ru-RU" dirty="0" err="1"/>
              <a:t>ovata</a:t>
            </a:r>
            <a:r>
              <a:rPr lang="ru-RU" dirty="0"/>
              <a:t>).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80" y="142852"/>
            <a:ext cx="3690285" cy="65722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03496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Ареал </a:t>
            </a:r>
            <a:r>
              <a:rPr lang="ru-RU" dirty="0" err="1" smtClean="0"/>
              <a:t>родини</a:t>
            </a:r>
            <a:endParaRPr lang="ru-RU" dirty="0"/>
          </a:p>
        </p:txBody>
      </p:sp>
      <p:pic>
        <p:nvPicPr>
          <p:cNvPr id="15362" name="Picture 2" descr="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197" y="1500174"/>
            <a:ext cx="8775781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uk-UA" sz="2800" dirty="0" smtClean="0"/>
              <a:t>Схема типів галуження:</a:t>
            </a:r>
            <a:br>
              <a:rPr lang="uk-UA" sz="2800" dirty="0" smtClean="0"/>
            </a:br>
            <a:r>
              <a:rPr lang="uk-UA" sz="2800" dirty="0" smtClean="0"/>
              <a:t>1 – </a:t>
            </a:r>
            <a:r>
              <a:rPr lang="uk-UA" sz="2800" dirty="0" err="1" smtClean="0"/>
              <a:t>моноподіальна</a:t>
            </a:r>
            <a:r>
              <a:rPr lang="uk-UA" sz="2800" dirty="0" smtClean="0"/>
              <a:t> форма росту, 2 – </a:t>
            </a:r>
            <a:r>
              <a:rPr lang="uk-UA" sz="2800" dirty="0" err="1" smtClean="0"/>
              <a:t>симподіальна</a:t>
            </a:r>
            <a:r>
              <a:rPr lang="uk-UA" sz="2800" dirty="0" smtClean="0"/>
              <a:t> форма росту з термінальним суцвіттям,</a:t>
            </a:r>
            <a:br>
              <a:rPr lang="uk-UA" sz="2800" dirty="0" smtClean="0"/>
            </a:br>
            <a:r>
              <a:rPr lang="uk-UA" sz="2800" dirty="0" smtClean="0"/>
              <a:t>3 – </a:t>
            </a:r>
            <a:r>
              <a:rPr lang="uk-UA" sz="2800" dirty="0" err="1" smtClean="0"/>
              <a:t>симподіальна</a:t>
            </a:r>
            <a:r>
              <a:rPr lang="uk-UA" sz="2800" dirty="0" smtClean="0"/>
              <a:t> форма росту </a:t>
            </a:r>
            <a:r>
              <a:rPr lang="uk-UA" sz="2800" dirty="0" smtClean="0"/>
              <a:t>з бічним суцвіттям.</a:t>
            </a:r>
            <a:endParaRPr lang="ru-RU" sz="2800" dirty="0"/>
          </a:p>
        </p:txBody>
      </p:sp>
      <p:pic>
        <p:nvPicPr>
          <p:cNvPr id="17410" name="Picture 2" descr="Семейство орхидные (Orchidaceae)"/>
          <p:cNvPicPr>
            <a:picLocks noChangeAspect="1" noChangeArrowheads="1"/>
          </p:cNvPicPr>
          <p:nvPr/>
        </p:nvPicPr>
        <p:blipFill>
          <a:blip r:embed="rId2"/>
          <a:srcRect b="60814"/>
          <a:stretch>
            <a:fillRect/>
          </a:stretch>
        </p:blipFill>
        <p:spPr bwMode="auto">
          <a:xfrm>
            <a:off x="327148" y="1857364"/>
            <a:ext cx="8722609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 fontScale="90000"/>
          </a:bodyPr>
          <a:lstStyle/>
          <a:p>
            <a:r>
              <a:rPr lang="uk-UA" sz="3200" dirty="0" smtClean="0"/>
              <a:t>Схема типів </a:t>
            </a:r>
            <a:r>
              <a:rPr lang="uk-UA" sz="3200" dirty="0" err="1" smtClean="0"/>
              <a:t>псевдобульб</a:t>
            </a:r>
            <a:r>
              <a:rPr lang="uk-UA" sz="3200" dirty="0" smtClean="0"/>
              <a:t>: </a:t>
            </a:r>
            <a:br>
              <a:rPr lang="uk-UA" sz="3200" dirty="0" smtClean="0"/>
            </a:br>
            <a:r>
              <a:rPr lang="uk-UA" sz="3200" dirty="0" smtClean="0"/>
              <a:t>одночленні </a:t>
            </a:r>
            <a:r>
              <a:rPr lang="uk-UA" sz="3200" dirty="0" err="1" smtClean="0"/>
              <a:t>псевдобульби</a:t>
            </a:r>
            <a:r>
              <a:rPr lang="uk-UA" sz="3200" dirty="0" smtClean="0"/>
              <a:t>: 4 – </a:t>
            </a:r>
            <a:r>
              <a:rPr lang="uk-UA" sz="3200" dirty="0" err="1" smtClean="0"/>
              <a:t>целогіна</a:t>
            </a:r>
            <a:r>
              <a:rPr lang="uk-UA" sz="3200" dirty="0" smtClean="0"/>
              <a:t> гребінчаста, 5 – </a:t>
            </a:r>
            <a:r>
              <a:rPr lang="uk-UA" sz="3200" dirty="0" err="1" smtClean="0"/>
              <a:t>целогіна</a:t>
            </a:r>
            <a:r>
              <a:rPr lang="uk-UA" sz="3200" dirty="0" smtClean="0"/>
              <a:t> повисла; </a:t>
            </a:r>
            <a:br>
              <a:rPr lang="uk-UA" sz="3200" dirty="0" smtClean="0"/>
            </a:br>
            <a:r>
              <a:rPr lang="uk-UA" sz="3200" dirty="0" smtClean="0"/>
              <a:t>багаточленні </a:t>
            </a:r>
            <a:r>
              <a:rPr lang="uk-UA" sz="3200" dirty="0" err="1" smtClean="0"/>
              <a:t>псевдобульби</a:t>
            </a:r>
            <a:r>
              <a:rPr lang="uk-UA" sz="3200" dirty="0" smtClean="0"/>
              <a:t>: 6 – </a:t>
            </a:r>
            <a:r>
              <a:rPr lang="uk-UA" sz="3200" dirty="0" err="1" smtClean="0"/>
              <a:t>дендробіум</a:t>
            </a:r>
            <a:r>
              <a:rPr lang="uk-UA" sz="3200" smtClean="0"/>
              <a:t> Кінга</a:t>
            </a:r>
            <a:r>
              <a:rPr lang="uk-UA" sz="3200" dirty="0" smtClean="0"/>
              <a:t>.</a:t>
            </a:r>
            <a:endParaRPr lang="ru-RU" sz="3200" dirty="0"/>
          </a:p>
        </p:txBody>
      </p:sp>
      <p:pic>
        <p:nvPicPr>
          <p:cNvPr id="3" name="Picture 2" descr="Семейство орхидные (Orchidaceae)"/>
          <p:cNvPicPr>
            <a:picLocks noChangeAspect="1" noChangeArrowheads="1"/>
          </p:cNvPicPr>
          <p:nvPr/>
        </p:nvPicPr>
        <p:blipFill>
          <a:blip r:embed="rId2"/>
          <a:srcRect t="38097" b="20540"/>
          <a:stretch>
            <a:fillRect/>
          </a:stretch>
        </p:blipFill>
        <p:spPr bwMode="auto">
          <a:xfrm>
            <a:off x="857224" y="2643182"/>
            <a:ext cx="7246475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Насіння</a:t>
            </a:r>
            <a:r>
              <a:rPr lang="ru-RU" dirty="0" smtClean="0"/>
              <a:t> </a:t>
            </a:r>
            <a:r>
              <a:rPr lang="ru-RU" dirty="0" err="1" smtClean="0"/>
              <a:t>орхідей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http://upload.wikimedia.org/wikipedia/commons/thumb/c/c8/Beer_Beitraege_zur_Morphologie_Tab03.png/270px-Beer_Beitraege_zur_Morphologie_Tab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4143404" cy="552454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14876" y="2214554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Пыльца орхидеи под микроскопом</a:t>
            </a:r>
            <a:endParaRPr lang="ru-RU" dirty="0"/>
          </a:p>
        </p:txBody>
      </p:sp>
      <p:pic>
        <p:nvPicPr>
          <p:cNvPr id="1028" name="Picture 4" descr="http://upload.wikimedia.org/wikipedia/commons/thumb/4/48/Pollen.jpg/220px-Poll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643182"/>
            <a:ext cx="4071966" cy="4071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Квіти </a:t>
            </a:r>
            <a:r>
              <a:rPr lang="uk-UA" dirty="0" err="1" smtClean="0"/>
              <a:t>Зозулинцевих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48" y="857232"/>
            <a:ext cx="4714876" cy="27519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4" y="3692683"/>
            <a:ext cx="4262429" cy="31653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785794"/>
            <a:ext cx="4643470" cy="30948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3907176"/>
            <a:ext cx="4500594" cy="2950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358246" cy="626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274638"/>
            <a:ext cx="3714776" cy="2868610"/>
          </a:xfrm>
        </p:spPr>
        <p:txBody>
          <a:bodyPr>
            <a:normAutofit/>
          </a:bodyPr>
          <a:lstStyle/>
          <a:p>
            <a:r>
              <a:rPr lang="uk-UA" sz="3600" dirty="0" smtClean="0"/>
              <a:t>1 – </a:t>
            </a:r>
            <a:r>
              <a:rPr lang="uk-UA" sz="3600" dirty="0" err="1" smtClean="0"/>
              <a:t>одонтоглосум</a:t>
            </a:r>
            <a:r>
              <a:rPr lang="uk-UA" sz="3600" dirty="0" smtClean="0"/>
              <a:t> великий, </a:t>
            </a:r>
            <a:br>
              <a:rPr lang="uk-UA" sz="3600" dirty="0" smtClean="0"/>
            </a:br>
            <a:r>
              <a:rPr lang="uk-UA" sz="3600" dirty="0" smtClean="0"/>
              <a:t>2- </a:t>
            </a:r>
            <a:r>
              <a:rPr lang="uk-UA" sz="3600" dirty="0" err="1" smtClean="0"/>
              <a:t>фаленопсис</a:t>
            </a:r>
            <a:r>
              <a:rPr lang="uk-UA" sz="3600" dirty="0" smtClean="0"/>
              <a:t> </a:t>
            </a:r>
            <a:r>
              <a:rPr lang="uk-UA" sz="3600" dirty="0" err="1" smtClean="0"/>
              <a:t>Шилера</a:t>
            </a:r>
            <a:endParaRPr lang="ru-RU" sz="3600" dirty="0"/>
          </a:p>
        </p:txBody>
      </p:sp>
      <p:pic>
        <p:nvPicPr>
          <p:cNvPr id="18434" name="Picture 2" descr="Семейство орхидные (Orchidaceae)"/>
          <p:cNvPicPr>
            <a:picLocks noChangeAspect="1" noChangeArrowheads="1"/>
          </p:cNvPicPr>
          <p:nvPr/>
        </p:nvPicPr>
        <p:blipFill>
          <a:blip r:embed="rId2"/>
          <a:srcRect b="10870"/>
          <a:stretch>
            <a:fillRect/>
          </a:stretch>
        </p:blipFill>
        <p:spPr bwMode="auto">
          <a:xfrm>
            <a:off x="142844" y="142852"/>
            <a:ext cx="5119819" cy="5857916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143248"/>
            <a:ext cx="3965195" cy="2645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Мексиканская орхидея: как выращивают ваниль на ее исторической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285992"/>
            <a:ext cx="5164668" cy="29289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Ваниль</a:t>
            </a:r>
            <a:r>
              <a:rPr lang="ru-RU" dirty="0" smtClean="0"/>
              <a:t> ( </a:t>
            </a:r>
            <a:r>
              <a:rPr lang="en-US" dirty="0" err="1" smtClean="0"/>
              <a:t>Vanílla</a:t>
            </a:r>
            <a:r>
              <a:rPr lang="ru-RU" dirty="0" smtClean="0"/>
              <a:t>):</a:t>
            </a:r>
            <a:br>
              <a:rPr lang="ru-RU" dirty="0" smtClean="0"/>
            </a:br>
            <a:r>
              <a:rPr lang="ru-RU" dirty="0" smtClean="0"/>
              <a:t>культурна </a:t>
            </a:r>
            <a:r>
              <a:rPr lang="ru-RU" dirty="0" err="1" smtClean="0"/>
              <a:t>плантац</a:t>
            </a:r>
            <a:r>
              <a:rPr lang="uk-UA" dirty="0" smtClean="0"/>
              <a:t>і</a:t>
            </a:r>
            <a:r>
              <a:rPr lang="ru-RU" dirty="0" smtClean="0"/>
              <a:t>я та </a:t>
            </a:r>
            <a:r>
              <a:rPr lang="ru-RU" dirty="0" err="1" smtClean="0"/>
              <a:t>дикоростуча</a:t>
            </a:r>
            <a:r>
              <a:rPr lang="ru-RU" dirty="0" smtClean="0"/>
              <a:t> </a:t>
            </a:r>
            <a:r>
              <a:rPr lang="ru-RU" dirty="0" err="1" smtClean="0"/>
              <a:t>рослина</a:t>
            </a:r>
            <a:endParaRPr lang="ru-RU" dirty="0"/>
          </a:p>
        </p:txBody>
      </p:sp>
      <p:pic>
        <p:nvPicPr>
          <p:cNvPr id="1026" name="Picture 2" descr="Ваниль (Vanilla planifolia) - Мои статьи - Каталог статей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000240"/>
            <a:ext cx="5531786" cy="3714776"/>
          </a:xfrm>
          <a:prstGeom prst="rect">
            <a:avLst/>
          </a:prstGeom>
          <a:noFill/>
        </p:spPr>
      </p:pic>
      <p:sp>
        <p:nvSpPr>
          <p:cNvPr id="1028" name="AutoShape 4" descr="Vanilla Plantation Images, Stock Photos &amp; Vectors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Vanilla Plantation Images, Stock Photos &amp; Vectors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529</Words>
  <PresentationFormat>Экран (4:3)</PresentationFormat>
  <Paragraphs>23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Паспорт родини Orchidaceae – Зозулинцеві (Орхидные)</vt:lpstr>
      <vt:lpstr>Ареал родини</vt:lpstr>
      <vt:lpstr>Схема типів галуження: 1 – моноподіальна форма росту, 2 – симподіальна форма росту з термінальним суцвіттям, 3 – симподіальна форма росту з бічним суцвіттям.</vt:lpstr>
      <vt:lpstr>Схема типів псевдобульб:  одночленні псевдобульби: 4 – целогіна гребінчаста, 5 – целогіна повисла;  багаточленні псевдобульби: 6 – дендробіум Кінга.</vt:lpstr>
      <vt:lpstr>Насіння орхідей.</vt:lpstr>
      <vt:lpstr>Квіти Зозулинцевих</vt:lpstr>
      <vt:lpstr>Слайд 7</vt:lpstr>
      <vt:lpstr>1 – одонтоглосум великий,  2- фаленопсис Шилера</vt:lpstr>
      <vt:lpstr>Ваниль ( Vanílla): культурна плантація та дикоростуча рослина</vt:lpstr>
      <vt:lpstr>Ваніль плосколиста (Vanilla planifolia) — витка рослина, як прянощі використовують плід </vt:lpstr>
      <vt:lpstr>Рід Зозулинець (Ятрышник) (Órchis)</vt:lpstr>
      <vt:lpstr>Слайд 12</vt:lpstr>
      <vt:lpstr>Слайд 13</vt:lpstr>
      <vt:lpstr>Зозулині  черевички звичайні (Cypripedium calceolus)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Семена орхидей.</dc:title>
  <cp:lastModifiedBy>Zaliznyak</cp:lastModifiedBy>
  <cp:revision>19</cp:revision>
  <dcterms:modified xsi:type="dcterms:W3CDTF">2020-04-24T22:29:18Z</dcterms:modified>
</cp:coreProperties>
</file>