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74" r:id="rId10"/>
    <p:sldId id="276" r:id="rId11"/>
    <p:sldId id="277" r:id="rId12"/>
    <p:sldId id="279" r:id="rId13"/>
    <p:sldId id="292" r:id="rId14"/>
    <p:sldId id="281" r:id="rId15"/>
    <p:sldId id="282" r:id="rId16"/>
    <p:sldId id="283" r:id="rId17"/>
    <p:sldId id="293" r:id="rId18"/>
    <p:sldId id="294" r:id="rId19"/>
    <p:sldId id="295" r:id="rId20"/>
    <p:sldId id="288" r:id="rId21"/>
    <p:sldId id="296" r:id="rId22"/>
    <p:sldId id="297" r:id="rId23"/>
    <p:sldId id="298" r:id="rId24"/>
    <p:sldId id="289" r:id="rId25"/>
    <p:sldId id="299" r:id="rId26"/>
    <p:sldId id="300" r:id="rId27"/>
    <p:sldId id="301" r:id="rId28"/>
    <p:sldId id="291" r:id="rId29"/>
    <p:sldId id="302" r:id="rId30"/>
    <p:sldId id="303" r:id="rId31"/>
    <p:sldId id="304" r:id="rId32"/>
    <p:sldId id="305" r:id="rId33"/>
    <p:sldId id="26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501" autoAdjust="0"/>
    <p:restoredTop sz="94660"/>
  </p:normalViewPr>
  <p:slideViewPr>
    <p:cSldViewPr>
      <p:cViewPr varScale="1">
        <p:scale>
          <a:sx n="67" d="100"/>
          <a:sy n="67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A3645-253A-44F4-88B2-B594600647F7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2325A3F-A516-4D9C-9CAF-E7E972420268}">
      <dgm:prSet phldrT="[Текст]" custT="1"/>
      <dgm:spPr/>
      <dgm:t>
        <a:bodyPr/>
        <a:lstStyle/>
        <a:p>
          <a:r>
            <a:rPr lang="uk-UA" sz="1800" dirty="0" smtClean="0"/>
            <a:t>Гормони</a:t>
          </a:r>
          <a:endParaRPr lang="ru-RU" sz="1800" dirty="0"/>
        </a:p>
      </dgm:t>
    </dgm:pt>
    <dgm:pt modelId="{77905E61-B201-4D60-9D80-4FD39C0F1883}" type="parTrans" cxnId="{AC707AC9-9BD8-4BB2-964D-BD326BBB804C}">
      <dgm:prSet/>
      <dgm:spPr/>
      <dgm:t>
        <a:bodyPr/>
        <a:lstStyle/>
        <a:p>
          <a:endParaRPr lang="ru-RU"/>
        </a:p>
      </dgm:t>
    </dgm:pt>
    <dgm:pt modelId="{355ADD9B-48D7-4958-A6CD-1B369CDB0584}" type="sibTrans" cxnId="{AC707AC9-9BD8-4BB2-964D-BD326BBB804C}">
      <dgm:prSet/>
      <dgm:spPr/>
      <dgm:t>
        <a:bodyPr/>
        <a:lstStyle/>
        <a:p>
          <a:endParaRPr lang="ru-RU"/>
        </a:p>
      </dgm:t>
    </dgm:pt>
    <dgm:pt modelId="{89FC45C7-1D93-4B45-B05E-9D7E5A6E3A5C}">
      <dgm:prSet phldrT="[Текст]" custT="1"/>
      <dgm:spPr/>
      <dgm:t>
        <a:bodyPr/>
        <a:lstStyle/>
        <a:p>
          <a:r>
            <a:rPr lang="uk-UA" sz="1800" dirty="0" smtClean="0"/>
            <a:t>І група</a:t>
          </a:r>
        </a:p>
        <a:p>
          <a:r>
            <a:rPr lang="uk-UA" sz="1200" dirty="0" smtClean="0"/>
            <a:t>Гормони-аміноспирти, амінокислоти,</a:t>
          </a:r>
          <a:r>
            <a:rPr lang="ru-RU" sz="1200" dirty="0" smtClean="0"/>
            <a:t> </a:t>
          </a:r>
          <a:r>
            <a:rPr lang="ru-RU" sz="1200" dirty="0" err="1" smtClean="0"/>
            <a:t>поліпептиди</a:t>
          </a:r>
          <a:r>
            <a:rPr lang="ru-RU" sz="1200" dirty="0" smtClean="0"/>
            <a:t>, </a:t>
          </a:r>
          <a:r>
            <a:rPr lang="ru-RU" sz="1200" dirty="0" err="1" smtClean="0"/>
            <a:t>білки</a:t>
          </a:r>
          <a:r>
            <a:rPr lang="ru-RU" sz="1200" dirty="0" smtClean="0"/>
            <a:t> </a:t>
          </a:r>
          <a:r>
            <a:rPr lang="ru-RU" sz="1200" dirty="0" err="1" smtClean="0"/>
            <a:t>і</a:t>
          </a:r>
          <a:r>
            <a:rPr lang="ru-RU" sz="1200" dirty="0" smtClean="0"/>
            <a:t> </a:t>
          </a:r>
          <a:r>
            <a:rPr lang="ru-RU" sz="1200" dirty="0" err="1" smtClean="0"/>
            <a:t>близькі</a:t>
          </a:r>
          <a:r>
            <a:rPr lang="ru-RU" sz="1200" dirty="0" smtClean="0"/>
            <a:t> до них за </a:t>
          </a:r>
          <a:r>
            <a:rPr lang="ru-RU" sz="1200" dirty="0" err="1" smtClean="0"/>
            <a:t>хімічною</a:t>
          </a:r>
          <a:r>
            <a:rPr lang="ru-RU" sz="1200" dirty="0" smtClean="0"/>
            <a:t> структурою </a:t>
          </a:r>
          <a:r>
            <a:rPr lang="ru-RU" sz="1200" dirty="0" err="1" smtClean="0"/>
            <a:t>сполуки</a:t>
          </a:r>
          <a:r>
            <a:rPr lang="ru-RU" sz="1200" dirty="0" smtClean="0"/>
            <a:t>.</a:t>
          </a:r>
          <a:endParaRPr lang="ru-RU" sz="1200" dirty="0"/>
        </a:p>
      </dgm:t>
    </dgm:pt>
    <dgm:pt modelId="{84BABB88-5DBD-477A-9E68-4ADF4BD5CB3B}" type="parTrans" cxnId="{216E0E6D-180D-4D6F-BE18-54D48E7827B8}">
      <dgm:prSet/>
      <dgm:spPr/>
      <dgm:t>
        <a:bodyPr/>
        <a:lstStyle/>
        <a:p>
          <a:endParaRPr lang="ru-RU"/>
        </a:p>
      </dgm:t>
    </dgm:pt>
    <dgm:pt modelId="{45D8F40F-24AF-4ECB-881B-710E8FB5D42E}" type="sibTrans" cxnId="{216E0E6D-180D-4D6F-BE18-54D48E7827B8}">
      <dgm:prSet/>
      <dgm:spPr/>
      <dgm:t>
        <a:bodyPr/>
        <a:lstStyle/>
        <a:p>
          <a:endParaRPr lang="ru-RU"/>
        </a:p>
      </dgm:t>
    </dgm:pt>
    <dgm:pt modelId="{9DBE7277-017C-4B36-BEDF-E1292E8F24BE}">
      <dgm:prSet phldrT="[Текст]" custT="1"/>
      <dgm:spPr/>
      <dgm:t>
        <a:bodyPr/>
        <a:lstStyle/>
        <a:p>
          <a:r>
            <a:rPr lang="ru-RU" sz="1800" dirty="0" err="1" smtClean="0"/>
            <a:t>Підгрупи</a:t>
          </a:r>
          <a:endParaRPr lang="ru-RU" sz="1800" dirty="0" smtClean="0"/>
        </a:p>
        <a:p>
          <a:r>
            <a:rPr lang="ru-RU" sz="1200" smtClean="0"/>
            <a:t>гормони мозкового шару надниркових залоз, гіпофізу, щитовидної і паращитовидних залоз, підшлункової залози</a:t>
          </a:r>
          <a:endParaRPr lang="ru-RU" sz="1200" dirty="0"/>
        </a:p>
      </dgm:t>
    </dgm:pt>
    <dgm:pt modelId="{313E0578-2050-44C9-8085-1C9C905E26A5}" type="parTrans" cxnId="{5C8A36AA-81F0-401A-9115-360FE87E4CF2}">
      <dgm:prSet/>
      <dgm:spPr/>
      <dgm:t>
        <a:bodyPr/>
        <a:lstStyle/>
        <a:p>
          <a:endParaRPr lang="ru-RU"/>
        </a:p>
      </dgm:t>
    </dgm:pt>
    <dgm:pt modelId="{EE03DAAF-3570-40DB-90A9-19FB1B5D7C7A}" type="sibTrans" cxnId="{5C8A36AA-81F0-401A-9115-360FE87E4CF2}">
      <dgm:prSet/>
      <dgm:spPr/>
      <dgm:t>
        <a:bodyPr/>
        <a:lstStyle/>
        <a:p>
          <a:endParaRPr lang="ru-RU"/>
        </a:p>
      </dgm:t>
    </dgm:pt>
    <dgm:pt modelId="{5E506FDC-2CE7-4BAA-A587-95AA3660C645}">
      <dgm:prSet phldrT="[Текст]" custT="1"/>
      <dgm:spPr/>
      <dgm:t>
        <a:bodyPr/>
        <a:lstStyle/>
        <a:p>
          <a:r>
            <a:rPr lang="uk-UA" sz="1800" dirty="0" smtClean="0"/>
            <a:t>ІІ група</a:t>
          </a:r>
        </a:p>
        <a:p>
          <a:r>
            <a:rPr lang="uk-UA" sz="1200" dirty="0" smtClean="0"/>
            <a:t>Стероїдні гормони.</a:t>
          </a:r>
          <a:endParaRPr lang="ru-RU" sz="1200" dirty="0"/>
        </a:p>
      </dgm:t>
    </dgm:pt>
    <dgm:pt modelId="{8BFB87A3-7881-4B50-8260-7EAF572DAA66}" type="parTrans" cxnId="{8BE668DC-3B1D-4866-8781-E4854539F8E1}">
      <dgm:prSet/>
      <dgm:spPr/>
      <dgm:t>
        <a:bodyPr/>
        <a:lstStyle/>
        <a:p>
          <a:endParaRPr lang="ru-RU"/>
        </a:p>
      </dgm:t>
    </dgm:pt>
    <dgm:pt modelId="{CF89151B-72D5-41CD-A71F-D67B0F23D379}" type="sibTrans" cxnId="{8BE668DC-3B1D-4866-8781-E4854539F8E1}">
      <dgm:prSet/>
      <dgm:spPr/>
      <dgm:t>
        <a:bodyPr/>
        <a:lstStyle/>
        <a:p>
          <a:endParaRPr lang="ru-RU"/>
        </a:p>
      </dgm:t>
    </dgm:pt>
    <dgm:pt modelId="{634EBE01-D50C-4466-A0D0-6C9E48600A86}">
      <dgm:prSet phldrT="[Текст]" custT="1"/>
      <dgm:spPr/>
      <dgm:t>
        <a:bodyPr/>
        <a:lstStyle/>
        <a:p>
          <a:r>
            <a:rPr lang="ru-RU" sz="1800" dirty="0" err="1" smtClean="0"/>
            <a:t>Підгрупи</a:t>
          </a:r>
          <a:endParaRPr lang="ru-RU" sz="1800" dirty="0" smtClean="0"/>
        </a:p>
        <a:p>
          <a:r>
            <a:rPr lang="ru-RU" sz="1200" dirty="0" err="1" smtClean="0"/>
            <a:t>гормони</a:t>
          </a:r>
          <a:r>
            <a:rPr lang="ru-RU" sz="1200" dirty="0" smtClean="0"/>
            <a:t> кори </a:t>
          </a:r>
          <a:r>
            <a:rPr lang="ru-RU" sz="1200" dirty="0" err="1" smtClean="0"/>
            <a:t>надниркових</a:t>
          </a:r>
          <a:r>
            <a:rPr lang="ru-RU" sz="1200" dirty="0" smtClean="0"/>
            <a:t> </a:t>
          </a:r>
          <a:r>
            <a:rPr lang="ru-RU" sz="1200" dirty="0" err="1" smtClean="0"/>
            <a:t>залоз</a:t>
          </a:r>
          <a:r>
            <a:rPr lang="ru-RU" sz="1200" dirty="0" smtClean="0"/>
            <a:t>, </a:t>
          </a:r>
          <a:r>
            <a:rPr lang="ru-RU" sz="1200" dirty="0" err="1" smtClean="0"/>
            <a:t>жіночі</a:t>
          </a:r>
          <a:r>
            <a:rPr lang="ru-RU" sz="1200" dirty="0" smtClean="0"/>
            <a:t> </a:t>
          </a:r>
          <a:r>
            <a:rPr lang="ru-RU" sz="1200" dirty="0" err="1" smtClean="0"/>
            <a:t>і</a:t>
          </a:r>
          <a:r>
            <a:rPr lang="ru-RU" sz="1200" dirty="0" smtClean="0"/>
            <a:t> </a:t>
          </a:r>
          <a:r>
            <a:rPr lang="ru-RU" sz="1200" dirty="0" err="1" smtClean="0"/>
            <a:t>чоловічі</a:t>
          </a:r>
          <a:r>
            <a:rPr lang="ru-RU" sz="1200" dirty="0" smtClean="0"/>
            <a:t> </a:t>
          </a:r>
          <a:r>
            <a:rPr lang="ru-RU" sz="1200" dirty="0" err="1" smtClean="0"/>
            <a:t>статеві</a:t>
          </a:r>
          <a:r>
            <a:rPr lang="ru-RU" sz="1200" dirty="0" smtClean="0"/>
            <a:t> </a:t>
          </a:r>
          <a:r>
            <a:rPr lang="ru-RU" sz="1200" dirty="0" err="1" smtClean="0"/>
            <a:t>гормони</a:t>
          </a:r>
          <a:endParaRPr lang="ru-RU" sz="1200" dirty="0"/>
        </a:p>
      </dgm:t>
    </dgm:pt>
    <dgm:pt modelId="{01908116-B54B-4280-8545-429163F38AF2}" type="parTrans" cxnId="{0094216A-0BE3-4F15-86AB-40B1E010BEF0}">
      <dgm:prSet/>
      <dgm:spPr/>
      <dgm:t>
        <a:bodyPr/>
        <a:lstStyle/>
        <a:p>
          <a:endParaRPr lang="ru-RU"/>
        </a:p>
      </dgm:t>
    </dgm:pt>
    <dgm:pt modelId="{910DAF73-D37B-481C-9C9C-A04FAFCE8D1A}" type="sibTrans" cxnId="{0094216A-0BE3-4F15-86AB-40B1E010BEF0}">
      <dgm:prSet/>
      <dgm:spPr/>
      <dgm:t>
        <a:bodyPr/>
        <a:lstStyle/>
        <a:p>
          <a:endParaRPr lang="ru-RU"/>
        </a:p>
      </dgm:t>
    </dgm:pt>
    <dgm:pt modelId="{2A8E4AC2-C80B-4B73-BB31-2EEE664F820D}" type="pres">
      <dgm:prSet presAssocID="{E4AA3645-253A-44F4-88B2-B594600647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88118E-3C4C-4728-B354-A771A4DC642B}" type="pres">
      <dgm:prSet presAssocID="{F2325A3F-A516-4D9C-9CAF-E7E972420268}" presName="hierRoot1" presStyleCnt="0"/>
      <dgm:spPr/>
    </dgm:pt>
    <dgm:pt modelId="{7237EBB2-3960-4B3C-91AF-92F3DE864F35}" type="pres">
      <dgm:prSet presAssocID="{F2325A3F-A516-4D9C-9CAF-E7E972420268}" presName="composite" presStyleCnt="0"/>
      <dgm:spPr/>
    </dgm:pt>
    <dgm:pt modelId="{218D62F3-9DFA-4D51-922F-4C610307E638}" type="pres">
      <dgm:prSet presAssocID="{F2325A3F-A516-4D9C-9CAF-E7E972420268}" presName="background" presStyleLbl="node0" presStyleIdx="0" presStyleCnt="1"/>
      <dgm:spPr/>
    </dgm:pt>
    <dgm:pt modelId="{92AC2FC3-FC83-4C32-984C-56A716CCB4FB}" type="pres">
      <dgm:prSet presAssocID="{F2325A3F-A516-4D9C-9CAF-E7E972420268}" presName="text" presStyleLbl="fgAcc0" presStyleIdx="0" presStyleCnt="1" custScaleX="135022" custScaleY="914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9A9089-EEBF-4A3C-924C-70CF4C7B870C}" type="pres">
      <dgm:prSet presAssocID="{F2325A3F-A516-4D9C-9CAF-E7E972420268}" presName="hierChild2" presStyleCnt="0"/>
      <dgm:spPr/>
    </dgm:pt>
    <dgm:pt modelId="{6B44905D-970B-472C-AFE0-DDE429F5843B}" type="pres">
      <dgm:prSet presAssocID="{84BABB88-5DBD-477A-9E68-4ADF4BD5CB3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3D64EA1-BF09-4410-A13F-9FF3E65CA373}" type="pres">
      <dgm:prSet presAssocID="{89FC45C7-1D93-4B45-B05E-9D7E5A6E3A5C}" presName="hierRoot2" presStyleCnt="0"/>
      <dgm:spPr/>
    </dgm:pt>
    <dgm:pt modelId="{F89288E2-EB6C-4663-94BD-526B97A95279}" type="pres">
      <dgm:prSet presAssocID="{89FC45C7-1D93-4B45-B05E-9D7E5A6E3A5C}" presName="composite2" presStyleCnt="0"/>
      <dgm:spPr/>
    </dgm:pt>
    <dgm:pt modelId="{7C15B3FC-62EE-4858-BF6A-CB07EAF27A71}" type="pres">
      <dgm:prSet presAssocID="{89FC45C7-1D93-4B45-B05E-9D7E5A6E3A5C}" presName="background2" presStyleLbl="node2" presStyleIdx="0" presStyleCnt="2"/>
      <dgm:spPr/>
    </dgm:pt>
    <dgm:pt modelId="{349CD0F8-EFEC-49B7-864E-87D01D1889E8}" type="pres">
      <dgm:prSet presAssocID="{89FC45C7-1D93-4B45-B05E-9D7E5A6E3A5C}" presName="text2" presStyleLbl="fgAcc2" presStyleIdx="0" presStyleCnt="2" custScaleX="135022" custScaleY="157945" custLinFactNeighborX="-31478" custLinFactNeighborY="-7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29141D-D2A7-4442-9A4F-FB1528766213}" type="pres">
      <dgm:prSet presAssocID="{89FC45C7-1D93-4B45-B05E-9D7E5A6E3A5C}" presName="hierChild3" presStyleCnt="0"/>
      <dgm:spPr/>
    </dgm:pt>
    <dgm:pt modelId="{620DCE74-7950-4961-A750-8CAF1CB3EAE9}" type="pres">
      <dgm:prSet presAssocID="{313E0578-2050-44C9-8085-1C9C905E26A5}" presName="Name17" presStyleLbl="parChTrans1D3" presStyleIdx="0" presStyleCnt="2"/>
      <dgm:spPr/>
      <dgm:t>
        <a:bodyPr/>
        <a:lstStyle/>
        <a:p>
          <a:endParaRPr lang="ru-RU"/>
        </a:p>
      </dgm:t>
    </dgm:pt>
    <dgm:pt modelId="{4CA4F537-5A99-4458-A5FE-2AD8429D0077}" type="pres">
      <dgm:prSet presAssocID="{9DBE7277-017C-4B36-BEDF-E1292E8F24BE}" presName="hierRoot3" presStyleCnt="0"/>
      <dgm:spPr/>
    </dgm:pt>
    <dgm:pt modelId="{FE7A4AB4-4BFD-4DA0-A544-61ACED0D772F}" type="pres">
      <dgm:prSet presAssocID="{9DBE7277-017C-4B36-BEDF-E1292E8F24BE}" presName="composite3" presStyleCnt="0"/>
      <dgm:spPr/>
    </dgm:pt>
    <dgm:pt modelId="{DC102521-3CA3-45DD-8BA5-714284ECC485}" type="pres">
      <dgm:prSet presAssocID="{9DBE7277-017C-4B36-BEDF-E1292E8F24BE}" presName="background3" presStyleLbl="node3" presStyleIdx="0" presStyleCnt="2"/>
      <dgm:spPr/>
    </dgm:pt>
    <dgm:pt modelId="{CCC308A5-B032-44AE-98FB-924BCC91C065}" type="pres">
      <dgm:prSet presAssocID="{9DBE7277-017C-4B36-BEDF-E1292E8F24BE}" presName="text3" presStyleLbl="fgAcc3" presStyleIdx="0" presStyleCnt="2" custScaleX="135022" custScaleY="159842" custLinFactNeighborX="-44476" custLinFactNeighborY="-7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9CB7CB-8ECF-4D57-A1F8-DE3010C62F2B}" type="pres">
      <dgm:prSet presAssocID="{9DBE7277-017C-4B36-BEDF-E1292E8F24BE}" presName="hierChild4" presStyleCnt="0"/>
      <dgm:spPr/>
    </dgm:pt>
    <dgm:pt modelId="{C602DB10-A69B-4565-88FF-0EA9EF92515F}" type="pres">
      <dgm:prSet presAssocID="{8BFB87A3-7881-4B50-8260-7EAF572DAA6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A94E405-ED58-473A-8259-4D90CD0CE2A7}" type="pres">
      <dgm:prSet presAssocID="{5E506FDC-2CE7-4BAA-A587-95AA3660C645}" presName="hierRoot2" presStyleCnt="0"/>
      <dgm:spPr/>
    </dgm:pt>
    <dgm:pt modelId="{D20CC7DA-3FD4-406F-8A05-4A1BE08E2F0E}" type="pres">
      <dgm:prSet presAssocID="{5E506FDC-2CE7-4BAA-A587-95AA3660C645}" presName="composite2" presStyleCnt="0"/>
      <dgm:spPr/>
    </dgm:pt>
    <dgm:pt modelId="{861CCDE9-ED5F-4E21-84ED-4C4673BC847B}" type="pres">
      <dgm:prSet presAssocID="{5E506FDC-2CE7-4BAA-A587-95AA3660C645}" presName="background2" presStyleLbl="node2" presStyleIdx="1" presStyleCnt="2"/>
      <dgm:spPr/>
    </dgm:pt>
    <dgm:pt modelId="{DD62F658-4A89-47B5-B450-E7A1FDEA022D}" type="pres">
      <dgm:prSet presAssocID="{5E506FDC-2CE7-4BAA-A587-95AA3660C645}" presName="text2" presStyleLbl="fgAcc2" presStyleIdx="1" presStyleCnt="2" custScaleX="135022" custScaleY="914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0EE75-D254-48A0-BB3E-D8F1C1E386AA}" type="pres">
      <dgm:prSet presAssocID="{5E506FDC-2CE7-4BAA-A587-95AA3660C645}" presName="hierChild3" presStyleCnt="0"/>
      <dgm:spPr/>
    </dgm:pt>
    <dgm:pt modelId="{1F5DBF6E-6C8B-45AA-A5E5-D73A6E0AEB13}" type="pres">
      <dgm:prSet presAssocID="{01908116-B54B-4280-8545-429163F38AF2}" presName="Name17" presStyleLbl="parChTrans1D3" presStyleIdx="1" presStyleCnt="2"/>
      <dgm:spPr/>
      <dgm:t>
        <a:bodyPr/>
        <a:lstStyle/>
        <a:p>
          <a:endParaRPr lang="ru-RU"/>
        </a:p>
      </dgm:t>
    </dgm:pt>
    <dgm:pt modelId="{F6DF627E-7F2B-4356-AFCE-8CA7E82D9449}" type="pres">
      <dgm:prSet presAssocID="{634EBE01-D50C-4466-A0D0-6C9E48600A86}" presName="hierRoot3" presStyleCnt="0"/>
      <dgm:spPr/>
    </dgm:pt>
    <dgm:pt modelId="{6A09966C-0177-4716-B0C9-E98DB2110574}" type="pres">
      <dgm:prSet presAssocID="{634EBE01-D50C-4466-A0D0-6C9E48600A86}" presName="composite3" presStyleCnt="0"/>
      <dgm:spPr/>
    </dgm:pt>
    <dgm:pt modelId="{6A159397-47DD-4F21-BC87-D6B02D99B836}" type="pres">
      <dgm:prSet presAssocID="{634EBE01-D50C-4466-A0D0-6C9E48600A86}" presName="background3" presStyleLbl="node3" presStyleIdx="1" presStyleCnt="2"/>
      <dgm:spPr/>
    </dgm:pt>
    <dgm:pt modelId="{EB9303ED-FC29-41DC-96DD-30A0A786BCF6}" type="pres">
      <dgm:prSet presAssocID="{634EBE01-D50C-4466-A0D0-6C9E48600A86}" presName="text3" presStyleLbl="fgAcc3" presStyleIdx="1" presStyleCnt="2" custScaleX="135022" custScaleY="116516" custLinFactNeighborX="19236" custLinFactNeighborY="324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433963-D6C6-496A-B5EF-94836A25CCD5}" type="pres">
      <dgm:prSet presAssocID="{634EBE01-D50C-4466-A0D0-6C9E48600A86}" presName="hierChild4" presStyleCnt="0"/>
      <dgm:spPr/>
    </dgm:pt>
  </dgm:ptLst>
  <dgm:cxnLst>
    <dgm:cxn modelId="{E07B8D1B-A3D8-4C92-A3ED-BA626C2E3A86}" type="presOf" srcId="{01908116-B54B-4280-8545-429163F38AF2}" destId="{1F5DBF6E-6C8B-45AA-A5E5-D73A6E0AEB13}" srcOrd="0" destOrd="0" presId="urn:microsoft.com/office/officeart/2005/8/layout/hierarchy1"/>
    <dgm:cxn modelId="{AC707AC9-9BD8-4BB2-964D-BD326BBB804C}" srcId="{E4AA3645-253A-44F4-88B2-B594600647F7}" destId="{F2325A3F-A516-4D9C-9CAF-E7E972420268}" srcOrd="0" destOrd="0" parTransId="{77905E61-B201-4D60-9D80-4FD39C0F1883}" sibTransId="{355ADD9B-48D7-4958-A6CD-1B369CDB0584}"/>
    <dgm:cxn modelId="{3DF0182A-89FF-4DD3-8277-3E1B6F30B172}" type="presOf" srcId="{9DBE7277-017C-4B36-BEDF-E1292E8F24BE}" destId="{CCC308A5-B032-44AE-98FB-924BCC91C065}" srcOrd="0" destOrd="0" presId="urn:microsoft.com/office/officeart/2005/8/layout/hierarchy1"/>
    <dgm:cxn modelId="{60E5A61A-6ED7-4615-83E9-2A4F9AC76796}" type="presOf" srcId="{89FC45C7-1D93-4B45-B05E-9D7E5A6E3A5C}" destId="{349CD0F8-EFEC-49B7-864E-87D01D1889E8}" srcOrd="0" destOrd="0" presId="urn:microsoft.com/office/officeart/2005/8/layout/hierarchy1"/>
    <dgm:cxn modelId="{8BDBBF4C-31BB-47BA-965B-9CFC66179692}" type="presOf" srcId="{313E0578-2050-44C9-8085-1C9C905E26A5}" destId="{620DCE74-7950-4961-A750-8CAF1CB3EAE9}" srcOrd="0" destOrd="0" presId="urn:microsoft.com/office/officeart/2005/8/layout/hierarchy1"/>
    <dgm:cxn modelId="{5C8A36AA-81F0-401A-9115-360FE87E4CF2}" srcId="{89FC45C7-1D93-4B45-B05E-9D7E5A6E3A5C}" destId="{9DBE7277-017C-4B36-BEDF-E1292E8F24BE}" srcOrd="0" destOrd="0" parTransId="{313E0578-2050-44C9-8085-1C9C905E26A5}" sibTransId="{EE03DAAF-3570-40DB-90A9-19FB1B5D7C7A}"/>
    <dgm:cxn modelId="{0094216A-0BE3-4F15-86AB-40B1E010BEF0}" srcId="{5E506FDC-2CE7-4BAA-A587-95AA3660C645}" destId="{634EBE01-D50C-4466-A0D0-6C9E48600A86}" srcOrd="0" destOrd="0" parTransId="{01908116-B54B-4280-8545-429163F38AF2}" sibTransId="{910DAF73-D37B-481C-9C9C-A04FAFCE8D1A}"/>
    <dgm:cxn modelId="{B289F961-47BF-49EF-86CC-BADE3BBE1D68}" type="presOf" srcId="{5E506FDC-2CE7-4BAA-A587-95AA3660C645}" destId="{DD62F658-4A89-47B5-B450-E7A1FDEA022D}" srcOrd="0" destOrd="0" presId="urn:microsoft.com/office/officeart/2005/8/layout/hierarchy1"/>
    <dgm:cxn modelId="{FC1D124B-CFA8-4F3E-9F2D-E017B04FB35D}" type="presOf" srcId="{8BFB87A3-7881-4B50-8260-7EAF572DAA66}" destId="{C602DB10-A69B-4565-88FF-0EA9EF92515F}" srcOrd="0" destOrd="0" presId="urn:microsoft.com/office/officeart/2005/8/layout/hierarchy1"/>
    <dgm:cxn modelId="{6772D49E-025D-416B-9E04-4139B7D5C6F7}" type="presOf" srcId="{F2325A3F-A516-4D9C-9CAF-E7E972420268}" destId="{92AC2FC3-FC83-4C32-984C-56A716CCB4FB}" srcOrd="0" destOrd="0" presId="urn:microsoft.com/office/officeart/2005/8/layout/hierarchy1"/>
    <dgm:cxn modelId="{DB124887-9A6E-424F-A9AF-069F4F5EC570}" type="presOf" srcId="{E4AA3645-253A-44F4-88B2-B594600647F7}" destId="{2A8E4AC2-C80B-4B73-BB31-2EEE664F820D}" srcOrd="0" destOrd="0" presId="urn:microsoft.com/office/officeart/2005/8/layout/hierarchy1"/>
    <dgm:cxn modelId="{8BE668DC-3B1D-4866-8781-E4854539F8E1}" srcId="{F2325A3F-A516-4D9C-9CAF-E7E972420268}" destId="{5E506FDC-2CE7-4BAA-A587-95AA3660C645}" srcOrd="1" destOrd="0" parTransId="{8BFB87A3-7881-4B50-8260-7EAF572DAA66}" sibTransId="{CF89151B-72D5-41CD-A71F-D67B0F23D379}"/>
    <dgm:cxn modelId="{7BF37140-C61B-4662-829A-4B3F4D766945}" type="presOf" srcId="{634EBE01-D50C-4466-A0D0-6C9E48600A86}" destId="{EB9303ED-FC29-41DC-96DD-30A0A786BCF6}" srcOrd="0" destOrd="0" presId="urn:microsoft.com/office/officeart/2005/8/layout/hierarchy1"/>
    <dgm:cxn modelId="{D8F03D37-4655-4967-8D93-F32F308782B6}" type="presOf" srcId="{84BABB88-5DBD-477A-9E68-4ADF4BD5CB3B}" destId="{6B44905D-970B-472C-AFE0-DDE429F5843B}" srcOrd="0" destOrd="0" presId="urn:microsoft.com/office/officeart/2005/8/layout/hierarchy1"/>
    <dgm:cxn modelId="{216E0E6D-180D-4D6F-BE18-54D48E7827B8}" srcId="{F2325A3F-A516-4D9C-9CAF-E7E972420268}" destId="{89FC45C7-1D93-4B45-B05E-9D7E5A6E3A5C}" srcOrd="0" destOrd="0" parTransId="{84BABB88-5DBD-477A-9E68-4ADF4BD5CB3B}" sibTransId="{45D8F40F-24AF-4ECB-881B-710E8FB5D42E}"/>
    <dgm:cxn modelId="{3B6F1037-6B71-47C4-A383-ECFBDBBDCA83}" type="presParOf" srcId="{2A8E4AC2-C80B-4B73-BB31-2EEE664F820D}" destId="{1888118E-3C4C-4728-B354-A771A4DC642B}" srcOrd="0" destOrd="0" presId="urn:microsoft.com/office/officeart/2005/8/layout/hierarchy1"/>
    <dgm:cxn modelId="{4EAB0D61-62F7-43FC-998D-23A5D266182D}" type="presParOf" srcId="{1888118E-3C4C-4728-B354-A771A4DC642B}" destId="{7237EBB2-3960-4B3C-91AF-92F3DE864F35}" srcOrd="0" destOrd="0" presId="urn:microsoft.com/office/officeart/2005/8/layout/hierarchy1"/>
    <dgm:cxn modelId="{D1460282-62F5-4E70-BBB3-0C72AB2F5A63}" type="presParOf" srcId="{7237EBB2-3960-4B3C-91AF-92F3DE864F35}" destId="{218D62F3-9DFA-4D51-922F-4C610307E638}" srcOrd="0" destOrd="0" presId="urn:microsoft.com/office/officeart/2005/8/layout/hierarchy1"/>
    <dgm:cxn modelId="{40111C66-E331-470D-AF1A-03EA58455316}" type="presParOf" srcId="{7237EBB2-3960-4B3C-91AF-92F3DE864F35}" destId="{92AC2FC3-FC83-4C32-984C-56A716CCB4FB}" srcOrd="1" destOrd="0" presId="urn:microsoft.com/office/officeart/2005/8/layout/hierarchy1"/>
    <dgm:cxn modelId="{8200E212-2586-43F5-9B6B-6D811F47B8DE}" type="presParOf" srcId="{1888118E-3C4C-4728-B354-A771A4DC642B}" destId="{C29A9089-EEBF-4A3C-924C-70CF4C7B870C}" srcOrd="1" destOrd="0" presId="urn:microsoft.com/office/officeart/2005/8/layout/hierarchy1"/>
    <dgm:cxn modelId="{4826B389-5B62-4080-B81B-0B6F8AE4068B}" type="presParOf" srcId="{C29A9089-EEBF-4A3C-924C-70CF4C7B870C}" destId="{6B44905D-970B-472C-AFE0-DDE429F5843B}" srcOrd="0" destOrd="0" presId="urn:microsoft.com/office/officeart/2005/8/layout/hierarchy1"/>
    <dgm:cxn modelId="{0D1E519D-9CE0-4664-B442-E732069A99A5}" type="presParOf" srcId="{C29A9089-EEBF-4A3C-924C-70CF4C7B870C}" destId="{43D64EA1-BF09-4410-A13F-9FF3E65CA373}" srcOrd="1" destOrd="0" presId="urn:microsoft.com/office/officeart/2005/8/layout/hierarchy1"/>
    <dgm:cxn modelId="{44D61054-C318-4E5C-B1D7-B9ADACDD5955}" type="presParOf" srcId="{43D64EA1-BF09-4410-A13F-9FF3E65CA373}" destId="{F89288E2-EB6C-4663-94BD-526B97A95279}" srcOrd="0" destOrd="0" presId="urn:microsoft.com/office/officeart/2005/8/layout/hierarchy1"/>
    <dgm:cxn modelId="{89B0EEC3-97DA-4778-BEA8-7C5E9E24E698}" type="presParOf" srcId="{F89288E2-EB6C-4663-94BD-526B97A95279}" destId="{7C15B3FC-62EE-4858-BF6A-CB07EAF27A71}" srcOrd="0" destOrd="0" presId="urn:microsoft.com/office/officeart/2005/8/layout/hierarchy1"/>
    <dgm:cxn modelId="{6B02144A-2700-466D-9ACB-B419A26A8EE3}" type="presParOf" srcId="{F89288E2-EB6C-4663-94BD-526B97A95279}" destId="{349CD0F8-EFEC-49B7-864E-87D01D1889E8}" srcOrd="1" destOrd="0" presId="urn:microsoft.com/office/officeart/2005/8/layout/hierarchy1"/>
    <dgm:cxn modelId="{648BA1FB-168A-4006-BB6B-9E39C34B1358}" type="presParOf" srcId="{43D64EA1-BF09-4410-A13F-9FF3E65CA373}" destId="{F329141D-D2A7-4442-9A4F-FB1528766213}" srcOrd="1" destOrd="0" presId="urn:microsoft.com/office/officeart/2005/8/layout/hierarchy1"/>
    <dgm:cxn modelId="{4E33585A-D89C-49A2-ADFA-01FA2E2B1DA6}" type="presParOf" srcId="{F329141D-D2A7-4442-9A4F-FB1528766213}" destId="{620DCE74-7950-4961-A750-8CAF1CB3EAE9}" srcOrd="0" destOrd="0" presId="urn:microsoft.com/office/officeart/2005/8/layout/hierarchy1"/>
    <dgm:cxn modelId="{AF93FF93-CAE4-481E-B41D-F23A9B92A36A}" type="presParOf" srcId="{F329141D-D2A7-4442-9A4F-FB1528766213}" destId="{4CA4F537-5A99-4458-A5FE-2AD8429D0077}" srcOrd="1" destOrd="0" presId="urn:microsoft.com/office/officeart/2005/8/layout/hierarchy1"/>
    <dgm:cxn modelId="{C69C412E-0920-4068-8C5E-2C2EF4D7BED3}" type="presParOf" srcId="{4CA4F537-5A99-4458-A5FE-2AD8429D0077}" destId="{FE7A4AB4-4BFD-4DA0-A544-61ACED0D772F}" srcOrd="0" destOrd="0" presId="urn:microsoft.com/office/officeart/2005/8/layout/hierarchy1"/>
    <dgm:cxn modelId="{221FC44B-606E-4F73-B8C5-F23E18C5E393}" type="presParOf" srcId="{FE7A4AB4-4BFD-4DA0-A544-61ACED0D772F}" destId="{DC102521-3CA3-45DD-8BA5-714284ECC485}" srcOrd="0" destOrd="0" presId="urn:microsoft.com/office/officeart/2005/8/layout/hierarchy1"/>
    <dgm:cxn modelId="{0E64E260-834B-4638-98D3-5DAABA02053A}" type="presParOf" srcId="{FE7A4AB4-4BFD-4DA0-A544-61ACED0D772F}" destId="{CCC308A5-B032-44AE-98FB-924BCC91C065}" srcOrd="1" destOrd="0" presId="urn:microsoft.com/office/officeart/2005/8/layout/hierarchy1"/>
    <dgm:cxn modelId="{17021519-8EC1-4C38-83AB-C2BC362BD9F6}" type="presParOf" srcId="{4CA4F537-5A99-4458-A5FE-2AD8429D0077}" destId="{419CB7CB-8ECF-4D57-A1F8-DE3010C62F2B}" srcOrd="1" destOrd="0" presId="urn:microsoft.com/office/officeart/2005/8/layout/hierarchy1"/>
    <dgm:cxn modelId="{84BDE003-D518-415E-87D5-3EE24CA96A0E}" type="presParOf" srcId="{C29A9089-EEBF-4A3C-924C-70CF4C7B870C}" destId="{C602DB10-A69B-4565-88FF-0EA9EF92515F}" srcOrd="2" destOrd="0" presId="urn:microsoft.com/office/officeart/2005/8/layout/hierarchy1"/>
    <dgm:cxn modelId="{79E51535-152F-41B8-9BB2-D5DC853FD607}" type="presParOf" srcId="{C29A9089-EEBF-4A3C-924C-70CF4C7B870C}" destId="{2A94E405-ED58-473A-8259-4D90CD0CE2A7}" srcOrd="3" destOrd="0" presId="urn:microsoft.com/office/officeart/2005/8/layout/hierarchy1"/>
    <dgm:cxn modelId="{0367AFD1-1025-4CC8-A6ED-EFB519579A68}" type="presParOf" srcId="{2A94E405-ED58-473A-8259-4D90CD0CE2A7}" destId="{D20CC7DA-3FD4-406F-8A05-4A1BE08E2F0E}" srcOrd="0" destOrd="0" presId="urn:microsoft.com/office/officeart/2005/8/layout/hierarchy1"/>
    <dgm:cxn modelId="{49843875-AD93-41C5-9E0D-594A9F72A880}" type="presParOf" srcId="{D20CC7DA-3FD4-406F-8A05-4A1BE08E2F0E}" destId="{861CCDE9-ED5F-4E21-84ED-4C4673BC847B}" srcOrd="0" destOrd="0" presId="urn:microsoft.com/office/officeart/2005/8/layout/hierarchy1"/>
    <dgm:cxn modelId="{00280C34-9D00-4F38-8921-39D041B530B8}" type="presParOf" srcId="{D20CC7DA-3FD4-406F-8A05-4A1BE08E2F0E}" destId="{DD62F658-4A89-47B5-B450-E7A1FDEA022D}" srcOrd="1" destOrd="0" presId="urn:microsoft.com/office/officeart/2005/8/layout/hierarchy1"/>
    <dgm:cxn modelId="{D80B9D1B-E4AD-4F08-B8AF-909E03FD9DE1}" type="presParOf" srcId="{2A94E405-ED58-473A-8259-4D90CD0CE2A7}" destId="{E310EE75-D254-48A0-BB3E-D8F1C1E386AA}" srcOrd="1" destOrd="0" presId="urn:microsoft.com/office/officeart/2005/8/layout/hierarchy1"/>
    <dgm:cxn modelId="{AE338152-AF36-479D-8AAE-F1BB64613B62}" type="presParOf" srcId="{E310EE75-D254-48A0-BB3E-D8F1C1E386AA}" destId="{1F5DBF6E-6C8B-45AA-A5E5-D73A6E0AEB13}" srcOrd="0" destOrd="0" presId="urn:microsoft.com/office/officeart/2005/8/layout/hierarchy1"/>
    <dgm:cxn modelId="{B57277E2-CE66-441A-A244-D0F6731FCB3F}" type="presParOf" srcId="{E310EE75-D254-48A0-BB3E-D8F1C1E386AA}" destId="{F6DF627E-7F2B-4356-AFCE-8CA7E82D9449}" srcOrd="1" destOrd="0" presId="urn:microsoft.com/office/officeart/2005/8/layout/hierarchy1"/>
    <dgm:cxn modelId="{17CFC14C-85D4-4616-A806-4EEF739C1F4F}" type="presParOf" srcId="{F6DF627E-7F2B-4356-AFCE-8CA7E82D9449}" destId="{6A09966C-0177-4716-B0C9-E98DB2110574}" srcOrd="0" destOrd="0" presId="urn:microsoft.com/office/officeart/2005/8/layout/hierarchy1"/>
    <dgm:cxn modelId="{5E504E97-EA4B-4EEF-956C-2A96D3AC4EF3}" type="presParOf" srcId="{6A09966C-0177-4716-B0C9-E98DB2110574}" destId="{6A159397-47DD-4F21-BC87-D6B02D99B836}" srcOrd="0" destOrd="0" presId="urn:microsoft.com/office/officeart/2005/8/layout/hierarchy1"/>
    <dgm:cxn modelId="{748E7AD7-6CA5-457C-93DF-0370375C99A2}" type="presParOf" srcId="{6A09966C-0177-4716-B0C9-E98DB2110574}" destId="{EB9303ED-FC29-41DC-96DD-30A0A786BCF6}" srcOrd="1" destOrd="0" presId="urn:microsoft.com/office/officeart/2005/8/layout/hierarchy1"/>
    <dgm:cxn modelId="{9463970C-3D3B-4E21-886F-5A6149A8D381}" type="presParOf" srcId="{F6DF627E-7F2B-4356-AFCE-8CA7E82D9449}" destId="{15433963-D6C6-496A-B5EF-94836A25CCD5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739FE-902E-4AE6-9F63-8E74A237A26A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6486956-5B16-4A45-8AE4-0B3841BE8368}">
      <dgm:prSet phldrT="[Текст]" custT="1"/>
      <dgm:spPr/>
      <dgm:t>
        <a:bodyPr/>
        <a:lstStyle/>
        <a:p>
          <a:r>
            <a:rPr lang="uk-UA" sz="1600" dirty="0" smtClean="0"/>
            <a:t>Стероїдні гормони</a:t>
          </a:r>
          <a:endParaRPr lang="ru-RU" sz="1600" dirty="0"/>
        </a:p>
      </dgm:t>
    </dgm:pt>
    <dgm:pt modelId="{6AC45C9A-4785-4002-94A4-268F34381D33}" type="parTrans" cxnId="{C2ABC49A-4206-427F-96E4-91A0A8D8C579}">
      <dgm:prSet/>
      <dgm:spPr/>
      <dgm:t>
        <a:bodyPr/>
        <a:lstStyle/>
        <a:p>
          <a:endParaRPr lang="ru-RU"/>
        </a:p>
      </dgm:t>
    </dgm:pt>
    <dgm:pt modelId="{5F703E72-FE5F-4AAA-BDD0-80F5D12420C7}" type="sibTrans" cxnId="{C2ABC49A-4206-427F-96E4-91A0A8D8C579}">
      <dgm:prSet/>
      <dgm:spPr/>
      <dgm:t>
        <a:bodyPr/>
        <a:lstStyle/>
        <a:p>
          <a:endParaRPr lang="ru-RU"/>
        </a:p>
      </dgm:t>
    </dgm:pt>
    <dgm:pt modelId="{4F879264-A72F-45AC-A38F-F3F84F08C116}">
      <dgm:prSet phldrT="[Текст]" custT="1"/>
      <dgm:spPr/>
      <dgm:t>
        <a:bodyPr/>
        <a:lstStyle/>
        <a:p>
          <a:r>
            <a:rPr lang="uk-UA" sz="1600" dirty="0" err="1" smtClean="0"/>
            <a:t>Кортико-</a:t>
          </a:r>
          <a:endParaRPr lang="uk-UA" sz="1600" dirty="0" smtClean="0"/>
        </a:p>
        <a:p>
          <a:r>
            <a:rPr lang="uk-UA" sz="1600" dirty="0" smtClean="0"/>
            <a:t>стероїди</a:t>
          </a:r>
          <a:endParaRPr lang="ru-RU" sz="1600" dirty="0"/>
        </a:p>
      </dgm:t>
    </dgm:pt>
    <dgm:pt modelId="{CA5A4470-D766-4D72-9DDD-8DBA8CD60C45}" type="parTrans" cxnId="{58B4706F-C5E9-45C7-8C83-6A25EDED10C7}">
      <dgm:prSet/>
      <dgm:spPr/>
      <dgm:t>
        <a:bodyPr/>
        <a:lstStyle/>
        <a:p>
          <a:endParaRPr lang="ru-RU"/>
        </a:p>
      </dgm:t>
    </dgm:pt>
    <dgm:pt modelId="{879BDA09-BC85-498F-9D7C-A7954EE4D76B}" type="sibTrans" cxnId="{58B4706F-C5E9-45C7-8C83-6A25EDED10C7}">
      <dgm:prSet/>
      <dgm:spPr/>
      <dgm:t>
        <a:bodyPr/>
        <a:lstStyle/>
        <a:p>
          <a:endParaRPr lang="ru-RU"/>
        </a:p>
      </dgm:t>
    </dgm:pt>
    <dgm:pt modelId="{057F0282-72BB-4DFD-98EA-CCA29F22F015}">
      <dgm:prSet phldrT="[Текст]" custT="1"/>
      <dgm:spPr/>
      <dgm:t>
        <a:bodyPr/>
        <a:lstStyle/>
        <a:p>
          <a:r>
            <a:rPr lang="uk-UA" sz="1600" dirty="0" err="1" smtClean="0"/>
            <a:t>Глюкокор-тикоїди</a:t>
          </a:r>
          <a:endParaRPr lang="ru-RU" sz="1600" dirty="0"/>
        </a:p>
      </dgm:t>
    </dgm:pt>
    <dgm:pt modelId="{9D548B51-D686-4484-A82F-B927EB500D7F}" type="parTrans" cxnId="{2671BFBC-404D-433C-85A2-D76FF6A599F2}">
      <dgm:prSet/>
      <dgm:spPr/>
      <dgm:t>
        <a:bodyPr/>
        <a:lstStyle/>
        <a:p>
          <a:endParaRPr lang="ru-RU"/>
        </a:p>
      </dgm:t>
    </dgm:pt>
    <dgm:pt modelId="{D7C1C44E-DA95-4841-A6F7-514E3ACAE1C7}" type="sibTrans" cxnId="{2671BFBC-404D-433C-85A2-D76FF6A599F2}">
      <dgm:prSet/>
      <dgm:spPr/>
      <dgm:t>
        <a:bodyPr/>
        <a:lstStyle/>
        <a:p>
          <a:endParaRPr lang="ru-RU"/>
        </a:p>
      </dgm:t>
    </dgm:pt>
    <dgm:pt modelId="{EA88DE9E-59E9-49ED-A0E1-E0DAF0BA82F8}">
      <dgm:prSet phldrT="[Текст]" custT="1"/>
      <dgm:spPr/>
      <dgm:t>
        <a:bodyPr/>
        <a:lstStyle/>
        <a:p>
          <a:r>
            <a:rPr lang="uk-UA" sz="1600" dirty="0" err="1" smtClean="0"/>
            <a:t>Мінерало-кортикоїди</a:t>
          </a:r>
          <a:endParaRPr lang="ru-RU" sz="1600" dirty="0"/>
        </a:p>
      </dgm:t>
    </dgm:pt>
    <dgm:pt modelId="{874891E3-8941-4012-A547-BB97C54A4462}" type="parTrans" cxnId="{D3911C86-A2A1-42D8-ABF8-0F03276C2D03}">
      <dgm:prSet/>
      <dgm:spPr/>
      <dgm:t>
        <a:bodyPr/>
        <a:lstStyle/>
        <a:p>
          <a:endParaRPr lang="ru-RU"/>
        </a:p>
      </dgm:t>
    </dgm:pt>
    <dgm:pt modelId="{BE75D69B-BC80-40AE-A00B-E84CB250F652}" type="sibTrans" cxnId="{D3911C86-A2A1-42D8-ABF8-0F03276C2D03}">
      <dgm:prSet/>
      <dgm:spPr/>
      <dgm:t>
        <a:bodyPr/>
        <a:lstStyle/>
        <a:p>
          <a:endParaRPr lang="ru-RU"/>
        </a:p>
      </dgm:t>
    </dgm:pt>
    <dgm:pt modelId="{8E39EC3C-789C-4ED7-8968-AAD685A86BA0}">
      <dgm:prSet phldrT="[Текст]" custT="1"/>
      <dgm:spPr/>
      <dgm:t>
        <a:bodyPr/>
        <a:lstStyle/>
        <a:p>
          <a:r>
            <a:rPr lang="uk-UA" sz="1600" dirty="0" smtClean="0"/>
            <a:t>Статеві гормони</a:t>
          </a:r>
          <a:endParaRPr lang="ru-RU" sz="1600" dirty="0"/>
        </a:p>
      </dgm:t>
    </dgm:pt>
    <dgm:pt modelId="{36B059D7-E2F9-413B-87B6-EB19AFD0D20F}" type="parTrans" cxnId="{60716FB3-E41A-4CC7-9E84-0926260FBD87}">
      <dgm:prSet/>
      <dgm:spPr/>
      <dgm:t>
        <a:bodyPr/>
        <a:lstStyle/>
        <a:p>
          <a:endParaRPr lang="ru-RU"/>
        </a:p>
      </dgm:t>
    </dgm:pt>
    <dgm:pt modelId="{3E436FE5-8BEF-4DFC-BBE7-5EDFD8297007}" type="sibTrans" cxnId="{60716FB3-E41A-4CC7-9E84-0926260FBD87}">
      <dgm:prSet/>
      <dgm:spPr/>
      <dgm:t>
        <a:bodyPr/>
        <a:lstStyle/>
        <a:p>
          <a:endParaRPr lang="ru-RU"/>
        </a:p>
      </dgm:t>
    </dgm:pt>
    <dgm:pt modelId="{089199CD-C197-4D62-AF12-9B4B1B451659}">
      <dgm:prSet phldrT="[Текст]" custT="1"/>
      <dgm:spPr/>
      <dgm:t>
        <a:bodyPr/>
        <a:lstStyle/>
        <a:p>
          <a:r>
            <a:rPr lang="uk-UA" sz="1600" dirty="0" smtClean="0"/>
            <a:t>Жіночі</a:t>
          </a:r>
          <a:endParaRPr lang="ru-RU" sz="1600" dirty="0"/>
        </a:p>
      </dgm:t>
    </dgm:pt>
    <dgm:pt modelId="{2F39C475-3770-41FC-AC45-D7423BA215D2}" type="parTrans" cxnId="{7B014473-601C-4447-8F85-9FC96D2B265D}">
      <dgm:prSet/>
      <dgm:spPr/>
      <dgm:t>
        <a:bodyPr/>
        <a:lstStyle/>
        <a:p>
          <a:endParaRPr lang="ru-RU"/>
        </a:p>
      </dgm:t>
    </dgm:pt>
    <dgm:pt modelId="{993D607F-C1C9-4B2C-8084-88D3B77DB7C1}" type="sibTrans" cxnId="{7B014473-601C-4447-8F85-9FC96D2B265D}">
      <dgm:prSet/>
      <dgm:spPr/>
      <dgm:t>
        <a:bodyPr/>
        <a:lstStyle/>
        <a:p>
          <a:endParaRPr lang="ru-RU"/>
        </a:p>
      </dgm:t>
    </dgm:pt>
    <dgm:pt modelId="{35F12596-3F8F-4672-ABB8-16CA00A1E7E7}">
      <dgm:prSet phldrT="[Текст]" custT="1"/>
      <dgm:spPr/>
      <dgm:t>
        <a:bodyPr/>
        <a:lstStyle/>
        <a:p>
          <a:r>
            <a:rPr lang="uk-UA" sz="1600" dirty="0" smtClean="0"/>
            <a:t>Чоловічі</a:t>
          </a:r>
          <a:endParaRPr lang="ru-RU" sz="1600" dirty="0"/>
        </a:p>
      </dgm:t>
    </dgm:pt>
    <dgm:pt modelId="{FFE86DB1-DF4C-4F24-9A3B-637EBB2C1738}" type="parTrans" cxnId="{514785D0-D445-48E2-BBC4-28DD05BB3CF4}">
      <dgm:prSet/>
      <dgm:spPr/>
      <dgm:t>
        <a:bodyPr/>
        <a:lstStyle/>
        <a:p>
          <a:endParaRPr lang="ru-RU"/>
        </a:p>
      </dgm:t>
    </dgm:pt>
    <dgm:pt modelId="{B52217CB-027F-4182-A112-ECC64F16CAFF}" type="sibTrans" cxnId="{514785D0-D445-48E2-BBC4-28DD05BB3CF4}">
      <dgm:prSet/>
      <dgm:spPr/>
      <dgm:t>
        <a:bodyPr/>
        <a:lstStyle/>
        <a:p>
          <a:endParaRPr lang="ru-RU"/>
        </a:p>
      </dgm:t>
    </dgm:pt>
    <dgm:pt modelId="{616C91B5-353F-4D8E-B675-E8D8D03B20F4}">
      <dgm:prSet phldrT="[Текст]" custT="1"/>
      <dgm:spPr/>
      <dgm:t>
        <a:bodyPr/>
        <a:lstStyle/>
        <a:p>
          <a:r>
            <a:rPr lang="uk-UA" sz="1600" dirty="0" smtClean="0"/>
            <a:t>Андрогени</a:t>
          </a:r>
          <a:endParaRPr lang="ru-RU" sz="1600" dirty="0"/>
        </a:p>
      </dgm:t>
    </dgm:pt>
    <dgm:pt modelId="{CEA3B2A1-6A71-4905-9096-A443D2032F43}" type="parTrans" cxnId="{097559AB-D8AC-4A7C-A9E1-3DE7376FDE3F}">
      <dgm:prSet/>
      <dgm:spPr/>
      <dgm:t>
        <a:bodyPr/>
        <a:lstStyle/>
        <a:p>
          <a:endParaRPr lang="ru-RU"/>
        </a:p>
      </dgm:t>
    </dgm:pt>
    <dgm:pt modelId="{C45D81C6-417C-4A93-87D1-BB6F009EBEBD}" type="sibTrans" cxnId="{097559AB-D8AC-4A7C-A9E1-3DE7376FDE3F}">
      <dgm:prSet/>
      <dgm:spPr/>
      <dgm:t>
        <a:bodyPr/>
        <a:lstStyle/>
        <a:p>
          <a:endParaRPr lang="ru-RU"/>
        </a:p>
      </dgm:t>
    </dgm:pt>
    <dgm:pt modelId="{1D3177F1-1F3E-4F4C-BCC9-A39188F2157D}">
      <dgm:prSet phldrT="[Текст]" custT="1"/>
      <dgm:spPr/>
      <dgm:t>
        <a:bodyPr/>
        <a:lstStyle/>
        <a:p>
          <a:r>
            <a:rPr lang="uk-UA" sz="1600" dirty="0" smtClean="0"/>
            <a:t>Естрогени</a:t>
          </a:r>
          <a:endParaRPr lang="ru-RU" sz="1600" dirty="0"/>
        </a:p>
      </dgm:t>
    </dgm:pt>
    <dgm:pt modelId="{CAE64D5D-6C4D-453D-A4CC-13EFA5F2905E}" type="parTrans" cxnId="{C9FE87A4-0C60-4EC8-BA54-44490CAC8F07}">
      <dgm:prSet/>
      <dgm:spPr/>
      <dgm:t>
        <a:bodyPr/>
        <a:lstStyle/>
        <a:p>
          <a:endParaRPr lang="ru-RU"/>
        </a:p>
      </dgm:t>
    </dgm:pt>
    <dgm:pt modelId="{CA2D9610-7D71-4815-8540-00C18703B20F}" type="sibTrans" cxnId="{C9FE87A4-0C60-4EC8-BA54-44490CAC8F07}">
      <dgm:prSet/>
      <dgm:spPr/>
      <dgm:t>
        <a:bodyPr/>
        <a:lstStyle/>
        <a:p>
          <a:endParaRPr lang="ru-RU"/>
        </a:p>
      </dgm:t>
    </dgm:pt>
    <dgm:pt modelId="{C67D039F-C2E3-4A78-8485-6B3AC91BC1A6}">
      <dgm:prSet phldrT="[Текст]" custT="1"/>
      <dgm:spPr/>
      <dgm:t>
        <a:bodyPr/>
        <a:lstStyle/>
        <a:p>
          <a:r>
            <a:rPr lang="uk-UA" sz="1600" dirty="0" err="1" smtClean="0"/>
            <a:t>Гестагени</a:t>
          </a:r>
          <a:endParaRPr lang="ru-RU" sz="1600" dirty="0"/>
        </a:p>
      </dgm:t>
    </dgm:pt>
    <dgm:pt modelId="{CAA594D3-AC06-4B51-85B8-A261FC0EAC06}" type="parTrans" cxnId="{FDD4254B-35CE-42A9-B105-EB20E375302E}">
      <dgm:prSet/>
      <dgm:spPr/>
      <dgm:t>
        <a:bodyPr/>
        <a:lstStyle/>
        <a:p>
          <a:endParaRPr lang="ru-RU"/>
        </a:p>
      </dgm:t>
    </dgm:pt>
    <dgm:pt modelId="{8F996455-32B5-49AD-8672-10C71FDAB82F}" type="sibTrans" cxnId="{FDD4254B-35CE-42A9-B105-EB20E375302E}">
      <dgm:prSet/>
      <dgm:spPr/>
      <dgm:t>
        <a:bodyPr/>
        <a:lstStyle/>
        <a:p>
          <a:endParaRPr lang="ru-RU"/>
        </a:p>
      </dgm:t>
    </dgm:pt>
    <dgm:pt modelId="{D7C98B04-00DE-404E-8679-46AB42662C73}" type="pres">
      <dgm:prSet presAssocID="{CE2739FE-902E-4AE6-9F63-8E74A237A2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4E74D4-813F-4927-B3FF-556EED812AAD}" type="pres">
      <dgm:prSet presAssocID="{16486956-5B16-4A45-8AE4-0B3841BE8368}" presName="hierRoot1" presStyleCnt="0"/>
      <dgm:spPr/>
    </dgm:pt>
    <dgm:pt modelId="{44BB8F70-A0E7-4AA8-95EB-B3D151F37C1D}" type="pres">
      <dgm:prSet presAssocID="{16486956-5B16-4A45-8AE4-0B3841BE8368}" presName="composite" presStyleCnt="0"/>
      <dgm:spPr/>
    </dgm:pt>
    <dgm:pt modelId="{57171E5A-A99D-4A72-B35F-D842AAF21E64}" type="pres">
      <dgm:prSet presAssocID="{16486956-5B16-4A45-8AE4-0B3841BE8368}" presName="background" presStyleLbl="node0" presStyleIdx="0" presStyleCnt="1"/>
      <dgm:spPr/>
    </dgm:pt>
    <dgm:pt modelId="{E5704132-8F77-4BF9-8BE5-C6DC2B8753F8}" type="pres">
      <dgm:prSet presAssocID="{16486956-5B16-4A45-8AE4-0B3841BE836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62A3E-65AF-47BE-AAC6-B332D6AB682E}" type="pres">
      <dgm:prSet presAssocID="{16486956-5B16-4A45-8AE4-0B3841BE8368}" presName="hierChild2" presStyleCnt="0"/>
      <dgm:spPr/>
    </dgm:pt>
    <dgm:pt modelId="{3E02349F-65E5-4422-8593-77915F64B31D}" type="pres">
      <dgm:prSet presAssocID="{CA5A4470-D766-4D72-9DDD-8DBA8CD60C4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B6C9222-DA6A-4E73-A1AE-1126C8EEAE33}" type="pres">
      <dgm:prSet presAssocID="{4F879264-A72F-45AC-A38F-F3F84F08C116}" presName="hierRoot2" presStyleCnt="0"/>
      <dgm:spPr/>
    </dgm:pt>
    <dgm:pt modelId="{72338B55-7AB6-4184-9C55-8CC67C70E779}" type="pres">
      <dgm:prSet presAssocID="{4F879264-A72F-45AC-A38F-F3F84F08C116}" presName="composite2" presStyleCnt="0"/>
      <dgm:spPr/>
    </dgm:pt>
    <dgm:pt modelId="{A0E4AD85-BCCC-4A0E-BE33-F26B6280F668}" type="pres">
      <dgm:prSet presAssocID="{4F879264-A72F-45AC-A38F-F3F84F08C116}" presName="background2" presStyleLbl="node2" presStyleIdx="0" presStyleCnt="2"/>
      <dgm:spPr/>
    </dgm:pt>
    <dgm:pt modelId="{60F99478-F594-42B4-9328-95DD34C345E2}" type="pres">
      <dgm:prSet presAssocID="{4F879264-A72F-45AC-A38F-F3F84F08C11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EDBA9F-8977-409C-A972-B7FB0FA2C8D4}" type="pres">
      <dgm:prSet presAssocID="{4F879264-A72F-45AC-A38F-F3F84F08C116}" presName="hierChild3" presStyleCnt="0"/>
      <dgm:spPr/>
    </dgm:pt>
    <dgm:pt modelId="{E6BD34C8-011A-4543-8740-D832794B8AF7}" type="pres">
      <dgm:prSet presAssocID="{9D548B51-D686-4484-A82F-B927EB500D7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32DEF7CB-ED3E-4110-8D4B-1A2B1EB952A4}" type="pres">
      <dgm:prSet presAssocID="{057F0282-72BB-4DFD-98EA-CCA29F22F015}" presName="hierRoot3" presStyleCnt="0"/>
      <dgm:spPr/>
    </dgm:pt>
    <dgm:pt modelId="{1DBD1E76-E452-495B-9694-5B90EDB83550}" type="pres">
      <dgm:prSet presAssocID="{057F0282-72BB-4DFD-98EA-CCA29F22F015}" presName="composite3" presStyleCnt="0"/>
      <dgm:spPr/>
    </dgm:pt>
    <dgm:pt modelId="{68C5F795-AD6D-4B33-8F47-2EB1B246A5E6}" type="pres">
      <dgm:prSet presAssocID="{057F0282-72BB-4DFD-98EA-CCA29F22F015}" presName="background3" presStyleLbl="node3" presStyleIdx="0" presStyleCnt="4"/>
      <dgm:spPr/>
    </dgm:pt>
    <dgm:pt modelId="{E8DB3A0C-0C1C-42E8-8F51-C5FE8616A612}" type="pres">
      <dgm:prSet presAssocID="{057F0282-72BB-4DFD-98EA-CCA29F22F015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FC0A2C-DC91-4DAC-9160-1A039437B954}" type="pres">
      <dgm:prSet presAssocID="{057F0282-72BB-4DFD-98EA-CCA29F22F015}" presName="hierChild4" presStyleCnt="0"/>
      <dgm:spPr/>
    </dgm:pt>
    <dgm:pt modelId="{BF3CCD53-C9CB-4B0C-B15B-8F04A0961344}" type="pres">
      <dgm:prSet presAssocID="{874891E3-8941-4012-A547-BB97C54A4462}" presName="Name17" presStyleLbl="parChTrans1D3" presStyleIdx="1" presStyleCnt="4"/>
      <dgm:spPr/>
      <dgm:t>
        <a:bodyPr/>
        <a:lstStyle/>
        <a:p>
          <a:endParaRPr lang="ru-RU"/>
        </a:p>
      </dgm:t>
    </dgm:pt>
    <dgm:pt modelId="{64449557-956F-45F5-BC90-BD5E74515637}" type="pres">
      <dgm:prSet presAssocID="{EA88DE9E-59E9-49ED-A0E1-E0DAF0BA82F8}" presName="hierRoot3" presStyleCnt="0"/>
      <dgm:spPr/>
    </dgm:pt>
    <dgm:pt modelId="{03E2BA4E-AAB3-450E-8DAC-28AB0A48D163}" type="pres">
      <dgm:prSet presAssocID="{EA88DE9E-59E9-49ED-A0E1-E0DAF0BA82F8}" presName="composite3" presStyleCnt="0"/>
      <dgm:spPr/>
    </dgm:pt>
    <dgm:pt modelId="{2459DC9E-4E84-48BB-8F10-A0CC392CD0D1}" type="pres">
      <dgm:prSet presAssocID="{EA88DE9E-59E9-49ED-A0E1-E0DAF0BA82F8}" presName="background3" presStyleLbl="node3" presStyleIdx="1" presStyleCnt="4"/>
      <dgm:spPr/>
    </dgm:pt>
    <dgm:pt modelId="{6E8EFFA8-441A-4F2A-B9C3-7D667B0E4127}" type="pres">
      <dgm:prSet presAssocID="{EA88DE9E-59E9-49ED-A0E1-E0DAF0BA82F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A3E688-802D-45A8-84FD-5AAEC734FA12}" type="pres">
      <dgm:prSet presAssocID="{EA88DE9E-59E9-49ED-A0E1-E0DAF0BA82F8}" presName="hierChild4" presStyleCnt="0"/>
      <dgm:spPr/>
    </dgm:pt>
    <dgm:pt modelId="{40A0CE6E-CC7C-4B29-81D8-74DE962A5EEB}" type="pres">
      <dgm:prSet presAssocID="{36B059D7-E2F9-413B-87B6-EB19AFD0D20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CD02BDC-B51B-4EF8-B964-CC033BFE9A8A}" type="pres">
      <dgm:prSet presAssocID="{8E39EC3C-789C-4ED7-8968-AAD685A86BA0}" presName="hierRoot2" presStyleCnt="0"/>
      <dgm:spPr/>
    </dgm:pt>
    <dgm:pt modelId="{87B8A7C1-44B5-47AF-AACC-9B6BB0DDD97B}" type="pres">
      <dgm:prSet presAssocID="{8E39EC3C-789C-4ED7-8968-AAD685A86BA0}" presName="composite2" presStyleCnt="0"/>
      <dgm:spPr/>
    </dgm:pt>
    <dgm:pt modelId="{2B33581F-0EFF-4C40-8181-79E05280B5D5}" type="pres">
      <dgm:prSet presAssocID="{8E39EC3C-789C-4ED7-8968-AAD685A86BA0}" presName="background2" presStyleLbl="node2" presStyleIdx="1" presStyleCnt="2"/>
      <dgm:spPr/>
    </dgm:pt>
    <dgm:pt modelId="{B88EDC4B-9CF5-4D0C-9202-B0BC97B9705E}" type="pres">
      <dgm:prSet presAssocID="{8E39EC3C-789C-4ED7-8968-AAD685A86BA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D4629D-C6D4-4D62-8A2E-40FF12E2B3BD}" type="pres">
      <dgm:prSet presAssocID="{8E39EC3C-789C-4ED7-8968-AAD685A86BA0}" presName="hierChild3" presStyleCnt="0"/>
      <dgm:spPr/>
    </dgm:pt>
    <dgm:pt modelId="{7AB36021-6B37-4E7C-99F8-DD5685B6A38B}" type="pres">
      <dgm:prSet presAssocID="{2F39C475-3770-41FC-AC45-D7423BA215D2}" presName="Name17" presStyleLbl="parChTrans1D3" presStyleIdx="2" presStyleCnt="4"/>
      <dgm:spPr/>
      <dgm:t>
        <a:bodyPr/>
        <a:lstStyle/>
        <a:p>
          <a:endParaRPr lang="ru-RU"/>
        </a:p>
      </dgm:t>
    </dgm:pt>
    <dgm:pt modelId="{9D365195-FDF0-4F93-8814-6E23A1BECF14}" type="pres">
      <dgm:prSet presAssocID="{089199CD-C197-4D62-AF12-9B4B1B451659}" presName="hierRoot3" presStyleCnt="0"/>
      <dgm:spPr/>
    </dgm:pt>
    <dgm:pt modelId="{BCFFA92E-5D3A-4EBA-AA98-BEEE58754B73}" type="pres">
      <dgm:prSet presAssocID="{089199CD-C197-4D62-AF12-9B4B1B451659}" presName="composite3" presStyleCnt="0"/>
      <dgm:spPr/>
    </dgm:pt>
    <dgm:pt modelId="{FCB775F8-C8BE-4AED-9B72-5FB5E7D0BE1F}" type="pres">
      <dgm:prSet presAssocID="{089199CD-C197-4D62-AF12-9B4B1B451659}" presName="background3" presStyleLbl="node3" presStyleIdx="2" presStyleCnt="4"/>
      <dgm:spPr/>
    </dgm:pt>
    <dgm:pt modelId="{32F299D3-49CC-4105-A144-D56337E7159F}" type="pres">
      <dgm:prSet presAssocID="{089199CD-C197-4D62-AF12-9B4B1B451659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6BCF2A-BE63-4DE1-B13F-021CBB47D4EA}" type="pres">
      <dgm:prSet presAssocID="{089199CD-C197-4D62-AF12-9B4B1B451659}" presName="hierChild4" presStyleCnt="0"/>
      <dgm:spPr/>
    </dgm:pt>
    <dgm:pt modelId="{AEC13F1D-3102-4D2F-8DE6-2694FA046BBA}" type="pres">
      <dgm:prSet presAssocID="{CAA594D3-AC06-4B51-85B8-A261FC0EAC06}" presName="Name23" presStyleLbl="parChTrans1D4" presStyleIdx="0" presStyleCnt="3"/>
      <dgm:spPr/>
      <dgm:t>
        <a:bodyPr/>
        <a:lstStyle/>
        <a:p>
          <a:endParaRPr lang="ru-RU"/>
        </a:p>
      </dgm:t>
    </dgm:pt>
    <dgm:pt modelId="{C6DB85C6-A692-41FE-9AF0-C4E8BEFD85FB}" type="pres">
      <dgm:prSet presAssocID="{C67D039F-C2E3-4A78-8485-6B3AC91BC1A6}" presName="hierRoot4" presStyleCnt="0"/>
      <dgm:spPr/>
    </dgm:pt>
    <dgm:pt modelId="{76BC23CB-D824-44E7-81C5-1BBE4200C2D1}" type="pres">
      <dgm:prSet presAssocID="{C67D039F-C2E3-4A78-8485-6B3AC91BC1A6}" presName="composite4" presStyleCnt="0"/>
      <dgm:spPr/>
    </dgm:pt>
    <dgm:pt modelId="{D8636A17-A3A5-4965-9D43-5512DEB245AE}" type="pres">
      <dgm:prSet presAssocID="{C67D039F-C2E3-4A78-8485-6B3AC91BC1A6}" presName="background4" presStyleLbl="node4" presStyleIdx="0" presStyleCnt="3"/>
      <dgm:spPr/>
    </dgm:pt>
    <dgm:pt modelId="{324CD290-DAB2-40DD-97A9-857E2DCF2A87}" type="pres">
      <dgm:prSet presAssocID="{C67D039F-C2E3-4A78-8485-6B3AC91BC1A6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3C4C05-F774-44D5-A2F7-2D064312D5D9}" type="pres">
      <dgm:prSet presAssocID="{C67D039F-C2E3-4A78-8485-6B3AC91BC1A6}" presName="hierChild5" presStyleCnt="0"/>
      <dgm:spPr/>
    </dgm:pt>
    <dgm:pt modelId="{E7F089BA-DA16-464F-BAB2-DE02D339F6D3}" type="pres">
      <dgm:prSet presAssocID="{CAE64D5D-6C4D-453D-A4CC-13EFA5F2905E}" presName="Name23" presStyleLbl="parChTrans1D4" presStyleIdx="1" presStyleCnt="3"/>
      <dgm:spPr/>
      <dgm:t>
        <a:bodyPr/>
        <a:lstStyle/>
        <a:p>
          <a:endParaRPr lang="ru-RU"/>
        </a:p>
      </dgm:t>
    </dgm:pt>
    <dgm:pt modelId="{FDBE5FF2-FFFF-4FAE-8163-1DEADC1136DE}" type="pres">
      <dgm:prSet presAssocID="{1D3177F1-1F3E-4F4C-BCC9-A39188F2157D}" presName="hierRoot4" presStyleCnt="0"/>
      <dgm:spPr/>
    </dgm:pt>
    <dgm:pt modelId="{0A942855-B5B2-4334-9E49-0447961CAC28}" type="pres">
      <dgm:prSet presAssocID="{1D3177F1-1F3E-4F4C-BCC9-A39188F2157D}" presName="composite4" presStyleCnt="0"/>
      <dgm:spPr/>
    </dgm:pt>
    <dgm:pt modelId="{17122836-9E96-45D7-AA21-C37B973E44B0}" type="pres">
      <dgm:prSet presAssocID="{1D3177F1-1F3E-4F4C-BCC9-A39188F2157D}" presName="background4" presStyleLbl="node4" presStyleIdx="1" presStyleCnt="3"/>
      <dgm:spPr/>
    </dgm:pt>
    <dgm:pt modelId="{45C882B1-CB1D-4BD4-BB82-DCB7CE342931}" type="pres">
      <dgm:prSet presAssocID="{1D3177F1-1F3E-4F4C-BCC9-A39188F2157D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9155C4-C6F3-4155-942C-B51775B0F249}" type="pres">
      <dgm:prSet presAssocID="{1D3177F1-1F3E-4F4C-BCC9-A39188F2157D}" presName="hierChild5" presStyleCnt="0"/>
      <dgm:spPr/>
    </dgm:pt>
    <dgm:pt modelId="{7984AB71-D0C0-4833-B454-8B0805D9B54F}" type="pres">
      <dgm:prSet presAssocID="{FFE86DB1-DF4C-4F24-9A3B-637EBB2C1738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9987DB7-C840-41C4-A9A1-F8801A6CF351}" type="pres">
      <dgm:prSet presAssocID="{35F12596-3F8F-4672-ABB8-16CA00A1E7E7}" presName="hierRoot3" presStyleCnt="0"/>
      <dgm:spPr/>
    </dgm:pt>
    <dgm:pt modelId="{05B657E7-1ED0-46C4-8CB7-3A0BD13ED395}" type="pres">
      <dgm:prSet presAssocID="{35F12596-3F8F-4672-ABB8-16CA00A1E7E7}" presName="composite3" presStyleCnt="0"/>
      <dgm:spPr/>
    </dgm:pt>
    <dgm:pt modelId="{0F2FAEA9-AD24-4178-B4D6-35109B810EF1}" type="pres">
      <dgm:prSet presAssocID="{35F12596-3F8F-4672-ABB8-16CA00A1E7E7}" presName="background3" presStyleLbl="node3" presStyleIdx="3" presStyleCnt="4"/>
      <dgm:spPr/>
    </dgm:pt>
    <dgm:pt modelId="{45FC29B6-47F7-4530-BEFD-F53542219C65}" type="pres">
      <dgm:prSet presAssocID="{35F12596-3F8F-4672-ABB8-16CA00A1E7E7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A0F40E-0625-41A1-A117-6B4BECD70010}" type="pres">
      <dgm:prSet presAssocID="{35F12596-3F8F-4672-ABB8-16CA00A1E7E7}" presName="hierChild4" presStyleCnt="0"/>
      <dgm:spPr/>
    </dgm:pt>
    <dgm:pt modelId="{A6B76DD6-796D-4950-82E1-BEE8DCFDF544}" type="pres">
      <dgm:prSet presAssocID="{CEA3B2A1-6A71-4905-9096-A443D2032F43}" presName="Name23" presStyleLbl="parChTrans1D4" presStyleIdx="2" presStyleCnt="3"/>
      <dgm:spPr/>
      <dgm:t>
        <a:bodyPr/>
        <a:lstStyle/>
        <a:p>
          <a:endParaRPr lang="ru-RU"/>
        </a:p>
      </dgm:t>
    </dgm:pt>
    <dgm:pt modelId="{511900FE-37F8-4573-A5A6-3D1D05E16F31}" type="pres">
      <dgm:prSet presAssocID="{616C91B5-353F-4D8E-B675-E8D8D03B20F4}" presName="hierRoot4" presStyleCnt="0"/>
      <dgm:spPr/>
    </dgm:pt>
    <dgm:pt modelId="{0CEBF1C5-1AA2-4AB5-90AE-FB5E88DB1559}" type="pres">
      <dgm:prSet presAssocID="{616C91B5-353F-4D8E-B675-E8D8D03B20F4}" presName="composite4" presStyleCnt="0"/>
      <dgm:spPr/>
    </dgm:pt>
    <dgm:pt modelId="{498196AD-E33E-404B-B964-1D2783D1E6EA}" type="pres">
      <dgm:prSet presAssocID="{616C91B5-353F-4D8E-B675-E8D8D03B20F4}" presName="background4" presStyleLbl="node4" presStyleIdx="2" presStyleCnt="3"/>
      <dgm:spPr/>
    </dgm:pt>
    <dgm:pt modelId="{678CA279-72ED-4DDB-B534-813F620ED8FF}" type="pres">
      <dgm:prSet presAssocID="{616C91B5-353F-4D8E-B675-E8D8D03B20F4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72FD39-B629-4944-ABF9-EFEB0BEC381C}" type="pres">
      <dgm:prSet presAssocID="{616C91B5-353F-4D8E-B675-E8D8D03B20F4}" presName="hierChild5" presStyleCnt="0"/>
      <dgm:spPr/>
    </dgm:pt>
  </dgm:ptLst>
  <dgm:cxnLst>
    <dgm:cxn modelId="{7B014473-601C-4447-8F85-9FC96D2B265D}" srcId="{8E39EC3C-789C-4ED7-8968-AAD685A86BA0}" destId="{089199CD-C197-4D62-AF12-9B4B1B451659}" srcOrd="0" destOrd="0" parTransId="{2F39C475-3770-41FC-AC45-D7423BA215D2}" sibTransId="{993D607F-C1C9-4B2C-8084-88D3B77DB7C1}"/>
    <dgm:cxn modelId="{58B4706F-C5E9-45C7-8C83-6A25EDED10C7}" srcId="{16486956-5B16-4A45-8AE4-0B3841BE8368}" destId="{4F879264-A72F-45AC-A38F-F3F84F08C116}" srcOrd="0" destOrd="0" parTransId="{CA5A4470-D766-4D72-9DDD-8DBA8CD60C45}" sibTransId="{879BDA09-BC85-498F-9D7C-A7954EE4D76B}"/>
    <dgm:cxn modelId="{F998A417-950B-49F9-8DF1-84EDDFFB3276}" type="presOf" srcId="{8E39EC3C-789C-4ED7-8968-AAD685A86BA0}" destId="{B88EDC4B-9CF5-4D0C-9202-B0BC97B9705E}" srcOrd="0" destOrd="0" presId="urn:microsoft.com/office/officeart/2005/8/layout/hierarchy1"/>
    <dgm:cxn modelId="{097559AB-D8AC-4A7C-A9E1-3DE7376FDE3F}" srcId="{35F12596-3F8F-4672-ABB8-16CA00A1E7E7}" destId="{616C91B5-353F-4D8E-B675-E8D8D03B20F4}" srcOrd="0" destOrd="0" parTransId="{CEA3B2A1-6A71-4905-9096-A443D2032F43}" sibTransId="{C45D81C6-417C-4A93-87D1-BB6F009EBEBD}"/>
    <dgm:cxn modelId="{FDD4254B-35CE-42A9-B105-EB20E375302E}" srcId="{089199CD-C197-4D62-AF12-9B4B1B451659}" destId="{C67D039F-C2E3-4A78-8485-6B3AC91BC1A6}" srcOrd="0" destOrd="0" parTransId="{CAA594D3-AC06-4B51-85B8-A261FC0EAC06}" sibTransId="{8F996455-32B5-49AD-8672-10C71FDAB82F}"/>
    <dgm:cxn modelId="{CEDF42B6-2EB7-4777-AEF3-04B144CC6521}" type="presOf" srcId="{C67D039F-C2E3-4A78-8485-6B3AC91BC1A6}" destId="{324CD290-DAB2-40DD-97A9-857E2DCF2A87}" srcOrd="0" destOrd="0" presId="urn:microsoft.com/office/officeart/2005/8/layout/hierarchy1"/>
    <dgm:cxn modelId="{398CDEB3-794C-4259-9144-7F60AB9CA9F8}" type="presOf" srcId="{CAE64D5D-6C4D-453D-A4CC-13EFA5F2905E}" destId="{E7F089BA-DA16-464F-BAB2-DE02D339F6D3}" srcOrd="0" destOrd="0" presId="urn:microsoft.com/office/officeart/2005/8/layout/hierarchy1"/>
    <dgm:cxn modelId="{FAE5C068-8E38-42D6-BCE4-9E754B3FAF2C}" type="presOf" srcId="{616C91B5-353F-4D8E-B675-E8D8D03B20F4}" destId="{678CA279-72ED-4DDB-B534-813F620ED8FF}" srcOrd="0" destOrd="0" presId="urn:microsoft.com/office/officeart/2005/8/layout/hierarchy1"/>
    <dgm:cxn modelId="{67EFDC29-36E9-4043-BCC2-E1EC8CF06E04}" type="presOf" srcId="{057F0282-72BB-4DFD-98EA-CCA29F22F015}" destId="{E8DB3A0C-0C1C-42E8-8F51-C5FE8616A612}" srcOrd="0" destOrd="0" presId="urn:microsoft.com/office/officeart/2005/8/layout/hierarchy1"/>
    <dgm:cxn modelId="{D3911C86-A2A1-42D8-ABF8-0F03276C2D03}" srcId="{4F879264-A72F-45AC-A38F-F3F84F08C116}" destId="{EA88DE9E-59E9-49ED-A0E1-E0DAF0BA82F8}" srcOrd="1" destOrd="0" parTransId="{874891E3-8941-4012-A547-BB97C54A4462}" sibTransId="{BE75D69B-BC80-40AE-A00B-E84CB250F652}"/>
    <dgm:cxn modelId="{D508AEDA-F363-4A4B-B657-6D925EE42DC0}" type="presOf" srcId="{CE2739FE-902E-4AE6-9F63-8E74A237A26A}" destId="{D7C98B04-00DE-404E-8679-46AB42662C73}" srcOrd="0" destOrd="0" presId="urn:microsoft.com/office/officeart/2005/8/layout/hierarchy1"/>
    <dgm:cxn modelId="{C2ABC49A-4206-427F-96E4-91A0A8D8C579}" srcId="{CE2739FE-902E-4AE6-9F63-8E74A237A26A}" destId="{16486956-5B16-4A45-8AE4-0B3841BE8368}" srcOrd="0" destOrd="0" parTransId="{6AC45C9A-4785-4002-94A4-268F34381D33}" sibTransId="{5F703E72-FE5F-4AAA-BDD0-80F5D12420C7}"/>
    <dgm:cxn modelId="{01A90FF9-149A-4C67-AA26-A35F91869279}" type="presOf" srcId="{CA5A4470-D766-4D72-9DDD-8DBA8CD60C45}" destId="{3E02349F-65E5-4422-8593-77915F64B31D}" srcOrd="0" destOrd="0" presId="urn:microsoft.com/office/officeart/2005/8/layout/hierarchy1"/>
    <dgm:cxn modelId="{69E90F27-4920-4C89-95D1-64E92ACF196D}" type="presOf" srcId="{2F39C475-3770-41FC-AC45-D7423BA215D2}" destId="{7AB36021-6B37-4E7C-99F8-DD5685B6A38B}" srcOrd="0" destOrd="0" presId="urn:microsoft.com/office/officeart/2005/8/layout/hierarchy1"/>
    <dgm:cxn modelId="{E92B379F-E2C3-4C6A-8DBA-8EF12DD16088}" type="presOf" srcId="{9D548B51-D686-4484-A82F-B927EB500D7F}" destId="{E6BD34C8-011A-4543-8740-D832794B8AF7}" srcOrd="0" destOrd="0" presId="urn:microsoft.com/office/officeart/2005/8/layout/hierarchy1"/>
    <dgm:cxn modelId="{8DF7970D-1068-446A-8BE7-866262478C43}" type="presOf" srcId="{874891E3-8941-4012-A547-BB97C54A4462}" destId="{BF3CCD53-C9CB-4B0C-B15B-8F04A0961344}" srcOrd="0" destOrd="0" presId="urn:microsoft.com/office/officeart/2005/8/layout/hierarchy1"/>
    <dgm:cxn modelId="{EC126203-6ED7-409C-B6FB-4CE2115718A5}" type="presOf" srcId="{CEA3B2A1-6A71-4905-9096-A443D2032F43}" destId="{A6B76DD6-796D-4950-82E1-BEE8DCFDF544}" srcOrd="0" destOrd="0" presId="urn:microsoft.com/office/officeart/2005/8/layout/hierarchy1"/>
    <dgm:cxn modelId="{88695C6F-B1A7-47D7-97AE-B91DA2AC9BB3}" type="presOf" srcId="{36B059D7-E2F9-413B-87B6-EB19AFD0D20F}" destId="{40A0CE6E-CC7C-4B29-81D8-74DE962A5EEB}" srcOrd="0" destOrd="0" presId="urn:microsoft.com/office/officeart/2005/8/layout/hierarchy1"/>
    <dgm:cxn modelId="{8E59387F-8ABE-4BE5-B2A4-A499C411809F}" type="presOf" srcId="{EA88DE9E-59E9-49ED-A0E1-E0DAF0BA82F8}" destId="{6E8EFFA8-441A-4F2A-B9C3-7D667B0E4127}" srcOrd="0" destOrd="0" presId="urn:microsoft.com/office/officeart/2005/8/layout/hierarchy1"/>
    <dgm:cxn modelId="{8DDEA7A8-B610-4A20-B3F5-242B1D9E2DB2}" type="presOf" srcId="{FFE86DB1-DF4C-4F24-9A3B-637EBB2C1738}" destId="{7984AB71-D0C0-4833-B454-8B0805D9B54F}" srcOrd="0" destOrd="0" presId="urn:microsoft.com/office/officeart/2005/8/layout/hierarchy1"/>
    <dgm:cxn modelId="{C9FE87A4-0C60-4EC8-BA54-44490CAC8F07}" srcId="{089199CD-C197-4D62-AF12-9B4B1B451659}" destId="{1D3177F1-1F3E-4F4C-BCC9-A39188F2157D}" srcOrd="1" destOrd="0" parTransId="{CAE64D5D-6C4D-453D-A4CC-13EFA5F2905E}" sibTransId="{CA2D9610-7D71-4815-8540-00C18703B20F}"/>
    <dgm:cxn modelId="{AEC817BF-8F01-4A66-AAA0-AC2E5B477739}" type="presOf" srcId="{CAA594D3-AC06-4B51-85B8-A261FC0EAC06}" destId="{AEC13F1D-3102-4D2F-8DE6-2694FA046BBA}" srcOrd="0" destOrd="0" presId="urn:microsoft.com/office/officeart/2005/8/layout/hierarchy1"/>
    <dgm:cxn modelId="{CD34D986-5CD8-49F3-8CFD-7F9F0B87D3B7}" type="presOf" srcId="{35F12596-3F8F-4672-ABB8-16CA00A1E7E7}" destId="{45FC29B6-47F7-4530-BEFD-F53542219C65}" srcOrd="0" destOrd="0" presId="urn:microsoft.com/office/officeart/2005/8/layout/hierarchy1"/>
    <dgm:cxn modelId="{2671BFBC-404D-433C-85A2-D76FF6A599F2}" srcId="{4F879264-A72F-45AC-A38F-F3F84F08C116}" destId="{057F0282-72BB-4DFD-98EA-CCA29F22F015}" srcOrd="0" destOrd="0" parTransId="{9D548B51-D686-4484-A82F-B927EB500D7F}" sibTransId="{D7C1C44E-DA95-4841-A6F7-514E3ACAE1C7}"/>
    <dgm:cxn modelId="{1D9DD8D7-C5EA-4DD3-B87D-FF16319E87F6}" type="presOf" srcId="{4F879264-A72F-45AC-A38F-F3F84F08C116}" destId="{60F99478-F594-42B4-9328-95DD34C345E2}" srcOrd="0" destOrd="0" presId="urn:microsoft.com/office/officeart/2005/8/layout/hierarchy1"/>
    <dgm:cxn modelId="{2511FAA4-F31D-476D-9D2E-2F892E68C084}" type="presOf" srcId="{1D3177F1-1F3E-4F4C-BCC9-A39188F2157D}" destId="{45C882B1-CB1D-4BD4-BB82-DCB7CE342931}" srcOrd="0" destOrd="0" presId="urn:microsoft.com/office/officeart/2005/8/layout/hierarchy1"/>
    <dgm:cxn modelId="{60716FB3-E41A-4CC7-9E84-0926260FBD87}" srcId="{16486956-5B16-4A45-8AE4-0B3841BE8368}" destId="{8E39EC3C-789C-4ED7-8968-AAD685A86BA0}" srcOrd="1" destOrd="0" parTransId="{36B059D7-E2F9-413B-87B6-EB19AFD0D20F}" sibTransId="{3E436FE5-8BEF-4DFC-BBE7-5EDFD8297007}"/>
    <dgm:cxn modelId="{D7051901-AB3F-419A-862D-D0B6ACA575D0}" type="presOf" srcId="{16486956-5B16-4A45-8AE4-0B3841BE8368}" destId="{E5704132-8F77-4BF9-8BE5-C6DC2B8753F8}" srcOrd="0" destOrd="0" presId="urn:microsoft.com/office/officeart/2005/8/layout/hierarchy1"/>
    <dgm:cxn modelId="{AFC03143-DAC0-469F-BE00-BBDE29B802C8}" type="presOf" srcId="{089199CD-C197-4D62-AF12-9B4B1B451659}" destId="{32F299D3-49CC-4105-A144-D56337E7159F}" srcOrd="0" destOrd="0" presId="urn:microsoft.com/office/officeart/2005/8/layout/hierarchy1"/>
    <dgm:cxn modelId="{514785D0-D445-48E2-BBC4-28DD05BB3CF4}" srcId="{8E39EC3C-789C-4ED7-8968-AAD685A86BA0}" destId="{35F12596-3F8F-4672-ABB8-16CA00A1E7E7}" srcOrd="1" destOrd="0" parTransId="{FFE86DB1-DF4C-4F24-9A3B-637EBB2C1738}" sibTransId="{B52217CB-027F-4182-A112-ECC64F16CAFF}"/>
    <dgm:cxn modelId="{CAEDD2AE-FC05-4101-AAA4-05AC94E06A8F}" type="presParOf" srcId="{D7C98B04-00DE-404E-8679-46AB42662C73}" destId="{664E74D4-813F-4927-B3FF-556EED812AAD}" srcOrd="0" destOrd="0" presId="urn:microsoft.com/office/officeart/2005/8/layout/hierarchy1"/>
    <dgm:cxn modelId="{4F987815-8DBD-47A3-A256-6A2782AA575B}" type="presParOf" srcId="{664E74D4-813F-4927-B3FF-556EED812AAD}" destId="{44BB8F70-A0E7-4AA8-95EB-B3D151F37C1D}" srcOrd="0" destOrd="0" presId="urn:microsoft.com/office/officeart/2005/8/layout/hierarchy1"/>
    <dgm:cxn modelId="{E3F092CE-EBE5-4637-ADD2-B5ABDB01C343}" type="presParOf" srcId="{44BB8F70-A0E7-4AA8-95EB-B3D151F37C1D}" destId="{57171E5A-A99D-4A72-B35F-D842AAF21E64}" srcOrd="0" destOrd="0" presId="urn:microsoft.com/office/officeart/2005/8/layout/hierarchy1"/>
    <dgm:cxn modelId="{0BF66E3A-80EF-4102-95DE-44794C97F6DA}" type="presParOf" srcId="{44BB8F70-A0E7-4AA8-95EB-B3D151F37C1D}" destId="{E5704132-8F77-4BF9-8BE5-C6DC2B8753F8}" srcOrd="1" destOrd="0" presId="urn:microsoft.com/office/officeart/2005/8/layout/hierarchy1"/>
    <dgm:cxn modelId="{E56F8702-EB0B-4A1B-B7B9-A4315C7B7CA7}" type="presParOf" srcId="{664E74D4-813F-4927-B3FF-556EED812AAD}" destId="{5B362A3E-65AF-47BE-AAC6-B332D6AB682E}" srcOrd="1" destOrd="0" presId="urn:microsoft.com/office/officeart/2005/8/layout/hierarchy1"/>
    <dgm:cxn modelId="{378C2A15-97E2-4CBC-8901-5BC271EB708E}" type="presParOf" srcId="{5B362A3E-65AF-47BE-AAC6-B332D6AB682E}" destId="{3E02349F-65E5-4422-8593-77915F64B31D}" srcOrd="0" destOrd="0" presId="urn:microsoft.com/office/officeart/2005/8/layout/hierarchy1"/>
    <dgm:cxn modelId="{76C7120A-2992-4AA6-A968-18A503390824}" type="presParOf" srcId="{5B362A3E-65AF-47BE-AAC6-B332D6AB682E}" destId="{DB6C9222-DA6A-4E73-A1AE-1126C8EEAE33}" srcOrd="1" destOrd="0" presId="urn:microsoft.com/office/officeart/2005/8/layout/hierarchy1"/>
    <dgm:cxn modelId="{D4A94713-39C7-49DB-B05D-87306753EC43}" type="presParOf" srcId="{DB6C9222-DA6A-4E73-A1AE-1126C8EEAE33}" destId="{72338B55-7AB6-4184-9C55-8CC67C70E779}" srcOrd="0" destOrd="0" presId="urn:microsoft.com/office/officeart/2005/8/layout/hierarchy1"/>
    <dgm:cxn modelId="{CAE5C2E0-64D1-44C4-B912-9414B9093A46}" type="presParOf" srcId="{72338B55-7AB6-4184-9C55-8CC67C70E779}" destId="{A0E4AD85-BCCC-4A0E-BE33-F26B6280F668}" srcOrd="0" destOrd="0" presId="urn:microsoft.com/office/officeart/2005/8/layout/hierarchy1"/>
    <dgm:cxn modelId="{C66BD81F-D614-4658-86DB-33CF19DFA92B}" type="presParOf" srcId="{72338B55-7AB6-4184-9C55-8CC67C70E779}" destId="{60F99478-F594-42B4-9328-95DD34C345E2}" srcOrd="1" destOrd="0" presId="urn:microsoft.com/office/officeart/2005/8/layout/hierarchy1"/>
    <dgm:cxn modelId="{3D85AA27-C075-4175-A137-77BE80FAA46B}" type="presParOf" srcId="{DB6C9222-DA6A-4E73-A1AE-1126C8EEAE33}" destId="{4EEDBA9F-8977-409C-A972-B7FB0FA2C8D4}" srcOrd="1" destOrd="0" presId="urn:microsoft.com/office/officeart/2005/8/layout/hierarchy1"/>
    <dgm:cxn modelId="{91D90197-82A7-40C2-8A5B-454F704A7117}" type="presParOf" srcId="{4EEDBA9F-8977-409C-A972-B7FB0FA2C8D4}" destId="{E6BD34C8-011A-4543-8740-D832794B8AF7}" srcOrd="0" destOrd="0" presId="urn:microsoft.com/office/officeart/2005/8/layout/hierarchy1"/>
    <dgm:cxn modelId="{8F9E76F8-DA80-4C51-937A-9B634ADE5163}" type="presParOf" srcId="{4EEDBA9F-8977-409C-A972-B7FB0FA2C8D4}" destId="{32DEF7CB-ED3E-4110-8D4B-1A2B1EB952A4}" srcOrd="1" destOrd="0" presId="urn:microsoft.com/office/officeart/2005/8/layout/hierarchy1"/>
    <dgm:cxn modelId="{7FD74098-1A86-4F0C-9274-7D016AD42849}" type="presParOf" srcId="{32DEF7CB-ED3E-4110-8D4B-1A2B1EB952A4}" destId="{1DBD1E76-E452-495B-9694-5B90EDB83550}" srcOrd="0" destOrd="0" presId="urn:microsoft.com/office/officeart/2005/8/layout/hierarchy1"/>
    <dgm:cxn modelId="{E962E429-F5C5-4CCA-A1BC-5C0AD9492C8A}" type="presParOf" srcId="{1DBD1E76-E452-495B-9694-5B90EDB83550}" destId="{68C5F795-AD6D-4B33-8F47-2EB1B246A5E6}" srcOrd="0" destOrd="0" presId="urn:microsoft.com/office/officeart/2005/8/layout/hierarchy1"/>
    <dgm:cxn modelId="{8D7BE5BD-3FBB-4B0B-BEAA-D772AD063885}" type="presParOf" srcId="{1DBD1E76-E452-495B-9694-5B90EDB83550}" destId="{E8DB3A0C-0C1C-42E8-8F51-C5FE8616A612}" srcOrd="1" destOrd="0" presId="urn:microsoft.com/office/officeart/2005/8/layout/hierarchy1"/>
    <dgm:cxn modelId="{0F9D7180-93FD-4AAE-B907-BCF99594916C}" type="presParOf" srcId="{32DEF7CB-ED3E-4110-8D4B-1A2B1EB952A4}" destId="{29FC0A2C-DC91-4DAC-9160-1A039437B954}" srcOrd="1" destOrd="0" presId="urn:microsoft.com/office/officeart/2005/8/layout/hierarchy1"/>
    <dgm:cxn modelId="{48AB47C8-6F1A-4F9F-8009-A0CE7C43A0E4}" type="presParOf" srcId="{4EEDBA9F-8977-409C-A972-B7FB0FA2C8D4}" destId="{BF3CCD53-C9CB-4B0C-B15B-8F04A0961344}" srcOrd="2" destOrd="0" presId="urn:microsoft.com/office/officeart/2005/8/layout/hierarchy1"/>
    <dgm:cxn modelId="{BC6A10F9-D363-4623-A5EE-6811A075FC0A}" type="presParOf" srcId="{4EEDBA9F-8977-409C-A972-B7FB0FA2C8D4}" destId="{64449557-956F-45F5-BC90-BD5E74515637}" srcOrd="3" destOrd="0" presId="urn:microsoft.com/office/officeart/2005/8/layout/hierarchy1"/>
    <dgm:cxn modelId="{1ADC34A0-40BA-4644-8842-C3D08FF2B34A}" type="presParOf" srcId="{64449557-956F-45F5-BC90-BD5E74515637}" destId="{03E2BA4E-AAB3-450E-8DAC-28AB0A48D163}" srcOrd="0" destOrd="0" presId="urn:microsoft.com/office/officeart/2005/8/layout/hierarchy1"/>
    <dgm:cxn modelId="{280E7CF7-400F-4674-9F28-357B71561400}" type="presParOf" srcId="{03E2BA4E-AAB3-450E-8DAC-28AB0A48D163}" destId="{2459DC9E-4E84-48BB-8F10-A0CC392CD0D1}" srcOrd="0" destOrd="0" presId="urn:microsoft.com/office/officeart/2005/8/layout/hierarchy1"/>
    <dgm:cxn modelId="{76CA54D0-7465-4B70-A6B2-163EA9AF8A10}" type="presParOf" srcId="{03E2BA4E-AAB3-450E-8DAC-28AB0A48D163}" destId="{6E8EFFA8-441A-4F2A-B9C3-7D667B0E4127}" srcOrd="1" destOrd="0" presId="urn:microsoft.com/office/officeart/2005/8/layout/hierarchy1"/>
    <dgm:cxn modelId="{713516AC-4349-4F35-A615-B307166B0A7F}" type="presParOf" srcId="{64449557-956F-45F5-BC90-BD5E74515637}" destId="{36A3E688-802D-45A8-84FD-5AAEC734FA12}" srcOrd="1" destOrd="0" presId="urn:microsoft.com/office/officeart/2005/8/layout/hierarchy1"/>
    <dgm:cxn modelId="{43116B59-1DF0-49B2-9E4B-0F8F5FBB10B0}" type="presParOf" srcId="{5B362A3E-65AF-47BE-AAC6-B332D6AB682E}" destId="{40A0CE6E-CC7C-4B29-81D8-74DE962A5EEB}" srcOrd="2" destOrd="0" presId="urn:microsoft.com/office/officeart/2005/8/layout/hierarchy1"/>
    <dgm:cxn modelId="{A33400BB-C08D-4907-9F08-970247BCE5FF}" type="presParOf" srcId="{5B362A3E-65AF-47BE-AAC6-B332D6AB682E}" destId="{5CD02BDC-B51B-4EF8-B964-CC033BFE9A8A}" srcOrd="3" destOrd="0" presId="urn:microsoft.com/office/officeart/2005/8/layout/hierarchy1"/>
    <dgm:cxn modelId="{4494069D-1616-4D65-99BD-A530D76EF712}" type="presParOf" srcId="{5CD02BDC-B51B-4EF8-B964-CC033BFE9A8A}" destId="{87B8A7C1-44B5-47AF-AACC-9B6BB0DDD97B}" srcOrd="0" destOrd="0" presId="urn:microsoft.com/office/officeart/2005/8/layout/hierarchy1"/>
    <dgm:cxn modelId="{BC99B73E-37D6-4A80-8797-933A1E618E99}" type="presParOf" srcId="{87B8A7C1-44B5-47AF-AACC-9B6BB0DDD97B}" destId="{2B33581F-0EFF-4C40-8181-79E05280B5D5}" srcOrd="0" destOrd="0" presId="urn:microsoft.com/office/officeart/2005/8/layout/hierarchy1"/>
    <dgm:cxn modelId="{9A9EE477-B1C1-4138-9136-410D0E2EABEE}" type="presParOf" srcId="{87B8A7C1-44B5-47AF-AACC-9B6BB0DDD97B}" destId="{B88EDC4B-9CF5-4D0C-9202-B0BC97B9705E}" srcOrd="1" destOrd="0" presId="urn:microsoft.com/office/officeart/2005/8/layout/hierarchy1"/>
    <dgm:cxn modelId="{9C32004C-5ABB-48BE-ACEC-1C50581872A2}" type="presParOf" srcId="{5CD02BDC-B51B-4EF8-B964-CC033BFE9A8A}" destId="{27D4629D-C6D4-4D62-8A2E-40FF12E2B3BD}" srcOrd="1" destOrd="0" presId="urn:microsoft.com/office/officeart/2005/8/layout/hierarchy1"/>
    <dgm:cxn modelId="{0B8EC399-9F93-4FA9-9DC5-01B0245C34FB}" type="presParOf" srcId="{27D4629D-C6D4-4D62-8A2E-40FF12E2B3BD}" destId="{7AB36021-6B37-4E7C-99F8-DD5685B6A38B}" srcOrd="0" destOrd="0" presId="urn:microsoft.com/office/officeart/2005/8/layout/hierarchy1"/>
    <dgm:cxn modelId="{614FEBF0-AD6F-4F8D-967D-D7AEFFCD1501}" type="presParOf" srcId="{27D4629D-C6D4-4D62-8A2E-40FF12E2B3BD}" destId="{9D365195-FDF0-4F93-8814-6E23A1BECF14}" srcOrd="1" destOrd="0" presId="urn:microsoft.com/office/officeart/2005/8/layout/hierarchy1"/>
    <dgm:cxn modelId="{55190CDA-E89B-4E1A-A22B-6E8DAF90322B}" type="presParOf" srcId="{9D365195-FDF0-4F93-8814-6E23A1BECF14}" destId="{BCFFA92E-5D3A-4EBA-AA98-BEEE58754B73}" srcOrd="0" destOrd="0" presId="urn:microsoft.com/office/officeart/2005/8/layout/hierarchy1"/>
    <dgm:cxn modelId="{A5CEF8BB-1474-4F12-9760-4C8F5AEABFFE}" type="presParOf" srcId="{BCFFA92E-5D3A-4EBA-AA98-BEEE58754B73}" destId="{FCB775F8-C8BE-4AED-9B72-5FB5E7D0BE1F}" srcOrd="0" destOrd="0" presId="urn:microsoft.com/office/officeart/2005/8/layout/hierarchy1"/>
    <dgm:cxn modelId="{1A1FF40D-5CC6-4BA0-9949-1CF759F38B92}" type="presParOf" srcId="{BCFFA92E-5D3A-4EBA-AA98-BEEE58754B73}" destId="{32F299D3-49CC-4105-A144-D56337E7159F}" srcOrd="1" destOrd="0" presId="urn:microsoft.com/office/officeart/2005/8/layout/hierarchy1"/>
    <dgm:cxn modelId="{DEDA87AA-C8EF-4E8C-8410-6E3EFBBF7C78}" type="presParOf" srcId="{9D365195-FDF0-4F93-8814-6E23A1BECF14}" destId="{596BCF2A-BE63-4DE1-B13F-021CBB47D4EA}" srcOrd="1" destOrd="0" presId="urn:microsoft.com/office/officeart/2005/8/layout/hierarchy1"/>
    <dgm:cxn modelId="{0AC965C0-E462-49DA-AEDE-43EA14875508}" type="presParOf" srcId="{596BCF2A-BE63-4DE1-B13F-021CBB47D4EA}" destId="{AEC13F1D-3102-4D2F-8DE6-2694FA046BBA}" srcOrd="0" destOrd="0" presId="urn:microsoft.com/office/officeart/2005/8/layout/hierarchy1"/>
    <dgm:cxn modelId="{5B3B0F68-E9A1-4D07-B49F-22A326428C5C}" type="presParOf" srcId="{596BCF2A-BE63-4DE1-B13F-021CBB47D4EA}" destId="{C6DB85C6-A692-41FE-9AF0-C4E8BEFD85FB}" srcOrd="1" destOrd="0" presId="urn:microsoft.com/office/officeart/2005/8/layout/hierarchy1"/>
    <dgm:cxn modelId="{52EF225C-FF29-4EB0-921D-C406E8034FA2}" type="presParOf" srcId="{C6DB85C6-A692-41FE-9AF0-C4E8BEFD85FB}" destId="{76BC23CB-D824-44E7-81C5-1BBE4200C2D1}" srcOrd="0" destOrd="0" presId="urn:microsoft.com/office/officeart/2005/8/layout/hierarchy1"/>
    <dgm:cxn modelId="{88DE3CF8-67FA-4EC4-8272-883AED88835E}" type="presParOf" srcId="{76BC23CB-D824-44E7-81C5-1BBE4200C2D1}" destId="{D8636A17-A3A5-4965-9D43-5512DEB245AE}" srcOrd="0" destOrd="0" presId="urn:microsoft.com/office/officeart/2005/8/layout/hierarchy1"/>
    <dgm:cxn modelId="{0D6641DD-E505-4EEC-B0FD-EFDA36106608}" type="presParOf" srcId="{76BC23CB-D824-44E7-81C5-1BBE4200C2D1}" destId="{324CD290-DAB2-40DD-97A9-857E2DCF2A87}" srcOrd="1" destOrd="0" presId="urn:microsoft.com/office/officeart/2005/8/layout/hierarchy1"/>
    <dgm:cxn modelId="{D1100000-8CA0-4F76-9956-11B8FA48D3E4}" type="presParOf" srcId="{C6DB85C6-A692-41FE-9AF0-C4E8BEFD85FB}" destId="{093C4C05-F774-44D5-A2F7-2D064312D5D9}" srcOrd="1" destOrd="0" presId="urn:microsoft.com/office/officeart/2005/8/layout/hierarchy1"/>
    <dgm:cxn modelId="{25E3B955-446B-4439-AD48-BDD2D4DEDA3A}" type="presParOf" srcId="{596BCF2A-BE63-4DE1-B13F-021CBB47D4EA}" destId="{E7F089BA-DA16-464F-BAB2-DE02D339F6D3}" srcOrd="2" destOrd="0" presId="urn:microsoft.com/office/officeart/2005/8/layout/hierarchy1"/>
    <dgm:cxn modelId="{897FC56E-B5C4-4A6A-B8AB-A625C6CD3331}" type="presParOf" srcId="{596BCF2A-BE63-4DE1-B13F-021CBB47D4EA}" destId="{FDBE5FF2-FFFF-4FAE-8163-1DEADC1136DE}" srcOrd="3" destOrd="0" presId="urn:microsoft.com/office/officeart/2005/8/layout/hierarchy1"/>
    <dgm:cxn modelId="{A5CF9573-34A1-4373-8E1F-4B8ADC43C93E}" type="presParOf" srcId="{FDBE5FF2-FFFF-4FAE-8163-1DEADC1136DE}" destId="{0A942855-B5B2-4334-9E49-0447961CAC28}" srcOrd="0" destOrd="0" presId="urn:microsoft.com/office/officeart/2005/8/layout/hierarchy1"/>
    <dgm:cxn modelId="{AF47FAF6-CEAC-46A5-AFD7-C8474A87549E}" type="presParOf" srcId="{0A942855-B5B2-4334-9E49-0447961CAC28}" destId="{17122836-9E96-45D7-AA21-C37B973E44B0}" srcOrd="0" destOrd="0" presId="urn:microsoft.com/office/officeart/2005/8/layout/hierarchy1"/>
    <dgm:cxn modelId="{C824B547-66DF-4A1F-ADD3-1ADA7C11B655}" type="presParOf" srcId="{0A942855-B5B2-4334-9E49-0447961CAC28}" destId="{45C882B1-CB1D-4BD4-BB82-DCB7CE342931}" srcOrd="1" destOrd="0" presId="urn:microsoft.com/office/officeart/2005/8/layout/hierarchy1"/>
    <dgm:cxn modelId="{9D4FC1D1-9C4E-4B56-84DF-E14A575D251A}" type="presParOf" srcId="{FDBE5FF2-FFFF-4FAE-8163-1DEADC1136DE}" destId="{379155C4-C6F3-4155-942C-B51775B0F249}" srcOrd="1" destOrd="0" presId="urn:microsoft.com/office/officeart/2005/8/layout/hierarchy1"/>
    <dgm:cxn modelId="{24D8BEBA-6015-4750-B132-BDA4CA95B0C9}" type="presParOf" srcId="{27D4629D-C6D4-4D62-8A2E-40FF12E2B3BD}" destId="{7984AB71-D0C0-4833-B454-8B0805D9B54F}" srcOrd="2" destOrd="0" presId="urn:microsoft.com/office/officeart/2005/8/layout/hierarchy1"/>
    <dgm:cxn modelId="{2E68AD48-9AC6-4B23-9B22-0A4E8B2DAA7D}" type="presParOf" srcId="{27D4629D-C6D4-4D62-8A2E-40FF12E2B3BD}" destId="{79987DB7-C840-41C4-A9A1-F8801A6CF351}" srcOrd="3" destOrd="0" presId="urn:microsoft.com/office/officeart/2005/8/layout/hierarchy1"/>
    <dgm:cxn modelId="{BDE3633B-04F1-4722-90AA-996FB7BF3C11}" type="presParOf" srcId="{79987DB7-C840-41C4-A9A1-F8801A6CF351}" destId="{05B657E7-1ED0-46C4-8CB7-3A0BD13ED395}" srcOrd="0" destOrd="0" presId="urn:microsoft.com/office/officeart/2005/8/layout/hierarchy1"/>
    <dgm:cxn modelId="{0DEBE940-F143-4801-954A-D75E3F009A38}" type="presParOf" srcId="{05B657E7-1ED0-46C4-8CB7-3A0BD13ED395}" destId="{0F2FAEA9-AD24-4178-B4D6-35109B810EF1}" srcOrd="0" destOrd="0" presId="urn:microsoft.com/office/officeart/2005/8/layout/hierarchy1"/>
    <dgm:cxn modelId="{10092145-82D0-4397-94E3-AB9C8498A61B}" type="presParOf" srcId="{05B657E7-1ED0-46C4-8CB7-3A0BD13ED395}" destId="{45FC29B6-47F7-4530-BEFD-F53542219C65}" srcOrd="1" destOrd="0" presId="urn:microsoft.com/office/officeart/2005/8/layout/hierarchy1"/>
    <dgm:cxn modelId="{F5A2D73A-08EA-4ACF-815D-72C11CC505A2}" type="presParOf" srcId="{79987DB7-C840-41C4-A9A1-F8801A6CF351}" destId="{F7A0F40E-0625-41A1-A117-6B4BECD70010}" srcOrd="1" destOrd="0" presId="urn:microsoft.com/office/officeart/2005/8/layout/hierarchy1"/>
    <dgm:cxn modelId="{B4482941-8246-4C91-827C-5B2267B892A0}" type="presParOf" srcId="{F7A0F40E-0625-41A1-A117-6B4BECD70010}" destId="{A6B76DD6-796D-4950-82E1-BEE8DCFDF544}" srcOrd="0" destOrd="0" presId="urn:microsoft.com/office/officeart/2005/8/layout/hierarchy1"/>
    <dgm:cxn modelId="{0C251A4B-8D81-46BA-9F41-A5A171C13408}" type="presParOf" srcId="{F7A0F40E-0625-41A1-A117-6B4BECD70010}" destId="{511900FE-37F8-4573-A5A6-3D1D05E16F31}" srcOrd="1" destOrd="0" presId="urn:microsoft.com/office/officeart/2005/8/layout/hierarchy1"/>
    <dgm:cxn modelId="{7CDF4C53-5A72-48F8-87A8-2BE126957B34}" type="presParOf" srcId="{511900FE-37F8-4573-A5A6-3D1D05E16F31}" destId="{0CEBF1C5-1AA2-4AB5-90AE-FB5E88DB1559}" srcOrd="0" destOrd="0" presId="urn:microsoft.com/office/officeart/2005/8/layout/hierarchy1"/>
    <dgm:cxn modelId="{D75DFD4D-AF4D-40B7-9FA8-DD3B7D725CD7}" type="presParOf" srcId="{0CEBF1C5-1AA2-4AB5-90AE-FB5E88DB1559}" destId="{498196AD-E33E-404B-B964-1D2783D1E6EA}" srcOrd="0" destOrd="0" presId="urn:microsoft.com/office/officeart/2005/8/layout/hierarchy1"/>
    <dgm:cxn modelId="{E4424C11-D3B4-4152-9720-83D5415ED1B6}" type="presParOf" srcId="{0CEBF1C5-1AA2-4AB5-90AE-FB5E88DB1559}" destId="{678CA279-72ED-4DDB-B534-813F620ED8FF}" srcOrd="1" destOrd="0" presId="urn:microsoft.com/office/officeart/2005/8/layout/hierarchy1"/>
    <dgm:cxn modelId="{BB0EFB11-C36B-4829-A5E9-896068886DD4}" type="presParOf" srcId="{511900FE-37F8-4573-A5A6-3D1D05E16F31}" destId="{C272FD39-B629-4944-ABF9-EFEB0BEC381C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47F475-DD73-4FFA-9829-8F6345B3E1F4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88F823-5B1D-44F6-B50E-7BCF808C6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8D05-7604-4267-AB3E-CA569DA157BC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2DBBF-2CA5-488F-B939-79E438E40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9CE2-95E0-4F76-9349-946133BB7237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5DD9-AE0A-4FD0-A72A-ADD145CD8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F04AD-A176-452E-ACBF-03FD7FFB3CC1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B27F-B0B3-4E2F-8E52-5F15DEBA3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271F2A-1063-410E-A414-7D459F2E48C9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EFD76-1EAC-477B-B606-FAD98E30F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864E-A60D-4F0D-960B-2EAC80AE29F4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1E77-A33C-4896-8A18-D3DE86EF9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20180-F0D8-4E52-BE12-16E0E17744CD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C66B-5CEE-4CA3-B6DC-869C6D840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0F08-6FDF-4BD4-B08D-A040D7C26D06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3E899-A8DA-45B5-B5CF-4F6E6C8CA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52CC8D-EE69-4E83-86D9-3016F3C29367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B6C777-CACE-441D-BCCC-1CFD5D72F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AB9E-5409-488F-9150-2EEAFDB5EC30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0047-289D-4AF1-BE79-F4C6A3BED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BAC942-0CE4-4C6B-BA9D-ED013845D554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F62933-7583-4878-8595-1A8E60A1C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E946857-BA8B-4D82-AE37-2B0A58D094D3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E4DC145-BF32-4827-86CF-8BF84CC6A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ransition>
    <p:cover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885E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01C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01C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09FFF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571500"/>
            <a:ext cx="7772400" cy="2714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/>
              <a:t>ГОРМОНИ </a:t>
            </a:r>
            <a:endParaRPr lang="ru-RU" sz="48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4714875"/>
            <a:ext cx="4357687" cy="1357313"/>
          </a:xfrm>
        </p:spPr>
        <p:txBody>
          <a:bodyPr/>
          <a:lstStyle/>
          <a:p>
            <a:pPr marL="36513" algn="l" eaLnBrk="1" hangingPunct="1">
              <a:spcBef>
                <a:spcPct val="0"/>
              </a:spcBef>
            </a:pPr>
            <a:endParaRPr lang="ru-RU" sz="3000" smtClean="0">
              <a:solidFill>
                <a:srgbClr val="758386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183562" cy="6429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Кількісне визначення</a:t>
            </a:r>
            <a:endParaRPr lang="uk-UA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00063" y="857250"/>
            <a:ext cx="8183562" cy="5572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У тиреоїдині встановлюють вміст органічно зв’язаного йоду. Мінералізацію проводять водню пероксидом у присутності кислоти сульфатної концентрованої. Відбувається утворення йодидів і часткове окиснення їх до йодатів. Після охолодження йодиди окиснюють до йодатів розчином калію перманганату:</a:t>
            </a:r>
          </a:p>
          <a:p>
            <a:pPr eaLnBrk="1" hangingPunct="1">
              <a:buFont typeface="Wingdings 2" pitchFamily="18" charset="2"/>
              <a:buNone/>
            </a:pPr>
            <a:endParaRPr lang="ru-RU" sz="1400" smtClean="0"/>
          </a:p>
          <a:p>
            <a:pPr eaLnBrk="1" hangingPunct="1">
              <a:buFont typeface="Wingdings 2" pitchFamily="18" charset="2"/>
              <a:buNone/>
            </a:pPr>
            <a:endParaRPr 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Надлишок калію перманганату і марганцю (</a:t>
            </a:r>
            <a:r>
              <a:rPr lang="en-US" sz="1400" smtClean="0"/>
              <a:t>IV) </a:t>
            </a:r>
            <a:r>
              <a:rPr lang="ru-RU" sz="1400" smtClean="0"/>
              <a:t>оксид видаляють за допомогою натрію нітриту:</a:t>
            </a:r>
          </a:p>
          <a:p>
            <a:pPr eaLnBrk="1" hangingPunct="1">
              <a:buFont typeface="Wingdings 2" pitchFamily="18" charset="2"/>
              <a:buNone/>
            </a:pPr>
            <a:endParaRPr lang="ru-RU" sz="1400" smtClean="0"/>
          </a:p>
          <a:p>
            <a:pPr eaLnBrk="1" hangingPunct="1">
              <a:buFont typeface="Wingdings 2" pitchFamily="18" charset="2"/>
              <a:buNone/>
            </a:pPr>
            <a:endParaRPr lang="ru-RU" sz="1400" smtClean="0"/>
          </a:p>
          <a:p>
            <a:pPr eaLnBrk="1" hangingPunct="1">
              <a:buFont typeface="Wingdings 2" pitchFamily="18" charset="2"/>
              <a:buNone/>
            </a:pPr>
            <a:endParaRPr lang="ru-RU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Можливий надлишок нітритів руйнують за допомогою сечовини:</a:t>
            </a:r>
          </a:p>
          <a:p>
            <a:pPr eaLnBrk="1" hangingPunct="1">
              <a:buFont typeface="Wingdings 2" pitchFamily="18" charset="2"/>
              <a:buNone/>
            </a:pPr>
            <a:endParaRPr lang="ru-RU" sz="1400" smtClean="0"/>
          </a:p>
          <a:p>
            <a:pPr eaLnBrk="1" hangingPunct="1">
              <a:buFont typeface="Wingdings 2" pitchFamily="18" charset="2"/>
              <a:buNone/>
            </a:pPr>
            <a:endParaRPr lang="uk-UA" sz="1200" smtClean="0"/>
          </a:p>
          <a:p>
            <a:pPr eaLnBrk="1" hangingPunct="1">
              <a:buFont typeface="Wingdings 2" pitchFamily="18" charset="2"/>
              <a:buNone/>
            </a:pPr>
            <a:endParaRPr lang="ru-RU" sz="8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У розчині залишається тільки один окисник – кислота йодновата (йодатна) в кількості, еквівалентній вмісту йоду в наважці тиреоїдину. Додають розчин калію йодиду, і йод, що виділився, відтировують натрію тіосульфатом:</a:t>
            </a:r>
          </a:p>
          <a:p>
            <a:pPr eaLnBrk="1" hangingPunct="1">
              <a:buFont typeface="Wingdings 2" pitchFamily="18" charset="2"/>
              <a:buNone/>
            </a:pPr>
            <a:endParaRPr lang="uk-UA" sz="1400" smtClean="0"/>
          </a:p>
          <a:p>
            <a:pPr eaLnBrk="1" hangingPunct="1">
              <a:buFont typeface="Wingdings 2" pitchFamily="18" charset="2"/>
              <a:buNone/>
            </a:pPr>
            <a:endParaRPr lang="ru-RU" sz="16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Тиреоїдин має містити 0,17-0,23% йоду.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Вміст органічно зв’язаного йоду в тиреоїдині можна визначити також використовуючи метод спалювання в колбі з киснем.</a:t>
            </a: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25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253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253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2538" name="Picture 6"/>
          <p:cNvPicPr>
            <a:picLocks noChangeAspect="1" noChangeArrowheads="1"/>
          </p:cNvPicPr>
          <p:nvPr/>
        </p:nvPicPr>
        <p:blipFill>
          <a:blip r:embed="rId2"/>
          <a:srcRect l="27232" t="72144" r="28571" b="20000"/>
          <a:stretch>
            <a:fillRect/>
          </a:stretch>
        </p:blipFill>
        <p:spPr bwMode="auto">
          <a:xfrm>
            <a:off x="2500313" y="1857375"/>
            <a:ext cx="45005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7"/>
          <p:cNvPicPr>
            <a:picLocks noChangeAspect="1" noChangeArrowheads="1"/>
          </p:cNvPicPr>
          <p:nvPr/>
        </p:nvPicPr>
        <p:blipFill>
          <a:blip r:embed="rId3"/>
          <a:srcRect l="26785" t="13571" r="28571" b="75000"/>
          <a:stretch>
            <a:fillRect/>
          </a:stretch>
        </p:blipFill>
        <p:spPr bwMode="auto">
          <a:xfrm>
            <a:off x="2500313" y="2786063"/>
            <a:ext cx="44831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8"/>
          <p:cNvPicPr>
            <a:picLocks noChangeAspect="1" noChangeArrowheads="1"/>
          </p:cNvPicPr>
          <p:nvPr/>
        </p:nvPicPr>
        <p:blipFill>
          <a:blip r:embed="rId3"/>
          <a:srcRect l="30357" t="31429" r="31696" b="59286"/>
          <a:stretch>
            <a:fillRect/>
          </a:stretch>
        </p:blipFill>
        <p:spPr bwMode="auto">
          <a:xfrm>
            <a:off x="2500313" y="3857625"/>
            <a:ext cx="38576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9"/>
          <p:cNvPicPr>
            <a:picLocks noChangeAspect="1" noChangeArrowheads="1"/>
          </p:cNvPicPr>
          <p:nvPr/>
        </p:nvPicPr>
        <p:blipFill>
          <a:blip r:embed="rId3"/>
          <a:srcRect l="37500" t="52142" r="35715" b="39999"/>
          <a:stretch>
            <a:fillRect/>
          </a:stretch>
        </p:blipFill>
        <p:spPr bwMode="auto">
          <a:xfrm>
            <a:off x="2500313" y="5143500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183562" cy="785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Зберігання</a:t>
            </a:r>
            <a:endParaRPr lang="uk-UA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183562" cy="571500"/>
          </a:xfrm>
        </p:spPr>
        <p:txBody>
          <a:bodyPr/>
          <a:lstStyle/>
          <a:p>
            <a:pPr indent="265113" eaLnBrk="1" hangingPunct="1">
              <a:buFont typeface="Wingdings 2" pitchFamily="18" charset="2"/>
              <a:buNone/>
            </a:pPr>
            <a:r>
              <a:rPr lang="ru-RU" sz="1600" smtClean="0"/>
              <a:t>У добре закупорених склянках із темного скла. 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355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356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356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0063" y="1643063"/>
            <a:ext cx="82550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Застосування</a:t>
            </a:r>
            <a:endParaRPr lang="uk-UA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563" name="Содержимое 2"/>
          <p:cNvSpPr txBox="1">
            <a:spLocks/>
          </p:cNvSpPr>
          <p:nvPr/>
        </p:nvSpPr>
        <p:spPr bwMode="auto">
          <a:xfrm>
            <a:off x="571500" y="2786063"/>
            <a:ext cx="81835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indent="44926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>
                <a:latin typeface="Verdana" pitchFamily="34" charset="0"/>
              </a:rPr>
              <a:t>При гіпофункції щитовидної залози, що приводить до гіпотиреозу, мікседеми, кретинізму, ожиріння або ендемічного зобу.</a:t>
            </a:r>
            <a:endParaRPr lang="uk-UA" sz="1600">
              <a:latin typeface="Verdana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Стероїдні гормони</a:t>
            </a:r>
            <a:endParaRPr lang="uk-UA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183562" cy="5143500"/>
          </a:xfrm>
        </p:spPr>
        <p:txBody>
          <a:bodyPr/>
          <a:lstStyle/>
          <a:p>
            <a:pPr eaLnBrk="1" hangingPunct="1"/>
            <a:r>
              <a:rPr lang="ru-RU" sz="1600" smtClean="0"/>
              <a:t>До стероїдних гормонів належать гормони коркового шару надниркових залоз (кортикостероїди) та статеві гормони, які, у свою чергу, поділяються на чоловічі статеві гормони (андрогени), жіночі статеві гормони (естрогени) і гормони жовтого тіла (гестагени, або лутоїдні гормони). </a:t>
            </a:r>
          </a:p>
          <a:p>
            <a:pPr eaLnBrk="1" hangingPunct="1"/>
            <a:r>
              <a:rPr lang="ru-RU" sz="1600" smtClean="0"/>
              <a:t>Структурною основою стероїдних гормонів є скелет вуглеводню циклопентанпергідрофенантрену. Загальна формула стероїдних гормонів:</a:t>
            </a:r>
          </a:p>
          <a:p>
            <a:pPr eaLnBrk="1" hangingPunct="1"/>
            <a:endParaRPr lang="uk-UA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ru-RU" sz="1600" smtClean="0"/>
          </a:p>
          <a:p>
            <a:pPr eaLnBrk="1" hangingPunct="1"/>
            <a:endParaRPr lang="uk-UA" sz="1600" smtClean="0"/>
          </a:p>
          <a:p>
            <a:pPr eaLnBrk="1" hangingPunct="1"/>
            <a:endParaRPr lang="ru-RU" sz="1600" smtClean="0"/>
          </a:p>
          <a:p>
            <a:pPr eaLnBrk="1" hangingPunct="1"/>
            <a:r>
              <a:rPr lang="ru-RU" sz="1600" smtClean="0"/>
              <a:t>Ці сполуки – кристалічні речовини, тому для них визначають температуру плавлення – один із показників чистоти й ідентичності. </a:t>
            </a:r>
          </a:p>
          <a:p>
            <a:pPr eaLnBrk="1" hangingPunct="1"/>
            <a:r>
              <a:rPr lang="ru-RU" sz="1600" smtClean="0"/>
              <a:t>Стероїдні гормони та їх аналоги – оптично активні речовини; більшість із них є правообертаючими ізомерами (метиландростендіол – лівообертаючий). ФС для ідентифікації й підтвердження чистоти рекомендує визначати кут обертання розчинів аналізованих сполук в етанолі, іноді хлороформі або діоксані і розраховувати питоме обертання. </a:t>
            </a:r>
          </a:p>
          <a:p>
            <a:pPr eaLnBrk="1" hangingPunct="1"/>
            <a:endParaRPr lang="ru-RU" sz="1600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 l="37946" t="32143" r="39732" b="46428"/>
          <a:stretch>
            <a:fillRect/>
          </a:stretch>
        </p:blipFill>
        <p:spPr bwMode="auto">
          <a:xfrm>
            <a:off x="3071813" y="2928938"/>
            <a:ext cx="25003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561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357188"/>
            <a:ext cx="8183563" cy="1050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Реакції</a:t>
            </a:r>
            <a:r>
              <a:rPr lang="ru-RU" sz="3100" b="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3100" b="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ідентифікації</a:t>
            </a:r>
            <a:r>
              <a:rPr lang="ru-RU" sz="3100" b="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3100" b="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стероїдів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503238" y="1000125"/>
            <a:ext cx="8183562" cy="5429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1. Реакція Лібермана-Бурхарда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Після додавання до лікарського засобу оцтового ангідриду, а потім концентрованої сірчаної кислоти (у співвідношенні 50:1), повільно з'являється забарвлення, що переходить від рожевого до зеленого або синього.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2. Реакція Розенхайма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Ця реакція характерна для стероїдів, що містять дієнове угруповання (пов'язану систему подвійних зв'язків). При додаванні до хлороформного розчину речовини, що має стеро</a:t>
            </a:r>
            <a:r>
              <a:rPr lang="uk-UA" sz="1600" smtClean="0"/>
              <a:t>ї</a:t>
            </a:r>
            <a:r>
              <a:rPr lang="ru-RU" sz="1600" smtClean="0"/>
              <a:t>дну структуру, 96% водного розчину трихлороцтової кислоти з'являється забарвлення, що змінюється від рожевого (червоного) до лілового або інтенсивно синього.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3. Реакція Златкіса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До розчину стероїдного засоби в крижаній оцтовій кислоті додають розчин хлориду заліза (</a:t>
            </a:r>
            <a:r>
              <a:rPr lang="en-US" sz="1600" smtClean="0"/>
              <a:t>III) </a:t>
            </a:r>
            <a:r>
              <a:rPr lang="ru-RU" sz="1600" smtClean="0"/>
              <a:t>і концентровану сірчану кислоту. З'являється червоне забарвлення.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5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smtClean="0"/>
              <a:t>4. </a:t>
            </a:r>
            <a:r>
              <a:rPr lang="ru-RU" sz="2900" dirty="0" err="1" smtClean="0"/>
              <a:t>Реакція</a:t>
            </a:r>
            <a:r>
              <a:rPr lang="ru-RU" sz="2900" dirty="0" smtClean="0"/>
              <a:t> </a:t>
            </a:r>
            <a:r>
              <a:rPr lang="ru-RU" sz="2900" dirty="0" err="1" smtClean="0"/>
              <a:t>Рейхштейна</a:t>
            </a:r>
            <a:endParaRPr lang="ru-RU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err="1" smtClean="0"/>
              <a:t>Недоліком</a:t>
            </a:r>
            <a:r>
              <a:rPr lang="ru-RU" sz="2900" dirty="0" smtClean="0"/>
              <a:t> </a:t>
            </a:r>
            <a:r>
              <a:rPr lang="ru-RU" sz="2900" dirty="0" err="1" smtClean="0"/>
              <a:t>перерахованих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вище</a:t>
            </a:r>
            <a:r>
              <a:rPr lang="ru-RU" sz="2900" dirty="0" smtClean="0"/>
              <a:t> </a:t>
            </a:r>
            <a:r>
              <a:rPr lang="ru-RU" sz="2900" dirty="0" err="1" smtClean="0"/>
              <a:t>реакцій</a:t>
            </a:r>
            <a:r>
              <a:rPr lang="ru-RU" sz="2900" dirty="0" smtClean="0"/>
              <a:t> </a:t>
            </a:r>
            <a:r>
              <a:rPr lang="ru-RU" sz="2900" dirty="0" err="1" smtClean="0"/>
              <a:t>є</a:t>
            </a:r>
            <a:r>
              <a:rPr lang="ru-RU" sz="2900" dirty="0" smtClean="0"/>
              <a:t> те, </a:t>
            </a:r>
            <a:r>
              <a:rPr lang="ru-RU" sz="2900" dirty="0" err="1" smtClean="0"/>
              <a:t>що</a:t>
            </a:r>
            <a:r>
              <a:rPr lang="ru-RU" sz="2900" dirty="0" smtClean="0"/>
              <a:t> </a:t>
            </a:r>
            <a:r>
              <a:rPr lang="ru-RU" sz="2900" dirty="0" err="1" smtClean="0"/>
              <a:t>майже</a:t>
            </a:r>
            <a:r>
              <a:rPr lang="ru-RU" sz="2900" dirty="0" smtClean="0"/>
              <a:t> </a:t>
            </a:r>
            <a:r>
              <a:rPr lang="ru-RU" sz="2900" dirty="0" err="1" smtClean="0"/>
              <a:t>всі</a:t>
            </a:r>
            <a:r>
              <a:rPr lang="ru-RU" sz="2900" dirty="0" smtClean="0"/>
              <a:t> </a:t>
            </a:r>
            <a:r>
              <a:rPr lang="ru-RU" sz="2900" dirty="0" err="1" smtClean="0"/>
              <a:t>стероїдні</a:t>
            </a:r>
            <a:r>
              <a:rPr lang="ru-RU" sz="2900" dirty="0" smtClean="0"/>
              <a:t> </a:t>
            </a:r>
            <a:r>
              <a:rPr lang="ru-RU" sz="2900" dirty="0" err="1" smtClean="0"/>
              <a:t>сполуки</a:t>
            </a:r>
            <a:r>
              <a:rPr lang="ru-RU" sz="2900" dirty="0" smtClean="0"/>
              <a:t> </a:t>
            </a:r>
            <a:r>
              <a:rPr lang="ru-RU" sz="2900" dirty="0" err="1" smtClean="0"/>
              <a:t>дають</a:t>
            </a:r>
            <a:r>
              <a:rPr lang="ru-RU" sz="2900" dirty="0" smtClean="0"/>
              <a:t> </a:t>
            </a:r>
            <a:r>
              <a:rPr lang="ru-RU" sz="2900" dirty="0" err="1" smtClean="0"/>
              <a:t>однакове</a:t>
            </a:r>
            <a:r>
              <a:rPr lang="ru-RU" sz="2900" dirty="0" smtClean="0"/>
              <a:t> </a:t>
            </a:r>
            <a:r>
              <a:rPr lang="ru-RU" sz="2900" dirty="0" err="1" smtClean="0"/>
              <a:t>забарвлення</a:t>
            </a:r>
            <a:r>
              <a:rPr lang="ru-RU" sz="2900" dirty="0" smtClean="0"/>
              <a:t>. </a:t>
            </a:r>
            <a:r>
              <a:rPr lang="ru-RU" sz="2900" dirty="0" err="1" smtClean="0"/>
              <a:t>Рейхштейн</a:t>
            </a:r>
            <a:r>
              <a:rPr lang="ru-RU" sz="2900" dirty="0" smtClean="0"/>
              <a:t> </a:t>
            </a:r>
            <a:r>
              <a:rPr lang="ru-RU" sz="2900" dirty="0" err="1" smtClean="0"/>
              <a:t>запропонував</a:t>
            </a:r>
            <a:r>
              <a:rPr lang="ru-RU" sz="2900" dirty="0" smtClean="0"/>
              <a:t> для </a:t>
            </a:r>
            <a:r>
              <a:rPr lang="ru-RU" sz="2900" dirty="0" err="1" smtClean="0"/>
              <a:t>розпізнавання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окремих</a:t>
            </a:r>
            <a:r>
              <a:rPr lang="ru-RU" sz="2900" dirty="0" smtClean="0"/>
              <a:t> </a:t>
            </a:r>
            <a:r>
              <a:rPr lang="ru-RU" sz="2900" dirty="0" err="1" smtClean="0"/>
              <a:t>сполук</a:t>
            </a:r>
            <a:r>
              <a:rPr lang="ru-RU" sz="2900" dirty="0" smtClean="0"/>
              <a:t> </a:t>
            </a:r>
            <a:r>
              <a:rPr lang="ru-RU" sz="2900" dirty="0" err="1" smtClean="0"/>
              <a:t>використовувати</a:t>
            </a:r>
            <a:r>
              <a:rPr lang="ru-RU" sz="2900" dirty="0" smtClean="0"/>
              <a:t> </a:t>
            </a:r>
            <a:r>
              <a:rPr lang="ru-RU" sz="2900" dirty="0" err="1" smtClean="0"/>
              <a:t>концентровану</a:t>
            </a:r>
            <a:r>
              <a:rPr lang="ru-RU" sz="2900" dirty="0" smtClean="0"/>
              <a:t> </a:t>
            </a:r>
            <a:r>
              <a:rPr lang="ru-RU" sz="2900" dirty="0" err="1" smtClean="0"/>
              <a:t>або</a:t>
            </a:r>
            <a:r>
              <a:rPr lang="ru-RU" sz="2900" dirty="0" smtClean="0"/>
              <a:t> 84% </a:t>
            </a:r>
            <a:r>
              <a:rPr lang="ru-RU" sz="2900" dirty="0" err="1" smtClean="0"/>
              <a:t>сірчану</a:t>
            </a:r>
            <a:r>
              <a:rPr lang="ru-RU" sz="2900" dirty="0" smtClean="0"/>
              <a:t> кислоту, яка </a:t>
            </a:r>
            <a:r>
              <a:rPr lang="ru-RU" sz="2900" dirty="0" err="1" smtClean="0"/>
              <a:t>дає</a:t>
            </a:r>
            <a:r>
              <a:rPr lang="ru-RU" sz="2900" dirty="0" smtClean="0"/>
              <a:t> </a:t>
            </a:r>
            <a:r>
              <a:rPr lang="ru-RU" sz="2900" dirty="0" err="1" smtClean="0"/>
              <a:t>різні</a:t>
            </a:r>
            <a:r>
              <a:rPr lang="ru-RU" sz="2900" dirty="0" smtClean="0"/>
              <a:t> </a:t>
            </a:r>
            <a:r>
              <a:rPr lang="ru-RU" sz="2900" dirty="0" err="1" smtClean="0"/>
              <a:t>кольорові</a:t>
            </a:r>
            <a:r>
              <a:rPr lang="ru-RU" sz="2900" dirty="0" smtClean="0"/>
              <a:t> </a:t>
            </a:r>
            <a:r>
              <a:rPr lang="ru-RU" sz="2900" dirty="0" err="1" smtClean="0"/>
              <a:t>реакції</a:t>
            </a:r>
            <a:r>
              <a:rPr lang="ru-RU" sz="2900" dirty="0" smtClean="0"/>
              <a:t> </a:t>
            </a:r>
            <a:r>
              <a:rPr lang="ru-RU" sz="2900" dirty="0" err="1" smtClean="0"/>
              <a:t>зі</a:t>
            </a:r>
            <a:r>
              <a:rPr lang="ru-RU" sz="2900" dirty="0" smtClean="0"/>
              <a:t> </a:t>
            </a:r>
            <a:r>
              <a:rPr lang="ru-RU" sz="2900" dirty="0" err="1" smtClean="0"/>
              <a:t>стероїдними</a:t>
            </a:r>
            <a:r>
              <a:rPr lang="ru-RU" sz="2900" dirty="0" smtClean="0"/>
              <a:t> </a:t>
            </a:r>
            <a:r>
              <a:rPr lang="ru-RU" sz="2900" dirty="0" err="1" smtClean="0"/>
              <a:t>сполуками</a:t>
            </a:r>
            <a:r>
              <a:rPr lang="ru-RU" sz="2900" dirty="0" smtClean="0"/>
              <a:t>. </a:t>
            </a:r>
            <a:r>
              <a:rPr lang="ru-RU" sz="2900" dirty="0" err="1" smtClean="0"/>
              <a:t>Відомо</a:t>
            </a:r>
            <a:r>
              <a:rPr lang="ru-RU" sz="2900" dirty="0" smtClean="0"/>
              <a:t> </a:t>
            </a:r>
            <a:r>
              <a:rPr lang="ru-RU" sz="2900" dirty="0" err="1" smtClean="0"/>
              <a:t>кілька</a:t>
            </a:r>
            <a:r>
              <a:rPr lang="ru-RU" sz="2900" dirty="0" smtClean="0"/>
              <a:t> </a:t>
            </a:r>
            <a:r>
              <a:rPr lang="ru-RU" sz="2900" dirty="0" err="1" smtClean="0"/>
              <a:t>модифікацій</a:t>
            </a:r>
            <a:r>
              <a:rPr lang="ru-RU" sz="2900" dirty="0" smtClean="0"/>
              <a:t> </a:t>
            </a:r>
            <a:r>
              <a:rPr lang="ru-RU" sz="2900" dirty="0" err="1" smtClean="0"/>
              <a:t>даної</a:t>
            </a:r>
            <a:r>
              <a:rPr lang="ru-RU" sz="2900" dirty="0" smtClean="0"/>
              <a:t> </a:t>
            </a:r>
            <a:r>
              <a:rPr lang="ru-RU" sz="2900" dirty="0" err="1" smtClean="0"/>
              <a:t>реакції</a:t>
            </a:r>
            <a:r>
              <a:rPr lang="ru-RU" sz="2900" dirty="0" smtClean="0"/>
              <a:t> (</a:t>
            </a:r>
            <a:r>
              <a:rPr lang="ru-RU" sz="2900" dirty="0" err="1" smtClean="0"/>
              <a:t>реакція</a:t>
            </a:r>
            <a:r>
              <a:rPr lang="ru-RU" sz="2900" dirty="0" smtClean="0"/>
              <a:t> </a:t>
            </a:r>
            <a:r>
              <a:rPr lang="ru-RU" sz="2900" dirty="0" err="1" smtClean="0"/>
              <a:t>Залковського</a:t>
            </a:r>
            <a:r>
              <a:rPr lang="ru-RU" sz="2900" dirty="0" smtClean="0"/>
              <a:t>). За </a:t>
            </a:r>
            <a:r>
              <a:rPr lang="ru-RU" sz="2900" dirty="0" err="1" smtClean="0"/>
              <a:t>забарвленням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продуктів</a:t>
            </a:r>
            <a:r>
              <a:rPr lang="ru-RU" sz="2900" dirty="0" smtClean="0"/>
              <a:t> </a:t>
            </a:r>
            <a:r>
              <a:rPr lang="ru-RU" sz="2900" dirty="0" err="1" smtClean="0"/>
              <a:t>реакції</a:t>
            </a:r>
            <a:r>
              <a:rPr lang="ru-RU" sz="2900" dirty="0" smtClean="0"/>
              <a:t>, </a:t>
            </a:r>
            <a:r>
              <a:rPr lang="ru-RU" sz="2900" dirty="0" err="1" smtClean="0"/>
              <a:t>наявності</a:t>
            </a:r>
            <a:r>
              <a:rPr lang="ru-RU" sz="2900" dirty="0" smtClean="0"/>
              <a:t> </a:t>
            </a:r>
            <a:r>
              <a:rPr lang="ru-RU" sz="2900" dirty="0" err="1" smtClean="0"/>
              <a:t>або</a:t>
            </a:r>
            <a:r>
              <a:rPr lang="ru-RU" sz="2900" dirty="0" smtClean="0"/>
              <a:t> </a:t>
            </a:r>
            <a:r>
              <a:rPr lang="ru-RU" sz="2900" dirty="0" err="1" smtClean="0"/>
              <a:t>відсутності</a:t>
            </a:r>
            <a:r>
              <a:rPr lang="ru-RU" sz="2900" dirty="0" smtClean="0"/>
              <a:t> </a:t>
            </a:r>
            <a:r>
              <a:rPr lang="ru-RU" sz="2900" dirty="0" err="1" smtClean="0"/>
              <a:t>флюоресценції</a:t>
            </a:r>
            <a:r>
              <a:rPr lang="ru-RU" sz="2900" dirty="0" smtClean="0"/>
              <a:t> </a:t>
            </a:r>
            <a:r>
              <a:rPr lang="ru-RU" sz="2900" dirty="0" err="1" smtClean="0"/>
              <a:t>УФ-області</a:t>
            </a:r>
            <a:r>
              <a:rPr lang="ru-RU" sz="2900" dirty="0" smtClean="0"/>
              <a:t> спектра, </a:t>
            </a:r>
            <a:r>
              <a:rPr lang="ru-RU" sz="2900" dirty="0" err="1" smtClean="0"/>
              <a:t>зміни</a:t>
            </a:r>
            <a:r>
              <a:rPr lang="ru-RU" sz="2900" dirty="0" smtClean="0"/>
              <a:t> </a:t>
            </a:r>
            <a:r>
              <a:rPr lang="ru-RU" sz="2900" dirty="0" err="1" smtClean="0"/>
              <a:t>забарвлення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після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розведення</a:t>
            </a:r>
            <a:r>
              <a:rPr lang="ru-RU" sz="2900" dirty="0" smtClean="0"/>
              <a:t> водою (а в </a:t>
            </a:r>
            <a:r>
              <a:rPr lang="ru-RU" sz="2900" dirty="0" err="1" smtClean="0"/>
              <a:t>деяких</a:t>
            </a:r>
            <a:r>
              <a:rPr lang="ru-RU" sz="2900" dirty="0" smtClean="0"/>
              <a:t> </a:t>
            </a:r>
            <a:r>
              <a:rPr lang="ru-RU" sz="2900" dirty="0" err="1" smtClean="0"/>
              <a:t>випадках</a:t>
            </a:r>
            <a:r>
              <a:rPr lang="ru-RU" sz="2900" dirty="0" smtClean="0"/>
              <a:t> хлороформом) </a:t>
            </a:r>
            <a:r>
              <a:rPr lang="ru-RU" sz="2900" dirty="0" err="1" smtClean="0"/>
              <a:t>можна</a:t>
            </a:r>
            <a:r>
              <a:rPr lang="ru-RU" sz="2900" dirty="0" smtClean="0"/>
              <a:t> </a:t>
            </a:r>
            <a:r>
              <a:rPr lang="ru-RU" sz="2900" dirty="0" err="1" smtClean="0"/>
              <a:t>відрізнити</a:t>
            </a:r>
            <a:r>
              <a:rPr lang="ru-RU" sz="2900" dirty="0" smtClean="0"/>
              <a:t> </a:t>
            </a:r>
            <a:r>
              <a:rPr lang="ru-RU" sz="2900" dirty="0" err="1" smtClean="0"/>
              <a:t>лікарські</a:t>
            </a:r>
            <a:r>
              <a:rPr lang="ru-RU" sz="2900" dirty="0" smtClean="0"/>
              <a:t> </a:t>
            </a:r>
            <a:r>
              <a:rPr lang="ru-RU" sz="2900" dirty="0" err="1" smtClean="0"/>
              <a:t>засоби</a:t>
            </a:r>
            <a:r>
              <a:rPr lang="ru-RU" sz="2900" dirty="0" smtClean="0"/>
              <a:t> в </a:t>
            </a:r>
            <a:r>
              <a:rPr lang="ru-RU" sz="2900" dirty="0" err="1" smtClean="0"/>
              <a:t>даній</a:t>
            </a:r>
            <a:r>
              <a:rPr lang="ru-RU" sz="2900" dirty="0" smtClean="0"/>
              <a:t> </a:t>
            </a:r>
            <a:r>
              <a:rPr lang="ru-RU" sz="2900" dirty="0" err="1" smtClean="0"/>
              <a:t>групі</a:t>
            </a:r>
            <a:r>
              <a:rPr lang="ru-RU" sz="2900" dirty="0" smtClean="0"/>
              <a:t>. </a:t>
            </a:r>
            <a:r>
              <a:rPr lang="ru-RU" sz="2900" dirty="0" err="1" smtClean="0"/>
              <a:t>Наприклад</a:t>
            </a:r>
            <a:r>
              <a:rPr lang="ru-RU" sz="2900" dirty="0" smtClean="0"/>
              <a:t>, для </a:t>
            </a:r>
            <a:r>
              <a:rPr lang="ru-RU" sz="2900" dirty="0" err="1" smtClean="0"/>
              <a:t>ідентифікації</a:t>
            </a:r>
            <a:r>
              <a:rPr lang="ru-RU" sz="2900" dirty="0" smtClean="0"/>
              <a:t> </a:t>
            </a:r>
            <a:r>
              <a:rPr lang="ru-RU" sz="2900" dirty="0" err="1" smtClean="0"/>
              <a:t>дезоксикортикостерона</a:t>
            </a:r>
            <a:r>
              <a:rPr lang="ru-RU" sz="2900" dirty="0" smtClean="0"/>
              <a:t> ацетату </a:t>
            </a:r>
            <a:r>
              <a:rPr lang="ru-RU" sz="2900" dirty="0" err="1" smtClean="0"/>
              <a:t>після</a:t>
            </a:r>
            <a:r>
              <a:rPr lang="ru-RU" sz="2900" dirty="0" smtClean="0"/>
              <a:t> </a:t>
            </a:r>
            <a:r>
              <a:rPr lang="ru-RU" sz="2900" dirty="0" err="1" smtClean="0"/>
              <a:t>розчинення</a:t>
            </a:r>
            <a:r>
              <a:rPr lang="ru-RU" sz="2900" dirty="0" smtClean="0"/>
              <a:t> в </a:t>
            </a:r>
            <a:r>
              <a:rPr lang="ru-RU" sz="2900" dirty="0" err="1" smtClean="0"/>
              <a:t>концентрованій</a:t>
            </a:r>
            <a:r>
              <a:rPr lang="ru-RU" sz="2900" dirty="0" smtClean="0"/>
              <a:t> </a:t>
            </a:r>
            <a:r>
              <a:rPr lang="ru-RU" sz="2900" dirty="0" err="1" smtClean="0"/>
              <a:t>сірчаній</a:t>
            </a:r>
            <a:r>
              <a:rPr lang="ru-RU" sz="2900" dirty="0" smtClean="0"/>
              <a:t> </a:t>
            </a:r>
            <a:r>
              <a:rPr lang="ru-RU" sz="2900" dirty="0" err="1" smtClean="0"/>
              <a:t>кислоті</a:t>
            </a:r>
            <a:r>
              <a:rPr lang="ru-RU" sz="2900" dirty="0" smtClean="0"/>
              <a:t>, </a:t>
            </a:r>
            <a:r>
              <a:rPr lang="ru-RU" sz="2900" dirty="0" err="1" smtClean="0"/>
              <a:t>додавання</a:t>
            </a:r>
            <a:r>
              <a:rPr lang="ru-RU" sz="2900" dirty="0" smtClean="0"/>
              <a:t> хлороформу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струшування</a:t>
            </a:r>
            <a:r>
              <a:rPr lang="ru-RU" sz="2900" dirty="0" smtClean="0"/>
              <a:t>, </a:t>
            </a:r>
            <a:r>
              <a:rPr lang="ru-RU" sz="2900" dirty="0" err="1" smtClean="0"/>
              <a:t>хлороформний</a:t>
            </a:r>
            <a:r>
              <a:rPr lang="ru-RU" sz="2900" dirty="0" smtClean="0"/>
              <a:t> шар </a:t>
            </a:r>
            <a:r>
              <a:rPr lang="ru-RU" sz="2900" dirty="0" err="1" smtClean="0"/>
              <a:t>забарвлюється</a:t>
            </a:r>
            <a:r>
              <a:rPr lang="ru-RU" sz="2900" dirty="0" smtClean="0"/>
              <a:t> в </a:t>
            </a:r>
            <a:r>
              <a:rPr lang="ru-RU" sz="2900" dirty="0" err="1" smtClean="0"/>
              <a:t>стійкий</a:t>
            </a:r>
            <a:r>
              <a:rPr lang="ru-RU" sz="2900" dirty="0" smtClean="0"/>
              <a:t> </a:t>
            </a:r>
            <a:r>
              <a:rPr lang="ru-RU" sz="2900" dirty="0" err="1" smtClean="0"/>
              <a:t>колір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червоною</a:t>
            </a:r>
            <a:r>
              <a:rPr lang="ru-RU" sz="2900" dirty="0" smtClean="0"/>
              <a:t> </a:t>
            </a:r>
            <a:r>
              <a:rPr lang="ru-RU" sz="2900" dirty="0" err="1" smtClean="0"/>
              <a:t>флуоресценцією</a:t>
            </a:r>
            <a:r>
              <a:rPr lang="ru-RU" sz="2900" dirty="0" smtClean="0"/>
              <a:t>, а </a:t>
            </a:r>
            <a:r>
              <a:rPr lang="ru-RU" sz="2900" dirty="0" err="1" smtClean="0"/>
              <a:t>водний</a:t>
            </a:r>
            <a:r>
              <a:rPr lang="ru-RU" sz="2900" dirty="0" smtClean="0"/>
              <a:t> - в </a:t>
            </a:r>
            <a:r>
              <a:rPr lang="ru-RU" sz="2900" dirty="0" err="1" smtClean="0"/>
              <a:t>зелений</a:t>
            </a:r>
            <a:r>
              <a:rPr lang="ru-RU" sz="2900" dirty="0" smtClean="0"/>
              <a:t>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smtClean="0"/>
              <a:t>5. </a:t>
            </a:r>
            <a:r>
              <a:rPr lang="ru-RU" sz="2900" dirty="0" err="1" smtClean="0"/>
              <a:t>Реакція</a:t>
            </a:r>
            <a:r>
              <a:rPr lang="ru-RU" sz="2900" dirty="0" smtClean="0"/>
              <a:t> </a:t>
            </a:r>
            <a:r>
              <a:rPr lang="ru-RU" sz="2900" dirty="0" err="1" smtClean="0"/>
              <a:t>Петтенкофера</a:t>
            </a:r>
            <a:endParaRPr lang="ru-RU" sz="29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err="1" smtClean="0"/>
              <a:t>Ця</a:t>
            </a:r>
            <a:r>
              <a:rPr lang="ru-RU" sz="2900" dirty="0" smtClean="0"/>
              <a:t> </a:t>
            </a:r>
            <a:r>
              <a:rPr lang="ru-RU" sz="2900" dirty="0" err="1" smtClean="0"/>
              <a:t>реакція</a:t>
            </a:r>
            <a:r>
              <a:rPr lang="ru-RU" sz="2900" dirty="0" smtClean="0"/>
              <a:t> характерна для </a:t>
            </a:r>
            <a:r>
              <a:rPr lang="ru-RU" sz="2900" dirty="0" err="1" smtClean="0"/>
              <a:t>стероїдних</a:t>
            </a:r>
            <a:r>
              <a:rPr lang="ru-RU" sz="2900" dirty="0" smtClean="0"/>
              <a:t> </a:t>
            </a:r>
            <a:r>
              <a:rPr lang="ru-RU" sz="2900" dirty="0" err="1" smtClean="0"/>
              <a:t>сполук</a:t>
            </a:r>
            <a:r>
              <a:rPr lang="ru-RU" sz="2900" dirty="0" smtClean="0"/>
              <a:t>, </a:t>
            </a:r>
            <a:r>
              <a:rPr lang="ru-RU" sz="2900" dirty="0" err="1" smtClean="0"/>
              <a:t>що</a:t>
            </a:r>
            <a:r>
              <a:rPr lang="ru-RU" sz="2900" dirty="0" smtClean="0"/>
              <a:t> </a:t>
            </a:r>
            <a:r>
              <a:rPr lang="ru-RU" sz="2900" dirty="0" err="1" smtClean="0"/>
              <a:t>мають</a:t>
            </a:r>
            <a:r>
              <a:rPr lang="ru-RU" sz="2900" dirty="0" smtClean="0"/>
              <a:t> </a:t>
            </a:r>
            <a:r>
              <a:rPr lang="ru-RU" sz="2900" dirty="0" err="1" smtClean="0"/>
              <a:t>активну</a:t>
            </a:r>
            <a:r>
              <a:rPr lang="ru-RU" sz="2900" dirty="0" smtClean="0"/>
              <a:t> </a:t>
            </a:r>
            <a:r>
              <a:rPr lang="ru-RU" sz="2900" dirty="0" err="1" smtClean="0"/>
              <a:t>метиленову</a:t>
            </a:r>
            <a:r>
              <a:rPr lang="ru-RU" sz="2900" dirty="0" smtClean="0"/>
              <a:t> </a:t>
            </a:r>
            <a:r>
              <a:rPr lang="ru-RU" sz="2900" dirty="0" err="1" smtClean="0"/>
              <a:t>групу</a:t>
            </a:r>
            <a:r>
              <a:rPr lang="ru-RU" sz="2900" dirty="0" smtClean="0"/>
              <a:t>. </a:t>
            </a:r>
            <a:r>
              <a:rPr lang="ru-RU" sz="2900" dirty="0" err="1" smtClean="0"/>
              <a:t>Реакцію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проводять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фурфуролом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концентрованою</a:t>
            </a:r>
            <a:r>
              <a:rPr lang="ru-RU" sz="2900" dirty="0" smtClean="0"/>
              <a:t> </a:t>
            </a:r>
            <a:r>
              <a:rPr lang="ru-RU" sz="2900" dirty="0" err="1" smtClean="0"/>
              <a:t>сірчаною</a:t>
            </a:r>
            <a:r>
              <a:rPr lang="ru-RU" sz="2900" dirty="0" smtClean="0"/>
              <a:t> кислотою: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4429125"/>
            <a:ext cx="5457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714375"/>
            <a:ext cx="8358187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Гормони полових залоз: андрогенні гормони та їх препарати</a:t>
            </a:r>
            <a:endParaRPr lang="uk-UA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500063" y="1857375"/>
            <a:ext cx="8183562" cy="1571625"/>
          </a:xfrm>
        </p:spPr>
        <p:txBody>
          <a:bodyPr/>
          <a:lstStyle/>
          <a:p>
            <a:pPr eaLnBrk="1" hangingPunct="1"/>
            <a:r>
              <a:rPr lang="ru-RU" sz="1400" smtClean="0"/>
              <a:t>Андрогенні гормони продукуються чоловічими статевими залозами (тестикулами) в період статевої зрілості. Тестостерон, який є ендогенним чоловічим статевим гормоном, окрім специфічної андрогенної дії, як і всі андрогени, впливає на нітрогенний обмін і може розглядатись як ендогенний анаболічний гормон.</a:t>
            </a:r>
          </a:p>
          <a:p>
            <a:pPr eaLnBrk="1" hangingPunct="1"/>
            <a:r>
              <a:rPr lang="ru-RU" sz="1400" smtClean="0"/>
              <a:t>До андрогенних препаратiв належать тестостерону пропiонат, тестенат, тетрастерон (сустанон-250, омнадрен), метилтестостерон, тестобромлецит. 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28676" name="Picture 2" descr="ТЕСТОСТЕРОН - это... Что такое ТЕСТОСТЕРОН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500438"/>
            <a:ext cx="2214562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500438"/>
            <a:ext cx="39751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1785938" y="5214938"/>
            <a:ext cx="1487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>
                <a:latin typeface="Verdana" pitchFamily="34" charset="0"/>
              </a:rPr>
              <a:t>Тестостерон</a:t>
            </a:r>
            <a:endParaRPr lang="ru-RU" sz="1600">
              <a:latin typeface="Verdana" pitchFamily="34" charset="0"/>
            </a:endParaRPr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5715000" y="5214938"/>
            <a:ext cx="1123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>
                <a:latin typeface="Verdana" pitchFamily="34" charset="0"/>
              </a:rPr>
              <a:t>Тестенат</a:t>
            </a:r>
            <a:endParaRPr lang="ru-RU" sz="1600">
              <a:latin typeface="Verdana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3562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Тестостерону </a:t>
            </a:r>
            <a:r>
              <a:rPr lang="ru-RU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пропіонат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Testosteroni</a:t>
            </a: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propionas</a:t>
            </a: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)</a:t>
            </a:r>
            <a:endParaRPr lang="uk-UA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500063" y="2357438"/>
            <a:ext cx="8183562" cy="4071937"/>
          </a:xfrm>
        </p:spPr>
        <p:txBody>
          <a:bodyPr/>
          <a:lstStyle/>
          <a:p>
            <a:pPr eaLnBrk="1" hangingPunct="1"/>
            <a:r>
              <a:rPr lang="uk-UA" sz="1400" b="1" smtClean="0"/>
              <a:t>Властивості. </a:t>
            </a:r>
            <a:r>
              <a:rPr lang="uk-UA" sz="1400" smtClean="0"/>
              <a:t>Білий кристалічний порошок. Практично нерозчинний у воді, дуже мало розчинний у хлороформі, легкорозчинний в етанолі та ефірі.</a:t>
            </a:r>
          </a:p>
          <a:p>
            <a:pPr eaLnBrk="1" hangingPunct="1"/>
            <a:r>
              <a:rPr lang="uk-UA" sz="1400" b="1" smtClean="0"/>
              <a:t>Одержання</a:t>
            </a:r>
            <a:r>
              <a:rPr lang="ru-RU" sz="1400" smtClean="0"/>
              <a:t>: Одержують нагріванням тестостерону з пропіоновим ангідридом при 110-114°С, з подальшим перекристалізацією з метилового спирту:</a:t>
            </a:r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b="1" smtClean="0"/>
          </a:p>
          <a:p>
            <a:pPr eaLnBrk="1" hangingPunct="1"/>
            <a:endParaRPr lang="uk-UA" sz="1400" b="1" smtClean="0"/>
          </a:p>
          <a:p>
            <a:pPr eaLnBrk="1" hangingPunct="1"/>
            <a:endParaRPr lang="uk-UA" sz="1400" b="1" smtClean="0"/>
          </a:p>
          <a:p>
            <a:pPr eaLnBrk="1" hangingPunct="1"/>
            <a:r>
              <a:rPr lang="uk-UA" sz="1400" b="1" smtClean="0"/>
              <a:t>Ідентифікація: </a:t>
            </a:r>
            <a:r>
              <a:rPr lang="uk-UA" sz="1400" smtClean="0"/>
              <a:t>Встановлюють: температуру плавлення оксиму (кетогрупа в положенні 3) і тестостерону, отриманого в результаті лужного гідролізу. Як естер тестостерону пропіонат дає червоно-коричневе забарвлення в реакції гідроксамової проби (17β-пропіонат).</a:t>
            </a:r>
          </a:p>
          <a:p>
            <a:pPr eaLnBrk="1" hangingPunct="1"/>
            <a:r>
              <a:rPr lang="uk-UA" sz="1400" b="1" smtClean="0"/>
              <a:t>Кількісне визначення. </a:t>
            </a:r>
            <a:r>
              <a:rPr lang="uk-UA" sz="1400" smtClean="0"/>
              <a:t>Спектрофотометрія.</a:t>
            </a:r>
          </a:p>
          <a:p>
            <a:pPr eaLnBrk="1" hangingPunct="1"/>
            <a:r>
              <a:rPr lang="uk-UA" sz="1400" b="1" smtClean="0"/>
              <a:t>Зберігання. </a:t>
            </a:r>
            <a:r>
              <a:rPr lang="uk-UA" sz="1400" smtClean="0"/>
              <a:t>У закупореній тарі, оберігаючи від вологи і дії світла.</a:t>
            </a:r>
          </a:p>
          <a:p>
            <a:pPr eaLnBrk="1" hangingPunct="1"/>
            <a:r>
              <a:rPr lang="uk-UA" sz="1400" b="1" smtClean="0"/>
              <a:t>Застосування. </a:t>
            </a:r>
            <a:r>
              <a:rPr lang="uk-UA" sz="1400" smtClean="0"/>
              <a:t>Андрогенний лікарський засіб для лікування клімактеричних, судинних і нервових розладів, а також онкологічних захворювань молочної залози і яєчників у жінок.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 l="33482" t="20000" r="36160" b="57143"/>
          <a:stretch>
            <a:fillRect/>
          </a:stretch>
        </p:blipFill>
        <p:spPr bwMode="auto">
          <a:xfrm>
            <a:off x="3321050" y="1214438"/>
            <a:ext cx="25019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7938" y="3357563"/>
            <a:ext cx="4048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3562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Метилтестостерон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Methyltestosteronum</a:t>
            </a: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)</a:t>
            </a:r>
            <a:endParaRPr lang="uk-UA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500063" y="2571750"/>
            <a:ext cx="4429125" cy="3429000"/>
          </a:xfrm>
        </p:spPr>
        <p:txBody>
          <a:bodyPr/>
          <a:lstStyle/>
          <a:p>
            <a:pPr eaLnBrk="1" hangingPunct="1"/>
            <a:r>
              <a:rPr lang="ru-RU" sz="1400" b="1" smtClean="0"/>
              <a:t>Властивості. </a:t>
            </a:r>
            <a:r>
              <a:rPr lang="ru-RU" sz="1400" smtClean="0"/>
              <a:t>Білий кристалічний порошок без запаху. Практично нерозчинний у воді, важкорозчинний в ефірі, малорозчинний в оліях, розчинний в ацетоні, легкорозчинний в етанолі.</a:t>
            </a:r>
            <a:endParaRPr lang="uk-UA" sz="1400" smtClean="0"/>
          </a:p>
          <a:p>
            <a:pPr eaLnBrk="1" hangingPunct="1"/>
            <a:r>
              <a:rPr lang="uk-UA" sz="1400" b="1" smtClean="0"/>
              <a:t>Одержання</a:t>
            </a:r>
            <a:r>
              <a:rPr lang="ru-RU" sz="1400" smtClean="0"/>
              <a:t>: Одержують дією магнійбромметилу на 3-ацетатдегідроепіандростерона-17 в ефірі, з подальшим окисленням утвореного 17-метиландростендіол-3,17 по Оппенауеру (циклогексанону в присутності ізобутилату алюмінію і толуолу):</a:t>
            </a:r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b="1" smtClean="0"/>
          </a:p>
          <a:p>
            <a:pPr eaLnBrk="1" hangingPunct="1"/>
            <a:endParaRPr lang="uk-UA" sz="1400" b="1" smtClean="0"/>
          </a:p>
          <a:p>
            <a:pPr eaLnBrk="1" hangingPunct="1"/>
            <a:endParaRPr lang="uk-UA" sz="1400" b="1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 l="37054" t="42857" r="39285" b="35001"/>
          <a:stretch>
            <a:fillRect/>
          </a:stretch>
        </p:blipFill>
        <p:spPr bwMode="auto">
          <a:xfrm>
            <a:off x="3429000" y="1285875"/>
            <a:ext cx="2214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786063"/>
            <a:ext cx="38115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ru-RU" sz="1400" b="1" smtClean="0"/>
              <a:t>Ідентифікація: </a:t>
            </a:r>
            <a:r>
              <a:rPr lang="ru-RU" sz="1400" smtClean="0"/>
              <a:t>При розчиненні метилтестостерону в кислоті сульфатній концентрованій з’являється оранжево-жовте забарвлення; після додавання води – оранжево-жовте забарвлення з зеленою флуоресценцією (стероїдний цикл). Для ідентифікації визначають також температуру плавлення оксиму (кетогрупа в положенні 3) й ацетату (оксигрупа в положенні 17).</a:t>
            </a:r>
          </a:p>
          <a:p>
            <a:pPr eaLnBrk="1" hangingPunct="1"/>
            <a:r>
              <a:rPr lang="ru-RU" sz="1400" b="1" smtClean="0"/>
              <a:t>Зберігання. </a:t>
            </a:r>
            <a:r>
              <a:rPr lang="ru-RU" sz="1400" smtClean="0"/>
              <a:t>У закупореній тарі, оберігаючи від вологи і дії світла.</a:t>
            </a:r>
          </a:p>
          <a:p>
            <a:pPr eaLnBrk="1" hangingPunct="1"/>
            <a:r>
              <a:rPr lang="ru-RU" sz="1400" b="1" smtClean="0"/>
              <a:t>Застосування. </a:t>
            </a:r>
            <a:r>
              <a:rPr lang="ru-RU" sz="1400" smtClean="0"/>
              <a:t>Андрогенний лікарський засіб. У 2–3 рази менш активний, ніж тестостерону пропіонат, але зберігає активність при вживанні всередину і під язик.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183562" cy="4071937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arenR"/>
            </a:pPr>
            <a:r>
              <a:rPr lang="uk-UA" sz="2000" smtClean="0"/>
              <a:t>Вступ.</a:t>
            </a:r>
          </a:p>
          <a:p>
            <a:pPr marL="514350" indent="-514350" eaLnBrk="1" hangingPunct="1">
              <a:buFont typeface="Verdana" pitchFamily="34" charset="0"/>
              <a:buAutoNum type="arabicParenR"/>
            </a:pPr>
            <a:r>
              <a:rPr lang="uk-UA" sz="2000" smtClean="0"/>
              <a:t>Загальна характеристика та класифікація препаратів гормонів. </a:t>
            </a:r>
          </a:p>
          <a:p>
            <a:pPr marL="514350" indent="-514350" eaLnBrk="1" hangingPunct="1">
              <a:buFont typeface="Verdana" pitchFamily="34" charset="0"/>
              <a:buAutoNum type="arabicParenR"/>
            </a:pPr>
            <a:r>
              <a:rPr lang="uk-UA" sz="2000" smtClean="0"/>
              <a:t>Гормони щитовидної залози та їх лікарські препарати.</a:t>
            </a:r>
          </a:p>
          <a:p>
            <a:pPr marL="514350" indent="-514350" eaLnBrk="1" hangingPunct="1">
              <a:buFont typeface="Verdana" pitchFamily="34" charset="0"/>
              <a:buAutoNum type="arabicParenR"/>
            </a:pPr>
            <a:r>
              <a:rPr lang="uk-UA" sz="2000" smtClean="0"/>
              <a:t>Стероїдні гормони. Гормони полових залоз: андрогенні гормони та їх препарати. Естрогенні гормони та їх препарати. Гестагенні гормони та їх препарати. Прогестерон, синтетичний аналог-прегнін.</a:t>
            </a:r>
          </a:p>
          <a:p>
            <a:pPr marL="514350" indent="-514350" eaLnBrk="1" hangingPunct="1">
              <a:buFont typeface="Verdana" pitchFamily="34" charset="0"/>
              <a:buAutoNum type="arabicParenR"/>
            </a:pPr>
            <a:r>
              <a:rPr lang="uk-UA" sz="2000" smtClean="0"/>
              <a:t>Гормони мозгового шару надниркових залоз та їх синтетичні аналоги.</a:t>
            </a:r>
            <a:r>
              <a:rPr lang="ru-RU" sz="2000" smtClean="0"/>
              <a:t> </a:t>
            </a:r>
            <a:r>
              <a:rPr lang="uk-UA" sz="2000" smtClean="0"/>
              <a:t> </a:t>
            </a:r>
          </a:p>
          <a:p>
            <a:pPr marL="514350" indent="-514350" eaLnBrk="1" hangingPunct="1">
              <a:buFont typeface="Verdana" pitchFamily="34" charset="0"/>
              <a:buAutoNum type="arabicParenR"/>
            </a:pPr>
            <a:r>
              <a:rPr lang="uk-UA" sz="2000" smtClean="0"/>
              <a:t>Висновки.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143875" cy="9286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Естрогенні</a:t>
            </a:r>
            <a:r>
              <a:rPr lang="uk-UA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гормони та їх препарати</a:t>
            </a:r>
            <a:endParaRPr lang="uk-UA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183562" cy="4572000"/>
          </a:xfrm>
        </p:spPr>
        <p:txBody>
          <a:bodyPr/>
          <a:lstStyle/>
          <a:p>
            <a:pPr eaLnBrk="1" hangingPunct="1"/>
            <a:r>
              <a:rPr lang="ru-RU" sz="1400" smtClean="0"/>
              <a:t>В основі структури естрогенних гормонів лежить вуглеводень естран:</a:t>
            </a:r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r>
              <a:rPr lang="ru-RU" sz="1400" smtClean="0"/>
              <a:t>Характерною структурною особливістю естрогенів, яка відрізняє їх від решти стероїдних гормонів, є ароматичне кільце А. В положенні 3 обов’зково присутній фенольний гідроксил. Так само як і феноболін, естрогени не мають метильної групи в положенні 10. </a:t>
            </a:r>
          </a:p>
          <a:p>
            <a:pPr eaLnBrk="1" hangingPunct="1"/>
            <a:r>
              <a:rPr lang="ru-RU" sz="1400" smtClean="0"/>
              <a:t>У положенні 17 обов’язково має бути киснева функція – кетогрупа (естрон) або гідроксильна група (естрадіол, етинілестрадіол).</a:t>
            </a:r>
          </a:p>
          <a:p>
            <a:pPr eaLnBrk="1" hangingPunct="1"/>
            <a:r>
              <a:rPr lang="ru-RU" sz="1400" smtClean="0"/>
              <a:t>Природними гормонами цього ряду є:</a:t>
            </a:r>
            <a:endParaRPr lang="uk-UA" sz="1400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2"/>
          <a:srcRect l="41965" t="50716" r="41965" b="29285"/>
          <a:stretch>
            <a:fillRect/>
          </a:stretch>
        </p:blipFill>
        <p:spPr bwMode="auto">
          <a:xfrm>
            <a:off x="3678238" y="2000250"/>
            <a:ext cx="178752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/>
          <a:srcRect l="29910" t="52856" r="29910" b="25714"/>
          <a:stretch>
            <a:fillRect/>
          </a:stretch>
        </p:blipFill>
        <p:spPr bwMode="auto">
          <a:xfrm>
            <a:off x="2786063" y="5072063"/>
            <a:ext cx="3571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3562" cy="1214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Естрадіолу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дипропіонат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Oestradioli</a:t>
            </a: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dipropionas</a:t>
            </a: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)</a:t>
            </a:r>
            <a:r>
              <a:rPr lang="uk-UA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Estradiol</a:t>
            </a: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dipropionate</a:t>
            </a: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*</a:t>
            </a:r>
            <a:endParaRPr lang="uk-UA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500063" y="3071813"/>
            <a:ext cx="8183562" cy="3357562"/>
          </a:xfrm>
        </p:spPr>
        <p:txBody>
          <a:bodyPr/>
          <a:lstStyle/>
          <a:p>
            <a:pPr eaLnBrk="1" hangingPunct="1"/>
            <a:r>
              <a:rPr lang="ru-RU" sz="1400" b="1" smtClean="0"/>
              <a:t>Властивості. </a:t>
            </a:r>
            <a:r>
              <a:rPr lang="ru-RU" sz="1400" smtClean="0"/>
              <a:t>Білий кристалічний порошок. Практично нерозчинний у воді, важкорозчинний у спирті і оліях.</a:t>
            </a:r>
          </a:p>
          <a:p>
            <a:pPr eaLnBrk="1" hangingPunct="1"/>
            <a:r>
              <a:rPr lang="ru-RU" sz="1400" b="1" smtClean="0"/>
              <a:t>Ідентифікація: </a:t>
            </a:r>
            <a:r>
              <a:rPr lang="ru-RU" sz="1400" smtClean="0"/>
              <a:t>Фізико-хімічними методами: ІЧ- і УФ-спектрофотометрія.</a:t>
            </a:r>
          </a:p>
          <a:p>
            <a:pPr eaLnBrk="1" hangingPunct="1"/>
            <a:r>
              <a:rPr lang="ru-RU" sz="1400" smtClean="0"/>
              <a:t>Після лужного гідролізу виділяють естрадіол, для якого визначають температуру плавлення.</a:t>
            </a:r>
          </a:p>
          <a:p>
            <a:pPr eaLnBrk="1" hangingPunct="1"/>
            <a:r>
              <a:rPr lang="ru-RU" sz="1400" smtClean="0"/>
              <a:t>Естрадіолу дипропіонат під дією кислоти сульфатної концентрованої гідролізується з утворенням кислоти пропіонової. Подальше нагрівання в присутності етанолу веде до утворення етилового естеру кислоти пропіонової, який має характерний запах.</a:t>
            </a:r>
          </a:p>
          <a:p>
            <a:pPr eaLnBrk="1" hangingPunct="1"/>
            <a:r>
              <a:rPr lang="ru-RU" sz="1400" b="1" smtClean="0"/>
              <a:t>Кількісне визначення. </a:t>
            </a:r>
            <a:r>
              <a:rPr lang="ru-RU" sz="1400" smtClean="0"/>
              <a:t>Алкаліметрія, зворотне титрування. Субстанцію гідролізують спиртовим розчином калію гідроксиду, надлишок якого відтитровують розчином кислоти хлористоводневої за фенолфталеїном, </a:t>
            </a:r>
            <a:r>
              <a:rPr lang="en-US" sz="1400" smtClean="0"/>
              <a:t>s = 1/2.</a:t>
            </a:r>
            <a:endParaRPr lang="uk-UA" sz="1400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 l="34375" t="22144" r="36607" b="52142"/>
          <a:stretch>
            <a:fillRect/>
          </a:stretch>
        </p:blipFill>
        <p:spPr bwMode="auto">
          <a:xfrm>
            <a:off x="3214688" y="1500188"/>
            <a:ext cx="2714625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3562" cy="15001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Етинілестрадіол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Aethinyloestradiolum</a:t>
            </a: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)</a:t>
            </a:r>
            <a:r>
              <a:rPr lang="uk-UA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Ethynilestradiol</a:t>
            </a: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*</a:t>
            </a:r>
            <a:endParaRPr lang="uk-UA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500063" y="3071813"/>
            <a:ext cx="8183562" cy="3357562"/>
          </a:xfrm>
        </p:spPr>
        <p:txBody>
          <a:bodyPr/>
          <a:lstStyle/>
          <a:p>
            <a:pPr eaLnBrk="1" hangingPunct="1"/>
            <a:r>
              <a:rPr lang="ru-RU" sz="1400" b="1" smtClean="0"/>
              <a:t>Властивості. </a:t>
            </a:r>
            <a:r>
              <a:rPr lang="ru-RU" sz="1400" smtClean="0"/>
              <a:t>Білий або кремувато-білий дрібнокристалічний порошок без запаху. Практично нерозчинний у воді, малорозчинний у розчинах гідроксидів лужних металів, розчинний у спирті, хлороформі, легкорозчинний в ацетоні, діоксані та ефірі.</a:t>
            </a:r>
          </a:p>
          <a:p>
            <a:pPr eaLnBrk="1" hangingPunct="1"/>
            <a:r>
              <a:rPr lang="ru-RU" sz="1400" b="1" smtClean="0"/>
              <a:t>Ідентифікація: </a:t>
            </a:r>
            <a:r>
              <a:rPr lang="ru-RU" sz="1400" smtClean="0"/>
              <a:t>При розчиненні в кислоті сульфатній концентрованій – з’являється оранжево-червоне забарвлення з жовто-зеленою флуоресценцією у відбитому світлі (стероїдний цикл). При додаванні розчину феруму (ІІІ) амонію сульфату і води розчин темніє і випадає червонувато-коричневий осад. Для ідентифікації використовують ІЧ- і УФ-спектрофотометрію, а також ТШХ.</a:t>
            </a:r>
          </a:p>
          <a:p>
            <a:pPr eaLnBrk="1" hangingPunct="1"/>
            <a:r>
              <a:rPr lang="ru-RU" sz="1400" smtClean="0"/>
              <a:t>Визначають температуру плавлення бензоату (фенольний гідроксил).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 l="36607" t="20714" r="36160" b="58571"/>
          <a:stretch>
            <a:fillRect/>
          </a:stretch>
        </p:blipFill>
        <p:spPr bwMode="auto">
          <a:xfrm>
            <a:off x="3214688" y="1785938"/>
            <a:ext cx="26431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ru-RU" sz="1400" b="1" smtClean="0"/>
              <a:t>Кількісне визначення. </a:t>
            </a:r>
            <a:r>
              <a:rPr lang="ru-RU" sz="1400" smtClean="0"/>
              <a:t>Алкаліметрія за замісником або спектрофотометрія чи фотоколориметрія за утворенням у лужному середовищі біс-діазосполуки при взаємодії з діазореактивом:</a:t>
            </a:r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endParaRPr lang="ru-RU" sz="1400" b="1" smtClean="0"/>
          </a:p>
          <a:p>
            <a:pPr eaLnBrk="1" hangingPunct="1"/>
            <a:r>
              <a:rPr lang="ru-RU" sz="1400" b="1" smtClean="0"/>
              <a:t>Зберігання. </a:t>
            </a:r>
            <a:r>
              <a:rPr lang="ru-RU" sz="1400" smtClean="0"/>
              <a:t>У захищеному від світла місці.</a:t>
            </a:r>
          </a:p>
          <a:p>
            <a:pPr eaLnBrk="1" hangingPunct="1"/>
            <a:r>
              <a:rPr lang="ru-RU" sz="1400" b="1" smtClean="0"/>
              <a:t>Застосування. </a:t>
            </a:r>
            <a:r>
              <a:rPr lang="ru-RU" sz="1400" smtClean="0"/>
              <a:t>Естрогенний лікарський засіб. Уживають перорально. Входить до складу протизаплідних таблеток.</a:t>
            </a:r>
            <a:endParaRPr lang="uk-UA" sz="1400" smtClean="0"/>
          </a:p>
          <a:p>
            <a:pPr eaLnBrk="1" hangingPunct="1"/>
            <a:endParaRPr lang="ru-RU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32590" t="54286" r="33035" b="21428"/>
          <a:stretch>
            <a:fillRect/>
          </a:stretch>
        </p:blipFill>
        <p:spPr bwMode="auto">
          <a:xfrm>
            <a:off x="2892425" y="1428750"/>
            <a:ext cx="33591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43875" cy="1214438"/>
          </a:xfrm>
        </p:spPr>
        <p:txBody>
          <a:bodyPr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Гестагенні</a:t>
            </a:r>
            <a:r>
              <a:rPr lang="uk-UA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гормони </a:t>
            </a: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(</a:t>
            </a:r>
            <a:r>
              <a:rPr lang="ru-RU" sz="32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прогестини</a:t>
            </a: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) </a:t>
            </a:r>
            <a:r>
              <a:rPr lang="uk-UA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та їх препарати</a:t>
            </a:r>
            <a:endParaRPr lang="uk-UA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8183562" cy="4500562"/>
          </a:xfrm>
        </p:spPr>
        <p:txBody>
          <a:bodyPr/>
          <a:lstStyle/>
          <a:p>
            <a:pPr eaLnBrk="1" hangingPunct="1"/>
            <a:r>
              <a:rPr lang="ru-RU" sz="1600" smtClean="0"/>
              <a:t>Виробляються жовтим т</a:t>
            </a:r>
            <a:r>
              <a:rPr lang="en-US" sz="1600" smtClean="0"/>
              <a:t>i</a:t>
            </a:r>
            <a:r>
              <a:rPr lang="ru-RU" sz="1600" smtClean="0"/>
              <a:t>лом яєчник</a:t>
            </a:r>
            <a:r>
              <a:rPr lang="en-US" sz="1600" smtClean="0"/>
              <a:t>i</a:t>
            </a:r>
            <a:r>
              <a:rPr lang="ru-RU" sz="1600" smtClean="0"/>
              <a:t>в. Назва гормон</a:t>
            </a:r>
            <a:r>
              <a:rPr lang="en-US" sz="1600" smtClean="0"/>
              <a:t>i</a:t>
            </a:r>
            <a:r>
              <a:rPr lang="ru-RU" sz="1600" smtClean="0"/>
              <a:t>в походить в</a:t>
            </a:r>
            <a:r>
              <a:rPr lang="en-US" sz="1600" smtClean="0"/>
              <a:t>i</a:t>
            </a:r>
            <a:r>
              <a:rPr lang="ru-RU" sz="1600" smtClean="0"/>
              <a:t>д латинського </a:t>
            </a:r>
            <a:r>
              <a:rPr lang="en-US" sz="1600" smtClean="0"/>
              <a:t>pro gestatio - </a:t>
            </a:r>
            <a:r>
              <a:rPr lang="ru-RU" sz="1600" smtClean="0"/>
              <a:t>для ваг</a:t>
            </a:r>
            <a:r>
              <a:rPr lang="en-US" sz="1600" smtClean="0"/>
              <a:t>i</a:t>
            </a:r>
            <a:r>
              <a:rPr lang="ru-RU" sz="1600" smtClean="0"/>
              <a:t>тност</a:t>
            </a:r>
            <a:r>
              <a:rPr lang="en-US" sz="1600" smtClean="0"/>
              <a:t>i. </a:t>
            </a:r>
            <a:r>
              <a:rPr lang="ru-RU" sz="1600" smtClean="0"/>
              <a:t>Зв</a:t>
            </a:r>
            <a:r>
              <a:rPr lang="en-US" sz="1600" smtClean="0"/>
              <a:t>i</a:t>
            </a:r>
            <a:r>
              <a:rPr lang="ru-RU" sz="1600" smtClean="0"/>
              <a:t>дси зрозум</a:t>
            </a:r>
            <a:r>
              <a:rPr lang="en-US" sz="1600" smtClean="0"/>
              <a:t>i</a:t>
            </a:r>
            <a:r>
              <a:rPr lang="ru-RU" sz="1600" smtClean="0"/>
              <a:t>ла </a:t>
            </a:r>
            <a:r>
              <a:rPr lang="en-US" sz="1600" smtClean="0"/>
              <a:t>i </a:t>
            </a:r>
            <a:r>
              <a:rPr lang="ru-RU" sz="1600" smtClean="0"/>
              <a:t>їхня ф</a:t>
            </a:r>
            <a:r>
              <a:rPr lang="en-US" sz="1600" smtClean="0"/>
              <a:t>i</a:t>
            </a:r>
            <a:r>
              <a:rPr lang="ru-RU" sz="1600" smtClean="0"/>
              <a:t>з</a:t>
            </a:r>
            <a:r>
              <a:rPr lang="en-US" sz="1600" smtClean="0"/>
              <a:t>i</a:t>
            </a:r>
            <a:r>
              <a:rPr lang="ru-RU" sz="1600" smtClean="0"/>
              <a:t>олог</a:t>
            </a:r>
            <a:r>
              <a:rPr lang="en-US" sz="1600" smtClean="0"/>
              <a:t>i</a:t>
            </a:r>
            <a:r>
              <a:rPr lang="ru-RU" sz="1600" smtClean="0"/>
              <a:t>чна роль - сприяння збереженню ваг</a:t>
            </a:r>
            <a:r>
              <a:rPr lang="en-US" sz="1600" smtClean="0"/>
              <a:t>i</a:t>
            </a:r>
            <a:r>
              <a:rPr lang="ru-RU" sz="1600" smtClean="0"/>
              <a:t>тност</a:t>
            </a:r>
            <a:r>
              <a:rPr lang="en-US" sz="1600" smtClean="0"/>
              <a:t>i </a:t>
            </a:r>
            <a:r>
              <a:rPr lang="ru-RU" sz="1600" smtClean="0"/>
              <a:t>в </a:t>
            </a:r>
            <a:r>
              <a:rPr lang="en-US" sz="1600" smtClean="0"/>
              <a:t>I </a:t>
            </a:r>
            <a:r>
              <a:rPr lang="ru-RU" sz="1600" smtClean="0"/>
              <a:t>триместр</a:t>
            </a:r>
            <a:r>
              <a:rPr lang="en-US" sz="1600" smtClean="0"/>
              <a:t>i. </a:t>
            </a:r>
            <a:endParaRPr lang="ru-RU" sz="1600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36868" name="Picture 1"/>
          <p:cNvPicPr>
            <a:picLocks noChangeAspect="1" noChangeArrowheads="1"/>
          </p:cNvPicPr>
          <p:nvPr/>
        </p:nvPicPr>
        <p:blipFill>
          <a:blip r:embed="rId2"/>
          <a:srcRect l="40625" t="49286" r="40178" b="29285"/>
          <a:stretch>
            <a:fillRect/>
          </a:stretch>
        </p:blipFill>
        <p:spPr bwMode="auto">
          <a:xfrm>
            <a:off x="928688" y="2786063"/>
            <a:ext cx="3071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/>
          <a:srcRect l="37500" t="22858" r="40178" b="60001"/>
          <a:stretch>
            <a:fillRect/>
          </a:stretch>
        </p:blipFill>
        <p:spPr bwMode="auto">
          <a:xfrm>
            <a:off x="4643438" y="3214688"/>
            <a:ext cx="3571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1428750" y="5214938"/>
            <a:ext cx="1527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>
                <a:latin typeface="Verdana" pitchFamily="34" charset="0"/>
              </a:rPr>
              <a:t>Прогестерон</a:t>
            </a:r>
            <a:endParaRPr lang="ru-RU" sz="1600">
              <a:latin typeface="Verdana" pitchFamily="34" charset="0"/>
            </a:endParaRP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6000750" y="5214938"/>
            <a:ext cx="1003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>
                <a:latin typeface="Verdana" pitchFamily="34" charset="0"/>
              </a:rPr>
              <a:t>Прегнін</a:t>
            </a:r>
            <a:endParaRPr lang="ru-RU" sz="1600">
              <a:latin typeface="Verdana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3562" cy="1214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Прогестерон 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Progesteronum</a:t>
            </a: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)</a:t>
            </a:r>
            <a:endParaRPr lang="uk-UA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500063" y="3071813"/>
            <a:ext cx="8183562" cy="3357562"/>
          </a:xfrm>
        </p:spPr>
        <p:txBody>
          <a:bodyPr/>
          <a:lstStyle/>
          <a:p>
            <a:pPr eaLnBrk="1" hangingPunct="1"/>
            <a:r>
              <a:rPr lang="ru-RU" sz="1400" b="1" smtClean="0"/>
              <a:t>Властивості. </a:t>
            </a:r>
            <a:r>
              <a:rPr lang="ru-RU" sz="1400" smtClean="0"/>
              <a:t>Білий кристалічний порошок. Практично нерозчинний у воді, розчинний в етанолі та ефірі, дуже легко розчинний у хлороформі.</a:t>
            </a:r>
          </a:p>
          <a:p>
            <a:pPr eaLnBrk="1" hangingPunct="1"/>
            <a:r>
              <a:rPr lang="ru-RU" sz="1400" b="1" smtClean="0"/>
              <a:t>Ідентифікація: </a:t>
            </a:r>
            <a:r>
              <a:rPr lang="ru-RU" sz="1400" smtClean="0"/>
              <a:t>ІЧ-спектрофотометрія, тонкошарова хроматографія. Розчин прогестерону в кислоті сульфатній концентрованій після додавання води набуває жовтого забарвлення з зеленою флуоресценцією. Після додавання хлороформу забарвлення зникає (стероїдний цикл). При нагріванні спиртового розчину прогестерону з </a:t>
            </a:r>
            <a:r>
              <a:rPr lang="ru-RU" sz="1400" i="1" smtClean="0"/>
              <a:t>м-динітробензолом і натрію гідроксидом </a:t>
            </a:r>
            <a:r>
              <a:rPr lang="ru-RU" sz="1400" smtClean="0"/>
              <a:t>з’являється рожеве забарвлення, що переходить у червоно-коричневе. Для ідентифікації визначають температуру розкладання 2,4-динітрофенілгідразону, отриманого при кількісному визначенні (кетогрупа в положенні 3).</a:t>
            </a:r>
          </a:p>
          <a:p>
            <a:pPr eaLnBrk="1" hangingPunct="1"/>
            <a:r>
              <a:rPr lang="ru-RU" sz="1400" b="1" smtClean="0"/>
              <a:t>Кількісне визначення. </a:t>
            </a:r>
            <a:r>
              <a:rPr lang="ru-RU" sz="1400" smtClean="0"/>
              <a:t>Гравіметрія за продуктами взаємодії з 2,4-динітрофенілгідразином або спектрофотометрія в етанольному розчині при </a:t>
            </a:r>
            <a:r>
              <a:rPr lang="el-GR" sz="1400" smtClean="0"/>
              <a:t>λ = 241 </a:t>
            </a:r>
            <a:r>
              <a:rPr lang="ru-RU" sz="1400" smtClean="0"/>
              <a:t>нм.</a:t>
            </a:r>
          </a:p>
          <a:p>
            <a:pPr eaLnBrk="1" hangingPunct="1"/>
            <a:r>
              <a:rPr lang="ru-RU" sz="1400" b="1" smtClean="0"/>
              <a:t>Зберігання. </a:t>
            </a:r>
            <a:r>
              <a:rPr lang="ru-RU" sz="1400" smtClean="0"/>
              <a:t>У закупореній тарі, оберігаючи від дії світла.</a:t>
            </a:r>
          </a:p>
          <a:p>
            <a:pPr eaLnBrk="1" hangingPunct="1"/>
            <a:r>
              <a:rPr lang="ru-RU" sz="1400" b="1" smtClean="0"/>
              <a:t>Застосування. </a:t>
            </a:r>
            <a:r>
              <a:rPr lang="ru-RU" sz="1400" smtClean="0"/>
              <a:t>Гестагенний лікарський засіб.</a:t>
            </a:r>
            <a:endParaRPr lang="uk-UA" sz="1400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 l="40625" t="16428" r="40625" b="60001"/>
          <a:stretch>
            <a:fillRect/>
          </a:stretch>
        </p:blipFill>
        <p:spPr bwMode="auto">
          <a:xfrm>
            <a:off x="3500438" y="1428750"/>
            <a:ext cx="22145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3562" cy="1214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Прегнін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Praegninum</a:t>
            </a: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)</a:t>
            </a:r>
            <a:b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Ethisterone</a:t>
            </a: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*</a:t>
            </a:r>
            <a:endParaRPr lang="uk-UA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500063" y="3071813"/>
            <a:ext cx="8183562" cy="3357562"/>
          </a:xfrm>
        </p:spPr>
        <p:txBody>
          <a:bodyPr/>
          <a:lstStyle/>
          <a:p>
            <a:pPr eaLnBrk="1" hangingPunct="1"/>
            <a:r>
              <a:rPr lang="ru-RU" sz="1400" b="1" smtClean="0"/>
              <a:t>Властивості. </a:t>
            </a:r>
            <a:r>
              <a:rPr lang="ru-RU" sz="1400" smtClean="0"/>
              <a:t>Білий або з ледь жовтуватим відтінком кристалічний порошок без запаху. Практично нерозчинний у воді, дуже мало розчинний в етанолі та ефірі, малорозчинний у хлороформі.</a:t>
            </a:r>
          </a:p>
          <a:p>
            <a:pPr eaLnBrk="1" hangingPunct="1"/>
            <a:r>
              <a:rPr lang="ru-RU" sz="1400" b="1" smtClean="0"/>
              <a:t>Ідентифікація: </a:t>
            </a:r>
            <a:r>
              <a:rPr lang="ru-RU" sz="1400" smtClean="0"/>
              <a:t>ІЧ-спектрофотометрія, тонкошарова хроматографія. При розчиненні прегніну в кислоті сульфатній концентрованій та додаванні води з’являється малинове забарвлення з зеленою флуоресценцією. Після додавання хлороформу і перемішування нижній шар забарвлюється в оранжевий колір, верхній – майже безбарвний (стероїдний цикл). Визначають температуру плавлення оксиму (кетогрупа в положенні 3).</a:t>
            </a:r>
            <a:endParaRPr lang="uk-UA" sz="1400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 l="30357" t="21429" r="32590" b="58571"/>
          <a:stretch>
            <a:fillRect/>
          </a:stretch>
        </p:blipFill>
        <p:spPr bwMode="auto">
          <a:xfrm>
            <a:off x="2760663" y="1643063"/>
            <a:ext cx="38115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b="1" dirty="0" err="1" smtClean="0"/>
              <a:t>Кількісне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визначення</a:t>
            </a:r>
            <a:r>
              <a:rPr lang="ru-RU" sz="1400" b="1" dirty="0" smtClean="0"/>
              <a:t>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1.Алкаліметрія за </a:t>
            </a:r>
            <a:r>
              <a:rPr lang="ru-RU" sz="1400" dirty="0" err="1" smtClean="0"/>
              <a:t>замісником</a:t>
            </a:r>
            <a:r>
              <a:rPr lang="ru-RU" sz="1400" dirty="0" smtClean="0"/>
              <a:t>. До </a:t>
            </a:r>
            <a:r>
              <a:rPr lang="ru-RU" sz="1400" dirty="0" err="1" smtClean="0"/>
              <a:t>розчину</a:t>
            </a:r>
            <a:r>
              <a:rPr lang="ru-RU" sz="1400" dirty="0" smtClean="0"/>
              <a:t> </a:t>
            </a:r>
            <a:r>
              <a:rPr lang="ru-RU" sz="1400" dirty="0" err="1" smtClean="0"/>
              <a:t>речовини</a:t>
            </a:r>
            <a:r>
              <a:rPr lang="ru-RU" sz="1400" dirty="0" smtClean="0"/>
              <a:t> в </a:t>
            </a:r>
            <a:r>
              <a:rPr lang="ru-RU" sz="1400" dirty="0" err="1" smtClean="0"/>
              <a:t>тетрагідрофурані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додають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розчин</a:t>
            </a:r>
            <a:r>
              <a:rPr lang="ru-RU" sz="1400" dirty="0" smtClean="0"/>
              <a:t> </a:t>
            </a:r>
            <a:r>
              <a:rPr lang="ru-RU" sz="1400" dirty="0" err="1" smtClean="0"/>
              <a:t>аргентуму</a:t>
            </a:r>
            <a:r>
              <a:rPr lang="ru-RU" sz="1400" dirty="0" smtClean="0"/>
              <a:t> </a:t>
            </a:r>
            <a:r>
              <a:rPr lang="ru-RU" sz="1400" dirty="0" err="1" smtClean="0"/>
              <a:t>нітрату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кислоту </a:t>
            </a:r>
            <a:r>
              <a:rPr lang="ru-RU" sz="1400" dirty="0" err="1" smtClean="0"/>
              <a:t>нітратну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виділилася</a:t>
            </a:r>
            <a:r>
              <a:rPr lang="ru-RU" sz="1400" dirty="0" smtClean="0"/>
              <a:t>, </a:t>
            </a:r>
            <a:r>
              <a:rPr lang="ru-RU" sz="1400" dirty="0" err="1" smtClean="0"/>
              <a:t>відтитровують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розчином</a:t>
            </a:r>
            <a:r>
              <a:rPr lang="ru-RU" sz="1400" dirty="0" smtClean="0"/>
              <a:t> </a:t>
            </a:r>
            <a:r>
              <a:rPr lang="ru-RU" sz="1400" dirty="0" err="1" smtClean="0"/>
              <a:t>натрію</a:t>
            </a:r>
            <a:r>
              <a:rPr lang="ru-RU" sz="1400" dirty="0" smtClean="0"/>
              <a:t> </a:t>
            </a:r>
            <a:r>
              <a:rPr lang="ru-RU" sz="1400" dirty="0" err="1" smtClean="0"/>
              <a:t>гідроксиду</a:t>
            </a:r>
            <a:r>
              <a:rPr lang="ru-RU" sz="1400" dirty="0" smtClean="0"/>
              <a:t> за </a:t>
            </a:r>
            <a:r>
              <a:rPr lang="ru-RU" sz="1400" dirty="0" err="1" smtClean="0"/>
              <a:t>бромкрезоловим</a:t>
            </a:r>
            <a:r>
              <a:rPr lang="ru-RU" sz="1400" dirty="0" smtClean="0"/>
              <a:t> зеленим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потенціометрично</a:t>
            </a:r>
            <a:r>
              <a:rPr lang="ru-RU" sz="1400" dirty="0" smtClean="0"/>
              <a:t>, </a:t>
            </a:r>
            <a:r>
              <a:rPr lang="ru-RU" sz="1400" dirty="0" err="1" smtClean="0"/>
              <a:t>s</a:t>
            </a:r>
            <a:r>
              <a:rPr lang="ru-RU" sz="1400" dirty="0" smtClean="0"/>
              <a:t> = 1: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1400" dirty="0" smtClean="0"/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1400" dirty="0" smtClean="0"/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1400" dirty="0" smtClean="0"/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1400" dirty="0" smtClean="0"/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2. </a:t>
            </a:r>
            <a:r>
              <a:rPr lang="ru-RU" sz="1400" dirty="0" err="1" smtClean="0"/>
              <a:t>Спектрофотометрія</a:t>
            </a:r>
            <a:r>
              <a:rPr lang="ru-RU" sz="1400" dirty="0" smtClean="0"/>
              <a:t> у спиртовому </a:t>
            </a:r>
            <a:r>
              <a:rPr lang="ru-RU" sz="1400" dirty="0" err="1" smtClean="0"/>
              <a:t>розчині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λ </a:t>
            </a:r>
            <a:r>
              <a:rPr lang="ru-RU" sz="1400" dirty="0" smtClean="0"/>
              <a:t>= 241 нм </a:t>
            </a:r>
            <a:r>
              <a:rPr lang="ru-RU" sz="1400" dirty="0" err="1" smtClean="0"/>
              <a:t>порівняно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стандартом.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b="1" dirty="0" err="1" smtClean="0"/>
              <a:t>Зберігання</a:t>
            </a:r>
            <a:r>
              <a:rPr lang="ru-RU" sz="1400" b="1" dirty="0" smtClean="0"/>
              <a:t>. </a:t>
            </a:r>
            <a:r>
              <a:rPr lang="ru-RU" sz="1400" dirty="0" smtClean="0"/>
              <a:t>У </a:t>
            </a:r>
            <a:r>
              <a:rPr lang="ru-RU" sz="1400" dirty="0" err="1" smtClean="0"/>
              <a:t>закупореній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тарі</a:t>
            </a:r>
            <a:r>
              <a:rPr lang="ru-RU" sz="1400" dirty="0" smtClean="0"/>
              <a:t>, </a:t>
            </a:r>
            <a:r>
              <a:rPr lang="ru-RU" sz="1400" dirty="0" err="1" smtClean="0"/>
              <a:t>оберігаючи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дії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світла</a:t>
            </a:r>
            <a:r>
              <a:rPr lang="ru-RU" sz="1400" dirty="0" smtClean="0"/>
              <a:t>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b="1" dirty="0" err="1" smtClean="0"/>
              <a:t>Застосування</a:t>
            </a:r>
            <a:r>
              <a:rPr lang="ru-RU" sz="1400" b="1" dirty="0" smtClean="0"/>
              <a:t>. </a:t>
            </a:r>
            <a:r>
              <a:rPr lang="ru-RU" sz="1400" dirty="0" err="1" smtClean="0"/>
              <a:t>Гестагенний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засіб</a:t>
            </a:r>
            <a:r>
              <a:rPr lang="ru-RU" sz="1400" dirty="0" smtClean="0"/>
              <a:t>. У 5–6 </a:t>
            </a:r>
            <a:r>
              <a:rPr lang="ru-RU" sz="1400" dirty="0" err="1" smtClean="0"/>
              <a:t>разів</a:t>
            </a:r>
            <a:r>
              <a:rPr lang="ru-RU" sz="1400" dirty="0" smtClean="0"/>
              <a:t> </a:t>
            </a:r>
            <a:r>
              <a:rPr lang="ru-RU" sz="1400" dirty="0" err="1" smtClean="0"/>
              <a:t>менш</a:t>
            </a:r>
            <a:r>
              <a:rPr lang="ru-RU" sz="1400" dirty="0" smtClean="0"/>
              <a:t> </a:t>
            </a:r>
            <a:r>
              <a:rPr lang="ru-RU" sz="1400" dirty="0" err="1" smtClean="0"/>
              <a:t>активний</a:t>
            </a:r>
            <a:r>
              <a:rPr lang="ru-RU" sz="1400" dirty="0" smtClean="0"/>
              <a:t>, </a:t>
            </a:r>
            <a:r>
              <a:rPr lang="ru-RU" sz="1400" dirty="0" err="1" smtClean="0"/>
              <a:t>ніж</a:t>
            </a:r>
            <a:r>
              <a:rPr lang="ru-RU" sz="1400" dirty="0" smtClean="0"/>
              <a:t> прогестерон,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</a:t>
            </a:r>
            <a:r>
              <a:rPr lang="ru-RU" sz="1400" dirty="0" err="1" smtClean="0"/>
              <a:t>зберігає</a:t>
            </a:r>
            <a:r>
              <a:rPr lang="ru-RU" sz="1400" dirty="0" smtClean="0"/>
              <a:t> </a:t>
            </a:r>
            <a:r>
              <a:rPr lang="ru-RU" sz="1400" dirty="0" err="1" smtClean="0"/>
              <a:t>активність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вживанні</a:t>
            </a:r>
            <a:r>
              <a:rPr lang="ru-RU" sz="1400" dirty="0" smtClean="0"/>
              <a:t> таблеток </a:t>
            </a:r>
            <a:r>
              <a:rPr lang="ru-RU" sz="1400" dirty="0" err="1" smtClean="0"/>
              <a:t>сублінгвально</a:t>
            </a:r>
            <a:r>
              <a:rPr lang="ru-RU" sz="1400" dirty="0" smtClean="0"/>
              <a:t>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9018" t="46429" r="31696" b="38571"/>
          <a:stretch>
            <a:fillRect/>
          </a:stretch>
        </p:blipFill>
        <p:spPr bwMode="auto">
          <a:xfrm>
            <a:off x="2143125" y="1714500"/>
            <a:ext cx="48577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143875" cy="1214438"/>
          </a:xfrm>
        </p:spPr>
        <p:txBody>
          <a:bodyPr>
            <a:no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Гормони </a:t>
            </a:r>
            <a:r>
              <a:rPr lang="uk-UA" sz="32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мозгового</a:t>
            </a:r>
            <a:r>
              <a:rPr lang="uk-UA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шару надниркових залоз та їх синтетичні аналоги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500063" y="1857375"/>
            <a:ext cx="8183562" cy="4286250"/>
          </a:xfrm>
        </p:spPr>
        <p:txBody>
          <a:bodyPr/>
          <a:lstStyle/>
          <a:p>
            <a:pPr eaLnBrk="1" hangingPunct="1"/>
            <a:r>
              <a:rPr lang="ru-RU" sz="1600" smtClean="0"/>
              <a:t>Мозковий шар надниркових залоз виробляє гормони адреналін і норадреналін.</a:t>
            </a:r>
          </a:p>
          <a:p>
            <a:pPr eaLnBrk="1" hangingPunct="1"/>
            <a:r>
              <a:rPr lang="ru-RU" sz="1600" smtClean="0"/>
              <a:t>У медичній практиці використовують адреналіну гідрохлорид, адреналіну тартрат (гідротартрат), норадреналіну гідротартрат і їх синтетичні аналоги – мезатон, ізадрин, та деякі інші.</a:t>
            </a:r>
            <a:endParaRPr lang="uk-UA" sz="1600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40964" name="AutoShape 2" descr="Адреналін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40965" name="AutoShape 4" descr="Адреналін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40966" name="Picture 6" descr="Адреналін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571875"/>
            <a:ext cx="263525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8" descr="Норадреналін — Вікіпед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486150"/>
            <a:ext cx="268763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1357313" y="5214938"/>
            <a:ext cx="1273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>
                <a:latin typeface="Verdana" pitchFamily="34" charset="0"/>
              </a:rPr>
              <a:t>Адреналін</a:t>
            </a:r>
            <a:endParaRPr lang="ru-RU" sz="1600">
              <a:latin typeface="Verdana" pitchFamily="34" charset="0"/>
            </a:endParaRPr>
          </a:p>
        </p:txBody>
      </p:sp>
      <p:sp>
        <p:nvSpPr>
          <p:cNvPr id="40969" name="TextBox 9"/>
          <p:cNvSpPr txBox="1">
            <a:spLocks noChangeArrowheads="1"/>
          </p:cNvSpPr>
          <p:nvPr/>
        </p:nvSpPr>
        <p:spPr bwMode="auto">
          <a:xfrm>
            <a:off x="5572125" y="5214938"/>
            <a:ext cx="16621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>
                <a:latin typeface="Verdana" pitchFamily="34" charset="0"/>
              </a:rPr>
              <a:t>Норадреналін</a:t>
            </a:r>
            <a:endParaRPr lang="ru-RU" sz="1600">
              <a:latin typeface="Verdana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1714500"/>
            <a:ext cx="4183062" cy="2428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Норадреналіну</a:t>
            </a: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гідротартрат</a:t>
            </a: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Noradrenalini</a:t>
            </a:r>
            <a:r>
              <a:rPr lang="en-US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hydrotartras</a:t>
            </a:r>
            <a:r>
              <a:rPr lang="en-US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)</a:t>
            </a:r>
            <a:br>
              <a:rPr lang="en-US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sz="24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Levarterenol</a:t>
            </a:r>
            <a:r>
              <a:rPr lang="en-US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bitartrate</a:t>
            </a:r>
            <a:r>
              <a:rPr lang="en-US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*</a:t>
            </a:r>
            <a:endParaRPr lang="uk-UA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2463" y="366713"/>
            <a:ext cx="3776662" cy="1990725"/>
          </a:xfrm>
          <a:prstGeom prst="rect">
            <a:avLst/>
          </a:prstGeom>
        </p:spPr>
        <p:txBody>
          <a:bodyPr anchor="b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Адреналіну</a:t>
            </a:r>
            <a: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тартрат</a:t>
            </a:r>
            <a: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en-US" sz="2800" b="1" dirty="0" err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Adrenalini</a:t>
            </a:r>
            <a:r>
              <a:rPr lang="en-US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tartras</a:t>
            </a:r>
            <a:r>
              <a:rPr lang="en-US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)(</a:t>
            </a:r>
            <a: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ДФУ)</a:t>
            </a:r>
            <a:b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Epinephrine </a:t>
            </a:r>
            <a:r>
              <a:rPr lang="en-US" sz="2800" b="1" dirty="0" err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bitartrate</a:t>
            </a:r>
            <a:r>
              <a:rPr lang="en-US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*</a:t>
            </a:r>
            <a:endParaRPr lang="uk-UA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 l="29018" t="23570" r="31250" b="57143"/>
          <a:stretch>
            <a:fillRect/>
          </a:stretch>
        </p:blipFill>
        <p:spPr bwMode="auto">
          <a:xfrm>
            <a:off x="500063" y="2571750"/>
            <a:ext cx="45005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/>
          <a:srcRect l="29465" t="52856" r="31250" b="30714"/>
          <a:stretch>
            <a:fillRect/>
          </a:stretch>
        </p:blipFill>
        <p:spPr bwMode="auto">
          <a:xfrm>
            <a:off x="4286250" y="4429125"/>
            <a:ext cx="4500563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785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Вступ</a:t>
            </a:r>
            <a:endParaRPr lang="uk-UA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5786437" cy="4357687"/>
          </a:xfrm>
        </p:spPr>
        <p:txBody>
          <a:bodyPr/>
          <a:lstStyle/>
          <a:p>
            <a:pPr marL="0" indent="449263" eaLnBrk="1" hangingPunct="1">
              <a:buFont typeface="Wingdings 2" pitchFamily="18" charset="2"/>
              <a:buNone/>
            </a:pPr>
            <a:r>
              <a:rPr lang="uk-UA" sz="1800" smtClean="0"/>
              <a:t>Гормони - важлива складова нейроендокринного комплексу. Вони визначають ріст та розвиток, обмін речовин, стан статевої системи і розмноження, водно-сольовий баланс, реакцію на стрес, настрій та інші речі. </a:t>
            </a:r>
          </a:p>
          <a:p>
            <a:pPr marL="0" indent="449263" eaLnBrk="1" hangingPunct="1">
              <a:buFont typeface="Wingdings 2" pitchFamily="18" charset="2"/>
              <a:buNone/>
            </a:pPr>
            <a:r>
              <a:rPr lang="uk-UA" sz="1800" smtClean="0"/>
              <a:t>Недостатня секрецiя гормонiв (гiпофункцiя залоз) призводить до розвитку рiзних евдокринних захворювань- гiпотиреозу, цукрового дiабету, безплiдностi тощо. Надлишкова секрецiя гормонiв (гiперфункцiя залоз) також проявляється ендокринною патологiєю - гiгантизмом, акромегалiєю, тиреотоксикозом тощо.</a:t>
            </a:r>
          </a:p>
        </p:txBody>
      </p:sp>
      <p:pic>
        <p:nvPicPr>
          <p:cNvPr id="15363" name="Picture 2" descr="Гормони статевих залоз - Dovidka.biz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285875"/>
            <a:ext cx="230981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27650"/>
          </a:xfrm>
        </p:spPr>
        <p:txBody>
          <a:bodyPr/>
          <a:lstStyle/>
          <a:p>
            <a:pPr eaLnBrk="1" hangingPunct="1"/>
            <a:r>
              <a:rPr lang="ru-RU" sz="1400" b="1" smtClean="0"/>
              <a:t>Добування. </a:t>
            </a:r>
            <a:r>
              <a:rPr lang="ru-RU" sz="1400" smtClean="0"/>
              <a:t>Адреналін і норадреналін синтезують за такою схемою:</a:t>
            </a:r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>
              <a:buFont typeface="Wingdings 2" pitchFamily="18" charset="2"/>
              <a:buNone/>
            </a:pPr>
            <a:endParaRPr lang="ru-RU" sz="1400" smtClean="0"/>
          </a:p>
          <a:p>
            <a:pPr eaLnBrk="1" hangingPunct="1"/>
            <a:r>
              <a:rPr lang="ru-RU" sz="1400" smtClean="0"/>
              <a:t>Отриманий у результаті синтезу рацемат розділяють за допомогою винної кислоти, використовуючи різну розчинність гідротартратів у спирті.</a:t>
            </a:r>
          </a:p>
          <a:p>
            <a:pPr eaLnBrk="1" hangingPunct="1"/>
            <a:r>
              <a:rPr lang="ru-RU" sz="1400" b="1" smtClean="0"/>
              <a:t>Властивості. </a:t>
            </a:r>
            <a:r>
              <a:rPr lang="ru-RU" sz="1400" smtClean="0"/>
              <a:t>Адреналіну і норадреналіну гідротартрати – білі або білі з жовтуватим відтінком кристалічні речовини без запаху. Легкорозчинні у воді, практично нерозчинні в ефірі й хлороформі. В етанолі адреналіну і норадреналіну гідротартрати малорозчинні. Подібно до інших фенолів, ці сполуки розчиняються в розчинах лугів, здатні окиснюватись. Під дією світла та кисню повітря утворюють забарвлені продукти окиснення.</a:t>
            </a:r>
          </a:p>
          <a:p>
            <a:pPr eaLnBrk="1" hangingPunct="1"/>
            <a:r>
              <a:rPr lang="ru-RU" sz="1400" b="1" smtClean="0"/>
              <a:t>Ідентифікація: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1. Фізико-хімічними методами: визначенню питомого обертання після попереднього переведення у хлористоводневу сіль, УФ- та ІЧ-спектроскопія.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5893" t="53572" r="26785" b="13571"/>
          <a:stretch>
            <a:fillRect/>
          </a:stretch>
        </p:blipFill>
        <p:spPr bwMode="auto">
          <a:xfrm>
            <a:off x="2143125" y="928688"/>
            <a:ext cx="500062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8277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2. Розрізняти адреналін і норадреналін рекомендується за реакцією окиснення 0,1 </a:t>
            </a:r>
            <a:r>
              <a:rPr lang="ru-RU" sz="1400" i="1" smtClean="0"/>
              <a:t>М розчином йоду в буферних розчинах, які мають рН 3,56 </a:t>
            </a:r>
            <a:r>
              <a:rPr lang="ru-RU" sz="1400" smtClean="0"/>
              <a:t>і 6,5. Адреналін у цих умовах утворює адренохром, котрий надає розчину темно-червоне (рН 3,56) (ДФУ) або червоно-фіолетове (рН 6,5) забарвлення:</a:t>
            </a:r>
          </a:p>
          <a:p>
            <a:pPr eaLnBrk="1" hangingPunct="1">
              <a:buFont typeface="Wingdings 2" pitchFamily="18" charset="2"/>
              <a:buNone/>
            </a:pPr>
            <a:endParaRPr lang="uk-UA" sz="1400" smtClean="0"/>
          </a:p>
          <a:p>
            <a:pPr eaLnBrk="1" hangingPunct="1">
              <a:buFont typeface="Wingdings 2" pitchFamily="18" charset="2"/>
              <a:buNone/>
            </a:pPr>
            <a:endParaRPr lang="uk-UA" sz="1400" smtClean="0"/>
          </a:p>
          <a:p>
            <a:pPr eaLnBrk="1" hangingPunct="1">
              <a:buFont typeface="Wingdings 2" pitchFamily="18" charset="2"/>
              <a:buNone/>
            </a:pPr>
            <a:endParaRPr lang="uk-UA" sz="1400" smtClean="0"/>
          </a:p>
          <a:p>
            <a:pPr eaLnBrk="1" hangingPunct="1">
              <a:buFont typeface="Wingdings 2" pitchFamily="18" charset="2"/>
              <a:buNone/>
            </a:pPr>
            <a:endParaRPr lang="uk-UA" sz="1400" smtClean="0"/>
          </a:p>
          <a:p>
            <a:pPr eaLnBrk="1" hangingPunct="1">
              <a:buFont typeface="Wingdings 2" pitchFamily="18" charset="2"/>
              <a:buNone/>
            </a:pPr>
            <a:endParaRPr lang="uk-UA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Норадреналін утворює норадренохром (червоно-фіолетового кольору) тільки в розчинах, які мають рН 6,5:</a:t>
            </a:r>
          </a:p>
          <a:p>
            <a:pPr eaLnBrk="1" hangingPunct="1">
              <a:buFont typeface="Wingdings 2" pitchFamily="18" charset="2"/>
              <a:buNone/>
            </a:pPr>
            <a:endParaRPr lang="uk-UA" sz="1400" smtClean="0"/>
          </a:p>
          <a:p>
            <a:pPr eaLnBrk="1" hangingPunct="1">
              <a:buFont typeface="Wingdings 2" pitchFamily="18" charset="2"/>
              <a:buNone/>
            </a:pPr>
            <a:endParaRPr lang="uk-UA" sz="1400" smtClean="0"/>
          </a:p>
          <a:p>
            <a:pPr eaLnBrk="1" hangingPunct="1">
              <a:buFont typeface="Wingdings 2" pitchFamily="18" charset="2"/>
              <a:buNone/>
            </a:pPr>
            <a:endParaRPr lang="uk-UA" sz="1400" smtClean="0"/>
          </a:p>
          <a:p>
            <a:pPr eaLnBrk="1" hangingPunct="1">
              <a:buFont typeface="Wingdings 2" pitchFamily="18" charset="2"/>
              <a:buNone/>
            </a:pPr>
            <a:endParaRPr lang="uk-UA" sz="1400" smtClean="0"/>
          </a:p>
          <a:p>
            <a:pPr eaLnBrk="1" hangingPunct="1">
              <a:buFont typeface="Wingdings 2" pitchFamily="18" charset="2"/>
              <a:buNone/>
            </a:pPr>
            <a:endParaRPr lang="uk-UA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3. До розчину, отриманого в попередньому досліді, додають розчин діетокситетрагідрофурану у кислоті оцтовій льодяній і нагрівають. До охолодженого розчину додають розчин диметиламінобензальдегіду усуміші кислоти хлористоводневої та кислоти оцтової льодяної. Одержаний і холостий розчини мають бути забарвлені в однаковий жовтий колір.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4. Субстанція дає характерну реакцію на тартрати.</a:t>
            </a:r>
          </a:p>
          <a:p>
            <a:pPr eaLnBrk="1" hangingPunct="1"/>
            <a:r>
              <a:rPr lang="ru-RU" sz="1400" b="1" smtClean="0"/>
              <a:t>Випробування на чистоту. </a:t>
            </a:r>
            <a:r>
              <a:rPr lang="ru-RU" sz="1400" smtClean="0"/>
              <a:t>В адреналіну гідротартраті визначають домішки адреналону і норадреналіну, а в норадреналіну гідротартраті – норадреналону.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28125" t="37143" r="28125" b="45000"/>
          <a:stretch>
            <a:fillRect/>
          </a:stretch>
        </p:blipFill>
        <p:spPr bwMode="auto">
          <a:xfrm>
            <a:off x="2311400" y="1571625"/>
            <a:ext cx="4500563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 l="28125" t="62857" r="28125" b="18571"/>
          <a:stretch>
            <a:fillRect/>
          </a:stretch>
        </p:blipFill>
        <p:spPr bwMode="auto">
          <a:xfrm>
            <a:off x="2428875" y="3286125"/>
            <a:ext cx="4308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827713"/>
          </a:xfrm>
        </p:spPr>
        <p:txBody>
          <a:bodyPr/>
          <a:lstStyle/>
          <a:p>
            <a:pPr eaLnBrk="1" hangingPunct="1"/>
            <a:r>
              <a:rPr lang="ru-RU" sz="1400" b="1" smtClean="0"/>
              <a:t>Кількісне визначення. Ацидиметрія в неводному середовищі. </a:t>
            </a:r>
            <a:r>
              <a:rPr lang="ru-RU" sz="1400" smtClean="0"/>
              <a:t>Титрують у середовищі кислоти оцтової безводної, індикатор – кристалічний фіолетовий (ДФУ) або метиловий фіолетовий, s = 1:</a:t>
            </a:r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>
              <a:buFont typeface="Wingdings 2" pitchFamily="18" charset="2"/>
              <a:buNone/>
            </a:pPr>
            <a:endParaRPr lang="uk-UA" sz="1400" smtClean="0"/>
          </a:p>
          <a:p>
            <a:pPr eaLnBrk="1" hangingPunct="1"/>
            <a:endParaRPr lang="uk-UA" sz="14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/>
              <a:t>Вміст адреналіну і норадреналіну гідротартратів у розчинах для ін’єкцій визначають методом фотоколориметрії.</a:t>
            </a:r>
          </a:p>
          <a:p>
            <a:pPr eaLnBrk="1" hangingPunct="1"/>
            <a:r>
              <a:rPr lang="ru-RU" sz="1400" b="1" smtClean="0"/>
              <a:t>Зберігання. </a:t>
            </a:r>
            <a:r>
              <a:rPr lang="ru-RU" sz="1400" smtClean="0"/>
              <a:t>У захищеному від світла місці, у герметично закупореній тарі із темного скла або в запаяних ампулах. Для стабілізації ін’єкційних розчинів адреналіну і норадреналіну гідротартратів додають 0,1 % натрію метабісульфіту [натрію пентаоксодисульфіту (</a:t>
            </a:r>
            <a:r>
              <a:rPr lang="en-US" sz="1400" smtClean="0"/>
              <a:t>IV)].</a:t>
            </a:r>
          </a:p>
          <a:p>
            <a:pPr eaLnBrk="1" hangingPunct="1"/>
            <a:r>
              <a:rPr lang="ru-RU" sz="1400" b="1" smtClean="0"/>
              <a:t>Застосування. </a:t>
            </a:r>
            <a:r>
              <a:rPr lang="ru-RU" sz="1400" smtClean="0"/>
              <a:t>Адреналіну гідротартрат і норадреналіну гідротартрат використовують як адреноміметичні (судинозвужуючі) засоби. Їх препарати призначають при колапсі, різкому зниженні артеріального тиску в результаті травм, отруєнь, при хірургічних втручаннях, для зменшення кровотеч і при втратах крові. </a:t>
            </a:r>
            <a:endParaRPr lang="uk-UA" sz="1400" smtClean="0"/>
          </a:p>
        </p:txBody>
      </p:sp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/>
          <a:srcRect l="28571" t="17143" r="28125" b="45000"/>
          <a:stretch>
            <a:fillRect/>
          </a:stretch>
        </p:blipFill>
        <p:spPr bwMode="auto">
          <a:xfrm>
            <a:off x="2535238" y="1357313"/>
            <a:ext cx="4073525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785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Висновки</a:t>
            </a:r>
            <a:endParaRPr lang="uk-UA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857750"/>
          </a:xfrm>
        </p:spPr>
        <p:txBody>
          <a:bodyPr>
            <a:no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err="1" smtClean="0"/>
              <a:t>Гормональні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препарати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переважно</a:t>
            </a:r>
            <a:r>
              <a:rPr lang="ru-RU" sz="1600" dirty="0" smtClean="0"/>
              <a:t> </a:t>
            </a:r>
            <a:r>
              <a:rPr lang="ru-RU" sz="1600" dirty="0" err="1" smtClean="0"/>
              <a:t>синтетичним</a:t>
            </a:r>
            <a:r>
              <a:rPr lang="ru-RU" sz="1600" dirty="0" smtClean="0"/>
              <a:t> шляхом, </a:t>
            </a:r>
            <a:r>
              <a:rPr lang="ru-RU" sz="1600" dirty="0" err="1" smtClean="0"/>
              <a:t>рідше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залоз</a:t>
            </a:r>
            <a:r>
              <a:rPr lang="ru-RU" sz="1600" dirty="0" smtClean="0"/>
              <a:t> та </a:t>
            </a:r>
            <a:r>
              <a:rPr lang="ru-RU" sz="1600" dirty="0" err="1" smtClean="0"/>
              <a:t>сечі</a:t>
            </a:r>
            <a:r>
              <a:rPr lang="ru-RU" sz="1600" dirty="0" smtClean="0"/>
              <a:t> </a:t>
            </a:r>
            <a:r>
              <a:rPr lang="ru-RU" sz="1600" dirty="0" err="1" smtClean="0"/>
              <a:t>тварин</a:t>
            </a:r>
            <a:r>
              <a:rPr lang="ru-RU" sz="1600" dirty="0" smtClean="0"/>
              <a:t>. </a:t>
            </a:r>
            <a:r>
              <a:rPr lang="ru-RU" sz="1600" dirty="0" err="1" smtClean="0"/>
              <a:t>Синтезовано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велику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аналогів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похідних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гормонів</a:t>
            </a:r>
            <a:r>
              <a:rPr lang="ru-RU" sz="1600" dirty="0" smtClean="0"/>
              <a:t> та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синтетичних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замінників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відрізняються</a:t>
            </a:r>
            <a:r>
              <a:rPr lang="ru-RU" sz="1600" dirty="0" smtClean="0"/>
              <a:t> за </a:t>
            </a:r>
            <a:r>
              <a:rPr lang="ru-RU" sz="1600" dirty="0" err="1" smtClean="0"/>
              <a:t>хімічною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будовою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гормонів</a:t>
            </a:r>
            <a:r>
              <a:rPr lang="ru-RU" sz="1600" dirty="0" smtClean="0"/>
              <a:t>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err="1" smtClean="0"/>
              <a:t>Перспективи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 </a:t>
            </a:r>
            <a:r>
              <a:rPr lang="ru-RU" sz="1600" i="1" dirty="0" err="1" smtClean="0"/>
              <a:t>генна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інженерія</a:t>
            </a:r>
            <a:r>
              <a:rPr lang="ru-RU" sz="1600" i="1" dirty="0" smtClean="0"/>
              <a:t>.</a:t>
            </a:r>
            <a:r>
              <a:rPr lang="ru-RU" sz="1600" dirty="0" smtClean="0"/>
              <a:t> Уже стала реальною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отримання</a:t>
            </a:r>
            <a:r>
              <a:rPr lang="ru-RU" sz="1600" dirty="0" smtClean="0"/>
              <a:t> за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допомогою</a:t>
            </a:r>
            <a:r>
              <a:rPr lang="ru-RU" sz="1600" dirty="0" smtClean="0"/>
              <a:t> </a:t>
            </a:r>
            <a:r>
              <a:rPr lang="ru-RU" sz="1600" dirty="0" err="1" smtClean="0"/>
              <a:t>інсуліну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соматотропіну</a:t>
            </a:r>
            <a:r>
              <a:rPr lang="ru-RU" sz="1600" dirty="0" smtClean="0"/>
              <a:t>. </a:t>
            </a:r>
            <a:r>
              <a:rPr lang="ru-RU" sz="1600" dirty="0" err="1" smtClean="0"/>
              <a:t>Паралельно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генною </a:t>
            </a:r>
            <a:r>
              <a:rPr lang="ru-RU" sz="1600" dirty="0" err="1" smtClean="0"/>
              <a:t>технологією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видоспецифічних</a:t>
            </a:r>
            <a:r>
              <a:rPr lang="ru-RU" sz="1600" dirty="0" smtClean="0"/>
              <a:t> (</a:t>
            </a:r>
            <a:r>
              <a:rPr lang="ru-RU" sz="1600" dirty="0" err="1" smtClean="0"/>
              <a:t>людських</a:t>
            </a:r>
            <a:r>
              <a:rPr lang="ru-RU" sz="1600" dirty="0" smtClean="0"/>
              <a:t>) </a:t>
            </a:r>
            <a:r>
              <a:rPr lang="ru-RU" sz="1600" dirty="0" err="1" smtClean="0"/>
              <a:t>гормонів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проводять</a:t>
            </a:r>
            <a:r>
              <a:rPr lang="ru-RU" sz="1600" dirty="0" smtClean="0"/>
              <a:t> </a:t>
            </a:r>
            <a:r>
              <a:rPr lang="ru-RU" sz="1600" i="1" dirty="0" err="1" smtClean="0"/>
              <a:t>напівсинтетичним</a:t>
            </a:r>
            <a:r>
              <a:rPr lang="ru-RU" sz="1600" i="1" dirty="0" smtClean="0"/>
              <a:t> шляхом, </a:t>
            </a:r>
            <a:r>
              <a:rPr lang="ru-RU" sz="1600" dirty="0" err="1" smtClean="0"/>
              <a:t>зокрема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перетворенням</a:t>
            </a:r>
            <a:r>
              <a:rPr lang="ru-RU" sz="1600" dirty="0" smtClean="0"/>
              <a:t> на </a:t>
            </a:r>
            <a:r>
              <a:rPr lang="ru-RU" sz="1600" dirty="0" err="1" smtClean="0"/>
              <a:t>людський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близького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за структурою </a:t>
            </a:r>
            <a:r>
              <a:rPr lang="ru-RU" sz="1600" dirty="0" err="1" smtClean="0"/>
              <a:t>свинячого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інсуліну</a:t>
            </a:r>
            <a:r>
              <a:rPr lang="ru-RU" sz="1600" dirty="0" smtClean="0"/>
              <a:t>.</a:t>
            </a:r>
          </a:p>
          <a:p>
            <a:pPr marL="0" indent="4500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1600" dirty="0"/>
          </a:p>
        </p:txBody>
      </p:sp>
      <p:pic>
        <p:nvPicPr>
          <p:cNvPr id="46083" name="Picture 2" descr="Подведены итоги заочного этапа Олимпиа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857625"/>
            <a:ext cx="28241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1643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Загальна характеристика та класифікація препаратів гормонів</a:t>
            </a:r>
            <a:endParaRPr lang="uk-UA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00063" y="2000250"/>
            <a:ext cx="8183562" cy="4143375"/>
          </a:xfrm>
        </p:spPr>
        <p:txBody>
          <a:bodyPr/>
          <a:lstStyle/>
          <a:p>
            <a:pPr marL="0" indent="449263" eaLnBrk="1" hangingPunct="1">
              <a:buFont typeface="Wingdings 2" pitchFamily="18" charset="2"/>
              <a:buNone/>
            </a:pPr>
            <a:r>
              <a:rPr lang="uk-UA" sz="1800" b="1" smtClean="0"/>
              <a:t>Гормони </a:t>
            </a:r>
            <a:r>
              <a:rPr lang="uk-UA" sz="1800" smtClean="0"/>
              <a:t>– біологічно активні речовини, бiлково-пептиднi або стероїднi сполуки, які продукуються залозами внутрішньої секреції в малих кількостях і регулюють усі життєво важливі процеси, що протікають в організмі.</a:t>
            </a:r>
          </a:p>
        </p:txBody>
      </p:sp>
      <p:pic>
        <p:nvPicPr>
          <p:cNvPr id="16387" name="Picture 2" descr="Гормони. Загальна характеристика. Класифікація гормонів презентация, докл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357563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571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Хімічна класифікація гормонів</a:t>
            </a:r>
            <a:endParaRPr lang="uk-UA" sz="2800" b="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00063" y="1285874"/>
          <a:ext cx="8183562" cy="521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714375"/>
            <a:ext cx="8183562" cy="4857750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smtClean="0"/>
              <a:t>Гормональні препарати білкової структури є </a:t>
            </a:r>
            <a:r>
              <a:rPr lang="ru-RU" sz="2000" b="1" i="1" smtClean="0"/>
              <a:t>гідрофільними</a:t>
            </a:r>
            <a:r>
              <a:rPr lang="ru-RU" sz="2000" smtClean="0"/>
              <a:t> речовинами, що переносяться кров'ю у вільному стані. Стеро'ідні та тиреоїдні гормональні препарати – </a:t>
            </a:r>
            <a:r>
              <a:rPr lang="ru-RU" sz="2000" b="1" i="1" smtClean="0"/>
              <a:t>гідрофобні</a:t>
            </a:r>
            <a:r>
              <a:rPr lang="ru-RU" sz="2000" smtClean="0"/>
              <a:t> (мало розчиняються у воді), більша частина їх циркулює в крові у зв'язаному з білками стані.</a:t>
            </a:r>
          </a:p>
          <a:p>
            <a:pPr eaLnBrk="1" hangingPunct="1"/>
            <a:r>
              <a:rPr lang="ru-RU" sz="2000" smtClean="0"/>
              <a:t>Гормональні препарати здійснюють свою біологічну дію, комплексуючись з рецепторами – високоспецифічними інформаційними молекулами, які трансформують гормональний сигнал на гормональну дію.</a:t>
            </a:r>
          </a:p>
          <a:p>
            <a:pPr eaLnBrk="1" hangingPunct="1"/>
            <a:r>
              <a:rPr lang="ru-RU" sz="2000" smtClean="0"/>
              <a:t>Рецептори для гормонів білкової та пептидної структури і простагландинів розміщені на зовнішній поверхні клітинної мембрани. Для гормонів стероїдної структури рецептори локалізуються в цитоплазмі та в ядрі клітини.</a:t>
            </a:r>
          </a:p>
          <a:p>
            <a:pPr eaLnBrk="1" hangingPunct="1">
              <a:buFont typeface="Wingdings 2" pitchFamily="18" charset="2"/>
              <a:buNone/>
            </a:pPr>
            <a:endParaRPr lang="uk-UA" sz="200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183562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Гормони щитовидної залози та їх лікарські препарати</a:t>
            </a:r>
            <a:endParaRPr lang="uk-UA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8183562" cy="4500562"/>
          </a:xfrm>
        </p:spPr>
        <p:txBody>
          <a:bodyPr/>
          <a:lstStyle/>
          <a:p>
            <a:pPr eaLnBrk="1" hangingPunct="1"/>
            <a:r>
              <a:rPr lang="ru-RU" sz="1800" smtClean="0"/>
              <a:t>Щитовидна залоза – одна з найважливіших залоз внутрішньої секреції. Порушення її функцій викликає важкі розлади організму: уповільнення обміну речовин, затримку росту, розумового розвитку (кретинізм). </a:t>
            </a:r>
          </a:p>
          <a:p>
            <a:pPr eaLnBrk="1" hangingPunct="1"/>
            <a:r>
              <a:rPr lang="ru-RU" sz="1800" smtClean="0"/>
              <a:t>Щитовидна залоза продукує біологічно активні йодовані похідні тироніну: </a:t>
            </a:r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  <a:p>
            <a:pPr eaLnBrk="1" hangingPunct="1"/>
            <a:r>
              <a:rPr lang="ru-RU" sz="1800" smtClean="0"/>
              <a:t>У медичній практиці використовують синтетичний </a:t>
            </a:r>
            <a:r>
              <a:rPr lang="ru-RU" sz="1800" i="1" smtClean="0"/>
              <a:t>L-тироксин, а також тиреоїдин, який добувають подрібненням знежирених і висушених щитовидних залоз забійної худоби. </a:t>
            </a:r>
            <a:endParaRPr lang="uk-UA" sz="1800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 l="21429" t="52856" r="20090" b="29286"/>
          <a:stretch>
            <a:fillRect/>
          </a:stretch>
        </p:blipFill>
        <p:spPr bwMode="auto">
          <a:xfrm>
            <a:off x="1357313" y="3500438"/>
            <a:ext cx="6429375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183562" cy="785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Тиреоїдин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Thyreoidinum</a:t>
            </a:r>
            <a:r>
              <a:rPr 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) </a:t>
            </a:r>
            <a:endParaRPr lang="uk-UA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5000625"/>
          </a:xfrm>
        </p:spPr>
        <p:txBody>
          <a:bodyPr/>
          <a:lstStyle/>
          <a:p>
            <a:pPr eaLnBrk="1" hangingPunct="1"/>
            <a:r>
              <a:rPr lang="ru-RU" sz="1600" smtClean="0"/>
              <a:t>Гормональний препарат, що отримується подрібненням знежирених і висушених щитовидних залоз забійної худоби.</a:t>
            </a:r>
          </a:p>
          <a:p>
            <a:pPr eaLnBrk="1" hangingPunct="1"/>
            <a:r>
              <a:rPr lang="ru-RU" sz="1600" b="1" smtClean="0"/>
              <a:t>Властивості. </a:t>
            </a:r>
            <a:r>
              <a:rPr lang="ru-RU" sz="1600" smtClean="0"/>
              <a:t>Жовтувато-сірий порошок зі слабким запахом, характерним для висушених тваринних тканин. Не розчинний у воді та інших розчинниках. Містить гормони </a:t>
            </a:r>
            <a:r>
              <a:rPr lang="ru-RU" sz="1600" i="1" smtClean="0"/>
              <a:t>L-тироксин і L-3, 5, 3'-трийодтиронін. </a:t>
            </a:r>
          </a:p>
          <a:p>
            <a:pPr eaLnBrk="1" hangingPunct="1">
              <a:buFont typeface="Wingdings 2" pitchFamily="18" charset="2"/>
              <a:buNone/>
            </a:pPr>
            <a:endParaRPr lang="uk-UA" sz="1800" smtClean="0"/>
          </a:p>
        </p:txBody>
      </p:sp>
      <p:pic>
        <p:nvPicPr>
          <p:cNvPr id="20483" name="Picture 5" descr="Порошок Щитовидной Железы Высокой Чистоты/тиреоидин In Bulk - Buy Тиреоидин,Порошок  Щитовидной Железы,Щитовидная Product on Alibab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429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15 лучших средств от экземы - рейтинг 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214688"/>
            <a:ext cx="21812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183562" cy="785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Ідентифікація</a:t>
            </a:r>
            <a:endParaRPr lang="uk-UA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183562" cy="4857750"/>
          </a:xfrm>
        </p:spPr>
        <p:txBody>
          <a:bodyPr>
            <a:no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1. </a:t>
            </a:r>
            <a:r>
              <a:rPr lang="ru-RU" sz="1400" dirty="0" err="1" smtClean="0"/>
              <a:t>Білок</a:t>
            </a:r>
            <a:r>
              <a:rPr lang="ru-RU" sz="1400" dirty="0" smtClean="0"/>
              <a:t> </a:t>
            </a:r>
            <a:r>
              <a:rPr lang="ru-RU" sz="1400" dirty="0" err="1" smtClean="0"/>
              <a:t>виявляють</a:t>
            </a:r>
            <a:r>
              <a:rPr lang="ru-RU" sz="1400" dirty="0" smtClean="0"/>
              <a:t> за </a:t>
            </a:r>
            <a:r>
              <a:rPr lang="ru-RU" sz="1400" dirty="0" err="1" smtClean="0"/>
              <a:t>утворенням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жовтого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забарвлення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кип’ятіння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тиреоїдину</a:t>
            </a:r>
            <a:r>
              <a:rPr lang="ru-RU" sz="1400" dirty="0" smtClean="0"/>
              <a:t> в </a:t>
            </a:r>
            <a:r>
              <a:rPr lang="ru-RU" sz="1400" dirty="0" err="1" smtClean="0"/>
              <a:t>розчині</a:t>
            </a:r>
            <a:r>
              <a:rPr lang="ru-RU" sz="1400" dirty="0" smtClean="0"/>
              <a:t> </a:t>
            </a:r>
            <a:r>
              <a:rPr lang="ru-RU" sz="1400" dirty="0" err="1" smtClean="0"/>
              <a:t>натрію</a:t>
            </a:r>
            <a:r>
              <a:rPr lang="ru-RU" sz="1400" dirty="0" smtClean="0"/>
              <a:t> </a:t>
            </a:r>
            <a:r>
              <a:rPr lang="ru-RU" sz="1400" dirty="0" err="1" smtClean="0"/>
              <a:t>гідроксиду</a:t>
            </a:r>
            <a:r>
              <a:rPr lang="ru-RU" sz="1400" dirty="0" smtClean="0"/>
              <a:t>. При </a:t>
            </a:r>
            <a:r>
              <a:rPr lang="ru-RU" sz="1400" dirty="0" err="1" smtClean="0"/>
              <a:t>подальшому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додаванні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кислоти</a:t>
            </a:r>
            <a:r>
              <a:rPr lang="ru-RU" sz="1400" dirty="0" smtClean="0"/>
              <a:t> </a:t>
            </a:r>
            <a:r>
              <a:rPr lang="ru-RU" sz="1400" dirty="0" err="1" smtClean="0"/>
              <a:t>сульфатної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розведеної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розчин</a:t>
            </a:r>
            <a:r>
              <a:rPr lang="ru-RU" sz="1400" dirty="0" smtClean="0"/>
              <a:t> </a:t>
            </a:r>
            <a:r>
              <a:rPr lang="ru-RU" sz="1400" dirty="0" err="1" smtClean="0"/>
              <a:t>знебарвлюється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випадає</a:t>
            </a:r>
            <a:r>
              <a:rPr lang="ru-RU" sz="1400" dirty="0" smtClean="0"/>
              <a:t> </a:t>
            </a:r>
            <a:r>
              <a:rPr lang="ru-RU" sz="1400" dirty="0" err="1" smtClean="0"/>
              <a:t>колоїдний</a:t>
            </a:r>
            <a:r>
              <a:rPr lang="ru-RU" sz="1400" dirty="0" smtClean="0"/>
              <a:t> осад.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2. Для </a:t>
            </a:r>
            <a:r>
              <a:rPr lang="ru-RU" sz="1400" dirty="0" err="1" smtClean="0"/>
              <a:t>виявлення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органічно</a:t>
            </a:r>
            <a:r>
              <a:rPr lang="ru-RU" sz="1400" dirty="0" smtClean="0"/>
              <a:t> </a:t>
            </a:r>
            <a:r>
              <a:rPr lang="ru-RU" sz="1400" dirty="0" err="1" smtClean="0"/>
              <a:t>зв’язаного</a:t>
            </a:r>
            <a:r>
              <a:rPr lang="ru-RU" sz="1400" dirty="0" smtClean="0"/>
              <a:t> йоду </a:t>
            </a:r>
            <a:r>
              <a:rPr lang="ru-RU" sz="1400" dirty="0" err="1" smtClean="0"/>
              <a:t>речовину</a:t>
            </a:r>
            <a:r>
              <a:rPr lang="ru-RU" sz="1400" dirty="0" smtClean="0"/>
              <a:t> </a:t>
            </a:r>
            <a:r>
              <a:rPr lang="ru-RU" sz="1400" dirty="0" err="1" smtClean="0"/>
              <a:t>мінералізують</a:t>
            </a:r>
            <a:r>
              <a:rPr lang="ru-RU" sz="1400" dirty="0" smtClean="0"/>
              <a:t>, </a:t>
            </a:r>
            <a:r>
              <a:rPr lang="ru-RU" sz="1400" dirty="0" err="1" smtClean="0"/>
              <a:t>прожарюючи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сумішшю</a:t>
            </a:r>
            <a:r>
              <a:rPr lang="ru-RU" sz="1400" dirty="0" smtClean="0"/>
              <a:t> </a:t>
            </a:r>
            <a:r>
              <a:rPr lang="ru-RU" sz="1400" dirty="0" err="1" smtClean="0"/>
              <a:t>калію</a:t>
            </a:r>
            <a:r>
              <a:rPr lang="ru-RU" sz="1400" dirty="0" smtClean="0"/>
              <a:t> </a:t>
            </a:r>
            <a:r>
              <a:rPr lang="ru-RU" sz="1400" dirty="0" err="1" smtClean="0"/>
              <a:t>нітрату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натрію</a:t>
            </a:r>
            <a:r>
              <a:rPr lang="ru-RU" sz="1400" dirty="0" smtClean="0"/>
              <a:t> карбонату. </a:t>
            </a:r>
            <a:r>
              <a:rPr lang="ru-RU" sz="1400" dirty="0" err="1" smtClean="0"/>
              <a:t>Йодиди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утворилися</a:t>
            </a:r>
            <a:r>
              <a:rPr lang="ru-RU" sz="1400" dirty="0" smtClean="0"/>
              <a:t>, </a:t>
            </a:r>
            <a:r>
              <a:rPr lang="ru-RU" sz="1400" dirty="0" err="1" smtClean="0"/>
              <a:t>екстрагують</a:t>
            </a:r>
            <a:r>
              <a:rPr lang="ru-RU" sz="1400" dirty="0" smtClean="0"/>
              <a:t> водою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ідентифікують</a:t>
            </a:r>
            <a:r>
              <a:rPr lang="ru-RU" sz="1400" dirty="0" smtClean="0"/>
              <a:t> за </a:t>
            </a:r>
            <a:r>
              <a:rPr lang="ru-RU" sz="1400" dirty="0" err="1" smtClean="0"/>
              <a:t>реакцією</a:t>
            </a:r>
            <a:r>
              <a:rPr lang="ru-RU" sz="1400" dirty="0" smtClean="0"/>
              <a:t> </a:t>
            </a:r>
            <a:r>
              <a:rPr lang="ru-RU" sz="1400" dirty="0" err="1" smtClean="0"/>
              <a:t>окиснення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хлораміном</a:t>
            </a:r>
            <a:r>
              <a:rPr lang="ru-RU" sz="1400" dirty="0" smtClean="0"/>
              <a:t> у </a:t>
            </a:r>
            <a:r>
              <a:rPr lang="ru-RU" sz="1400" dirty="0" err="1" smtClean="0"/>
              <a:t>середовищі</a:t>
            </a:r>
            <a:r>
              <a:rPr lang="ru-RU" sz="1400" dirty="0" smtClean="0"/>
              <a:t> </a:t>
            </a:r>
            <a:r>
              <a:rPr lang="ru-RU" sz="1400" dirty="0" err="1" smtClean="0"/>
              <a:t>кислоти</a:t>
            </a:r>
            <a:r>
              <a:rPr lang="ru-RU" sz="1400" dirty="0" smtClean="0"/>
              <a:t> </a:t>
            </a:r>
            <a:r>
              <a:rPr lang="ru-RU" sz="1400" dirty="0" err="1" smtClean="0"/>
              <a:t>хлористоводневої</a:t>
            </a:r>
            <a:r>
              <a:rPr lang="ru-RU" sz="1400" dirty="0" smtClean="0"/>
              <a:t>. Йод,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виділився</a:t>
            </a:r>
            <a:r>
              <a:rPr lang="ru-RU" sz="1400" dirty="0" smtClean="0"/>
              <a:t>, </a:t>
            </a:r>
            <a:r>
              <a:rPr lang="ru-RU" sz="1400" dirty="0" err="1" smtClean="0"/>
              <a:t>забарвлює</a:t>
            </a:r>
            <a:r>
              <a:rPr lang="ru-RU" sz="1400" dirty="0" smtClean="0"/>
              <a:t> </a:t>
            </a:r>
            <a:r>
              <a:rPr lang="ru-RU" sz="1400" dirty="0" err="1" smtClean="0"/>
              <a:t>хлороформний</a:t>
            </a:r>
            <a:r>
              <a:rPr lang="ru-RU" sz="1400" dirty="0" smtClean="0"/>
              <a:t> шар у </a:t>
            </a:r>
            <a:r>
              <a:rPr lang="ru-RU" sz="1400" dirty="0" err="1" smtClean="0"/>
              <a:t>червоно-фіолетовий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колір</a:t>
            </a:r>
            <a:r>
              <a:rPr lang="ru-RU" sz="1400" dirty="0" smtClean="0"/>
              <a:t>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14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err="1" smtClean="0"/>
              <a:t>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перспективним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метод </a:t>
            </a:r>
            <a:r>
              <a:rPr lang="ru-RU" sz="1400" dirty="0" err="1" smtClean="0"/>
              <a:t>спалювання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тиреоїдину</a:t>
            </a:r>
            <a:r>
              <a:rPr lang="ru-RU" sz="1400" dirty="0" smtClean="0"/>
              <a:t> в </a:t>
            </a:r>
            <a:r>
              <a:rPr lang="ru-RU" sz="1400" dirty="0" err="1" smtClean="0"/>
              <a:t>колбі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киснем. Як </a:t>
            </a:r>
            <a:r>
              <a:rPr lang="ru-RU" sz="1400" dirty="0" err="1" smtClean="0"/>
              <a:t>поглинальну</a:t>
            </a:r>
            <a:r>
              <a:rPr lang="ru-RU" sz="1400" dirty="0" smtClean="0"/>
              <a:t> </a:t>
            </a:r>
            <a:r>
              <a:rPr lang="ru-RU" sz="1400" dirty="0" err="1" smtClean="0"/>
              <a:t>суміш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використовують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розчин</a:t>
            </a:r>
            <a:r>
              <a:rPr lang="ru-RU" sz="1400" dirty="0" smtClean="0"/>
              <a:t> </a:t>
            </a:r>
            <a:r>
              <a:rPr lang="ru-RU" sz="1400" dirty="0" err="1" smtClean="0"/>
              <a:t>крохмалю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містить</a:t>
            </a:r>
            <a:r>
              <a:rPr lang="ru-RU" sz="1400" dirty="0" smtClean="0"/>
              <a:t> 0,2% </a:t>
            </a:r>
            <a:r>
              <a:rPr lang="ru-RU" sz="1400" dirty="0" err="1" smtClean="0"/>
              <a:t>кислоти</a:t>
            </a:r>
            <a:r>
              <a:rPr lang="ru-RU" sz="1400" dirty="0" smtClean="0"/>
              <a:t> </a:t>
            </a:r>
            <a:r>
              <a:rPr lang="ru-RU" sz="1400" dirty="0" err="1" smtClean="0"/>
              <a:t>сульфамінової</a:t>
            </a:r>
            <a:r>
              <a:rPr lang="ru-RU" sz="1400" dirty="0" smtClean="0"/>
              <a:t>. Йод,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утворився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спалюванні</a:t>
            </a:r>
            <a:r>
              <a:rPr lang="ru-RU" sz="1400" dirty="0" smtClean="0"/>
              <a:t>, </a:t>
            </a:r>
            <a:r>
              <a:rPr lang="ru-RU" sz="1400" dirty="0" err="1" smtClean="0"/>
              <a:t>забарвлює</a:t>
            </a:r>
            <a:r>
              <a:rPr lang="ru-RU" sz="1400" dirty="0" smtClean="0"/>
              <a:t> </a:t>
            </a:r>
            <a:r>
              <a:rPr lang="ru-RU" sz="1400" dirty="0" err="1" smtClean="0"/>
              <a:t>поглинальний</a:t>
            </a:r>
            <a:r>
              <a:rPr lang="ru-RU" sz="1400" dirty="0" smtClean="0"/>
              <a:t> шар в синий </a:t>
            </a:r>
            <a:r>
              <a:rPr lang="ru-RU" sz="1400" dirty="0" err="1" smtClean="0"/>
              <a:t>колір</a:t>
            </a:r>
            <a:r>
              <a:rPr lang="ru-RU" sz="1400" dirty="0" smtClean="0"/>
              <a:t>.</a:t>
            </a:r>
          </a:p>
          <a:p>
            <a:pPr marL="0" indent="4500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18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214688"/>
            <a:ext cx="48577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1099</TotalTime>
  <Words>2140</Words>
  <PresentationFormat>Экран (4:3)</PresentationFormat>
  <Paragraphs>208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Verdana</vt:lpstr>
      <vt:lpstr>Wingdings 2</vt:lpstr>
      <vt:lpstr>Calibri</vt:lpstr>
      <vt:lpstr>Аспект</vt:lpstr>
      <vt:lpstr>Аспект</vt:lpstr>
      <vt:lpstr>Аспект</vt:lpstr>
      <vt:lpstr>Аспект</vt:lpstr>
      <vt:lpstr>Аспект</vt:lpstr>
      <vt:lpstr>ГОРМОНИ </vt:lpstr>
      <vt:lpstr>Слайд 2</vt:lpstr>
      <vt:lpstr>Вступ</vt:lpstr>
      <vt:lpstr>Загальна характеристика та класифікація препаратів гормонів</vt:lpstr>
      <vt:lpstr>Хімічна класифікація гормонів</vt:lpstr>
      <vt:lpstr>Слайд 6</vt:lpstr>
      <vt:lpstr>Гормони щитовидної залози та їх лікарські препарати</vt:lpstr>
      <vt:lpstr>Тиреоїдин (Thyreoidinum) </vt:lpstr>
      <vt:lpstr>Ідентифікація</vt:lpstr>
      <vt:lpstr>Кількісне визначення</vt:lpstr>
      <vt:lpstr>Зберігання</vt:lpstr>
      <vt:lpstr>Стероїдні гормони</vt:lpstr>
      <vt:lpstr>Слайд 13</vt:lpstr>
      <vt:lpstr>Реакції ідентифікації стероїдів </vt:lpstr>
      <vt:lpstr>Слайд 15</vt:lpstr>
      <vt:lpstr>Гормони полових залоз: андрогенні гормони та їх препарати</vt:lpstr>
      <vt:lpstr>Тестостерону пропіонат  (Testosteroni propionas)</vt:lpstr>
      <vt:lpstr>Метилтестостерон (Methyltestosteronum)</vt:lpstr>
      <vt:lpstr>Слайд 19</vt:lpstr>
      <vt:lpstr>Естрогенні гормони та їх препарати</vt:lpstr>
      <vt:lpstr>Естрадіолу дипропіонат (Oestradioli dipropionas) Estradiol dipropionate*</vt:lpstr>
      <vt:lpstr>Етинілестрадіол (Aethinyloestradiolum) Ethynilestradiol*</vt:lpstr>
      <vt:lpstr>Слайд 23</vt:lpstr>
      <vt:lpstr>Гестагенні гормони (прогестини)  та їх препарати</vt:lpstr>
      <vt:lpstr>Прогестерон  (Progesteronum)</vt:lpstr>
      <vt:lpstr>Прегнін (Praegninum) Ethisterone*</vt:lpstr>
      <vt:lpstr>Слайд 27</vt:lpstr>
      <vt:lpstr>Гормони мозгового шару надниркових залоз та їх синтетичні аналоги</vt:lpstr>
      <vt:lpstr>Норадреналіну гідротартрат (Noradrenalini hydrotartras) Levarterenol bitartrate*</vt:lpstr>
      <vt:lpstr>Слайд 30</vt:lpstr>
      <vt:lpstr>Слайд 31</vt:lpstr>
      <vt:lpstr>Слайд 32</vt:lpstr>
      <vt:lpstr>Висновки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ІНДИВІДУАЛЬНА РОБОТА з дисципліни: «Хімія лікарських засобів» на тему: «Хімія лікарських засобів, що містять гетероциклічний фрагмент»  </dc:title>
  <dc:creator>Пользователь</dc:creator>
  <cp:lastModifiedBy>Customer</cp:lastModifiedBy>
  <cp:revision>281</cp:revision>
  <dcterms:created xsi:type="dcterms:W3CDTF">2020-05-07T10:59:43Z</dcterms:created>
  <dcterms:modified xsi:type="dcterms:W3CDTF">2020-10-27T09:23:47Z</dcterms:modified>
</cp:coreProperties>
</file>