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>
        <p:scale>
          <a:sx n="104" d="100"/>
          <a:sy n="104" d="100"/>
        </p:scale>
        <p:origin x="-8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2025-01-08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6818568" cy="1667784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: </a:t>
            </a:r>
            <a:b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</a:b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ФІНАНСОВИЙ РИНОК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254" y="3731177"/>
            <a:ext cx="8382001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лектор:</a:t>
            </a:r>
          </a:p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ОГЛОБЛІНА вікторія </a:t>
            </a: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олександрівна</a:t>
            </a:r>
            <a:endParaRPr lang="uk-UA" sz="24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Кандидат економічних наук, доцент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інститут </a:t>
            </a:r>
            <a:r>
              <a:rPr lang="uk-UA" sz="1300" i="1" dirty="0">
                <a:solidFill>
                  <a:schemeClr val="tx1"/>
                </a:solidFill>
                <a:latin typeface="Cambria" panose="02040503050406030204" pitchFamily="18" charset="0"/>
              </a:rPr>
              <a:t>ім.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Ю.М.Потебні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DSC_14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28363" y="193964"/>
            <a:ext cx="3283528" cy="4530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193965"/>
            <a:ext cx="10343858" cy="92825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ОГЛОБЛІНА ВІКТОРІЯ ОЛЕКСАНДРІВНА</a:t>
            </a:r>
            <a:r>
              <a:rPr lang="uk-UA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x-none" sz="24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" y="1280160"/>
            <a:ext cx="10737273" cy="525918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r>
              <a:rPr lang="uk-UA" sz="2200" i="1" dirty="0">
                <a:latin typeface="Cambria" pitchFamily="18" charset="0"/>
              </a:rPr>
              <a:t>економіка підприємств – розвинуто теорію і практику мотиваційного механізму в системі управління персоналом на переробних підприємствах; </a:t>
            </a:r>
          </a:p>
          <a:p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економіка промислових підприємств (галузі машинобудування, енергетики)- дослідження внутрішнього господарського механізму підприємств промисловості; розробка стратегії розвитку підприємств; </a:t>
            </a:r>
            <a:r>
              <a:rPr lang="uk-UA" sz="2400" i="1" dirty="0">
                <a:latin typeface="Cambria" pitchFamily="18" charset="0"/>
              </a:rPr>
              <a:t>аудит системи менеджменту якості на відповідність вимогам міжнародного стандарту за методикою ISO 19011:2011;</a:t>
            </a:r>
            <a:endParaRPr lang="uk-UA" sz="22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фінансова стратегія та фінансова безпека підприємств різних галузей та секторів економіки (процедури ліквідації та банкрутства, ідентифікація ризиків втрати фінансової безпеки);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управління державними та місцевими фінансами (дослідження на замовлення Міністерства фінансів України) – </a:t>
            </a:r>
            <a:r>
              <a:rPr lang="uk-UA" sz="2200" i="1" dirty="0">
                <a:latin typeface="Cambria" pitchFamily="18" charset="0"/>
              </a:rPr>
              <a:t>реформування державних фінансів, нормативно-правового забезпечення бухгалтерського обліку у державному секторі, </a:t>
            </a: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врегулювання міжбюджетних відносин;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5840" y="235526"/>
            <a:ext cx="3217024" cy="72459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ПРОДОВЖЕННЯ </a:t>
            </a:r>
            <a:b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СЛАЙДУ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1149926"/>
            <a:ext cx="10695709" cy="520930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аналітичний інструментарій досліджень фінансово – господарської діяльності (фінансовий </a:t>
            </a:r>
            <a:r>
              <a:rPr lang="uk-UA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контролінг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); моніторинг фінансового стану підприємства;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концептуальні моделі фінансово – економічної безпеки підприємства;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itchFamily="18" charset="0"/>
              </a:rPr>
              <a:t>стратегічні пріоритети економічної безпеки розвитку України в умовах глобальної економіки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промисловий менеджмент (логістична система підприємства, виробничий потенціал у промисловості, моделі динамічного управління підприємницькими ризиками)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Практичний досвід роботи: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22 роки роботи в реальному секторі економіки Запорізької області (</a:t>
            </a:r>
            <a:r>
              <a:rPr lang="uk-UA" i="1" dirty="0">
                <a:latin typeface="Cambria" pitchFamily="18" charset="0"/>
              </a:rPr>
              <a:t>в структурних підрозділах з приватизації, економіки та фінансів, виробничо-господарського моніторингу, з підготовки та комплектування персоналу, IT-технологій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  <a:r>
              <a:rPr lang="uk-UA" dirty="0"/>
              <a:t> </a:t>
            </a:r>
            <a:endParaRPr lang="uk-UA" sz="2000" i="1" dirty="0">
              <a:solidFill>
                <a:schemeClr val="tx1"/>
              </a:solidFill>
              <a:latin typeface="Cambria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Плідна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співпраця з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Державною к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омісією з цінних паперів та фондового ринку, </a:t>
            </a:r>
            <a:r>
              <a:rPr lang="uk-UA" i="1" dirty="0">
                <a:latin typeface="Cambria" pitchFamily="18" charset="0"/>
              </a:rPr>
              <a:t>Пенсійним фондом, Державною податковою службою, банківськими установами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Запорізької області, міжнародними </a:t>
            </a:r>
            <a:r>
              <a:rPr lang="uk-UA" i="1" dirty="0">
                <a:latin typeface="Cambria" pitchFamily="18" charset="0"/>
              </a:rPr>
              <a:t>аудиторами системи менеджменту якості ISO 19011:2011,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контролюючими органами тощо.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3236"/>
            <a:ext cx="9163352" cy="620167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Науково – педагогічна діяльність: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969818"/>
            <a:ext cx="10806546" cy="5403273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anose="02040503050406030204" pitchFamily="18" charset="0"/>
              </a:rPr>
              <a:t>Стаж роботи у закладах вищої освіти України 19 років (Запорізький інститут економіки та інформаційних технологій, Інженерний навчально-науковий інститут Запорізького національного університету, </a:t>
            </a:r>
            <a:r>
              <a:rPr lang="uk-UA" sz="2200" i="1" dirty="0">
                <a:latin typeface="Cambria" pitchFamily="18" charset="0"/>
              </a:rPr>
              <a:t>Запорізький гідроенергетичний коледж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uk-UA" sz="2200" i="1" dirty="0">
                <a:latin typeface="Cambria" pitchFamily="18" charset="0"/>
              </a:rPr>
              <a:t>Мелітопольський промислово-економічний фаховий коледж, Таврійський державний аграрний університет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магістерських робіт з впровадженням результатів досліджень у практичну діяльність промислових підприємств регіону;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студентських конкурсних робіт з фінансового напряму;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На посаді завідувача кафедри керування процесами ліцензування та акредитації; реформування спеціальності та її розвитком; розробки нових освітніх програм;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Виконання </a:t>
            </a:r>
            <a:r>
              <a:rPr lang="uk-UA" sz="2200" i="1" dirty="0" err="1">
                <a:latin typeface="Cambria" pitchFamily="18" charset="0"/>
              </a:rPr>
              <a:t>обов</a:t>
            </a:r>
            <a:r>
              <a:rPr lang="en-US" sz="2200" i="1" dirty="0">
                <a:latin typeface="Cambria" pitchFamily="18" charset="0"/>
              </a:rPr>
              <a:t>`</a:t>
            </a:r>
            <a:r>
              <a:rPr lang="uk-UA" sz="2200" i="1" dirty="0" err="1">
                <a:latin typeface="Cambria" pitchFamily="18" charset="0"/>
              </a:rPr>
              <a:t>язків</a:t>
            </a:r>
            <a:r>
              <a:rPr lang="uk-UA" sz="2200" i="1" dirty="0">
                <a:latin typeface="Cambria" pitchFamily="18" charset="0"/>
              </a:rPr>
              <a:t> вченого секретаря науково-методичної ради, вченої ради в закладах вищої освіти;</a:t>
            </a:r>
            <a:endParaRPr lang="ru-RU" sz="22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Викладання дисциплін: </a:t>
            </a:r>
            <a:r>
              <a:rPr lang="uk-UA" sz="2200" i="1" dirty="0" smtClean="0">
                <a:solidFill>
                  <a:schemeClr val="tx1"/>
                </a:solidFill>
                <a:latin typeface="Cambria" pitchFamily="18" charset="0"/>
              </a:rPr>
              <a:t>фінансовий аналіз бюджетних та підприємницьких структур, ринок </a:t>
            </a:r>
            <a:r>
              <a:rPr lang="uk-UA" sz="2200" i="1" dirty="0" smtClean="0">
                <a:latin typeface="Cambria" pitchFamily="18" charset="0"/>
              </a:rPr>
              <a:t>фінансових послуг</a:t>
            </a:r>
            <a:r>
              <a:rPr lang="en-US" sz="2200" i="1" dirty="0" smtClean="0">
                <a:latin typeface="Cambria" pitchFamily="18" charset="0"/>
              </a:rPr>
              <a:t>,</a:t>
            </a:r>
            <a:r>
              <a:rPr lang="uk-UA" sz="2200" i="1" dirty="0" smtClean="0">
                <a:latin typeface="Cambria" pitchFamily="18" charset="0"/>
              </a:rPr>
              <a:t> </a:t>
            </a:r>
            <a:r>
              <a:rPr lang="uk-UA" sz="2200" i="1" dirty="0" smtClean="0">
                <a:solidFill>
                  <a:schemeClr val="tx1"/>
                </a:solidFill>
                <a:latin typeface="Cambria" pitchFamily="18" charset="0"/>
              </a:rPr>
              <a:t>фінансовий 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менеджмент, </a:t>
            </a:r>
            <a:r>
              <a:rPr lang="uk-UA" sz="2200" i="1" dirty="0">
                <a:latin typeface="Cambria" pitchFamily="18" charset="0"/>
              </a:rPr>
              <a:t>інвестиційний менеджмент</a:t>
            </a:r>
            <a:r>
              <a:rPr lang="en-US" sz="2200" i="1" dirty="0">
                <a:latin typeface="Cambria" pitchFamily="18" charset="0"/>
              </a:rPr>
              <a:t>, </a:t>
            </a:r>
            <a:r>
              <a:rPr lang="uk-UA" sz="2200" i="1" dirty="0" smtClean="0">
                <a:latin typeface="Cambria" pitchFamily="18" charset="0"/>
              </a:rPr>
              <a:t>фінансова </a:t>
            </a:r>
            <a:r>
              <a:rPr lang="uk-UA" sz="2200" i="1" dirty="0">
                <a:latin typeface="Cambria" pitchFamily="18" charset="0"/>
              </a:rPr>
              <a:t>інфраструктура</a:t>
            </a:r>
            <a:r>
              <a:rPr lang="uk-UA" sz="2200" i="1">
                <a:latin typeface="Cambria" pitchFamily="18" charset="0"/>
              </a:rPr>
              <a:t>, </a:t>
            </a:r>
            <a:r>
              <a:rPr lang="uk-UA" sz="2200" i="1">
                <a:latin typeface="Cambria" pitchFamily="18" charset="0"/>
              </a:rPr>
              <a:t>ринок сучасних фінансових інструментів, </a:t>
            </a:r>
            <a:r>
              <a:rPr lang="uk-UA" sz="2200" i="1" dirty="0">
                <a:latin typeface="Cambria" pitchFamily="18" charset="0"/>
              </a:rPr>
              <a:t>міжнародні фінанси</a:t>
            </a:r>
            <a:r>
              <a:rPr lang="en-US" sz="2200" i="1" dirty="0" smtClean="0">
                <a:latin typeface="Cambria" pitchFamily="18" charset="0"/>
              </a:rPr>
              <a:t>,</a:t>
            </a:r>
            <a:r>
              <a:rPr lang="uk-UA" sz="2200" i="1" dirty="0" smtClean="0">
                <a:latin typeface="Cambria" pitchFamily="18" charset="0"/>
              </a:rPr>
              <a:t> </a:t>
            </a:r>
            <a:r>
              <a:rPr lang="uk-UA" sz="2200" i="1" dirty="0">
                <a:latin typeface="Cambria" pitchFamily="18" charset="0"/>
              </a:rPr>
              <a:t>фінансові </a:t>
            </a:r>
            <a:r>
              <a:rPr lang="uk-UA" sz="2200" i="1" dirty="0" err="1">
                <a:latin typeface="Cambria" pitchFamily="18" charset="0"/>
              </a:rPr>
              <a:t>стартапи</a:t>
            </a:r>
            <a:endParaRPr lang="uk-UA" sz="2400" i="1" dirty="0"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i="1" dirty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3050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1432</TotalTime>
  <Words>415</Words>
  <Application>Microsoft Office PowerPoint</Application>
  <PresentationFormat>Произвольный</PresentationFormat>
  <Paragraphs>34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Галерея</vt:lpstr>
      <vt:lpstr>ДИСЦИПЛІНА :   ФІНАНСОВИЙ РИНОК</vt:lpstr>
      <vt:lpstr>ОГЛОБЛІНА ВІКТОРІЯ ОЛЕКСАНДРІВНА– наукові напрями досліджень, практичний досвід, досвід науково – педагогічної діяльності</vt:lpstr>
      <vt:lpstr>ПРОДОВЖЕННЯ  СЛАЙДУ 2</vt:lpstr>
      <vt:lpstr>Науково – педагогічна діяльність: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user</cp:lastModifiedBy>
  <cp:revision>125</cp:revision>
  <dcterms:created xsi:type="dcterms:W3CDTF">2019-11-02T14:16:53Z</dcterms:created>
  <dcterms:modified xsi:type="dcterms:W3CDTF">2025-01-08T06:28:05Z</dcterms:modified>
</cp:coreProperties>
</file>