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772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00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266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8971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9981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641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6989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001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192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236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508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11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617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047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786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503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681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5217E96-1ECA-438E-886C-F96DFA3EA60E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158BF76-F62E-41DB-86B9-C98BCB0A91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899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opass.cedefop.europa.e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61920"/>
            <a:ext cx="9144000" cy="6829619"/>
          </a:xfrm>
          <a:prstGeom prst="rect">
            <a:avLst/>
          </a:prstGeom>
        </p:spPr>
      </p:pic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6767513" cy="1233487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Доцент каф. хімії, </a:t>
            </a:r>
            <a:r>
              <a:rPr lang="uk-UA" altLang="ru-RU" sz="2400" dirty="0" err="1">
                <a:solidFill>
                  <a:schemeClr val="accent1">
                    <a:lumMod val="75000"/>
                  </a:schemeClr>
                </a:solidFill>
              </a:rPr>
              <a:t>канд</a:t>
            </a: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altLang="ru-RU" sz="2400" dirty="0" err="1">
                <a:solidFill>
                  <a:schemeClr val="accent1">
                    <a:lumMod val="75000"/>
                  </a:schemeClr>
                </a:solidFill>
              </a:rPr>
              <a:t>біол</a:t>
            </a: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. наук </a:t>
            </a:r>
            <a:r>
              <a:rPr lang="uk-UA" altLang="ru-RU" cap="none" dirty="0" smtClean="0">
                <a:solidFill>
                  <a:schemeClr val="accent1">
                    <a:lumMod val="75000"/>
                  </a:schemeClr>
                </a:solidFill>
              </a:rPr>
              <a:t>Корнет Марина Миколаївна</a:t>
            </a:r>
            <a:r>
              <a:rPr lang="en-US" alt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altLang="ru-RU" sz="1800" dirty="0"/>
          </a:p>
        </p:txBody>
      </p:sp>
      <p:sp>
        <p:nvSpPr>
          <p:cNvPr id="4099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0" y="1431925"/>
            <a:ext cx="3429000" cy="1920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altLang="ru-RU" sz="3200" dirty="0">
                <a:solidFill>
                  <a:schemeClr val="accent2"/>
                </a:solidFill>
              </a:rPr>
              <a:t>Де мене можна знайти</a:t>
            </a:r>
            <a:r>
              <a:rPr lang="en-US" altLang="ru-RU" sz="3200" dirty="0">
                <a:solidFill>
                  <a:schemeClr val="accent2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uk-UA" altLang="ru-RU" dirty="0" smtClean="0"/>
              <a:t>Біологічний факультет </a:t>
            </a:r>
            <a:r>
              <a:rPr lang="en-US" altLang="ru-RU" dirty="0" smtClean="0"/>
              <a:t>– </a:t>
            </a:r>
            <a:r>
              <a:rPr lang="uk-UA" altLang="ru-RU" dirty="0" smtClean="0"/>
              <a:t>3-й поверх, 301 </a:t>
            </a:r>
            <a:r>
              <a:rPr lang="uk-UA" altLang="ru-RU" dirty="0" err="1" smtClean="0"/>
              <a:t>ауд</a:t>
            </a:r>
            <a:r>
              <a:rPr lang="uk-UA" altLang="ru-RU" sz="3200" dirty="0"/>
              <a:t>. </a:t>
            </a:r>
            <a:endParaRPr lang="en-US" altLang="ru-RU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447928" y="3573016"/>
            <a:ext cx="3865240" cy="11989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uk-UA" sz="3200" dirty="0">
                <a:solidFill>
                  <a:schemeClr val="accent2"/>
                </a:solidFill>
              </a:rPr>
              <a:t>Коли?</a:t>
            </a:r>
            <a:endParaRPr lang="en-US" sz="32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dirty="0"/>
              <a:t>   </a:t>
            </a:r>
            <a:r>
              <a:rPr lang="uk-UA" sz="3200" dirty="0"/>
              <a:t>Вт</a:t>
            </a:r>
            <a:r>
              <a:rPr lang="en-US" sz="3200" dirty="0"/>
              <a:t>-</a:t>
            </a:r>
            <a:r>
              <a:rPr lang="uk-UA" sz="3200" dirty="0"/>
              <a:t>Пт</a:t>
            </a:r>
            <a:r>
              <a:rPr lang="en-US" sz="3200" dirty="0"/>
              <a:t> 9.30 – 15.30  </a:t>
            </a:r>
          </a:p>
          <a:p>
            <a:pPr algn="l" rtl="0">
              <a:lnSpc>
                <a:spcPct val="90000"/>
              </a:lnSpc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75520" y="5013177"/>
            <a:ext cx="4536504" cy="13518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ct val="90000"/>
              </a:lnSpc>
              <a:buNone/>
            </a:pPr>
            <a:r>
              <a:rPr lang="uk-UA" altLang="ru-RU" sz="3200" dirty="0">
                <a:solidFill>
                  <a:schemeClr val="accent2"/>
                </a:solidFill>
              </a:rPr>
              <a:t>Контакти?</a:t>
            </a:r>
            <a:endParaRPr lang="en-US" altLang="ru-RU" sz="3200" dirty="0">
              <a:solidFill>
                <a:schemeClr val="accent2"/>
              </a:solidFill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ru-RU" sz="3200" dirty="0"/>
              <a:t>kornetmaryna@ukr.net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ru-RU" sz="3200" dirty="0"/>
              <a:t>+ Moodle</a:t>
            </a:r>
            <a:r>
              <a:rPr lang="uk-UA" altLang="ru-RU" sz="3200" dirty="0"/>
              <a:t> </a:t>
            </a:r>
            <a:endParaRPr lang="uk-UA" altLang="ru-RU" sz="3200" dirty="0" smtClean="0"/>
          </a:p>
          <a:p>
            <a:pPr marL="0" indent="0" algn="ctr">
              <a:lnSpc>
                <a:spcPct val="90000"/>
              </a:lnSpc>
              <a:buNone/>
            </a:pPr>
            <a:r>
              <a:rPr lang="uk-UA" altLang="ru-RU" sz="3200" dirty="0" err="1" smtClean="0"/>
              <a:t>Мессенджери</a:t>
            </a:r>
            <a:r>
              <a:rPr lang="uk-UA" altLang="ru-RU" sz="3200" dirty="0" smtClean="0"/>
              <a:t> +380678025631</a:t>
            </a:r>
            <a:endParaRPr lang="en-US" altLang="ru-RU" sz="3200" dirty="0"/>
          </a:p>
        </p:txBody>
      </p:sp>
    </p:spTree>
    <p:extLst>
      <p:ext uri="{BB962C8B-B14F-4D97-AF65-F5344CB8AC3E}">
        <p14:creationId xmlns:p14="http://schemas.microsoft.com/office/powerpoint/2010/main" val="1103739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524000" y="144016"/>
            <a:ext cx="9144000" cy="5486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ct val="90000"/>
              </a:lnSpc>
              <a:buNone/>
            </a:pPr>
            <a:r>
              <a:rPr lang="uk-UA" altLang="ru-RU" sz="28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Чинники успішного працевлаштування за фахом </a:t>
            </a:r>
            <a:endParaRPr lang="en-US" alt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79975" y="963013"/>
            <a:ext cx="4629185" cy="32624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uk-UA" b="1" dirty="0"/>
              <a:t>ІІ. Варіації самопрезентації та правове  регулювання трудових відносин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4.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Співбесіда.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5.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Можливі шахрайства з боку роботодавців. Правове регулювання трудових відносин.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6.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Написання есе за обраною тематикою. Самопрезентація. </a:t>
            </a:r>
            <a:r>
              <a:rPr lang="uk-UA" sz="1700" dirty="0" err="1">
                <a:latin typeface="+mj-lt"/>
                <a:ea typeface="Times New Roman" panose="02020603050405020304" pitchFamily="18" charset="0"/>
              </a:rPr>
              <a:t>Самозайнятість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.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68016" y="963012"/>
            <a:ext cx="3923928" cy="29700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 algn="ctr">
              <a:spcBef>
                <a:spcPts val="600"/>
              </a:spcBef>
              <a:spcAft>
                <a:spcPts val="600"/>
              </a:spcAft>
              <a:tabLst>
                <a:tab pos="1357630" algn="l"/>
                <a:tab pos="457200" algn="l"/>
              </a:tabLst>
            </a:pPr>
            <a:r>
              <a:rPr lang="uk-UA" b="1" dirty="0">
                <a:latin typeface="+mj-lt"/>
              </a:rPr>
              <a:t>І. Шляхи пошуку роботи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1.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Техніка пошуку роботи. Шляхи пошуку роботи.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2.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Ресурси кадрових агентств. Пошук роботи через державні центри зайнятості.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3.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Метод активного прямого пошуку роботи. Пошук роботу за допомогою резюме.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24001" y="4269284"/>
            <a:ext cx="9144000" cy="2215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/>
              <a:t>ІНДИВІДУАЛЬНЕ ПРАКТИЧНЕ ЗАВДАННЯ</a:t>
            </a:r>
            <a:endParaRPr lang="en-US" sz="2400" b="1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600" b="1" dirty="0" smtClean="0">
                <a:ea typeface="Times New Roman" panose="02020603050405020304" pitchFamily="18" charset="0"/>
              </a:rPr>
              <a:t>І</a:t>
            </a:r>
            <a:r>
              <a:rPr lang="uk-UA" sz="1600" b="1" dirty="0">
                <a:ea typeface="Times New Roman" panose="02020603050405020304" pitchFamily="18" charset="0"/>
              </a:rPr>
              <a:t>. Резюме (</a:t>
            </a:r>
            <a:r>
              <a:rPr lang="uk-UA" sz="1600" b="1" dirty="0" err="1">
                <a:ea typeface="Times New Roman" panose="02020603050405020304" pitchFamily="18" charset="0"/>
              </a:rPr>
              <a:t>укр</a:t>
            </a:r>
            <a:r>
              <a:rPr lang="uk-UA" sz="1600" b="1" dirty="0">
                <a:ea typeface="Times New Roman" panose="02020603050405020304" pitchFamily="18" charset="0"/>
              </a:rPr>
              <a:t>., </a:t>
            </a:r>
            <a:r>
              <a:rPr lang="uk-UA" sz="1600" b="1" dirty="0"/>
              <a:t>2027 р.,</a:t>
            </a:r>
            <a:r>
              <a:rPr lang="uk-UA" sz="1600" b="1" dirty="0">
                <a:ea typeface="Times New Roman" panose="02020603050405020304" pitchFamily="18" charset="0"/>
              </a:rPr>
              <a:t>) - </a:t>
            </a:r>
            <a:r>
              <a:rPr lang="en-US" sz="1600" b="1" dirty="0"/>
              <a:t>1</a:t>
            </a:r>
            <a:r>
              <a:rPr lang="uk-UA" sz="1600" b="1" dirty="0"/>
              <a:t>2</a:t>
            </a:r>
            <a:r>
              <a:rPr lang="en-US" sz="1600" b="1" dirty="0"/>
              <a:t> </a:t>
            </a:r>
            <a:r>
              <a:rPr lang="uk-UA" sz="1600" b="1" dirty="0"/>
              <a:t>балів </a:t>
            </a:r>
            <a:r>
              <a:rPr lang="uk-UA" sz="1600" b="1" dirty="0"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600" b="1" dirty="0"/>
              <a:t>ІІ. </a:t>
            </a:r>
            <a:r>
              <a:rPr lang="en-US" sz="1600" b="1" dirty="0"/>
              <a:t>CV (</a:t>
            </a:r>
            <a:r>
              <a:rPr lang="uk-UA" sz="1600" b="1" dirty="0" err="1"/>
              <a:t>анг</a:t>
            </a:r>
            <a:r>
              <a:rPr lang="uk-UA" sz="1600" b="1" dirty="0"/>
              <a:t>., </a:t>
            </a:r>
            <a:r>
              <a:rPr lang="uk-UA" sz="1600" b="1" dirty="0">
                <a:ea typeface="Times New Roman" panose="02020603050405020304" pitchFamily="18" charset="0"/>
              </a:rPr>
              <a:t>на сьогодні, </a:t>
            </a:r>
            <a:r>
              <a:rPr lang="en-US" sz="1600" b="1" dirty="0">
                <a:hlinkClick r:id="rId2"/>
              </a:rPr>
              <a:t>https://europass.cedefop.europa.eu/</a:t>
            </a:r>
            <a:r>
              <a:rPr lang="en-US" sz="1600" b="1" dirty="0"/>
              <a:t>)</a:t>
            </a:r>
            <a:r>
              <a:rPr lang="uk-UA" sz="1600" b="1" dirty="0"/>
              <a:t> - </a:t>
            </a:r>
            <a:r>
              <a:rPr lang="en-US" sz="1600" b="1" dirty="0"/>
              <a:t>1</a:t>
            </a:r>
            <a:r>
              <a:rPr lang="uk-UA" sz="1600" b="1" dirty="0"/>
              <a:t>3 балів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600" b="1" dirty="0" smtClean="0"/>
              <a:t>балів</a:t>
            </a:r>
            <a:endParaRPr lang="uk-UA" sz="1600" b="1" dirty="0"/>
          </a:p>
        </p:txBody>
      </p:sp>
    </p:spTree>
    <p:extLst>
      <p:ext uri="{BB962C8B-B14F-4D97-AF65-F5344CB8AC3E}">
        <p14:creationId xmlns:p14="http://schemas.microsoft.com/office/powerpoint/2010/main" val="118999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524000" y="0"/>
          <a:ext cx="9144000" cy="69351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83568"/>
                <a:gridCol w="864096"/>
                <a:gridCol w="4176464"/>
                <a:gridCol w="1440160"/>
                <a:gridCol w="1080120"/>
                <a:gridCol w="899592"/>
              </a:tblGrid>
              <a:tr h="1111068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+mn-lt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Вид </a:t>
                      </a:r>
                      <a:r>
                        <a:rPr lang="uk-UA" sz="1600" dirty="0">
                          <a:effectLst/>
                          <a:latin typeface="+mn-lt"/>
                        </a:rPr>
                        <a:t>контрольного заходу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контрольних заходів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балів </a:t>
                      </a:r>
                      <a:br>
                        <a:rPr lang="uk-UA" sz="1600" dirty="0">
                          <a:effectLst/>
                          <a:latin typeface="+mn-lt"/>
                        </a:rPr>
                      </a:br>
                      <a:r>
                        <a:rPr lang="uk-UA" sz="1600" dirty="0">
                          <a:effectLst/>
                          <a:latin typeface="+mn-lt"/>
                        </a:rPr>
                        <a:t>за 1 захід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Усього балів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293594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2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3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5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(1-3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А) Активна</a:t>
                      </a: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присутність в аудиторії (участь у дискусії при обговоренні проблемних питань).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Б) При відсутності на занятті з поважних причин  - індивідуальний підхід.   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6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0-5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+mn-ea"/>
                        </a:rPr>
                        <a:t>(4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Контрольна робота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за результатами вивчення матеріалу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Розділу 1, Розділу 2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(Проводиться в письмовому вигляді)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2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655287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+mn-lt"/>
                          <a:ea typeface="+mn-ea"/>
                        </a:rPr>
                        <a:t>              3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+mn-lt"/>
                          <a:ea typeface="+mn-ea"/>
                        </a:rPr>
                        <a:t>(4 тиждень)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Підсумковий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контроль − залік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 smtClean="0">
                          <a:effectLst/>
                          <a:latin typeface="+mn-lt"/>
                        </a:rPr>
                        <a:t>Індивідуальне практичне 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завдання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0-2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  <a:tr h="11535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</a:rPr>
                        <a:t>Залікове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 випробування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в усній формі за питаннями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(проводиться до </a:t>
                      </a:r>
                      <a:r>
                        <a:rPr lang="ru-RU" sz="1400" dirty="0" err="1">
                          <a:effectLst/>
                          <a:latin typeface="+mn-lt"/>
                        </a:rPr>
                        <a:t>сесії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</a:rPr>
                        <a:t>0-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3594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         </a:t>
                      </a:r>
                      <a:r>
                        <a:rPr lang="ru-RU" sz="1600" dirty="0" err="1" smtClean="0">
                          <a:effectLst/>
                          <a:latin typeface="+mn-lt"/>
                        </a:rPr>
                        <a:t>Усього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10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100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36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</TotalTime>
  <Words>256</Words>
  <Application>Microsoft Office PowerPoint</Application>
  <PresentationFormat>Произвольный</PresentationFormat>
  <Paragraphs>63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Ион (конференц-зал)</vt:lpstr>
      <vt:lpstr>Доцент каф. хімії, канд. біол. наук Корнет Марина Миколаївна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Доцент каф. хімії, канд. біол. наук Корнет Марина Миколаївна </dc:title>
  <dc:creator>kornet_mn</dc:creator>
  <cp:lastModifiedBy>Maryna Kornet</cp:lastModifiedBy>
  <cp:revision>4</cp:revision>
  <dcterms:created xsi:type="dcterms:W3CDTF">2020-02-25T10:48:23Z</dcterms:created>
  <dcterms:modified xsi:type="dcterms:W3CDTF">2022-11-28T11:26:02Z</dcterms:modified>
</cp:coreProperties>
</file>