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7" r:id="rId3"/>
    <p:sldId id="258" r:id="rId4"/>
    <p:sldId id="256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2" r:id="rId13"/>
    <p:sldId id="26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782A3-90BE-4A23-BE87-59C39EF5A7AC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5351-DDB6-41E7-AAB6-8E3119EEA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7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7D31-0910-4B67-BC34-12A07E5A335C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6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7D31-0910-4B67-BC34-12A07E5A335C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1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7D31-0910-4B67-BC34-12A07E5A335C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3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декоративне квітникар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декоративне квітникар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декоративне квітникар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декоративне квітникар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декоративне квітникар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5291382" cy="312625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571480"/>
            <a:ext cx="4357718" cy="2357454"/>
          </a:xfrm>
        </p:spPr>
        <p:txBody>
          <a:bodyPr>
            <a:normAutofit/>
          </a:bodyPr>
          <a:lstStyle/>
          <a:p>
            <a:r>
              <a:rPr lang="uk-UA"/>
              <a:t>К</a:t>
            </a:r>
            <a:r>
              <a:rPr lang="uk-UA" smtClean="0"/>
              <a:t>вітникарство</a:t>
            </a:r>
            <a:endParaRPr lang="ru-RU" dirty="0"/>
          </a:p>
        </p:txBody>
      </p:sp>
      <p:pic>
        <p:nvPicPr>
          <p:cNvPr id="1040" name="Picture 1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476748" cy="3133724"/>
          </a:xfrm>
          <a:prstGeom prst="rect">
            <a:avLst/>
          </a:prstGeom>
          <a:noFill/>
        </p:spPr>
      </p:pic>
      <p:pic>
        <p:nvPicPr>
          <p:cNvPr id="1042" name="Picture 1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6124"/>
            <a:ext cx="4441806" cy="3331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500034" y="2248347"/>
            <a:ext cx="199213" cy="109083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Бегонія бульбова. </a:t>
            </a:r>
            <a:br>
              <a:rPr lang="uk-UA" dirty="0" smtClean="0"/>
            </a:br>
            <a:r>
              <a:rPr lang="uk-UA" sz="2700" dirty="0" smtClean="0"/>
              <a:t>Це багаторічна трав’яниста рослина. В декоративному садівництві використовуються гібридні форми і численні сорти широкої гамми кольорів. </a:t>
            </a:r>
            <a:endParaRPr lang="uk-UA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1928802"/>
            <a:ext cx="3286148" cy="418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000240"/>
            <a:ext cx="3923860" cy="40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4005064"/>
            <a:ext cx="4281993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2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4500562" cy="2571768"/>
          </a:xfrm>
        </p:spPr>
        <p:txBody>
          <a:bodyPr anchor="t">
            <a:normAutofit fontScale="90000"/>
          </a:bodyPr>
          <a:lstStyle/>
          <a:p>
            <a:pPr algn="l"/>
            <a:r>
              <a:rPr lang="uk-UA" dirty="0" smtClean="0">
                <a:solidFill>
                  <a:srgbClr val="7030A0"/>
                </a:solidFill>
                <a:effectLst>
                  <a:glow rad="127000">
                    <a:srgbClr val="FF0066">
                      <a:alpha val="68000"/>
                    </a:srgbClr>
                  </a:glow>
                </a:effectLst>
              </a:rPr>
              <a:t>Пеларгонія</a:t>
            </a:r>
            <a:r>
              <a:rPr lang="uk-UA" sz="2800" dirty="0" smtClean="0"/>
              <a:t> – </a:t>
            </a:r>
            <a:br>
              <a:rPr lang="uk-UA" sz="2800" dirty="0" smtClean="0"/>
            </a:br>
            <a:r>
              <a:rPr lang="uk-UA" sz="2800" dirty="0" smtClean="0"/>
              <a:t>багаторічна </a:t>
            </a:r>
            <a:r>
              <a:rPr lang="uk-UA" sz="2800" dirty="0"/>
              <a:t>рослина, </a:t>
            </a:r>
            <a:r>
              <a:rPr lang="uk-UA" sz="2800" dirty="0" err="1" smtClean="0"/>
              <a:t>кущеподібна</a:t>
            </a:r>
            <a:r>
              <a:rPr lang="uk-UA" sz="2800" dirty="0" smtClean="0"/>
              <a:t> </a:t>
            </a:r>
            <a:r>
              <a:rPr lang="uk-UA" sz="2800" dirty="0"/>
              <a:t>або розкидиста. Батьківщина пеларгонії - Південна Африка. </a:t>
            </a:r>
            <a:r>
              <a:rPr lang="uk-UA" sz="2800" dirty="0" smtClean="0"/>
              <a:t>У </a:t>
            </a:r>
            <a:r>
              <a:rPr lang="uk-UA" sz="2800" dirty="0"/>
              <a:t>горщику пеларгонія </a:t>
            </a:r>
            <a:r>
              <a:rPr lang="uk-UA" sz="2800" dirty="0" smtClean="0"/>
              <a:t>досягає </a:t>
            </a:r>
            <a:r>
              <a:rPr lang="uk-UA" sz="2800" dirty="0"/>
              <a:t>30-50 см у висоту</a:t>
            </a:r>
            <a:r>
              <a:rPr lang="uk-UA" sz="2800" dirty="0" smtClean="0"/>
              <a:t>.</a:t>
            </a:r>
            <a:r>
              <a:rPr lang="uk-UA" sz="2800" dirty="0"/>
              <a:t>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62" y="188640"/>
            <a:ext cx="4364117" cy="655272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115678"/>
            <a:ext cx="3643338" cy="36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C:\Users\Настя\Desktop\s92817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42852"/>
            <a:ext cx="82153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зріз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Хризантема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крупноквіткова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розкішні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хризантеми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квіток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10-25 см,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80-120см)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суцвіть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вирощувані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основному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зрізання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Настя\Desktop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714488"/>
            <a:ext cx="300039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Настя\Desktop\1015_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14488"/>
            <a:ext cx="292895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Настя\Desktop\129328248_w640_h640_img_19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429132"/>
            <a:ext cx="30003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Настя\Desktop\загружено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714488"/>
            <a:ext cx="285752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Седой</a:t>
            </a:r>
            <a:r>
              <a:rPr lang="uk-UA" dirty="0" smtClean="0">
                <a:solidFill>
                  <a:schemeClr val="bg1"/>
                </a:solidFill>
              </a:rPr>
              <a:t> Барон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392906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Хрустальная ваза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614364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Кремест</a:t>
            </a:r>
            <a:r>
              <a:rPr lang="uk-UA" dirty="0" smtClean="0"/>
              <a:t> </a:t>
            </a:r>
            <a:r>
              <a:rPr lang="uk-UA" dirty="0" err="1" smtClean="0"/>
              <a:t>Желт</a:t>
            </a:r>
            <a:r>
              <a:rPr lang="ru-RU" dirty="0" err="1" smtClean="0"/>
              <a:t>ый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6429388" y="60007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Белла </a:t>
            </a:r>
            <a:r>
              <a:rPr lang="ru-RU" dirty="0" err="1" smtClean="0">
                <a:solidFill>
                  <a:schemeClr val="bg1"/>
                </a:solidFill>
              </a:rPr>
              <a:t>Пинк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Настя\Desktop\1202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Найбільш поширеними в квітникарстві є наступні види: гвоздика турецька або бородата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barbatus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гвоздика китайська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chinensis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гвоздика периста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plumarius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гвоздика голландська або садова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caryophyllus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Турецька або бородата гвоздика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barbatus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дворічна рослина з розгалуженим високими стеблами (20-35 см).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стя\Desktop\kartinka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4429124" cy="4000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Настя\Desktop\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24" y="2762221"/>
            <a:ext cx="3714776" cy="4095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Настя\Desktop\DSC02867-1024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857628"/>
            <a:ext cx="3786214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Настя\Desktop\Camomil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Голландська гвоздика відрізняється великою різноманітністю рослин, тому вони об'єднані в п'ять основних садових груп: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Шабо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гренадин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карликові, американські, сувенір де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Мальмезон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стя\Desktop\gvozdika_sadov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15755"/>
            <a:ext cx="3714744" cy="4742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Настя\Desktop\gvozdika-grenad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3182"/>
            <a:ext cx="4500562" cy="4214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920751"/>
            <a:ext cx="4857783" cy="4695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5" y="285729"/>
            <a:ext cx="4013740" cy="60016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/>
                <a:cs typeface="Arial"/>
              </a:rPr>
              <a:t>Вирощування рослин на гідропоніці.</a:t>
            </a:r>
          </a:p>
          <a:p>
            <a:endParaRPr lang="uk-UA" sz="2400" dirty="0" smtClean="0">
              <a:latin typeface="Arial"/>
              <a:cs typeface="Arial"/>
            </a:endParaRPr>
          </a:p>
          <a:p>
            <a:endParaRPr lang="uk-UA" sz="2400" dirty="0" smtClean="0">
              <a:latin typeface="Arial"/>
              <a:cs typeface="Arial"/>
            </a:endParaRPr>
          </a:p>
          <a:p>
            <a:r>
              <a:rPr lang="uk-UA" sz="2400" dirty="0" smtClean="0">
                <a:latin typeface="Arial"/>
                <a:cs typeface="Arial"/>
              </a:rPr>
              <a:t>При використанні гідропонного методу вдається підвищити якість квітів за рахунок оптимального водно-аераційного балансу в кореневій зоні. А також знизити витрати води та поживних речовин, трудомісткість й ризик зараження рослин ґрунтовими хворобами.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2299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2288" y="4714884"/>
            <a:ext cx="136506" cy="71438"/>
          </a:xfrm>
        </p:spPr>
        <p:txBody>
          <a:bodyPr>
            <a:normAutofit fontScale="90000"/>
          </a:bodyPr>
          <a:lstStyle/>
          <a:p>
            <a:pPr algn="just"/>
            <a:endParaRPr lang="ru-RU" b="1" dirty="0">
              <a:solidFill>
                <a:srgbClr val="666666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 descr="r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7011" r="27011"/>
          <a:stretch>
            <a:fillRect/>
          </a:stretch>
        </p:blipFill>
        <p:spPr>
          <a:xfrm>
            <a:off x="4929191" y="113769"/>
            <a:ext cx="4071966" cy="62309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749" y="571481"/>
            <a:ext cx="4451212" cy="2357454"/>
          </a:xfrm>
        </p:spPr>
        <p:txBody>
          <a:bodyPr>
            <a:normAutofit/>
          </a:bodyPr>
          <a:lstStyle/>
          <a:p>
            <a:pPr algn="l"/>
            <a:r>
              <a:rPr lang="uk-UA" sz="1800" dirty="0" smtClean="0">
                <a:latin typeface="Arial" charset="0"/>
                <a:cs typeface="Arial" charset="0"/>
              </a:rPr>
              <a:t>Гідропоніка - дуже перспективний та практичний спосіб вирощування рослин. У підсумку вдається отримувати значно більше продукції з </a:t>
            </a:r>
            <a:r>
              <a:rPr lang="uk-UA" sz="1800" dirty="0" err="1" smtClean="0">
                <a:latin typeface="Arial" charset="0"/>
                <a:cs typeface="Arial" charset="0"/>
              </a:rPr>
              <a:t>меньших</a:t>
            </a:r>
            <a:r>
              <a:rPr lang="uk-UA" sz="1800" dirty="0" smtClean="0">
                <a:latin typeface="Arial" charset="0"/>
                <a:cs typeface="Arial" charset="0"/>
              </a:rPr>
              <a:t> виробничих площ (наприклад, приблизно 210 троянд з 1 кв. м за рік).</a:t>
            </a:r>
            <a:endParaRPr lang="uk-UA" sz="1800" dirty="0">
              <a:latin typeface="Arial" charset="0"/>
              <a:cs typeface="Arial" charset="0"/>
            </a:endParaRPr>
          </a:p>
        </p:txBody>
      </p:sp>
      <p:pic>
        <p:nvPicPr>
          <p:cNvPr id="6" name="Рисунок 5" descr="r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5" y="2714620"/>
            <a:ext cx="5437480" cy="39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0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571480"/>
            <a:ext cx="324211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</p:txBody>
      </p:sp>
      <p:pic>
        <p:nvPicPr>
          <p:cNvPr id="3" name="Рисунок 2" descr="r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4438458" cy="4329176"/>
          </a:xfrm>
          <a:prstGeom prst="rect">
            <a:avLst/>
          </a:prstGeom>
        </p:spPr>
      </p:pic>
      <p:pic>
        <p:nvPicPr>
          <p:cNvPr id="4" name="Рисунок 3" descr="r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143248"/>
            <a:ext cx="4856999" cy="355770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272573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Сортування та упакування рослин перед відправленням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13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6778625" cy="1143000"/>
          </a:xfrm>
        </p:spPr>
        <p:txBody>
          <a:bodyPr/>
          <a:lstStyle/>
          <a:p>
            <a:r>
              <a:rPr lang="uk-UA" b="1" dirty="0" smtClean="0"/>
              <a:t>Горщикові культури</a:t>
            </a:r>
            <a:endParaRPr lang="ru-RU" b="1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14282" y="857232"/>
            <a:ext cx="5072098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/>
              <a:t>Рослина</a:t>
            </a:r>
            <a:r>
              <a:rPr lang="ru-RU" sz="2000" dirty="0" smtClean="0"/>
              <a:t> </a:t>
            </a:r>
            <a:r>
              <a:rPr lang="ru-RU" sz="2000" dirty="0" err="1" smtClean="0"/>
              <a:t>глоксинія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отримала</a:t>
            </a:r>
            <a:r>
              <a:rPr lang="ru-RU" sz="2000" dirty="0" smtClean="0"/>
              <a:t> свою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на честь </a:t>
            </a:r>
            <a:r>
              <a:rPr lang="ru-RU" sz="2000" dirty="0" err="1" smtClean="0"/>
              <a:t>лікаря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ботаніка</a:t>
            </a:r>
            <a:r>
              <a:rPr lang="ru-RU" sz="2000" dirty="0" smtClean="0"/>
              <a:t> </a:t>
            </a:r>
            <a:r>
              <a:rPr lang="ru-RU" sz="2000" dirty="0" err="1" smtClean="0"/>
              <a:t>Беньяміна</a:t>
            </a:r>
            <a:r>
              <a:rPr lang="ru-RU" sz="2000" dirty="0" smtClean="0"/>
              <a:t> Петера </a:t>
            </a:r>
            <a:r>
              <a:rPr lang="ru-RU" sz="2000" dirty="0" err="1" smtClean="0"/>
              <a:t>Глоксина</a:t>
            </a:r>
            <a:r>
              <a:rPr lang="ru-RU" sz="2000" dirty="0" smtClean="0"/>
              <a:t>. </a:t>
            </a:r>
            <a:r>
              <a:rPr lang="ru-RU" sz="2000" dirty="0" err="1" smtClean="0"/>
              <a:t>Синнінгія</a:t>
            </a:r>
            <a:r>
              <a:rPr lang="uk-UA" sz="2000" b="1" dirty="0" smtClean="0"/>
              <a:t> </a:t>
            </a:r>
            <a:r>
              <a:rPr lang="en-US" sz="2000" dirty="0" smtClean="0"/>
              <a:t>–</a:t>
            </a:r>
            <a:r>
              <a:rPr lang="uk-UA" sz="2000" dirty="0" smtClean="0"/>
              <a:t> інша назва</a:t>
            </a:r>
            <a:r>
              <a:rPr lang="en-US" sz="2000" dirty="0" smtClean="0"/>
              <a:t> </a:t>
            </a:r>
            <a:r>
              <a:rPr lang="ru-RU" sz="2000" dirty="0" err="1" smtClean="0"/>
              <a:t>глоксинії</a:t>
            </a:r>
            <a:r>
              <a:rPr lang="ru-RU" sz="2000" dirty="0" smtClean="0"/>
              <a:t>, на честь </a:t>
            </a:r>
            <a:r>
              <a:rPr lang="ru-RU" sz="2000" dirty="0" err="1" smtClean="0"/>
              <a:t>Вільгельма</a:t>
            </a:r>
            <a:r>
              <a:rPr lang="ru-RU" sz="2000" dirty="0" smtClean="0"/>
              <a:t> </a:t>
            </a:r>
            <a:r>
              <a:rPr lang="ru-RU" sz="2000" dirty="0" err="1" smtClean="0"/>
              <a:t>Синнінга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err="1" smtClean="0"/>
              <a:t>Глоксинія</a:t>
            </a:r>
            <a:r>
              <a:rPr lang="ru-RU" sz="2000" dirty="0" smtClean="0"/>
              <a:t>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багаторічні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тропічні</a:t>
            </a:r>
            <a:r>
              <a:rPr lang="ru-RU" sz="2000" dirty="0" smtClean="0"/>
              <a:t> трави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напівчагарники,що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входять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родини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Геснерієві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err="1" smtClean="0"/>
              <a:t>Батьківщина</a:t>
            </a:r>
            <a:r>
              <a:rPr lang="ru-RU" sz="2000" dirty="0" smtClean="0"/>
              <a:t>: Центральна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Південна</a:t>
            </a:r>
            <a:r>
              <a:rPr lang="ru-RU" sz="2000" dirty="0" smtClean="0"/>
              <a:t> Америки.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16386" name="Picture 2" descr="http://blogoflore.ru/wp-content/uploads/2012/02/gloxi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928670"/>
            <a:ext cx="3571900" cy="3001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 flipV="1">
            <a:off x="8715404" y="5512844"/>
            <a:ext cx="142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6" name="Picture 2" descr="Синнингия королевс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43380"/>
            <a:ext cx="3643338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http://orchardo.ru/wp-content/uploads/2014/06/kak-uhazhivat-za-gloksiniej-8-615x4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3746665"/>
            <a:ext cx="4000528" cy="2992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C:\Users\Настя\Desktop\70942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Цикламен європейський (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Cyclamen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europaeus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У природі зустрічається в Центральній і Південній Європі. У рослин цього виду бульби бувають неправильної форми та відходять по всій поверхні корінням. Цвіте в період з травня по вересень.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астя\Desktop\73516843_3824370_48e36bdee2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400052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Настя\Desktop\t_5661_0_1347815110_big_rs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428868"/>
            <a:ext cx="407196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C:\Users\Настя\Desktop\55065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Цикламен перський (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Cyclamen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persicum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багаторічна трав'яниста рослина з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бульбоподібно-потовщеним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коренем кулястої форми і відходять від його нижньої поверхні корінням. Квіти розташовуються поодиноко на довгих соковитих квітконосах. Цвіте з жовтня по березень, і хоча тривалість життя однієї квітки всього близько10 днів, на одній бульбі за весь період цвітіння їх може розпуститися близько 100 штук 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астя\Desktop\275px-Alpenveilchen_Cyclame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71744"/>
            <a:ext cx="3000396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Настя\Desktop\1605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571744"/>
            <a:ext cx="278608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Настя\Desktop\1-e14119197814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571744"/>
            <a:ext cx="3357586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Настя\Desktop\фоны с цветами и мозаико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Настя\Desktop\senecioStell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4810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252459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«</a:t>
            </a:r>
            <a:r>
              <a:rPr lang="uk-UA" dirty="0" err="1" smtClean="0">
                <a:solidFill>
                  <a:schemeClr val="bg1"/>
                </a:solidFill>
              </a:rPr>
              <a:t>Грандіфлора</a:t>
            </a:r>
            <a:r>
              <a:rPr lang="uk-UA" dirty="0" smtClean="0">
                <a:solidFill>
                  <a:schemeClr val="bg1"/>
                </a:solidFill>
              </a:rPr>
              <a:t>»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Настя\Desktop\daf1678b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3"/>
            <a:ext cx="4286248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607220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Стеллата</a:t>
            </a:r>
            <a:endParaRPr lang="uk-UA" dirty="0"/>
          </a:p>
        </p:txBody>
      </p:sp>
      <p:pic>
        <p:nvPicPr>
          <p:cNvPr id="4101" name="Picture 5" descr="C:\Users\Настя\Desktop\cineraria8b_hybr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500438"/>
            <a:ext cx="4857752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786314" y="621508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Симпатія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257174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«</a:t>
            </a:r>
            <a:r>
              <a:rPr lang="uk-UA" dirty="0" smtClean="0">
                <a:solidFill>
                  <a:schemeClr val="bg1"/>
                </a:solidFill>
              </a:rPr>
              <a:t>\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357166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Цинерарія гібридна (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Cineraria hybrid),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або цинерарія червона – декоративно-квітуча рослина, що досягає у висоту 30 і більше сантиметрів.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910"/>
            <a:ext cx="3428992" cy="6485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5" y="982550"/>
            <a:ext cx="3571900" cy="574361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8926" y="188640"/>
            <a:ext cx="6000792" cy="88290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38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27000">
                    <a:schemeClr val="accent3">
                      <a:lumMod val="40000"/>
                      <a:lumOff val="60000"/>
                      <a:alpha val="77000"/>
                    </a:schemeClr>
                  </a:glow>
                </a:effectLst>
                <a:latin typeface="Calibri" pitchFamily="34" charset="0"/>
              </a:rPr>
              <a:t>Амариліс прекрасний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</a:rPr>
              <a:t>Amaryllis belladonna), </a:t>
            </a:r>
            <a:r>
              <a:rPr lang="uk-UA" dirty="0" smtClean="0">
                <a:latin typeface="Calibri" pitchFamily="34" charset="0"/>
              </a:rPr>
              <a:t>відомий також як «</a:t>
            </a:r>
            <a:r>
              <a:rPr lang="uk-UA" dirty="0" err="1" smtClean="0">
                <a:latin typeface="Calibri" pitchFamily="34" charset="0"/>
              </a:rPr>
              <a:t>беладонна</a:t>
            </a:r>
            <a:r>
              <a:rPr lang="uk-UA" dirty="0" smtClean="0">
                <a:latin typeface="Calibri" pitchFamily="34" charset="0"/>
              </a:rPr>
              <a:t> лілія» або «прекрасна дама». </a:t>
            </a:r>
            <a:endParaRPr lang="uk-U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366</Words>
  <Application>Microsoft Office PowerPoint</Application>
  <PresentationFormat>Экран (4:3)</PresentationFormat>
  <Paragraphs>35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Квітникарство</vt:lpstr>
      <vt:lpstr>Презентация PowerPoint</vt:lpstr>
      <vt:lpstr>Презентация PowerPoint</vt:lpstr>
      <vt:lpstr>Сортування та упакування рослин перед відправленням </vt:lpstr>
      <vt:lpstr>Горщикові культури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Бегонія бульбова.  Це багаторічна трав’яниста рослина. В декоративному садівництві використовуються гібридні форми і численні сорти широкої гамми кольорів. </vt:lpstr>
      <vt:lpstr>Пеларгонія –  багаторічна рослина, кущеподібна або розкидиста. Батьківщина пеларгонії - Південна Африка. У горщику пеларгонія досягає 30-50 см у висоту.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11</cp:revision>
  <dcterms:modified xsi:type="dcterms:W3CDTF">2024-10-18T17:47:14Z</dcterms:modified>
</cp:coreProperties>
</file>