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58" r:id="rId5"/>
    <p:sldId id="259" r:id="rId6"/>
    <p:sldId id="277" r:id="rId7"/>
    <p:sldId id="260" r:id="rId8"/>
    <p:sldId id="261" r:id="rId9"/>
    <p:sldId id="264" r:id="rId10"/>
    <p:sldId id="265" r:id="rId11"/>
    <p:sldId id="266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68" r:id="rId20"/>
    <p:sldId id="269" r:id="rId21"/>
    <p:sldId id="271" r:id="rId22"/>
    <p:sldId id="273" r:id="rId23"/>
    <p:sldId id="274" r:id="rId24"/>
    <p:sldId id="275" r:id="rId25"/>
    <p:sldId id="276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2F47A67-1423-4235-BE6F-D1262DD2E36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1B93805-98BB-40EB-85B8-92059AA32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92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A67-1423-4235-BE6F-D1262DD2E36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3805-98BB-40EB-85B8-92059AA32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25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A67-1423-4235-BE6F-D1262DD2E36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3805-98BB-40EB-85B8-92059AA32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670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A67-1423-4235-BE6F-D1262DD2E36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3805-98BB-40EB-85B8-92059AA32873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0709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A67-1423-4235-BE6F-D1262DD2E36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3805-98BB-40EB-85B8-92059AA32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988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A67-1423-4235-BE6F-D1262DD2E36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3805-98BB-40EB-85B8-92059AA32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478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A67-1423-4235-BE6F-D1262DD2E36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3805-98BB-40EB-85B8-92059AA32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30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A67-1423-4235-BE6F-D1262DD2E36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3805-98BB-40EB-85B8-92059AA32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980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A67-1423-4235-BE6F-D1262DD2E36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3805-98BB-40EB-85B8-92059AA32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A67-1423-4235-BE6F-D1262DD2E36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3805-98BB-40EB-85B8-92059AA32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88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A67-1423-4235-BE6F-D1262DD2E36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3805-98BB-40EB-85B8-92059AA32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31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A67-1423-4235-BE6F-D1262DD2E36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3805-98BB-40EB-85B8-92059AA32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6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A67-1423-4235-BE6F-D1262DD2E36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3805-98BB-40EB-85B8-92059AA32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27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A67-1423-4235-BE6F-D1262DD2E36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3805-98BB-40EB-85B8-92059AA32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83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A67-1423-4235-BE6F-D1262DD2E36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3805-98BB-40EB-85B8-92059AA32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13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A67-1423-4235-BE6F-D1262DD2E36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3805-98BB-40EB-85B8-92059AA32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02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7A67-1423-4235-BE6F-D1262DD2E36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3805-98BB-40EB-85B8-92059AA32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85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47A67-1423-4235-BE6F-D1262DD2E36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93805-98BB-40EB-85B8-92059AA32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2514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17075" y="1160058"/>
            <a:ext cx="4167117" cy="1599277"/>
          </a:xfrm>
        </p:spPr>
        <p:txBody>
          <a:bodyPr>
            <a:normAutofit/>
          </a:bodyPr>
          <a:lstStyle/>
          <a:p>
            <a:r>
              <a:rPr lang="uk-UA" sz="5400" dirty="0" smtClean="0">
                <a:solidFill>
                  <a:schemeClr val="accent4">
                    <a:lumMod val="50000"/>
                  </a:schemeClr>
                </a:solidFill>
              </a:rPr>
              <a:t>Прислівник</a:t>
            </a:r>
            <a:endParaRPr lang="ru-RU" sz="5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47213" y="4147948"/>
            <a:ext cx="3639402" cy="2075431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75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9777" y="727700"/>
            <a:ext cx="9905998" cy="1478570"/>
          </a:xfrm>
        </p:spPr>
        <p:txBody>
          <a:bodyPr/>
          <a:lstStyle/>
          <a:p>
            <a:r>
              <a:rPr lang="ru-RU" dirty="0" err="1"/>
              <a:t>Кількісно-означальні</a:t>
            </a:r>
            <a:r>
              <a:rPr lang="ru-RU" dirty="0"/>
              <a:t> </a:t>
            </a:r>
            <a:r>
              <a:rPr lang="ru-RU" dirty="0" err="1"/>
              <a:t>прислівники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9776" y="2809046"/>
            <a:ext cx="9905999" cy="3541714"/>
          </a:xfrm>
        </p:spPr>
        <p:txBody>
          <a:bodyPr/>
          <a:lstStyle/>
          <a:p>
            <a:r>
              <a:rPr lang="ru-RU" dirty="0" err="1"/>
              <a:t>Виражають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інтенсивності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міру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вияву</a:t>
            </a:r>
            <a:r>
              <a:rPr lang="ru-RU" dirty="0"/>
              <a:t> </a:t>
            </a:r>
            <a:r>
              <a:rPr lang="ru-RU" dirty="0" err="1"/>
              <a:t>якісної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і </a:t>
            </a:r>
            <a:r>
              <a:rPr lang="ru-RU" dirty="0" err="1"/>
              <a:t>відповідають</a:t>
            </a:r>
            <a:r>
              <a:rPr lang="ru-RU" dirty="0"/>
              <a:t> на </a:t>
            </a:r>
            <a:r>
              <a:rPr lang="ru-RU" dirty="0" err="1"/>
              <a:t>питання</a:t>
            </a:r>
            <a:r>
              <a:rPr lang="ru-RU" dirty="0"/>
              <a:t>: </a:t>
            </a:r>
            <a:r>
              <a:rPr lang="ru-RU" dirty="0" err="1"/>
              <a:t>скільки</a:t>
            </a:r>
            <a:r>
              <a:rPr lang="ru-RU" dirty="0"/>
              <a:t>?, </a:t>
            </a:r>
            <a:r>
              <a:rPr lang="ru-RU" dirty="0" err="1"/>
              <a:t>наскільки</a:t>
            </a:r>
            <a:r>
              <a:rPr lang="ru-RU" dirty="0"/>
              <a:t>?,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?, як </a:t>
            </a:r>
            <a:r>
              <a:rPr lang="ru-RU" dirty="0" err="1"/>
              <a:t>багато</a:t>
            </a:r>
            <a:r>
              <a:rPr lang="ru-RU" dirty="0"/>
              <a:t>? (</a:t>
            </a:r>
            <a:r>
              <a:rPr lang="ru-RU" dirty="0" err="1"/>
              <a:t>двічі</a:t>
            </a:r>
            <a:r>
              <a:rPr lang="ru-RU" dirty="0"/>
              <a:t>, </a:t>
            </a:r>
            <a:r>
              <a:rPr lang="ru-RU" dirty="0" err="1"/>
              <a:t>утричі</a:t>
            </a:r>
            <a:r>
              <a:rPr lang="ru-RU" dirty="0"/>
              <a:t>, </a:t>
            </a:r>
            <a:r>
              <a:rPr lang="ru-RU" dirty="0" err="1"/>
              <a:t>дуже</a:t>
            </a:r>
            <a:r>
              <a:rPr lang="ru-RU" dirty="0"/>
              <a:t>, </a:t>
            </a:r>
            <a:r>
              <a:rPr lang="ru-RU" dirty="0" err="1"/>
              <a:t>надзвичайно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1464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91538" y="1962884"/>
            <a:ext cx="9905999" cy="3541714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uk-UA" b="1" dirty="0" smtClean="0"/>
              <a:t>Обставинні</a:t>
            </a:r>
            <a:r>
              <a:rPr lang="uk-UA" dirty="0" smtClean="0"/>
              <a:t> прислівники є колишніми відмінковими чи прийменниково-відмінковими формами деяких іменників чи формами певних дієслів, які відірвалися від парадигми відмінкових чи </a:t>
            </a:r>
            <a:r>
              <a:rPr lang="uk-UA" dirty="0" err="1" smtClean="0"/>
              <a:t>дієвідмінкових</a:t>
            </a:r>
            <a:r>
              <a:rPr lang="uk-UA" dirty="0" smtClean="0"/>
              <a:t> закріплень в прислівниковій позиції, внаслідок чого відмінкові закінчення іменників та закінчення дієслів перетворюються на суфікси (вгорі, внизу, миттю, увечері).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40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3298" y="1048484"/>
            <a:ext cx="9967866" cy="3878358"/>
          </a:xfrm>
        </p:spPr>
        <p:txBody>
          <a:bodyPr/>
          <a:lstStyle/>
          <a:p>
            <a:pPr marL="0" indent="0">
              <a:buNone/>
            </a:pPr>
            <a:r>
              <a:rPr lang="uk-UA" sz="2800" dirty="0" smtClean="0"/>
              <a:t>Прислівники </a:t>
            </a:r>
            <a:r>
              <a:rPr lang="uk-UA" sz="2800" b="1" dirty="0" smtClean="0"/>
              <a:t>місця</a:t>
            </a:r>
            <a:r>
              <a:rPr lang="uk-UA" sz="2800" dirty="0" smtClean="0"/>
              <a:t> є неоднорідними.</a:t>
            </a:r>
          </a:p>
          <a:p>
            <a:r>
              <a:rPr lang="uk-UA" dirty="0" smtClean="0"/>
              <a:t>Вони об</a:t>
            </a:r>
            <a:r>
              <a:rPr lang="en-US" dirty="0" smtClean="0"/>
              <a:t>’</a:t>
            </a:r>
            <a:r>
              <a:rPr lang="uk-UA" dirty="0" err="1" smtClean="0"/>
              <a:t>єднують</a:t>
            </a:r>
            <a:r>
              <a:rPr lang="uk-UA" dirty="0" smtClean="0"/>
              <a:t> дві підгрупи, </a:t>
            </a:r>
            <a:r>
              <a:rPr lang="uk-UA" dirty="0" err="1" smtClean="0"/>
              <a:t>адвербативи</a:t>
            </a:r>
            <a:r>
              <a:rPr lang="uk-UA" dirty="0" smtClean="0"/>
              <a:t> однієї підгрупи вказують на місце де відбувається дія або виявляється процес чи стан і відповідає на питання де?</a:t>
            </a:r>
          </a:p>
          <a:p>
            <a:r>
              <a:rPr lang="uk-UA" dirty="0" smtClean="0"/>
              <a:t>Серед них найбільш іменникові-вгорі, внизу, менше є відприкметниковими-поблизу, неподалік і також є </a:t>
            </a:r>
            <a:r>
              <a:rPr lang="uk-UA" dirty="0" err="1" smtClean="0"/>
              <a:t>відзайменникові</a:t>
            </a:r>
            <a:r>
              <a:rPr lang="uk-UA" dirty="0" smtClean="0"/>
              <a:t>-де, всюди, там, тут.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27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Прислівники</a:t>
            </a:r>
            <a:r>
              <a:rPr lang="ru-RU" dirty="0"/>
              <a:t> часу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3" y="2467852"/>
            <a:ext cx="9905999" cy="3541714"/>
          </a:xfrm>
        </p:spPr>
        <p:txBody>
          <a:bodyPr/>
          <a:lstStyle/>
          <a:p>
            <a:r>
              <a:rPr lang="uk-UA" dirty="0" smtClean="0"/>
              <a:t>Прислівники часу передають часові семантико-лексичні відношення в складнопідрядному реченні. Наприклад: птахи відлітають восени.</a:t>
            </a:r>
          </a:p>
        </p:txBody>
      </p:sp>
    </p:spTree>
    <p:extLst>
      <p:ext uri="{BB962C8B-B14F-4D97-AF65-F5344CB8AC3E}">
        <p14:creationId xmlns:p14="http://schemas.microsoft.com/office/powerpoint/2010/main" val="190282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 значенням: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Прислівники, які вказують коли відбувається дія, процес, стан.</a:t>
            </a:r>
          </a:p>
          <a:p>
            <a:endParaRPr lang="uk-UA" dirty="0" smtClean="0"/>
          </a:p>
          <a:p>
            <a:r>
              <a:rPr lang="uk-UA" dirty="0" smtClean="0"/>
              <a:t>Прислівники, які визначають вихідну межу часу (здавна, змолоду).</a:t>
            </a:r>
          </a:p>
          <a:p>
            <a:endParaRPr lang="uk-UA" dirty="0" smtClean="0"/>
          </a:p>
          <a:p>
            <a:r>
              <a:rPr lang="uk-UA" dirty="0" smtClean="0"/>
              <a:t>Прислівники, які означають кінцеву межу часу (навіки, допізна).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254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Прислівники причини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ґрунтуються на </a:t>
            </a:r>
            <a:r>
              <a:rPr lang="uk-UA" dirty="0" err="1" smtClean="0"/>
              <a:t>причинових</a:t>
            </a:r>
            <a:r>
              <a:rPr lang="uk-UA" dirty="0" smtClean="0"/>
              <a:t> семантико-синтаксичних відношення, які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язують</a:t>
            </a:r>
            <a:r>
              <a:rPr lang="uk-UA" dirty="0" smtClean="0"/>
              <a:t> підрядну частину з головною у складнопідрядному реченні (зо зла, зопалу, </a:t>
            </a:r>
            <a:r>
              <a:rPr lang="uk-UA" dirty="0"/>
              <a:t>с</a:t>
            </a:r>
            <a:r>
              <a:rPr lang="uk-UA" dirty="0" smtClean="0"/>
              <a:t>пересердя, з дуру).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08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Прислівник мети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Передають цільові семантико-синтаксичні відношення, які встановлюються між вихідною підрядною та головною частиною складнопідрядного речення (на зло,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69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Прислівники допустовості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</a:t>
            </a:r>
            <a:r>
              <a:rPr lang="uk-UA" dirty="0" smtClean="0"/>
              <a:t>піввідносяться з підрядною допустовою частиною складнопідрядного речення, у якій визначається те, усупереч чому відбувається дія, процес, стан у головній частині (наперекір).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17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Модальні прислівники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Виділяють в окрему групу лише деякі посібники. Модальні-становлять частину вставних слів, конструкцій. Розрізняють три ступеня:</a:t>
            </a:r>
          </a:p>
          <a:p>
            <a:endParaRPr lang="uk-UA" dirty="0" smtClean="0"/>
          </a:p>
          <a:p>
            <a:r>
              <a:rPr lang="uk-UA" dirty="0" smtClean="0"/>
              <a:t>Синтаксичний</a:t>
            </a:r>
          </a:p>
          <a:p>
            <a:r>
              <a:rPr lang="uk-UA" dirty="0" smtClean="0"/>
              <a:t>Морфологічний</a:t>
            </a:r>
          </a:p>
          <a:p>
            <a:r>
              <a:rPr lang="uk-UA" dirty="0" smtClean="0"/>
              <a:t>Семантичний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01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Безособово-предикативні</a:t>
            </a:r>
            <a:r>
              <a:rPr lang="ru-RU" dirty="0"/>
              <a:t> </a:t>
            </a:r>
            <a:r>
              <a:rPr lang="ru-RU" dirty="0" err="1"/>
              <a:t>прислівники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249486"/>
            <a:ext cx="10077048" cy="4137665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Безособово-предикативні</a:t>
            </a:r>
            <a:r>
              <a:rPr lang="ru-RU" dirty="0"/>
              <a:t> </a:t>
            </a:r>
            <a:r>
              <a:rPr lang="ru-RU" dirty="0" err="1"/>
              <a:t>прислівники</a:t>
            </a:r>
            <a:r>
              <a:rPr lang="ru-RU" dirty="0"/>
              <a:t> (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словами </a:t>
            </a:r>
            <a:r>
              <a:rPr lang="ru-RU" dirty="0" err="1"/>
              <a:t>категорії</a:t>
            </a:r>
            <a:r>
              <a:rPr lang="ru-RU" dirty="0"/>
              <a:t> стану) </a:t>
            </a:r>
            <a:r>
              <a:rPr lang="ru-RU" dirty="0" err="1"/>
              <a:t>виражають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/>
              <a:t>стан </a:t>
            </a:r>
            <a:r>
              <a:rPr lang="ru-RU" dirty="0" err="1"/>
              <a:t>природи</a:t>
            </a:r>
            <a:r>
              <a:rPr lang="ru-RU" dirty="0"/>
              <a:t> (тихо, ясно, тепло, темно, холодно);</a:t>
            </a:r>
          </a:p>
          <a:p>
            <a:r>
              <a:rPr lang="ru-RU" dirty="0" err="1"/>
              <a:t>психічний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фізичний</a:t>
            </a:r>
            <a:r>
              <a:rPr lang="ru-RU" dirty="0"/>
              <a:t> стан </a:t>
            </a:r>
            <a:r>
              <a:rPr lang="ru-RU" dirty="0" err="1"/>
              <a:t>людини</a:t>
            </a:r>
            <a:r>
              <a:rPr lang="ru-RU" dirty="0"/>
              <a:t> (легко, весело, </a:t>
            </a:r>
            <a:r>
              <a:rPr lang="ru-RU" dirty="0" err="1"/>
              <a:t>радісно</a:t>
            </a:r>
            <a:r>
              <a:rPr lang="ru-RU" dirty="0"/>
              <a:t>, </a:t>
            </a:r>
            <a:r>
              <a:rPr lang="ru-RU" dirty="0" err="1"/>
              <a:t>сумно</a:t>
            </a:r>
            <a:r>
              <a:rPr lang="ru-RU" dirty="0"/>
              <a:t>, душно);</a:t>
            </a:r>
          </a:p>
          <a:p>
            <a:r>
              <a:rPr lang="ru-RU" dirty="0" err="1"/>
              <a:t>зумовленість</a:t>
            </a:r>
            <a:r>
              <a:rPr lang="ru-RU" dirty="0"/>
              <a:t>, </a:t>
            </a:r>
            <a:r>
              <a:rPr lang="ru-RU" dirty="0" err="1"/>
              <a:t>необхідність</a:t>
            </a:r>
            <a:r>
              <a:rPr lang="ru-RU" dirty="0"/>
              <a:t>, </a:t>
            </a:r>
            <a:r>
              <a:rPr lang="ru-RU" dirty="0" err="1"/>
              <a:t>доцільність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в </a:t>
            </a:r>
            <a:r>
              <a:rPr lang="ru-RU" dirty="0" err="1"/>
              <a:t>оцінці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(треба </a:t>
            </a:r>
            <a:r>
              <a:rPr lang="ru-RU" dirty="0" err="1"/>
              <a:t>йти</a:t>
            </a:r>
            <a:r>
              <a:rPr lang="ru-RU" dirty="0"/>
              <a:t>,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виконати</a:t>
            </a:r>
            <a:r>
              <a:rPr lang="ru-RU" dirty="0"/>
              <a:t>,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сказати</a:t>
            </a:r>
            <a:r>
              <a:rPr lang="ru-RU" dirty="0"/>
              <a:t>).</a:t>
            </a:r>
          </a:p>
          <a:p>
            <a:r>
              <a:rPr lang="ru-RU" dirty="0"/>
              <a:t>У </a:t>
            </a:r>
            <a:r>
              <a:rPr lang="ru-RU" dirty="0" err="1"/>
              <a:t>ролі</a:t>
            </a:r>
            <a:r>
              <a:rPr lang="ru-RU" dirty="0"/>
              <a:t> головного члена </a:t>
            </a:r>
            <a:r>
              <a:rPr lang="ru-RU" dirty="0" err="1"/>
              <a:t>безособових</a:t>
            </a:r>
            <a:r>
              <a:rPr lang="ru-RU" dirty="0"/>
              <a:t> </a:t>
            </a:r>
            <a:r>
              <a:rPr lang="ru-RU" dirty="0" err="1"/>
              <a:t>речень</a:t>
            </a:r>
            <a:r>
              <a:rPr lang="ru-RU" dirty="0"/>
              <a:t> вони </a:t>
            </a:r>
            <a:r>
              <a:rPr lang="ru-RU" dirty="0" err="1"/>
              <a:t>виражають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до особи, яка </a:t>
            </a:r>
            <a:r>
              <a:rPr lang="ru-RU" dirty="0" err="1"/>
              <a:t>зазначає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стану,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вказують</a:t>
            </a:r>
            <a:r>
              <a:rPr lang="ru-RU" dirty="0"/>
              <a:t> на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фізичний</a:t>
            </a:r>
            <a:r>
              <a:rPr lang="ru-RU" dirty="0"/>
              <a:t> стан </a:t>
            </a:r>
            <a:r>
              <a:rPr lang="ru-RU" dirty="0" err="1"/>
              <a:t>природи</a:t>
            </a:r>
            <a:r>
              <a:rPr lang="ru-RU" dirty="0"/>
              <a:t>. </a:t>
            </a:r>
            <a:r>
              <a:rPr lang="ru-RU" dirty="0" err="1"/>
              <a:t>Порівняйте</a:t>
            </a:r>
            <a:r>
              <a:rPr lang="ru-RU" dirty="0"/>
              <a:t>: </a:t>
            </a:r>
            <a:r>
              <a:rPr lang="ru-RU" dirty="0" err="1"/>
              <a:t>Дівчині</a:t>
            </a:r>
            <a:r>
              <a:rPr lang="ru-RU" dirty="0"/>
              <a:t> весело (холодно, </a:t>
            </a:r>
            <a:r>
              <a:rPr lang="ru-RU" dirty="0" err="1"/>
              <a:t>лячно</a:t>
            </a:r>
            <a:r>
              <a:rPr lang="ru-RU" dirty="0"/>
              <a:t>, </a:t>
            </a:r>
            <a:r>
              <a:rPr lang="ru-RU" dirty="0" err="1"/>
              <a:t>байдуже</a:t>
            </a:r>
            <a:r>
              <a:rPr lang="ru-RU" dirty="0"/>
              <a:t>); </a:t>
            </a:r>
            <a:r>
              <a:rPr lang="ru-RU" dirty="0" err="1"/>
              <a:t>Надворі</a:t>
            </a:r>
            <a:r>
              <a:rPr lang="ru-RU" dirty="0"/>
              <a:t> весело (холодно, сухо).</a:t>
            </a:r>
          </a:p>
        </p:txBody>
      </p:sp>
    </p:spTree>
    <p:extLst>
      <p:ext uri="{BB962C8B-B14F-4D97-AF65-F5344CB8AC3E}">
        <p14:creationId xmlns:p14="http://schemas.microsoft.com/office/powerpoint/2010/main" val="174828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9434" y="372857"/>
            <a:ext cx="4849954" cy="1524181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Загальне значення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6002" y="1907154"/>
            <a:ext cx="10036105" cy="3541714"/>
          </a:xfrm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Прислівник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(лат.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adverbium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—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біля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дієслова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) —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це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незмінна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самостійна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периферійна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частина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мови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виражає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ознаку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іншої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ознаки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вживається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структурі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речення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позиції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другорядного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члена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речення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детермінанта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відповідає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на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питання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як? де?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звідки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?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наскільки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?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якою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</a:rPr>
              <a:t>мірою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?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5389" y="4115511"/>
            <a:ext cx="3245847" cy="243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27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Займенникові</a:t>
            </a:r>
            <a:r>
              <a:rPr lang="ru-RU" dirty="0"/>
              <a:t> </a:t>
            </a:r>
            <a:r>
              <a:rPr lang="ru-RU" dirty="0" err="1"/>
              <a:t>прислівники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входити</a:t>
            </a:r>
            <a:r>
              <a:rPr lang="ru-RU" dirty="0"/>
              <a:t> як до </a:t>
            </a:r>
            <a:r>
              <a:rPr lang="ru-RU" dirty="0" err="1"/>
              <a:t>означального</a:t>
            </a:r>
            <a:r>
              <a:rPr lang="ru-RU" dirty="0"/>
              <a:t>, так і до </a:t>
            </a:r>
            <a:r>
              <a:rPr lang="ru-RU" dirty="0" err="1"/>
              <a:t>обставинного</a:t>
            </a:r>
            <a:r>
              <a:rPr lang="ru-RU" dirty="0"/>
              <a:t> </a:t>
            </a:r>
            <a:r>
              <a:rPr lang="ru-RU" dirty="0" err="1"/>
              <a:t>різновиду</a:t>
            </a:r>
            <a:r>
              <a:rPr lang="ru-RU" dirty="0"/>
              <a:t> </a:t>
            </a:r>
            <a:r>
              <a:rPr lang="ru-RU" dirty="0" err="1"/>
              <a:t>прислівників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них </a:t>
            </a:r>
            <a:r>
              <a:rPr lang="ru-RU" dirty="0" err="1"/>
              <a:t>відокремлюють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 err="1"/>
              <a:t>питально-відносні</a:t>
            </a:r>
            <a:r>
              <a:rPr lang="ru-RU" dirty="0"/>
              <a:t>: де, </a:t>
            </a:r>
            <a:r>
              <a:rPr lang="ru-RU" dirty="0" err="1"/>
              <a:t>куди</a:t>
            </a:r>
            <a:r>
              <a:rPr lang="ru-RU" dirty="0"/>
              <a:t>, як;</a:t>
            </a:r>
          </a:p>
          <a:p>
            <a:r>
              <a:rPr lang="ru-RU" dirty="0" err="1"/>
              <a:t>вказівні</a:t>
            </a:r>
            <a:r>
              <a:rPr lang="ru-RU" dirty="0"/>
              <a:t>: так, там, тут, </a:t>
            </a:r>
            <a:r>
              <a:rPr lang="ru-RU" dirty="0" err="1"/>
              <a:t>сюди</a:t>
            </a:r>
            <a:r>
              <a:rPr lang="ru-RU" dirty="0"/>
              <a:t>, </a:t>
            </a:r>
            <a:r>
              <a:rPr lang="ru-RU" dirty="0" err="1"/>
              <a:t>туди</a:t>
            </a:r>
            <a:r>
              <a:rPr lang="ru-RU" dirty="0"/>
              <a:t>, </a:t>
            </a:r>
            <a:r>
              <a:rPr lang="ru-RU" dirty="0" err="1"/>
              <a:t>тоді</a:t>
            </a:r>
            <a:r>
              <a:rPr lang="ru-RU" dirty="0"/>
              <a:t>;</a:t>
            </a:r>
          </a:p>
          <a:p>
            <a:r>
              <a:rPr lang="ru-RU" dirty="0" err="1"/>
              <a:t>заперечні</a:t>
            </a:r>
            <a:r>
              <a:rPr lang="ru-RU" dirty="0"/>
              <a:t>: </a:t>
            </a:r>
            <a:r>
              <a:rPr lang="ru-RU" dirty="0" err="1"/>
              <a:t>ніде</a:t>
            </a:r>
            <a:r>
              <a:rPr lang="ru-RU" dirty="0"/>
              <a:t>, </a:t>
            </a:r>
            <a:r>
              <a:rPr lang="ru-RU" dirty="0" err="1"/>
              <a:t>нікуди</a:t>
            </a:r>
            <a:r>
              <a:rPr lang="ru-RU" dirty="0"/>
              <a:t>, </a:t>
            </a:r>
            <a:r>
              <a:rPr lang="ru-RU" dirty="0" err="1"/>
              <a:t>ніколи</a:t>
            </a:r>
            <a:r>
              <a:rPr lang="ru-RU" dirty="0"/>
              <a:t>, </a:t>
            </a:r>
            <a:r>
              <a:rPr lang="ru-RU" dirty="0" err="1"/>
              <a:t>ніяк</a:t>
            </a:r>
            <a:r>
              <a:rPr lang="ru-RU" dirty="0"/>
              <a:t>;</a:t>
            </a:r>
          </a:p>
          <a:p>
            <a:r>
              <a:rPr lang="ru-RU" dirty="0" err="1"/>
              <a:t>неозначені</a:t>
            </a:r>
            <a:r>
              <a:rPr lang="ru-RU" dirty="0"/>
              <a:t>: </a:t>
            </a:r>
            <a:r>
              <a:rPr lang="ru-RU" dirty="0" err="1"/>
              <a:t>десь</a:t>
            </a:r>
            <a:r>
              <a:rPr lang="ru-RU" dirty="0"/>
              <a:t>, </a:t>
            </a:r>
            <a:r>
              <a:rPr lang="ru-RU" dirty="0" err="1"/>
              <a:t>кудись</a:t>
            </a:r>
            <a:r>
              <a:rPr lang="ru-RU" dirty="0"/>
              <a:t>, колись.</a:t>
            </a:r>
          </a:p>
        </p:txBody>
      </p:sp>
    </p:spTree>
    <p:extLst>
      <p:ext uri="{BB962C8B-B14F-4D97-AF65-F5344CB8AC3E}">
        <p14:creationId xmlns:p14="http://schemas.microsoft.com/office/powerpoint/2010/main" val="231975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5087" y="940074"/>
            <a:ext cx="6689078" cy="5010351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78033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Первинні</a:t>
            </a:r>
            <a:r>
              <a:rPr lang="ru-RU" dirty="0"/>
              <a:t> та </a:t>
            </a:r>
            <a:r>
              <a:rPr lang="ru-RU" dirty="0" err="1"/>
              <a:t>вторинні</a:t>
            </a:r>
            <a:r>
              <a:rPr lang="ru-RU" dirty="0"/>
              <a:t> </a:t>
            </a:r>
            <a:r>
              <a:rPr lang="ru-RU" dirty="0" err="1"/>
              <a:t>прислівники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ru-RU" dirty="0"/>
              <a:t>За </a:t>
            </a:r>
            <a:r>
              <a:rPr lang="ru-RU" dirty="0" err="1"/>
              <a:t>походженням</a:t>
            </a:r>
            <a:r>
              <a:rPr lang="ru-RU" dirty="0"/>
              <a:t> </a:t>
            </a:r>
            <a:r>
              <a:rPr lang="ru-RU" dirty="0" err="1"/>
              <a:t>прислівники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dirty="0" err="1"/>
              <a:t>первинні</a:t>
            </a:r>
            <a:r>
              <a:rPr lang="ru-RU" dirty="0"/>
              <a:t> та </a:t>
            </a:r>
            <a:r>
              <a:rPr lang="ru-RU" dirty="0" err="1"/>
              <a:t>вторинні</a:t>
            </a:r>
            <a:r>
              <a:rPr lang="ru-RU" dirty="0"/>
              <a:t>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19202"/>
              </p:ext>
            </p:extLst>
          </p:nvPr>
        </p:nvGraphicFramePr>
        <p:xfrm>
          <a:off x="1786338" y="3271798"/>
          <a:ext cx="8353948" cy="189553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76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5371">
                <a:tc>
                  <a:txBody>
                    <a:bodyPr/>
                    <a:lstStyle/>
                    <a:p>
                      <a:r>
                        <a:rPr lang="uk-UA" dirty="0" smtClean="0"/>
                        <a:t>Прислівники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Приклади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371">
                <a:tc>
                  <a:txBody>
                    <a:bodyPr/>
                    <a:lstStyle/>
                    <a:p>
                      <a:r>
                        <a:rPr lang="uk-UA" dirty="0" smtClean="0"/>
                        <a:t>Первинні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там, тут, </a:t>
                      </a:r>
                      <a:r>
                        <a:rPr lang="ru-RU" dirty="0" err="1" smtClean="0"/>
                        <a:t>тоді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поки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іноді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завжди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тепер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потім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371">
                <a:tc>
                  <a:txBody>
                    <a:bodyPr/>
                    <a:lstStyle/>
                    <a:p>
                      <a:r>
                        <a:rPr lang="uk-UA" dirty="0" smtClean="0"/>
                        <a:t>Вторинні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по-людськи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хвилююче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дотепер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ледве-ледве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87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355" y="1460310"/>
            <a:ext cx="9860056" cy="43308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До </a:t>
            </a:r>
            <a:r>
              <a:rPr lang="ru-RU" dirty="0" err="1"/>
              <a:t>первинних</a:t>
            </a:r>
            <a:r>
              <a:rPr lang="ru-RU" dirty="0"/>
              <a:t> </a:t>
            </a:r>
            <a:r>
              <a:rPr lang="ru-RU" dirty="0" err="1"/>
              <a:t>прислівників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незначна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прислівників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утворилися</a:t>
            </a:r>
            <a:r>
              <a:rPr lang="ru-RU" dirty="0"/>
              <a:t> так давно, </a:t>
            </a:r>
            <a:r>
              <a:rPr lang="ru-RU" dirty="0" err="1"/>
              <a:t>що</a:t>
            </a:r>
            <a:r>
              <a:rPr lang="ru-RU" dirty="0"/>
              <a:t> зараз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установити</a:t>
            </a:r>
            <a:r>
              <a:rPr lang="ru-RU" dirty="0"/>
              <a:t> </a:t>
            </a:r>
            <a:r>
              <a:rPr lang="ru-RU" dirty="0" err="1"/>
              <a:t>первісну</a:t>
            </a:r>
            <a:r>
              <a:rPr lang="ru-RU" dirty="0"/>
              <a:t> форму.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err="1"/>
              <a:t>Це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 err="1"/>
              <a:t>прислівники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(там, тут, </a:t>
            </a:r>
            <a:r>
              <a:rPr lang="ru-RU" dirty="0" err="1"/>
              <a:t>скрізь</a:t>
            </a:r>
            <a:r>
              <a:rPr lang="ru-RU" dirty="0"/>
              <a:t>, </a:t>
            </a:r>
            <a:r>
              <a:rPr lang="ru-RU" dirty="0" err="1"/>
              <a:t>куди</a:t>
            </a:r>
            <a:r>
              <a:rPr lang="ru-RU" dirty="0"/>
              <a:t>, де, </a:t>
            </a:r>
            <a:r>
              <a:rPr lang="ru-RU" dirty="0" err="1"/>
              <a:t>звідки</a:t>
            </a:r>
            <a:r>
              <a:rPr lang="ru-RU" dirty="0"/>
              <a:t>, </a:t>
            </a:r>
            <a:r>
              <a:rPr lang="ru-RU" dirty="0" err="1"/>
              <a:t>звідти</a:t>
            </a:r>
            <a:r>
              <a:rPr lang="ru-RU" dirty="0"/>
              <a:t>, </a:t>
            </a:r>
            <a:r>
              <a:rPr lang="ru-RU" dirty="0" err="1"/>
              <a:t>скрізь</a:t>
            </a:r>
            <a:r>
              <a:rPr lang="ru-RU" dirty="0"/>
              <a:t>, </a:t>
            </a:r>
            <a:r>
              <a:rPr lang="ru-RU" dirty="0" err="1"/>
              <a:t>всюди</a:t>
            </a:r>
            <a:r>
              <a:rPr lang="ru-RU" dirty="0"/>
              <a:t>);</a:t>
            </a:r>
          </a:p>
          <a:p>
            <a:r>
              <a:rPr lang="ru-RU" dirty="0"/>
              <a:t>часу (коли, доки, </a:t>
            </a:r>
            <a:r>
              <a:rPr lang="ru-RU" dirty="0" err="1"/>
              <a:t>доти</a:t>
            </a:r>
            <a:r>
              <a:rPr lang="ru-RU" dirty="0"/>
              <a:t>, </a:t>
            </a:r>
            <a:r>
              <a:rPr lang="ru-RU" dirty="0" err="1"/>
              <a:t>тоді</a:t>
            </a:r>
            <a:r>
              <a:rPr lang="ru-RU" dirty="0"/>
              <a:t>, </a:t>
            </a:r>
            <a:r>
              <a:rPr lang="ru-RU" dirty="0" err="1"/>
              <a:t>поки</a:t>
            </a:r>
            <a:r>
              <a:rPr lang="ru-RU" dirty="0"/>
              <a:t>, </a:t>
            </a:r>
            <a:r>
              <a:rPr lang="ru-RU" dirty="0" err="1"/>
              <a:t>іноді</a:t>
            </a:r>
            <a:r>
              <a:rPr lang="ru-RU" dirty="0"/>
              <a:t>, </a:t>
            </a:r>
            <a:r>
              <a:rPr lang="ru-RU" dirty="0" err="1"/>
              <a:t>інколи</a:t>
            </a:r>
            <a:r>
              <a:rPr lang="ru-RU" dirty="0"/>
              <a:t>, </a:t>
            </a:r>
            <a:r>
              <a:rPr lang="ru-RU" dirty="0" err="1"/>
              <a:t>завжди</a:t>
            </a:r>
            <a:r>
              <a:rPr lang="ru-RU" dirty="0"/>
              <a:t>, </a:t>
            </a:r>
            <a:r>
              <a:rPr lang="ru-RU" dirty="0" err="1"/>
              <a:t>тепер</a:t>
            </a:r>
            <a:r>
              <a:rPr lang="ru-RU" dirty="0"/>
              <a:t>, </a:t>
            </a:r>
            <a:r>
              <a:rPr lang="ru-RU" dirty="0" err="1"/>
              <a:t>потім</a:t>
            </a:r>
            <a:r>
              <a:rPr lang="ru-RU" dirty="0"/>
              <a:t>);</a:t>
            </a:r>
          </a:p>
          <a:p>
            <a:r>
              <a:rPr lang="ru-RU" dirty="0"/>
              <a:t>причини (тому, </a:t>
            </a:r>
            <a:r>
              <a:rPr lang="ru-RU" dirty="0" err="1"/>
              <a:t>чому</a:t>
            </a:r>
            <a:r>
              <a:rPr lang="ru-RU" dirty="0"/>
              <a:t>);</a:t>
            </a:r>
          </a:p>
          <a:p>
            <a:r>
              <a:rPr lang="ru-RU" dirty="0"/>
              <a:t>способу </a:t>
            </a:r>
            <a:r>
              <a:rPr lang="ru-RU" dirty="0" err="1"/>
              <a:t>дії</a:t>
            </a:r>
            <a:r>
              <a:rPr lang="ru-RU" dirty="0"/>
              <a:t> (</a:t>
            </a:r>
            <a:r>
              <a:rPr lang="ru-RU" dirty="0" err="1"/>
              <a:t>якось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, </a:t>
            </a:r>
            <a:r>
              <a:rPr lang="ru-RU" dirty="0" err="1"/>
              <a:t>ледве</a:t>
            </a:r>
            <a:r>
              <a:rPr lang="ru-RU" dirty="0"/>
              <a:t>, так, як, </a:t>
            </a:r>
            <a:r>
              <a:rPr lang="ru-RU" dirty="0" err="1"/>
              <a:t>усяк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5828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103075"/>
            <a:ext cx="9872331" cy="4342382"/>
          </a:xfrm>
        </p:spPr>
        <p:txBody>
          <a:bodyPr>
            <a:normAutofit/>
          </a:bodyPr>
          <a:lstStyle/>
          <a:p>
            <a:r>
              <a:rPr lang="ru-RU" dirty="0"/>
              <a:t>До </a:t>
            </a:r>
            <a:r>
              <a:rPr lang="ru-RU" dirty="0" err="1"/>
              <a:t>вторинних</a:t>
            </a:r>
            <a:r>
              <a:rPr lang="ru-RU" dirty="0"/>
              <a:t> </a:t>
            </a:r>
            <a:r>
              <a:rPr lang="ru-RU" dirty="0" err="1"/>
              <a:t>прислівників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прислівників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слова,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легко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співвідношенням</a:t>
            </a:r>
            <a:r>
              <a:rPr lang="ru-RU" dirty="0"/>
              <a:t> </a:t>
            </a:r>
            <a:r>
              <a:rPr lang="ru-RU" dirty="0" err="1"/>
              <a:t>прислівника</a:t>
            </a:r>
            <a:r>
              <a:rPr lang="ru-RU" dirty="0"/>
              <a:t> з основами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(</a:t>
            </a:r>
            <a:r>
              <a:rPr lang="ru-RU" dirty="0" err="1"/>
              <a:t>по-людськи</a:t>
            </a:r>
            <a:r>
              <a:rPr lang="ru-RU" dirty="0"/>
              <a:t>, </a:t>
            </a:r>
            <a:r>
              <a:rPr lang="ru-RU" dirty="0" err="1"/>
              <a:t>хвилююче</a:t>
            </a:r>
            <a:r>
              <a:rPr lang="ru-RU" dirty="0"/>
              <a:t>, верхи, кругом, </a:t>
            </a:r>
            <a:r>
              <a:rPr lang="ru-RU" dirty="0" err="1"/>
              <a:t>по-своєму</a:t>
            </a:r>
            <a:r>
              <a:rPr lang="ru-RU" dirty="0"/>
              <a:t>), </a:t>
            </a:r>
            <a:r>
              <a:rPr lang="ru-RU" dirty="0" err="1"/>
              <a:t>або</a:t>
            </a:r>
            <a:r>
              <a:rPr lang="ru-RU" dirty="0"/>
              <a:t> з основою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прислівника</a:t>
            </a:r>
            <a:r>
              <a:rPr lang="ru-RU" dirty="0"/>
              <a:t> (як </a:t>
            </a:r>
            <a:r>
              <a:rPr lang="ru-RU" dirty="0" err="1"/>
              <a:t>первинного</a:t>
            </a:r>
            <a:r>
              <a:rPr lang="ru-RU" dirty="0"/>
              <a:t>, так і </a:t>
            </a:r>
            <a:r>
              <a:rPr lang="ru-RU" dirty="0" err="1"/>
              <a:t>вторинного</a:t>
            </a:r>
            <a:r>
              <a:rPr lang="ru-RU" dirty="0"/>
              <a:t>: </a:t>
            </a:r>
            <a:r>
              <a:rPr lang="ru-RU" dirty="0" err="1"/>
              <a:t>дотепер</a:t>
            </a:r>
            <a:r>
              <a:rPr lang="ru-RU" dirty="0"/>
              <a:t>, </a:t>
            </a:r>
            <a:r>
              <a:rPr lang="ru-RU" dirty="0" err="1"/>
              <a:t>ледве-ледве</a:t>
            </a:r>
            <a:r>
              <a:rPr lang="ru-RU" dirty="0"/>
              <a:t>, </a:t>
            </a:r>
            <a:r>
              <a:rPr lang="ru-RU" dirty="0" err="1"/>
              <a:t>післязавтра</a:t>
            </a:r>
            <a:r>
              <a:rPr lang="ru-RU" dirty="0"/>
              <a:t>, </a:t>
            </a:r>
            <a:r>
              <a:rPr lang="ru-RU" dirty="0" err="1"/>
              <a:t>кудись</a:t>
            </a:r>
            <a:r>
              <a:rPr lang="ru-RU" dirty="0"/>
              <a:t>).</a:t>
            </a:r>
          </a:p>
          <a:p>
            <a:endParaRPr lang="ru-RU" dirty="0"/>
          </a:p>
          <a:p>
            <a:r>
              <a:rPr lang="ru-RU" dirty="0" err="1"/>
              <a:t>Лексичне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прислівників</a:t>
            </a:r>
            <a:r>
              <a:rPr lang="ru-RU" dirty="0"/>
              <a:t> </a:t>
            </a:r>
            <a:r>
              <a:rPr lang="ru-RU" dirty="0" err="1"/>
              <a:t>співвідноситься</a:t>
            </a:r>
            <a:r>
              <a:rPr lang="ru-RU" dirty="0"/>
              <a:t> з </a:t>
            </a:r>
            <a:r>
              <a:rPr lang="ru-RU" dirty="0" err="1"/>
              <a:t>лексичним</a:t>
            </a:r>
            <a:r>
              <a:rPr lang="ru-RU" dirty="0"/>
              <a:t> </a:t>
            </a:r>
            <a:r>
              <a:rPr lang="ru-RU" dirty="0" err="1"/>
              <a:t>значенням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повнозначних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вони </a:t>
            </a:r>
            <a:r>
              <a:rPr lang="ru-RU" dirty="0" err="1"/>
              <a:t>утворені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360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5430" y="2402005"/>
            <a:ext cx="4385931" cy="1692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/>
              <a:t>Дякую за увагу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70101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298" y="859808"/>
            <a:ext cx="10249469" cy="5322627"/>
          </a:xfrm>
        </p:spPr>
        <p:txBody>
          <a:bodyPr>
            <a:normAutofit fontScale="92500"/>
          </a:bodyPr>
          <a:lstStyle/>
          <a:p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Прислівник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не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змінюється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ні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за числами,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ні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за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відмінками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 не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має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роду. Головною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функцією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прислівника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реченні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є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функція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другорядного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члена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речення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—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обставини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Що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маєш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завтра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зробити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 то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зроби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сьогодні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 а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що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маєш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з'їсти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нині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 то лиши на завтра (Нар.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творчість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).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Зрідка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прислівник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виступає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ролі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частини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складеного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присудка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Сонце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низенько, то й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вечір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близенько (Нар.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творчість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); головного члена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безособового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речення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: На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серці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Насті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було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тихо, весело (М.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Коцюбинський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).</a:t>
            </a:r>
          </a:p>
          <a:p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Субстантивований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прислівник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може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виконувати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функції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підмета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чи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додатка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Одне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сьогодні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краще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двох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завтра (Нар.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творчість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2687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0469" y="816471"/>
            <a:ext cx="10336355" cy="4970179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Прислівник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реченні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пов'язується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з </a:t>
            </a:r>
            <a:r>
              <a:rPr lang="ru-RU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дієсловом</a:t>
            </a:r>
            <a:r>
              <a:rPr lang="ru-RU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виконуючи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роль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обставини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дії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наприклад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: Дорога все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глибше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(як?)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врізалась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ущелину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зверху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(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звідки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?),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зі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скель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покапувало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. (М.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Олійник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)</a:t>
            </a:r>
          </a:p>
          <a:p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Може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також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пов'язуватися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з </a:t>
            </a:r>
            <a:r>
              <a:rPr lang="ru-RU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прикметником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або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іншим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прислівником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служачи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вираження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ознаки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якості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ролі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обставини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міри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ступеня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: Коли моя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білява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донька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виросте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я буду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надто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(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якою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мірою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?)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старий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. (О.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Досвітній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)</a:t>
            </a:r>
            <a:endParaRPr lang="ru-RU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Рідше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прислівник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входить у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зв'язок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з </a:t>
            </a:r>
            <a:r>
              <a:rPr lang="ru-RU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іменником</a:t>
            </a:r>
            <a:r>
              <a:rPr lang="ru-RU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виконуючи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роль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неузгодженого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означення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: 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Карлос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вибрав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шлях (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який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?) направо,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Гвідо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вибрав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шлях (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який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?)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наліво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. (Леся </a:t>
            </a:r>
            <a:r>
              <a:rPr lang="ru-RU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Українка</a:t>
            </a: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06700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400154"/>
            <a:ext cx="10240820" cy="1374055"/>
          </a:xfrm>
        </p:spPr>
        <p:txBody>
          <a:bodyPr/>
          <a:lstStyle/>
          <a:p>
            <a:r>
              <a:rPr lang="ru-RU" dirty="0" err="1"/>
              <a:t>Розряди</a:t>
            </a:r>
            <a:r>
              <a:rPr lang="ru-RU" dirty="0"/>
              <a:t> </a:t>
            </a:r>
            <a:r>
              <a:rPr lang="ru-RU" dirty="0" err="1"/>
              <a:t>прислівників</a:t>
            </a:r>
            <a:r>
              <a:rPr lang="ru-RU" dirty="0"/>
              <a:t> за </a:t>
            </a:r>
            <a:r>
              <a:rPr lang="ru-RU" dirty="0" err="1"/>
              <a:t>значенням</a:t>
            </a:r>
            <a:r>
              <a:rPr lang="ru-RU" dirty="0"/>
              <a:t> і </a:t>
            </a:r>
            <a:r>
              <a:rPr lang="ru-RU" dirty="0" err="1"/>
              <a:t>роллю</a:t>
            </a:r>
            <a:r>
              <a:rPr lang="ru-RU" dirty="0"/>
              <a:t> в </a:t>
            </a:r>
            <a:r>
              <a:rPr lang="ru-RU" dirty="0" err="1"/>
              <a:t>реченні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0593" y="1774209"/>
            <a:ext cx="10131639" cy="456074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Означальні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прислівники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та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обставинні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Означальні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атрибутивні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виражають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якісні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ознаки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дії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або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стану (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швидко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бігти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міцно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спати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) та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спосіб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вияву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їх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міру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або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ступінь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піклуватися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по-батьківськи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занадто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вразлива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натура,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утричі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більша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вага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).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Означальні - виражають ті відношення, які встановлюються внаслідок вживання лексичного значення прикметника у придієслівній позиції.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Означальні становлять великий за обсягом розряд слів, бо </a:t>
            </a:r>
            <a:r>
              <a:rPr lang="uk-UA" dirty="0" err="1" smtClean="0">
                <a:solidFill>
                  <a:schemeClr val="accent3">
                    <a:lumMod val="50000"/>
                  </a:schemeClr>
                </a:solidFill>
              </a:rPr>
              <a:t>адвербалізовуватися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 можуть всі прикметники. Виражають значення якісної характеристики дії, рідше процесу чи стану.</a:t>
            </a:r>
          </a:p>
          <a:p>
            <a:pPr marL="0" indent="0"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13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Означальні </a:t>
            </a:r>
            <a:r>
              <a:rPr lang="ru-RU" dirty="0" err="1"/>
              <a:t>прислівники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 три </a:t>
            </a:r>
            <a:r>
              <a:rPr lang="ru-RU" dirty="0" err="1"/>
              <a:t>групи</a:t>
            </a:r>
            <a:r>
              <a:rPr lang="ru-RU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399612"/>
            <a:ext cx="9905999" cy="3782823"/>
          </a:xfrm>
        </p:spPr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якісно-означальні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/>
          </a:p>
          <a:p>
            <a:r>
              <a:rPr lang="ru-RU" dirty="0" smtClean="0">
                <a:solidFill>
                  <a:schemeClr val="bg1"/>
                </a:solidFill>
              </a:rPr>
              <a:t>способу </a:t>
            </a:r>
            <a:r>
              <a:rPr lang="ru-RU" dirty="0" err="1">
                <a:solidFill>
                  <a:schemeClr val="bg1"/>
                </a:solidFill>
              </a:rPr>
              <a:t>або</a:t>
            </a:r>
            <a:r>
              <a:rPr lang="ru-RU" dirty="0">
                <a:solidFill>
                  <a:schemeClr val="bg1"/>
                </a:solidFill>
              </a:rPr>
              <a:t> образу </a:t>
            </a:r>
            <a:r>
              <a:rPr lang="ru-RU" dirty="0" err="1">
                <a:solidFill>
                  <a:schemeClr val="bg1"/>
                </a:solidFill>
              </a:rPr>
              <a:t>дії</a:t>
            </a:r>
            <a:r>
              <a:rPr lang="ru-RU" dirty="0">
                <a:solidFill>
                  <a:schemeClr val="bg1"/>
                </a:solidFill>
              </a:rPr>
              <a:t>,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/>
          </a:p>
          <a:p>
            <a:r>
              <a:rPr lang="ru-RU" dirty="0" err="1" smtClean="0">
                <a:solidFill>
                  <a:schemeClr val="bg1"/>
                </a:solidFill>
              </a:rPr>
              <a:t>кількісно-означальні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46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Якісно-означальні прислівники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3582" y="2097088"/>
            <a:ext cx="10023829" cy="3694113"/>
          </a:xfrm>
          <a:solidFill>
            <a:schemeClr val="accent5">
              <a:lumMod val="5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/>
              <a:t>якісну</a:t>
            </a:r>
            <a:r>
              <a:rPr lang="ru-RU" dirty="0"/>
              <a:t> характеристику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стану, </a:t>
            </a:r>
            <a:r>
              <a:rPr lang="ru-RU" dirty="0" err="1"/>
              <a:t>відповідаючи</a:t>
            </a:r>
            <a:r>
              <a:rPr lang="ru-RU" dirty="0"/>
              <a:t> на </a:t>
            </a:r>
            <a:r>
              <a:rPr lang="ru-RU" dirty="0" err="1"/>
              <a:t>питання</a:t>
            </a:r>
            <a:r>
              <a:rPr lang="ru-RU" dirty="0"/>
              <a:t> як? Вони </a:t>
            </a:r>
            <a:r>
              <a:rPr lang="ru-RU" dirty="0" err="1"/>
              <a:t>творяться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основ </a:t>
            </a:r>
            <a:r>
              <a:rPr lang="ru-RU" dirty="0" err="1"/>
              <a:t>якісних</a:t>
            </a:r>
            <a:r>
              <a:rPr lang="ru-RU" dirty="0"/>
              <a:t> </a:t>
            </a:r>
            <a:r>
              <a:rPr lang="ru-RU" dirty="0" err="1"/>
              <a:t>прикметників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суфіксів</a:t>
            </a:r>
            <a:r>
              <a:rPr lang="ru-RU" dirty="0"/>
              <a:t> -о </a:t>
            </a:r>
            <a:r>
              <a:rPr lang="ru-RU" dirty="0" err="1"/>
              <a:t>або</a:t>
            </a:r>
            <a:r>
              <a:rPr lang="ru-RU" dirty="0"/>
              <a:t> -е, </a:t>
            </a:r>
            <a:r>
              <a:rPr lang="ru-RU" dirty="0" err="1"/>
              <a:t>наприклад</a:t>
            </a:r>
            <a:r>
              <a:rPr lang="ru-RU" dirty="0"/>
              <a:t>: </a:t>
            </a:r>
            <a:r>
              <a:rPr lang="ru-RU" dirty="0" err="1"/>
              <a:t>гарно</a:t>
            </a:r>
            <a:r>
              <a:rPr lang="ru-RU" dirty="0"/>
              <a:t>, </a:t>
            </a:r>
            <a:r>
              <a:rPr lang="ru-RU" dirty="0" err="1"/>
              <a:t>розумно</a:t>
            </a:r>
            <a:r>
              <a:rPr lang="ru-RU" dirty="0"/>
              <a:t>, </a:t>
            </a:r>
            <a:r>
              <a:rPr lang="ru-RU" dirty="0" err="1"/>
              <a:t>вдало</a:t>
            </a:r>
            <a:r>
              <a:rPr lang="ru-RU" dirty="0"/>
              <a:t>, </a:t>
            </a:r>
            <a:r>
              <a:rPr lang="ru-RU" dirty="0" err="1"/>
              <a:t>гаряче</a:t>
            </a:r>
            <a:r>
              <a:rPr lang="ru-RU" dirty="0"/>
              <a:t>, добре.</a:t>
            </a:r>
          </a:p>
          <a:p>
            <a:endParaRPr lang="ru-RU" dirty="0"/>
          </a:p>
          <a:p>
            <a:r>
              <a:rPr lang="ru-RU" dirty="0" err="1"/>
              <a:t>Якісно-означальні</a:t>
            </a:r>
            <a:r>
              <a:rPr lang="ru-RU" dirty="0"/>
              <a:t> </a:t>
            </a:r>
            <a:r>
              <a:rPr lang="ru-RU" dirty="0" err="1"/>
              <a:t>прислівники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вищого</a:t>
            </a:r>
            <a:r>
              <a:rPr lang="ru-RU" dirty="0"/>
              <a:t> і </a:t>
            </a:r>
            <a:r>
              <a:rPr lang="ru-RU" dirty="0" err="1"/>
              <a:t>найвищого</a:t>
            </a:r>
            <a:r>
              <a:rPr lang="ru-RU" dirty="0"/>
              <a:t> </a:t>
            </a:r>
            <a:r>
              <a:rPr lang="ru-RU" dirty="0" err="1"/>
              <a:t>ступенів</a:t>
            </a:r>
            <a:r>
              <a:rPr lang="ru-RU" dirty="0"/>
              <a:t> </a:t>
            </a:r>
            <a:r>
              <a:rPr lang="ru-RU" dirty="0" err="1"/>
              <a:t>порівняння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/>
              <a:t>легко — </a:t>
            </a:r>
            <a:r>
              <a:rPr lang="ru-RU" dirty="0" err="1"/>
              <a:t>легше</a:t>
            </a:r>
            <a:r>
              <a:rPr lang="ru-RU" dirty="0"/>
              <a:t> — </a:t>
            </a:r>
            <a:r>
              <a:rPr lang="ru-RU" dirty="0" err="1"/>
              <a:t>найлегше</a:t>
            </a:r>
            <a:endParaRPr lang="ru-RU" dirty="0"/>
          </a:p>
          <a:p>
            <a:r>
              <a:rPr lang="ru-RU" dirty="0" err="1"/>
              <a:t>гірко</a:t>
            </a:r>
            <a:r>
              <a:rPr lang="ru-RU" dirty="0"/>
              <a:t> — </a:t>
            </a:r>
            <a:r>
              <a:rPr lang="ru-RU" dirty="0" err="1"/>
              <a:t>гіркіше</a:t>
            </a:r>
            <a:r>
              <a:rPr lang="ru-RU" dirty="0"/>
              <a:t> — </a:t>
            </a:r>
            <a:r>
              <a:rPr lang="ru-RU" dirty="0" err="1"/>
              <a:t>найгіркіше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397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3707" y="1091821"/>
            <a:ext cx="9873704" cy="469938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Вищий</a:t>
            </a:r>
            <a:r>
              <a:rPr lang="ru-RU" dirty="0"/>
              <a:t> і </a:t>
            </a:r>
            <a:r>
              <a:rPr lang="ru-RU" dirty="0" err="1"/>
              <a:t>найвищий</a:t>
            </a:r>
            <a:r>
              <a:rPr lang="ru-RU" dirty="0"/>
              <a:t> </a:t>
            </a:r>
            <a:r>
              <a:rPr lang="ru-RU" dirty="0" err="1"/>
              <a:t>ступені</a:t>
            </a:r>
            <a:r>
              <a:rPr lang="ru-RU" dirty="0"/>
              <a:t> </a:t>
            </a:r>
            <a:r>
              <a:rPr lang="ru-RU" dirty="0" err="1"/>
              <a:t>якісно-означальних</a:t>
            </a:r>
            <a:r>
              <a:rPr lang="ru-RU" dirty="0"/>
              <a:t> </a:t>
            </a:r>
            <a:r>
              <a:rPr lang="ru-RU" dirty="0" err="1"/>
              <a:t>прислівників</a:t>
            </a:r>
            <a:r>
              <a:rPr lang="ru-RU" dirty="0"/>
              <a:t> </a:t>
            </a:r>
            <a:r>
              <a:rPr lang="ru-RU" dirty="0" err="1"/>
              <a:t>творяться</a:t>
            </a:r>
            <a:r>
              <a:rPr lang="ru-RU" dirty="0"/>
              <a:t> так само, як і </a:t>
            </a:r>
            <a:r>
              <a:rPr lang="ru-RU" dirty="0" err="1"/>
              <a:t>ступені</a:t>
            </a:r>
            <a:r>
              <a:rPr lang="ru-RU" dirty="0"/>
              <a:t>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якісних</a:t>
            </a:r>
            <a:r>
              <a:rPr lang="ru-RU" dirty="0"/>
              <a:t> </a:t>
            </a:r>
            <a:r>
              <a:rPr lang="ru-RU" dirty="0" err="1"/>
              <a:t>прикметників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Вищий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суфіксів</a:t>
            </a:r>
            <a:r>
              <a:rPr lang="ru-RU" dirty="0"/>
              <a:t> -</a:t>
            </a:r>
            <a:r>
              <a:rPr lang="ru-RU" dirty="0" err="1"/>
              <a:t>ше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-</a:t>
            </a:r>
            <a:r>
              <a:rPr lang="ru-RU" dirty="0" err="1"/>
              <a:t>іше</a:t>
            </a:r>
            <a:r>
              <a:rPr lang="ru-RU" dirty="0"/>
              <a:t> (</a:t>
            </a:r>
            <a:r>
              <a:rPr lang="ru-RU" dirty="0" err="1"/>
              <a:t>довго</a:t>
            </a:r>
            <a:r>
              <a:rPr lang="ru-RU" dirty="0"/>
              <a:t> — </a:t>
            </a:r>
            <a:r>
              <a:rPr lang="ru-RU" dirty="0" err="1"/>
              <a:t>довше</a:t>
            </a:r>
            <a:r>
              <a:rPr lang="ru-RU" dirty="0"/>
              <a:t>, тепло — </a:t>
            </a:r>
            <a:r>
              <a:rPr lang="ru-RU" dirty="0" err="1"/>
              <a:t>тепліше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суплетивно</a:t>
            </a:r>
            <a:r>
              <a:rPr lang="ru-RU" dirty="0"/>
              <a:t> (</a:t>
            </a:r>
            <a:r>
              <a:rPr lang="ru-RU" dirty="0" err="1"/>
              <a:t>гарно</a:t>
            </a:r>
            <a:r>
              <a:rPr lang="ru-RU" dirty="0"/>
              <a:t> — </a:t>
            </a:r>
            <a:r>
              <a:rPr lang="ru-RU" dirty="0" err="1"/>
              <a:t>краще</a:t>
            </a:r>
            <a:r>
              <a:rPr lang="ru-RU" dirty="0"/>
              <a:t>, погано — </a:t>
            </a:r>
            <a:r>
              <a:rPr lang="ru-RU" dirty="0" err="1"/>
              <a:t>гірше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аналітичним</a:t>
            </a:r>
            <a:r>
              <a:rPr lang="ru-RU" dirty="0"/>
              <a:t> способом (</a:t>
            </a:r>
            <a:r>
              <a:rPr lang="ru-RU" dirty="0" err="1"/>
              <a:t>вдало</a:t>
            </a:r>
            <a:r>
              <a:rPr lang="ru-RU" dirty="0"/>
              <a:t> —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вдало</a:t>
            </a:r>
            <a:r>
              <a:rPr lang="ru-RU" dirty="0"/>
              <a:t>, ясно — </a:t>
            </a:r>
            <a:r>
              <a:rPr lang="ru-RU" dirty="0" err="1"/>
              <a:t>більш</a:t>
            </a:r>
            <a:r>
              <a:rPr lang="ru-RU" dirty="0"/>
              <a:t> ясно).</a:t>
            </a:r>
          </a:p>
          <a:p>
            <a:r>
              <a:rPr lang="ru-RU" dirty="0" err="1"/>
              <a:t>Найвищий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твориться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</a:t>
            </a:r>
            <a:r>
              <a:rPr lang="ru-RU" dirty="0" err="1"/>
              <a:t>най</a:t>
            </a:r>
            <a:r>
              <a:rPr lang="ru-RU" dirty="0"/>
              <a:t>-,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додається</a:t>
            </a:r>
            <a:r>
              <a:rPr lang="ru-RU" dirty="0"/>
              <a:t> до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вищого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r>
              <a:rPr lang="ru-RU" dirty="0"/>
              <a:t>весело — </a:t>
            </a:r>
            <a:r>
              <a:rPr lang="ru-RU" dirty="0" err="1"/>
              <a:t>веселіше</a:t>
            </a:r>
            <a:r>
              <a:rPr lang="ru-RU" dirty="0"/>
              <a:t>, </a:t>
            </a:r>
            <a:r>
              <a:rPr lang="ru-RU" dirty="0" err="1"/>
              <a:t>найвеселіше</a:t>
            </a:r>
            <a:endParaRPr lang="ru-RU" dirty="0"/>
          </a:p>
          <a:p>
            <a:r>
              <a:rPr lang="ru-RU" dirty="0"/>
              <a:t>дорого — </a:t>
            </a:r>
            <a:r>
              <a:rPr lang="ru-RU" dirty="0" err="1"/>
              <a:t>дорожче</a:t>
            </a:r>
            <a:r>
              <a:rPr lang="ru-RU" dirty="0"/>
              <a:t>, </a:t>
            </a:r>
            <a:r>
              <a:rPr lang="ru-RU" dirty="0" err="1"/>
              <a:t>найдорожче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57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Прислівники способу дії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прислівників</a:t>
            </a:r>
            <a:r>
              <a:rPr lang="ru-RU" dirty="0" smtClean="0"/>
              <a:t> способу </a:t>
            </a:r>
            <a:r>
              <a:rPr lang="ru-RU" dirty="0" err="1" smtClean="0"/>
              <a:t>дії</a:t>
            </a:r>
            <a:r>
              <a:rPr lang="ru-RU" dirty="0" smtClean="0"/>
              <a:t> - </a:t>
            </a:r>
            <a:r>
              <a:rPr lang="ru-RU" dirty="0" err="1" smtClean="0"/>
              <a:t>семантично</a:t>
            </a:r>
            <a:r>
              <a:rPr lang="ru-RU" dirty="0" smtClean="0"/>
              <a:t> </a:t>
            </a:r>
            <a:r>
              <a:rPr lang="ru-RU" dirty="0" err="1" smtClean="0"/>
              <a:t>неоднорідна</a:t>
            </a:r>
            <a:r>
              <a:rPr lang="ru-RU" dirty="0" smtClean="0"/>
              <a:t>, вона об</a:t>
            </a:r>
            <a:r>
              <a:rPr lang="en-US" dirty="0" smtClean="0"/>
              <a:t>’</a:t>
            </a:r>
            <a:r>
              <a:rPr lang="uk-UA" dirty="0" err="1" smtClean="0"/>
              <a:t>єднує</a:t>
            </a:r>
            <a:r>
              <a:rPr lang="uk-UA" dirty="0" smtClean="0"/>
              <a:t> лексеми, що вказують на спільне чи роздільне виконання дії (вкупі, разом). Безпосередньо означають спосіб виконання дії чи вияву стану (верхи).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15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ветящийся край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166</TotalTime>
  <Words>1249</Words>
  <Application>Microsoft Office PowerPoint</Application>
  <PresentationFormat>Широкоэкранный</PresentationFormat>
  <Paragraphs>97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Trebuchet MS</vt:lpstr>
      <vt:lpstr>Tw Cen MT</vt:lpstr>
      <vt:lpstr>Контур</vt:lpstr>
      <vt:lpstr>Прислівник</vt:lpstr>
      <vt:lpstr>Загальне значення</vt:lpstr>
      <vt:lpstr>Презентация PowerPoint</vt:lpstr>
      <vt:lpstr>Презентация PowerPoint</vt:lpstr>
      <vt:lpstr>Розряди прислівників за значенням і роллю в реченні</vt:lpstr>
      <vt:lpstr>Означальні прислівники поділяються на три групи: </vt:lpstr>
      <vt:lpstr>Якісно-означальні прислівники</vt:lpstr>
      <vt:lpstr>Презентация PowerPoint</vt:lpstr>
      <vt:lpstr>Прислівники способу дії</vt:lpstr>
      <vt:lpstr>Кількісно-означальні прислівники</vt:lpstr>
      <vt:lpstr>Презентация PowerPoint</vt:lpstr>
      <vt:lpstr>Презентация PowerPoint</vt:lpstr>
      <vt:lpstr>Прислівники часу </vt:lpstr>
      <vt:lpstr>За значенням:</vt:lpstr>
      <vt:lpstr>Прислівники причини</vt:lpstr>
      <vt:lpstr>Прислівник мети</vt:lpstr>
      <vt:lpstr>Прислівники допустовості</vt:lpstr>
      <vt:lpstr>Модальні прислівники</vt:lpstr>
      <vt:lpstr>Безособово-предикативні прислівники</vt:lpstr>
      <vt:lpstr>Займенникові прислівники</vt:lpstr>
      <vt:lpstr>Презентация PowerPoint</vt:lpstr>
      <vt:lpstr>Первинні та вторинні прислівники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Прислівник</dc:title>
  <dc:creator>Владелец</dc:creator>
  <cp:lastModifiedBy>Стовбур </cp:lastModifiedBy>
  <cp:revision>19</cp:revision>
  <dcterms:created xsi:type="dcterms:W3CDTF">2018-12-15T09:12:06Z</dcterms:created>
  <dcterms:modified xsi:type="dcterms:W3CDTF">2020-08-29T05:59:41Z</dcterms:modified>
</cp:coreProperties>
</file>