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85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2" r:id="rId21"/>
    <p:sldId id="277" r:id="rId22"/>
    <p:sldId id="278" r:id="rId23"/>
    <p:sldId id="279" r:id="rId24"/>
    <p:sldId id="280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95A9B47-5AEF-4C90-AF22-91B69CE444C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43565B-4459-4662-B4CE-5F67E1DE4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A9B47-5AEF-4C90-AF22-91B69CE444C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3565B-4459-4662-B4CE-5F67E1DE4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A9B47-5AEF-4C90-AF22-91B69CE444C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3565B-4459-4662-B4CE-5F67E1DE4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A9B47-5AEF-4C90-AF22-91B69CE444C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3565B-4459-4662-B4CE-5F67E1DE48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A9B47-5AEF-4C90-AF22-91B69CE444C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3565B-4459-4662-B4CE-5F67E1DE48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A9B47-5AEF-4C90-AF22-91B69CE444C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3565B-4459-4662-B4CE-5F67E1DE48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A9B47-5AEF-4C90-AF22-91B69CE444C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3565B-4459-4662-B4CE-5F67E1DE4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A9B47-5AEF-4C90-AF22-91B69CE444C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3565B-4459-4662-B4CE-5F67E1DE48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A9B47-5AEF-4C90-AF22-91B69CE444C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3565B-4459-4662-B4CE-5F67E1DE4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95A9B47-5AEF-4C90-AF22-91B69CE444C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3565B-4459-4662-B4CE-5F67E1DE4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95A9B47-5AEF-4C90-AF22-91B69CE444C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443565B-4459-4662-B4CE-5F67E1DE48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95A9B47-5AEF-4C90-AF22-91B69CE444C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443565B-4459-4662-B4CE-5F67E1DE4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1328"/>
            <a:ext cx="8964488" cy="4525963"/>
          </a:xfrm>
        </p:spPr>
        <p:txBody>
          <a:bodyPr/>
          <a:lstStyle/>
          <a:p>
            <a:pPr>
              <a:buNone/>
            </a:pPr>
            <a:r>
              <a:rPr lang="uk-UA" b="1" cap="all" dirty="0"/>
              <a:t> </a:t>
            </a:r>
            <a:endParaRPr lang="ru-RU" dirty="0"/>
          </a:p>
          <a:p>
            <a:pPr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 Процес маркетингового стратегічного планування.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Організація маркетингової діяльності.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Контроль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маркетингової діяльності.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Тема 7. Управління маркетинговою діяльністю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4000" y="4293096"/>
            <a:ext cx="3590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58186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Цілі підприємства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 — це бажані результати, яких прагне досягнути підприємство за період виконання плану.</a:t>
            </a:r>
          </a:p>
          <a:p>
            <a:pPr>
              <a:buNone/>
            </a:pP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    Маркетингові цілі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 — це конкретні якісні та кількісні зобов'язання підприємства у показниках обсягу продажу, частки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 ринку або прибутку, яких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 можна досягти за певний 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час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924944"/>
            <a:ext cx="4283968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4" y="404664"/>
          <a:ext cx="9144003" cy="6474490"/>
        </p:xfrm>
        <a:graphic>
          <a:graphicData uri="http://schemas.openxmlformats.org/drawingml/2006/table">
            <a:tbl>
              <a:tblPr/>
              <a:tblGrid>
                <a:gridCol w="3488358"/>
                <a:gridCol w="5655645"/>
              </a:tblGrid>
              <a:tr h="386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</a:rPr>
                        <a:t>Цілі підприємства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8198" marR="8198" marT="8198" marB="81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</a:rPr>
                        <a:t>Цілі маркетингу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8198" marR="8198" marT="8198" marB="81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25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Підвищення прибутковості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8198" marR="8198" marT="8198" marB="81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1. Підвищення прибутковості </a:t>
                      </a:r>
                      <a:r>
                        <a:rPr lang="uk-UA" sz="1800" dirty="0" smtClean="0">
                          <a:latin typeface="Times New Roman"/>
                          <a:ea typeface="Times New Roman"/>
                        </a:rPr>
                        <a:t>у довгостроковій перспективі завдяки </a:t>
                      </a: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освоєнню нового товару</a:t>
                      </a:r>
                      <a:br>
                        <a:rPr lang="uk-UA" sz="1800" dirty="0">
                          <a:latin typeface="Times New Roman"/>
                          <a:ea typeface="Times New Roman"/>
                        </a:rPr>
                      </a:b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2. Підвищення короткострокової прибутковості у результаті збільшення обсягів продажу наявного товару</a:t>
                      </a:r>
                      <a:br>
                        <a:rPr lang="uk-UA" sz="1800" dirty="0">
                          <a:latin typeface="Times New Roman"/>
                          <a:ea typeface="Times New Roman"/>
                        </a:rPr>
                      </a:b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3. Одержання прибутку за рахунок нового сегменту</a:t>
                      </a:r>
                      <a:br>
                        <a:rPr lang="uk-UA" sz="1800" dirty="0">
                          <a:latin typeface="Times New Roman"/>
                          <a:ea typeface="Times New Roman"/>
                        </a:rPr>
                      </a:b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4. Підвищення прибутковості за рахунок підвищення якості наявного товару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8198" marR="8198" marT="8198" marB="81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54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Збільшення масштабів діяльності підприємства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8198" marR="8198" marT="8198" marB="81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1. Збільшення частки товарів на освоєних ринках</a:t>
                      </a:r>
                      <a:br>
                        <a:rPr lang="uk-UA" sz="1800" dirty="0">
                          <a:latin typeface="Times New Roman"/>
                          <a:ea typeface="Times New Roman"/>
                        </a:rPr>
                      </a:b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2. Вихід на нові ринки, сегменти ринку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8198" marR="8198" marT="8198" marB="81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18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Забезпечення збалансованості (ритмічності) діяльності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8198" marR="8198" marT="8198" marB="81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Забезпечення безперервного зростання прибутковості підприємства на основі ефективного поєднання життєвих циклів товару, попиту, технології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8198" marR="8198" marT="8198" marB="81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489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Охорона навколишнього </a:t>
                      </a:r>
                      <a:r>
                        <a:rPr lang="uk-UA" sz="1800" dirty="0" smtClean="0">
                          <a:latin typeface="Times New Roman"/>
                          <a:ea typeface="Times New Roman"/>
                        </a:rPr>
                        <a:t>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aseline="0" dirty="0" smtClean="0">
                          <a:latin typeface="Times New Roman"/>
                          <a:ea typeface="Times New Roman"/>
                        </a:rPr>
                        <a:t>              </a:t>
                      </a:r>
                      <a:r>
                        <a:rPr lang="uk-UA" sz="1800" dirty="0" smtClean="0">
                          <a:latin typeface="Times New Roman"/>
                          <a:ea typeface="Times New Roman"/>
                        </a:rPr>
                        <a:t>середовища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8198" marR="8198" marT="8198" marB="81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1. Стимулювання збуту на екологічно чисту продукцію</a:t>
                      </a:r>
                      <a:br>
                        <a:rPr lang="uk-UA" sz="1800" dirty="0">
                          <a:latin typeface="Times New Roman"/>
                          <a:ea typeface="Times New Roman"/>
                        </a:rPr>
                      </a:b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2. Стимулювання виробництва екологічно чистих продуктів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8198" marR="8198" marT="8198" marB="81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Співвідношення цілей підприємства та маркетингових цілей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91264" cy="6525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Маркетинговий план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 — це документ, у якому сформульовані основні цілі маркетингу та шляхи їх досягнення.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Складові плану маркетингу: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 Анотація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2. Аналіз ситуації на ринку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Аналіз положення компанії на ринку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4. Місія підприємства і цілі маркетингу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5. Стратегія маркетингу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6. Робоча програма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7. Планований бюджет, прибутки та збитки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8. Контроль за реалізацією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/>
          <a:lstStyle/>
          <a:p>
            <a:pPr marL="624078" indent="-514350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           1. Розділ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“Анотація”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містить  основні задачі, рішення і рекомендації, що розроблені в плані.</a:t>
            </a:r>
          </a:p>
          <a:p>
            <a:pPr marL="624078" indent="-51435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Це стиснута форма плану.</a:t>
            </a: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Пам’ятайте: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Анотацію варто складати після того, як підготовлені і написані всі інші розділи плану.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8650" y="4293096"/>
            <a:ext cx="470535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/>
          <a:lstStyle/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2. Аналіз ситуації на ринку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А. Аналіз покупців.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Б. Аналіз ринкових тенденцій. 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В. Аналіз конкурентів.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• Скільки є прямих конкурентів?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• Які обсяги продажів трьох-п'яти найбільших конкурентів?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• Наскільки сильні торгові марки конкурентів?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• Яка їхня програма маркетингових заходів на ринку?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Г. Аналіз товару (послуги) і каналів його збуту.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507288" cy="574664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Д. Аналіз факторів зовнішнього середовища:</a:t>
            </a: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Економічні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Інфляція - Податки - Мінімальний рівень зарплати - Рівень доходів населення-Платоспроможність організацій - Розмір процентної ставки за кредит -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Юридичні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Закони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загально-державного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призначення - Приватизація - Закони в області навколишнього середовища - Закони місцевого значення.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Соціально-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культурні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Демографічні зміни -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стилю життя - Зміни житлових умов - Освітній рівень -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урбанізації 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Науково-технічні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-Досягнення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 області нових технологій - Поява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товарів-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замінників - Існування на ринку патентів, ліцензій 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0"/>
            <a:ext cx="8507288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“Аналіз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положення підприємства на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ринку”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SWOT-аналіз підприємства.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Сильні сторони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це достоїнства підприємства, що виділяють його серед конкурентів.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Слабкі сторони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це недоліки підприємства, що вимагають негайного виправлення, інакше вони стануть сильними сторонами конкурентів.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це привабливі перспективні напрямки розвитку компанії.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 Небезпеки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це потенційні ускладнення, що можуть зашкодити вашій компанії. </a:t>
            </a:r>
          </a:p>
          <a:p>
            <a:pPr>
              <a:buNone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Визначте слабкі сторони ваших конкурентів і перетворіть їх у ваші переваги!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/>
          <a:lstStyle/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“Місія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підприємства і цілі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маркетингу”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      Місія підприємства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це основна мета, чітко виражена причина існування підприємства.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Цілі маркетингу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це те, чого Ви б хотіли досягти в результаті маркетингової діяльності за період, встановлений планом.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581128"/>
            <a:ext cx="2664296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429000"/>
            <a:ext cx="399593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88640"/>
          <a:ext cx="8784977" cy="6048674"/>
        </p:xfrm>
        <a:graphic>
          <a:graphicData uri="http://schemas.openxmlformats.org/drawingml/2006/table">
            <a:tbl>
              <a:tblPr/>
              <a:tblGrid>
                <a:gridCol w="2311208"/>
                <a:gridCol w="1691643"/>
                <a:gridCol w="2585653"/>
                <a:gridCol w="2196473"/>
              </a:tblGrid>
              <a:tr h="30243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latin typeface="Times New Roman"/>
                          <a:ea typeface="Times New Roman"/>
                        </a:rPr>
                        <a:t>Цілі </a:t>
                      </a:r>
                      <a:r>
                        <a:rPr lang="uk-UA" sz="1800" b="1" i="1" dirty="0" err="1">
                          <a:latin typeface="Times New Roman"/>
                          <a:ea typeface="Times New Roman"/>
                        </a:rPr>
                        <a:t>компаніі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43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Виживання і розвиток: чого ми бажаємо досягти при існуючих можливостях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43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latin typeface="Times New Roman"/>
                          <a:ea typeface="Times New Roman"/>
                        </a:rPr>
                        <a:t>Загальна мета </a:t>
                      </a:r>
                      <a:r>
                        <a:rPr lang="uk-UA" sz="1800" b="1" i="1" dirty="0" err="1">
                          <a:latin typeface="Times New Roman"/>
                          <a:ea typeface="Times New Roman"/>
                        </a:rPr>
                        <a:t>маркетинговоі</a:t>
                      </a:r>
                      <a:r>
                        <a:rPr lang="uk-UA" sz="1800" b="1" i="1" dirty="0">
                          <a:latin typeface="Times New Roman"/>
                          <a:ea typeface="Times New Roman"/>
                        </a:rPr>
                        <a:t> діяльності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486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Забезпечення мети розвитку компанії шляхом проведення ефективної маркетингової політики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43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latin typeface="Times New Roman"/>
                          <a:ea typeface="Times New Roman"/>
                        </a:rPr>
                        <a:t>Цілі для окремих товарів ринків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486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Одержання визначеного прибутку (частки продажів) на визначеному ринку при реалізації визначеного товару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43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latin typeface="Times New Roman"/>
                          <a:ea typeface="Times New Roman"/>
                        </a:rPr>
                        <a:t>Цілі окремих елементів комплексу маркетингу для окремих товарів і ринків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73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</a:rPr>
                        <a:t>Продукт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</a:rPr>
                        <a:t>Ціна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</a:rPr>
                        <a:t>Просування продукту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</a:rPr>
                        <a:t>Доведення продукту до споживача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4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- Розробка продукту з потрібними параметрами </a:t>
                      </a:r>
                      <a:r>
                        <a:rPr lang="uk-UA" sz="1800" dirty="0" smtClean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Забезпечення потрібного </a:t>
                      </a:r>
                      <a:r>
                        <a:rPr lang="uk-UA" sz="1800" dirty="0" smtClean="0">
                          <a:latin typeface="Times New Roman"/>
                          <a:ea typeface="Times New Roman"/>
                        </a:rPr>
                        <a:t>обсягу </a:t>
                      </a: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виробництва при мінімальній собівартості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Одержання звичайної норми прибутку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Цілі в області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uk-UA" sz="1800" dirty="0" smtClean="0">
                          <a:latin typeface="Times New Roman"/>
                          <a:ea typeface="Times New Roman"/>
                        </a:rPr>
                        <a:t>Реклами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uk-UA" sz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Тестування </a:t>
                      </a:r>
                      <a:r>
                        <a:rPr lang="uk-UA" sz="1800" dirty="0" smtClean="0">
                          <a:latin typeface="Times New Roman"/>
                          <a:ea typeface="Times New Roman"/>
                        </a:rPr>
                        <a:t>ринку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uk-UA" sz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Організації спробних продаж </a:t>
                      </a:r>
                      <a:endParaRPr lang="uk-UA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uk-UA" sz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Персонального продажу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Цілі в області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- Вибору каналів товарообігу - Складування та </a:t>
                      </a:r>
                      <a:r>
                        <a:rPr lang="uk-UA" sz="1800" dirty="0" err="1">
                          <a:latin typeface="Times New Roman"/>
                          <a:ea typeface="Times New Roman"/>
                        </a:rPr>
                        <a:t>відгрузки</a:t>
                      </a: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 товарів - </a:t>
                      </a:r>
                      <a:r>
                        <a:rPr lang="uk-UA" sz="1800" dirty="0" err="1">
                          <a:latin typeface="Times New Roman"/>
                          <a:ea typeface="Times New Roman"/>
                        </a:rPr>
                        <a:t>Транспотування</a:t>
                      </a: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 - </a:t>
                      </a:r>
                      <a:r>
                        <a:rPr lang="uk-UA" sz="1800" dirty="0" err="1">
                          <a:latin typeface="Times New Roman"/>
                          <a:ea typeface="Times New Roman"/>
                        </a:rPr>
                        <a:t>Післяпродажного</a:t>
                      </a: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 обслуговування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/>
          <a:lstStyle/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“Стратегія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маркетингу”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Стратегія маркетингу встановлює способи досягнення цілей.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Наприклад: ціль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“збільшення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виторгу на 10%” може бути досягнута за допомогою: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підвищення ціни на товар;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збільшення попиту на товар завдяки інтенсивній рекламі і заходам по стимулюванню збуту;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розширення території збуту даного товару;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інших заходів.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293096"/>
            <a:ext cx="48768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8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Стратегія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це визначені довгострокові цілі, а також принципові дії щодо їх реалізації.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Планування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означає розробку схеми майбутньої діяльності фірми для досягнення встановлених цілей.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 Планування маркетингу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це побудова логічної послідовності окремих видів маркетингової діяльності, визначення цілей компанії і розробка планів для їхнього досягнення.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1. Процес маркетингового стратегічного планування.</a:t>
            </a:r>
            <a:endParaRPr lang="ru-RU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0" y="4653136"/>
            <a:ext cx="3333750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Стратегія маркетингу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 — це загальна, ґрунтована на оцінці ринкової ситуації та власних можливостей, модель дій, необхідних для досягнення поставленої мети підприємства загалом і маркетингу зокрема.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Елементи стратегії : 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визначення одного чи декількох сегментів;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позиціонування щодо конкурентів;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вимоги до асортименту товарів;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ціни й умови продажів;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канали збуту;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торговий персонал, його задачі;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реклама і стимулювання збуту;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післяпродажне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обслуговування, гарантії, послуги;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визначення конкурентних переваг.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686800" cy="640871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Аспекти програми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“маркетинг-мікс”для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кондитерської фабрики: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⇒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Цільовий ринок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домогосподарки з прилеглих будинків, кафе, ресторани й інші міські підприємства роздрібної торгівлі.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⇒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Позиціонування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відмінний смак, висока якість, екологічно чисті складові, корисно для здоров'я.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⇒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Асортиментна група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хліб, кондитерські вироби, тістечка і батони для бутербродів.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⇒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не більш ніж на 10% вище ціни конкурентів на тістечка і кондитерські вироби і на рівні ціни конкурентів на хліб і батони.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⇒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Збут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використання, головним чином, підприємств роздрібної торгівлі і ресторанів. Поставлено задачу збільшити обсяг продукції, переданої на реалізацію, на 25% за 6 місяців.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⇒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Просування товарів на ринок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персональний продаж товарів ресторанам, спеціальні знижки для нових підприємств роздрібної торгівлі, клієнтів, що купують товари у великому обсязі, реклама святкових тортів, що випікаються за замовленнями клієнтів.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489654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sz="5100" b="1" i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sz="5100" b="1" i="1" dirty="0" err="1" smtClean="0">
                <a:latin typeface="Times New Roman" pitchFamily="18" charset="0"/>
                <a:cs typeface="Times New Roman" pitchFamily="18" charset="0"/>
              </a:rPr>
              <a:t>“Формування</a:t>
            </a:r>
            <a:r>
              <a:rPr lang="uk-UA" sz="5100" b="1" i="1" dirty="0" smtClean="0">
                <a:latin typeface="Times New Roman" pitchFamily="18" charset="0"/>
                <a:cs typeface="Times New Roman" pitchFamily="18" charset="0"/>
              </a:rPr>
              <a:t> робочої </a:t>
            </a:r>
            <a:r>
              <a:rPr lang="uk-UA" sz="5100" b="1" i="1" dirty="0" err="1" smtClean="0">
                <a:latin typeface="Times New Roman" pitchFamily="18" charset="0"/>
                <a:cs typeface="Times New Roman" pitchFamily="18" charset="0"/>
              </a:rPr>
              <a:t>програми”</a:t>
            </a:r>
            <a:r>
              <a:rPr lang="uk-UA" sz="5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5100" u="sng" dirty="0" smtClean="0">
                <a:latin typeface="Times New Roman" pitchFamily="18" charset="0"/>
                <a:cs typeface="Times New Roman" pitchFamily="18" charset="0"/>
              </a:rPr>
              <a:t>Робоча програма</a:t>
            </a: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 – це план заходів щодо здійснення стратегії маркетингу. </a:t>
            </a:r>
          </a:p>
          <a:p>
            <a:pPr>
              <a:buNone/>
            </a:pP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Дає відповіді на наступні питання: 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- Що саме буде зроблено?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 - Коли це буде зроблено? 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- Хто це буде робити?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 - Скільки це буде коштувати?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5100" u="sng" dirty="0" smtClean="0">
                <a:latin typeface="Times New Roman" pitchFamily="18" charset="0"/>
                <a:cs typeface="Times New Roman" pitchFamily="18" charset="0"/>
              </a:rPr>
              <a:t>План заходів щодо здійснення стратегії маркетингу</a:t>
            </a:r>
            <a:endParaRPr lang="ru-RU" sz="51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4869160"/>
          <a:ext cx="8352928" cy="1368152"/>
        </p:xfrm>
        <a:graphic>
          <a:graphicData uri="http://schemas.openxmlformats.org/drawingml/2006/table">
            <a:tbl>
              <a:tblPr/>
              <a:tblGrid>
                <a:gridCol w="504055"/>
                <a:gridCol w="1872208"/>
                <a:gridCol w="1944216"/>
                <a:gridCol w="2361165"/>
                <a:gridCol w="1671284"/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</a:rPr>
                        <a:t>Заплановані заходи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</a:rPr>
                        <a:t>Період виконання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</a:rPr>
                        <a:t>Відповідальний виконавець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</a:rPr>
                        <a:t>Вартість заходу, грн.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60648"/>
            <a:ext cx="8686800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  7.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“Планований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бюджет. Прибутки та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збитки”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Бюджет маркетингу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це розділ плану маркетингу, що віддзеркалює проектовані величини доходів, витрат і прибутку. </a:t>
            </a: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    8.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“Контроль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реалізацією”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це оцінка результатів реалізації маркетингового плану і вживання необхідних заходів по виправленню небажаних наслідків.</a:t>
            </a:r>
          </a:p>
          <a:p>
            <a:pPr>
              <a:buNone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Типи маркетингового контролю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Контроль за виконанням річних планів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Контроль прибутковості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Стратегічний контроль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365104"/>
            <a:ext cx="327585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9807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Організація маркетингової діяльності.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8172400" cy="5661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Організація маркетингу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це структурна побудова для управління маркетинговими функціями. </a:t>
            </a: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Організація маркетингу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включає: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побудову (удосконалення) організаційних структур управління маркетингом;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організаційну культуру і створення умов для ефективної роботи працівників маркетингових служб;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організацію ефективної взаємодії маркетингових та інших служб підприємства.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530040" cy="6206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Завдання організації маркетингу</a:t>
            </a:r>
            <a:r>
              <a:rPr lang="uk-UA" dirty="0" smtClean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692696"/>
            <a:ext cx="8100392" cy="61653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1) розробка місії,мети, стратегії підприємства; 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2) вибір оптимальної структури управління маркетингом;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3) розробка стратегії, стратегічний вибір; 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4) підбір маркетологів або здійснити необхідну перепідготовку наявних фахівців; 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5) підвищення кваліфікації маркетологів; 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6) розподіл завдань в системі управління маркетингом; 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7) визначення механізму контролю; 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8) визначення прав, повноважень та відповідальності фахівців; 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9) створення умов для ефективної роботи маркетингових служб; 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700" dirty="0" smtClean="0">
                <a:latin typeface="Times New Roman" pitchFamily="18" charset="0"/>
                <a:cs typeface="Times New Roman" pitchFamily="18" charset="0"/>
              </a:rPr>
              <a:t>10) організація ефективної взаємодії маркетингових служб з іншими службами на підприємстві. 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/>
          <a:lstStyle/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Організаційна структура служби маркетингу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це прийнятна дня підприємства система підпорядкованості підрозділів служби маркетингу і взаємодії між ними.</a:t>
            </a: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Організаційна структура маркетингу визначає чисельний склад відділів (груп), зв'язки між ними та рівень їх інтеграції.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548680"/>
            <a:ext cx="7962088" cy="5699720"/>
          </a:xfrm>
        </p:spPr>
        <p:txBody>
          <a:bodyPr/>
          <a:lstStyle/>
          <a:p>
            <a:pPr algn="ctr"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Типи організаційних </a:t>
            </a:r>
          </a:p>
          <a:p>
            <a:pPr algn="ctr"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структур маркетингу: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Font typeface="+mj-lt"/>
              <a:buAutoNum type="arabicParenR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функціональна;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Font typeface="+mj-lt"/>
              <a:buAutoNum type="arabicParenR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продуктова;</a:t>
            </a:r>
          </a:p>
          <a:p>
            <a:pPr marL="596646" indent="-514350">
              <a:buFont typeface="+mj-lt"/>
              <a:buAutoNum type="arabicParenR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орієнтована на споживача (сегментна);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Font typeface="+mj-lt"/>
              <a:buAutoNum type="arabicParenR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географічна (ринкова);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Font typeface="+mj-lt"/>
              <a:buAutoNum type="arabicParenR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матрична.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34096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>
                <a:effectLst/>
                <a:latin typeface="Times New Roman" pitchFamily="18" charset="0"/>
                <a:cs typeface="Times New Roman" pitchFamily="18" charset="0"/>
              </a:rPr>
              <a:t>1.Функціональна структура маркетингу</a:t>
            </a:r>
            <a:endParaRPr lang="ru-RU" dirty="0">
              <a:effectLst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1043608" y="1988840"/>
            <a:ext cx="7848893" cy="3312368"/>
            <a:chOff x="2036" y="2241"/>
            <a:chExt cx="6939" cy="2173"/>
          </a:xfrm>
        </p:grpSpPr>
        <p:sp>
          <p:nvSpPr>
            <p:cNvPr id="2062" name="AutoShape 14"/>
            <p:cNvSpPr>
              <a:spLocks noChangeAspect="1" noChangeArrowheads="1" noTextEdit="1"/>
            </p:cNvSpPr>
            <p:nvPr/>
          </p:nvSpPr>
          <p:spPr bwMode="auto">
            <a:xfrm>
              <a:off x="2036" y="2241"/>
              <a:ext cx="6748" cy="217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2036" y="2368"/>
              <a:ext cx="6939" cy="1910"/>
              <a:chOff x="2036" y="2368"/>
              <a:chExt cx="6864" cy="1832"/>
            </a:xfrm>
          </p:grpSpPr>
          <p:sp>
            <p:nvSpPr>
              <p:cNvPr id="2061" name="Text Box 13"/>
              <p:cNvSpPr txBox="1">
                <a:spLocks noChangeArrowheads="1"/>
              </p:cNvSpPr>
              <p:nvPr/>
            </p:nvSpPr>
            <p:spPr bwMode="auto">
              <a:xfrm>
                <a:off x="4051" y="2368"/>
                <a:ext cx="2969" cy="36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Директор з маркетингу</a:t>
                </a:r>
                <a:endPara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0" name="Text Box 12"/>
              <p:cNvSpPr txBox="1">
                <a:spLocks noChangeArrowheads="1"/>
              </p:cNvSpPr>
              <p:nvPr/>
            </p:nvSpPr>
            <p:spPr bwMode="auto">
              <a:xfrm>
                <a:off x="2036" y="3111"/>
                <a:ext cx="1444" cy="108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Дослідження ринку</a:t>
                </a:r>
                <a:endPara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9" name="Text Box 11"/>
              <p:cNvSpPr txBox="1">
                <a:spLocks noChangeArrowheads="1"/>
              </p:cNvSpPr>
              <p:nvPr/>
            </p:nvSpPr>
            <p:spPr bwMode="auto">
              <a:xfrm>
                <a:off x="3572" y="3111"/>
                <a:ext cx="1731" cy="108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Сервісне обслуговування</a:t>
                </a:r>
                <a:endPara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8" name="Text Box 10"/>
              <p:cNvSpPr txBox="1">
                <a:spLocks noChangeArrowheads="1"/>
              </p:cNvSpPr>
              <p:nvPr/>
            </p:nvSpPr>
            <p:spPr bwMode="auto">
              <a:xfrm>
                <a:off x="5421" y="3111"/>
                <a:ext cx="1599" cy="108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Реклама та стимулювання збуту</a:t>
                </a:r>
                <a:endPara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7" name="Text Box 9"/>
              <p:cNvSpPr txBox="1">
                <a:spLocks noChangeArrowheads="1"/>
              </p:cNvSpPr>
              <p:nvPr/>
            </p:nvSpPr>
            <p:spPr bwMode="auto">
              <a:xfrm>
                <a:off x="7130" y="3111"/>
                <a:ext cx="1770" cy="108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Планування асортименту продукції та збут</a:t>
                </a:r>
                <a:endPara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6" name="Line 8"/>
              <p:cNvSpPr>
                <a:spLocks noChangeShapeType="1"/>
              </p:cNvSpPr>
              <p:nvPr/>
            </p:nvSpPr>
            <p:spPr bwMode="auto">
              <a:xfrm>
                <a:off x="2451" y="2856"/>
                <a:ext cx="581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5" name="Line 7"/>
              <p:cNvSpPr>
                <a:spLocks noChangeShapeType="1"/>
              </p:cNvSpPr>
              <p:nvPr/>
            </p:nvSpPr>
            <p:spPr bwMode="auto">
              <a:xfrm>
                <a:off x="2451" y="2856"/>
                <a:ext cx="1" cy="2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4" name="Line 6"/>
              <p:cNvSpPr>
                <a:spLocks noChangeShapeType="1"/>
              </p:cNvSpPr>
              <p:nvPr/>
            </p:nvSpPr>
            <p:spPr bwMode="auto">
              <a:xfrm>
                <a:off x="4528" y="2856"/>
                <a:ext cx="1" cy="2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3" name="Line 5"/>
              <p:cNvSpPr>
                <a:spLocks noChangeShapeType="1"/>
              </p:cNvSpPr>
              <p:nvPr/>
            </p:nvSpPr>
            <p:spPr bwMode="auto">
              <a:xfrm>
                <a:off x="6467" y="2856"/>
                <a:ext cx="1" cy="2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2" name="Line 4"/>
              <p:cNvSpPr>
                <a:spLocks noChangeShapeType="1"/>
              </p:cNvSpPr>
              <p:nvPr/>
            </p:nvSpPr>
            <p:spPr bwMode="auto">
              <a:xfrm>
                <a:off x="8267" y="2856"/>
                <a:ext cx="1" cy="2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1" name="Line 3"/>
              <p:cNvSpPr>
                <a:spLocks noChangeShapeType="1"/>
              </p:cNvSpPr>
              <p:nvPr/>
            </p:nvSpPr>
            <p:spPr bwMode="auto">
              <a:xfrm>
                <a:off x="5636" y="2734"/>
                <a:ext cx="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1115616" y="1052736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Фахівці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 маркетингу керують різними функціями маркетингової діяльності.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32656"/>
            <a:ext cx="8686800" cy="567463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Задача плану маркетингу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знайти можливості, що дозволять вашій компанії зміцнити свої позиції на ринку і виграти конкурентну боротьбу.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План маркетингу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координує зусилля всіх співробітників підприємства;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визначає напрямки діяльності підприємства;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вказує послідовність дій підприємств; </a:t>
            </a: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оптимізує використання ресурсів на підприємстві;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підвищує готовність підприємства реагувати на зміни на ринку;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сприяє жорсткішому керуванню підприємством, заснованому не на імпровізації, а на нормах, бюджетах і графіках.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608" y="1"/>
          <a:ext cx="7848872" cy="6651784"/>
        </p:xfrm>
        <a:graphic>
          <a:graphicData uri="http://schemas.openxmlformats.org/drawingml/2006/table">
            <a:tbl>
              <a:tblPr/>
              <a:tblGrid>
                <a:gridCol w="4102990"/>
                <a:gridCol w="3745882"/>
              </a:tblGrid>
              <a:tr h="281441">
                <a:tc gridSpan="2">
                  <a:txBody>
                    <a:bodyPr/>
                    <a:lstStyle/>
                    <a:p>
                      <a:pPr indent="142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 Функціональна організаційна структура маркетингу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9231" marR="9231" marT="9231" marB="92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441">
                <a:tc>
                  <a:txBody>
                    <a:bodyPr/>
                    <a:lstStyle/>
                    <a:p>
                      <a:pPr indent="142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Переваги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9231" marR="9231" marT="9231" marB="92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Недоліки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9231" marR="9231" marT="9231" marB="92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603447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простота управління;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однозначний опис обов’язків кожного співробітника;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можливість функціональної спеціалізації маркетологів як чинник їх професійного росту;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взаємозамінність у функціональному підрозділі;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конкуренція між окремими функціональними підрозділами - це стимул до підвищення ефективності діяльності служби </a:t>
                      </a: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маркетингу;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концентрація зусиль на виконанні основних завдань маркетингу;</a:t>
                      </a:r>
                      <a:br>
                        <a:rPr lang="uk-UA" sz="2000" dirty="0">
                          <a:latin typeface="Times New Roman"/>
                          <a:ea typeface="Times New Roman"/>
                        </a:rPr>
                      </a:b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9231" marR="9231" marT="9231" marB="92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зниження якості роботи у зв'язку з розширенням асортименту товарів;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відсутність механізму пошуку нетрадиційних видів та напрямів діяльності підприємства;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конкуренція між окремими функціональними </a:t>
                      </a:r>
                      <a:r>
                        <a:rPr lang="uk-UA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підрозділами;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слабка гнучкість стратегії</a:t>
                      </a:r>
                      <a:r>
                        <a:rPr lang="uk-UA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труднощі в </a:t>
                      </a:r>
                      <a:r>
                        <a:rPr lang="uk-UA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адаптації 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 оточуючого середовища;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персонал не завжди розуміє кінцеву мету діяльності служби маркетингу, брак мотивації.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9231" marR="9231" marT="9231" marB="92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 smtClean="0">
                <a:effectLst/>
                <a:latin typeface="Times New Roman" pitchFamily="18" charset="0"/>
                <a:cs typeface="Times New Roman" pitchFamily="18" charset="0"/>
              </a:rPr>
              <a:t>2.Продуктова структура маркетингу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340769"/>
            <a:ext cx="7956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Характерна для підприємства, де випускається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надто багато різних видів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товарів.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1115182" y="2348880"/>
            <a:ext cx="7705724" cy="3312368"/>
            <a:chOff x="2246" y="1273"/>
            <a:chExt cx="6595" cy="2160"/>
          </a:xfrm>
        </p:grpSpPr>
        <p:sp>
          <p:nvSpPr>
            <p:cNvPr id="26638" name="AutoShape 14"/>
            <p:cNvSpPr>
              <a:spLocks noChangeAspect="1" noChangeArrowheads="1" noTextEdit="1"/>
            </p:cNvSpPr>
            <p:nvPr/>
          </p:nvSpPr>
          <p:spPr bwMode="auto">
            <a:xfrm>
              <a:off x="2308" y="1273"/>
              <a:ext cx="6471" cy="216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2246" y="1320"/>
              <a:ext cx="6595" cy="1978"/>
              <a:chOff x="2385" y="1401"/>
              <a:chExt cx="6297" cy="1897"/>
            </a:xfrm>
          </p:grpSpPr>
          <p:sp>
            <p:nvSpPr>
              <p:cNvPr id="26637" name="Text Box 13"/>
              <p:cNvSpPr txBox="1">
                <a:spLocks noChangeArrowheads="1"/>
              </p:cNvSpPr>
              <p:nvPr/>
            </p:nvSpPr>
            <p:spPr bwMode="auto">
              <a:xfrm>
                <a:off x="4033" y="1401"/>
                <a:ext cx="3236" cy="4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Директор з маркетингу</a:t>
                </a:r>
                <a:endPara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636" name="Text Box 12"/>
              <p:cNvSpPr txBox="1">
                <a:spLocks noChangeArrowheads="1"/>
              </p:cNvSpPr>
              <p:nvPr/>
            </p:nvSpPr>
            <p:spPr bwMode="auto">
              <a:xfrm>
                <a:off x="2385" y="2353"/>
                <a:ext cx="1424" cy="9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Керівник маркетингу товару А</a:t>
                </a:r>
                <a:endPara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635" name="Text Box 11"/>
              <p:cNvSpPr txBox="1">
                <a:spLocks noChangeArrowheads="1"/>
              </p:cNvSpPr>
              <p:nvPr/>
            </p:nvSpPr>
            <p:spPr bwMode="auto">
              <a:xfrm>
                <a:off x="4033" y="2353"/>
                <a:ext cx="1406" cy="9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Керівник маркетингу</a:t>
                </a:r>
                <a:endPara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товару Б</a:t>
                </a:r>
                <a:endPara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634" name="Text Box 10"/>
              <p:cNvSpPr txBox="1">
                <a:spLocks noChangeArrowheads="1"/>
              </p:cNvSpPr>
              <p:nvPr/>
            </p:nvSpPr>
            <p:spPr bwMode="auto">
              <a:xfrm>
                <a:off x="5622" y="2353"/>
                <a:ext cx="1373" cy="9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Керівник маркетингу</a:t>
                </a:r>
                <a:endPara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товару В</a:t>
                </a:r>
                <a:endPara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633" name="Text Box 9"/>
              <p:cNvSpPr txBox="1">
                <a:spLocks noChangeArrowheads="1"/>
              </p:cNvSpPr>
              <p:nvPr/>
            </p:nvSpPr>
            <p:spPr bwMode="auto">
              <a:xfrm>
                <a:off x="7255" y="2353"/>
                <a:ext cx="1427" cy="9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Керівник маркетингу товару Г</a:t>
                </a:r>
                <a:endPara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632" name="Line 8"/>
              <p:cNvSpPr>
                <a:spLocks noChangeShapeType="1"/>
              </p:cNvSpPr>
              <p:nvPr/>
            </p:nvSpPr>
            <p:spPr bwMode="auto">
              <a:xfrm>
                <a:off x="3096" y="2083"/>
                <a:ext cx="49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31" name="Line 7"/>
              <p:cNvSpPr>
                <a:spLocks noChangeShapeType="1"/>
              </p:cNvSpPr>
              <p:nvPr/>
            </p:nvSpPr>
            <p:spPr bwMode="auto">
              <a:xfrm>
                <a:off x="3096" y="2083"/>
                <a:ext cx="1" cy="2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30" name="Line 6"/>
              <p:cNvSpPr>
                <a:spLocks noChangeShapeType="1"/>
              </p:cNvSpPr>
              <p:nvPr/>
            </p:nvSpPr>
            <p:spPr bwMode="auto">
              <a:xfrm>
                <a:off x="4783" y="2083"/>
                <a:ext cx="1" cy="2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29" name="Line 5"/>
              <p:cNvSpPr>
                <a:spLocks noChangeShapeType="1"/>
              </p:cNvSpPr>
              <p:nvPr/>
            </p:nvSpPr>
            <p:spPr bwMode="auto">
              <a:xfrm>
                <a:off x="6436" y="2083"/>
                <a:ext cx="1" cy="2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28" name="Line 4"/>
              <p:cNvSpPr>
                <a:spLocks noChangeShapeType="1"/>
              </p:cNvSpPr>
              <p:nvPr/>
            </p:nvSpPr>
            <p:spPr bwMode="auto">
              <a:xfrm>
                <a:off x="8032" y="2083"/>
                <a:ext cx="1" cy="2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27" name="Line 3"/>
              <p:cNvSpPr>
                <a:spLocks noChangeShapeType="1"/>
              </p:cNvSpPr>
              <p:nvPr/>
            </p:nvSpPr>
            <p:spPr bwMode="auto">
              <a:xfrm>
                <a:off x="5697" y="1814"/>
                <a:ext cx="1" cy="2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8640"/>
            <a:ext cx="8172400" cy="666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Переваги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продуктової структури: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зосередженість на окремому товарі;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швидка реакція на зміни ринку;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концентрація зусиль на маркетинговому комплексі кожного продукту;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можливість оперативного вирішення маркетингових проблем;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порівняння роботи окремих підрозділів. </a:t>
            </a:r>
          </a:p>
          <a:p>
            <a:pPr>
              <a:buNone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Недоліки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великі витрати;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подвійна підпорядкованість керівнику товару та керівнику з функцій;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конкуренція між окремими підрозділами.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1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3. Структура орієнтована на споживача (сегментна)</a:t>
            </a:r>
            <a:endParaRPr lang="ru-RU" dirty="0">
              <a:effectLst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7488832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effectLst/>
                <a:latin typeface="Times New Roman" pitchFamily="18" charset="0"/>
                <a:cs typeface="Times New Roman" pitchFamily="18" charset="0"/>
              </a:rPr>
              <a:t>Структура орієнтована на споживача (сегментна)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4800600"/>
          </a:xfrm>
        </p:spPr>
        <p:txBody>
          <a:bodyPr/>
          <a:lstStyle/>
          <a:p>
            <a:pPr>
              <a:buNone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можливості уважно відстежувати кожний сегмент;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забезпечення тісного зв'язку зі споживачами.</a:t>
            </a:r>
          </a:p>
          <a:p>
            <a:pPr>
              <a:buNone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Недоліки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велика трудомісткість роботи;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значні витрати.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0392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4. Географічна структура маркетингу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1187624" y="1052736"/>
            <a:ext cx="7704856" cy="3744416"/>
            <a:chOff x="2308" y="1809"/>
            <a:chExt cx="6311" cy="1964"/>
          </a:xfrm>
        </p:grpSpPr>
        <p:sp>
          <p:nvSpPr>
            <p:cNvPr id="29710" name="AutoShape 14"/>
            <p:cNvSpPr>
              <a:spLocks noChangeAspect="1" noChangeArrowheads="1" noTextEdit="1"/>
            </p:cNvSpPr>
            <p:nvPr/>
          </p:nvSpPr>
          <p:spPr bwMode="auto">
            <a:xfrm>
              <a:off x="2308" y="1809"/>
              <a:ext cx="6311" cy="196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2308" y="1891"/>
              <a:ext cx="6311" cy="1736"/>
              <a:chOff x="2444" y="1891"/>
              <a:chExt cx="6000" cy="1736"/>
            </a:xfrm>
          </p:grpSpPr>
          <p:sp>
            <p:nvSpPr>
              <p:cNvPr id="29709" name="Text Box 13"/>
              <p:cNvSpPr txBox="1">
                <a:spLocks noChangeArrowheads="1"/>
              </p:cNvSpPr>
              <p:nvPr/>
            </p:nvSpPr>
            <p:spPr bwMode="auto">
              <a:xfrm>
                <a:off x="3958" y="1891"/>
                <a:ext cx="2832" cy="38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Директор з маркетингу</a:t>
                </a:r>
                <a:endPara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708" name="Text Box 12"/>
              <p:cNvSpPr txBox="1">
                <a:spLocks noChangeArrowheads="1"/>
              </p:cNvSpPr>
              <p:nvPr/>
            </p:nvSpPr>
            <p:spPr bwMode="auto">
              <a:xfrm>
                <a:off x="2444" y="2728"/>
                <a:ext cx="1335" cy="89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Керівник маркетингу регіону А</a:t>
                </a:r>
                <a:endPara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707" name="Text Box 11"/>
              <p:cNvSpPr txBox="1">
                <a:spLocks noChangeArrowheads="1"/>
              </p:cNvSpPr>
              <p:nvPr/>
            </p:nvSpPr>
            <p:spPr bwMode="auto">
              <a:xfrm>
                <a:off x="3976" y="2728"/>
                <a:ext cx="1309" cy="89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Керівник маркетингу</a:t>
                </a:r>
                <a:endPara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регіону Б</a:t>
                </a:r>
                <a:endPara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706" name="Text Box 10"/>
              <p:cNvSpPr txBox="1">
                <a:spLocks noChangeArrowheads="1"/>
              </p:cNvSpPr>
              <p:nvPr/>
            </p:nvSpPr>
            <p:spPr bwMode="auto">
              <a:xfrm>
                <a:off x="5541" y="2728"/>
                <a:ext cx="1344" cy="89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Керівник маркетингу регіону В</a:t>
                </a:r>
                <a:endPara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705" name="Text Box 9"/>
              <p:cNvSpPr txBox="1">
                <a:spLocks noChangeArrowheads="1"/>
              </p:cNvSpPr>
              <p:nvPr/>
            </p:nvSpPr>
            <p:spPr bwMode="auto">
              <a:xfrm>
                <a:off x="7124" y="2728"/>
                <a:ext cx="1320" cy="89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Керівник маркетингу регіону Г</a:t>
                </a:r>
                <a:endPara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704" name="Line 8"/>
              <p:cNvSpPr>
                <a:spLocks noChangeShapeType="1"/>
              </p:cNvSpPr>
              <p:nvPr/>
            </p:nvSpPr>
            <p:spPr bwMode="auto">
              <a:xfrm>
                <a:off x="3124" y="2453"/>
                <a:ext cx="470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03" name="Line 7"/>
              <p:cNvSpPr>
                <a:spLocks noChangeShapeType="1"/>
              </p:cNvSpPr>
              <p:nvPr/>
            </p:nvSpPr>
            <p:spPr bwMode="auto">
              <a:xfrm>
                <a:off x="3123" y="2453"/>
                <a:ext cx="1" cy="2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02" name="Line 6"/>
              <p:cNvSpPr>
                <a:spLocks noChangeShapeType="1"/>
              </p:cNvSpPr>
              <p:nvPr/>
            </p:nvSpPr>
            <p:spPr bwMode="auto">
              <a:xfrm>
                <a:off x="4694" y="2453"/>
                <a:ext cx="1" cy="2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01" name="Line 5"/>
              <p:cNvSpPr>
                <a:spLocks noChangeShapeType="1"/>
              </p:cNvSpPr>
              <p:nvPr/>
            </p:nvSpPr>
            <p:spPr bwMode="auto">
              <a:xfrm>
                <a:off x="6396" y="2453"/>
                <a:ext cx="1" cy="2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00" name="Line 4"/>
              <p:cNvSpPr>
                <a:spLocks noChangeShapeType="1"/>
              </p:cNvSpPr>
              <p:nvPr/>
            </p:nvSpPr>
            <p:spPr bwMode="auto">
              <a:xfrm>
                <a:off x="7828" y="2453"/>
                <a:ext cx="1" cy="2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99" name="Line 3"/>
              <p:cNvSpPr>
                <a:spLocks noChangeShapeType="1"/>
              </p:cNvSpPr>
              <p:nvPr/>
            </p:nvSpPr>
            <p:spPr bwMode="auto">
              <a:xfrm>
                <a:off x="5443" y="2273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r"/>
            <a:r>
              <a:rPr lang="uk-UA" sz="3200" dirty="0" smtClean="0">
                <a:effectLst/>
                <a:latin typeface="Times New Roman" pitchFamily="18" charset="0"/>
                <a:cs typeface="Times New Roman" pitchFamily="18" charset="0"/>
              </a:rPr>
              <a:t>Географічна структура маркетингу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Переваги</a:t>
            </a:r>
            <a:endParaRPr lang="uk-UA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краща координація служб при виході на ринок;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можливість розробки комплексної програми маркетингу щодо виходу на ринок;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достовірніший прогноз ринку з врахуванням його специфіки.</a:t>
            </a:r>
          </a:p>
          <a:p>
            <a:pPr>
              <a:buNone/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Недоліки</a:t>
            </a:r>
            <a:endParaRPr lang="uk-UA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складна структура;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дублювання функцій;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недостатнє знання товарного асортименту.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5. Матрична структура маркетингу</a:t>
            </a:r>
            <a:endParaRPr lang="ru-RU" dirty="0"/>
          </a:p>
        </p:txBody>
      </p:sp>
      <p:pic>
        <p:nvPicPr>
          <p:cNvPr id="4" name="Рисунок 3" descr="Матрична організаційна структура маркетинг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784887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741682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5616" y="332657"/>
          <a:ext cx="7776864" cy="5366816"/>
        </p:xfrm>
        <a:graphic>
          <a:graphicData uri="http://schemas.openxmlformats.org/drawingml/2006/table">
            <a:tbl>
              <a:tblPr/>
              <a:tblGrid>
                <a:gridCol w="3654338"/>
                <a:gridCol w="4122526"/>
              </a:tblGrid>
              <a:tr h="632682">
                <a:tc gridSpan="2">
                  <a:txBody>
                    <a:bodyPr/>
                    <a:lstStyle/>
                    <a:p>
                      <a:pPr indent="142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5. Матрична організаційна структура маркетингу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2682">
                <a:tc gridSpan="2">
                  <a:txBody>
                    <a:bodyPr/>
                    <a:lstStyle/>
                    <a:p>
                      <a:pPr indent="142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Переваги                      </a:t>
                      </a:r>
                      <a:r>
                        <a:rPr lang="uk-UA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                         </a:t>
                      </a: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Недоліки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01452">
                <a:tc>
                  <a:txBody>
                    <a:bodyPr/>
                    <a:lstStyle/>
                    <a:p>
                      <a:pPr indent="142875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краща координація служби при виході на ринок з врахуванням ситуації, що склалася;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indent="142875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достовірніший прогноз ринку з врахуванням його специфіки;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indent="142875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можливість розробки комплексної програми маркетингу щодо виходу на ринок;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indent="142875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достатньо повне знання товару.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матрична структура є складною через подвійність керівництва, велику кількість </a:t>
                      </a:r>
                      <a:r>
                        <a:rPr lang="uk-UA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зв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язків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між робітниками і можливих протиріч, конфліктів при неоднозначному вирішенні питань щодо одного і того ж ринку у різних служб, спеціалістів;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indent="142875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найвищі витрати на утримання маркетингової служби.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04664"/>
          <a:ext cx="9144000" cy="5846440"/>
        </p:xfrm>
        <a:graphic>
          <a:graphicData uri="http://schemas.openxmlformats.org/drawingml/2006/table">
            <a:tbl>
              <a:tblPr/>
              <a:tblGrid>
                <a:gridCol w="2915816"/>
                <a:gridCol w="6228184"/>
              </a:tblGrid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Ознака класифікації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Види планів маркетингу 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25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горизонт часу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стратегічний маркетинговий план (на 3 і більше років); 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річний маркетинговий план; 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тактичний маркетинговий план (наприклад, місячний або квартальний).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30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предмет планування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нового продукту;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продуктової лінії (плани для окремих </a:t>
                      </a:r>
                      <a:r>
                        <a:rPr lang="uk-UA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товарів, 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 для всього асортименту);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маркетингова програма </a:t>
                      </a:r>
                      <a:r>
                        <a:rPr lang="uk-UA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фірми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географічна територія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для державного і регіонального ринку; 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для глобального ринку;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для окремих держав.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8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об'єкт планування</a:t>
                      </a:r>
                      <a:r>
                        <a:rPr lang="uk-UA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 підприємства; філіалів; окремих 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підрозділів (відділ, відділення); </a:t>
                      </a:r>
                      <a:r>
                        <a:rPr lang="uk-UA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3050">
                <a:tc>
                  <a:txBody>
                    <a:bodyPr/>
                    <a:lstStyle/>
                    <a:p>
                      <a:pPr indent="342265" algn="just">
                        <a:spcAft>
                          <a:spcPts val="0"/>
                        </a:spcAft>
                      </a:pPr>
                      <a:r>
                        <a:rPr lang="uk-UA" sz="20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функціонального призначення</a:t>
                      </a:r>
                      <a:r>
                        <a:rPr lang="uk-UA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 історичні, які охоплюють аналіз динаміки продажу, огляд цільових </a:t>
                      </a:r>
                      <a:r>
                        <a:rPr lang="uk-UA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ринків</a:t>
                      </a:r>
                      <a:r>
                        <a:rPr lang="uk-UA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 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територій;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основні, які охоплюють маркетингові цілі і стратегії, основи контролю, варіанти коректування завдань.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769152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маркетингу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- це процес оцінки та вимірювання результатів виконання плану маркетингу і проведення коригувальних дій, які здійснюють досягнення намічених цілей.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Контроль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маркетингової діяльності. 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3725" y="4772025"/>
            <a:ext cx="22002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39552" y="3315181"/>
            <a:ext cx="6408712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uk-UA" sz="3200" i="1" dirty="0" err="1" smtClean="0">
                <a:latin typeface="Times New Roman" pitchFamily="18" charset="0"/>
                <a:cs typeface="Times New Roman" pitchFamily="18" charset="0"/>
              </a:rPr>
              <a:t>онтролю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 маркетингу </a:t>
            </a: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періодичність (систематичність);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усебічність;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послідовність;</a:t>
            </a:r>
            <a:endParaRPr kumimoji="0" lang="uk-UA" sz="3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об'єктивність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Цілі маркетингового контролю :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встановлення ступеня досягнення мети (аналіз відхилень);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з'ясування можливостей покращення (зворотний зв'язок);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оцінка того, наскільки пристосованість підприємства до змін умов маркетингового середовища відповідає необхідній.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Основні об'єкти контролю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обсяг продажу,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розміри прибутків і збитків,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реакція покупця на пропоновані підприємством нові товари та послуги,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відповідність запланованих і реальних (фактичних) результатів.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476672"/>
            <a:ext cx="8892480" cy="5530619"/>
          </a:xfrm>
        </p:spPr>
        <p:txBody>
          <a:bodyPr/>
          <a:lstStyle/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Переваги контролю сторонніх організацій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об'єктивність,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неупередженість,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великі знання і досвід,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подолання проблем з часом і персоналом.</a:t>
            </a:r>
          </a:p>
          <a:p>
            <a:pPr algn="ctr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Переваги внутрішнього контролю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знання виробничих проблем,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збереження таємниці,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простота комунікації.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0072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Контроль за виконанням річних планів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9255" y="1628800"/>
            <a:ext cx="8712895" cy="4320480"/>
            <a:chOff x="837" y="8352"/>
            <a:chExt cx="10327" cy="3744"/>
          </a:xfrm>
        </p:grpSpPr>
        <p:sp>
          <p:nvSpPr>
            <p:cNvPr id="27651" name="Rectangle 3"/>
            <p:cNvSpPr>
              <a:spLocks noChangeArrowheads="1"/>
            </p:cNvSpPr>
            <p:nvPr/>
          </p:nvSpPr>
          <p:spPr bwMode="auto">
            <a:xfrm>
              <a:off x="1008" y="10512"/>
              <a:ext cx="2304" cy="1152"/>
            </a:xfrm>
            <a:prstGeom prst="rect">
              <a:avLst/>
            </a:prstGeom>
            <a:noFill/>
            <a:ln w="19050">
              <a:solidFill>
                <a:srgbClr val="0D0D0D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Ч</a:t>
              </a:r>
              <a:r>
                <a:rPr kumimoji="0" lang="uk-UA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ого</a:t>
              </a: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ми хочемо досягти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3456" y="10512"/>
              <a:ext cx="2449" cy="1152"/>
            </a:xfrm>
            <a:prstGeom prst="rect">
              <a:avLst/>
            </a:prstGeom>
            <a:noFill/>
            <a:ln w="19050">
              <a:solidFill>
                <a:srgbClr val="0D0D0D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8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Що відбувається?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6048" y="10512"/>
              <a:ext cx="2385" cy="1152"/>
            </a:xfrm>
            <a:prstGeom prst="rect">
              <a:avLst/>
            </a:prstGeom>
            <a:noFill/>
            <a:ln w="19050">
              <a:solidFill>
                <a:srgbClr val="0D0D0D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Чому так відбувається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8496" y="10512"/>
              <a:ext cx="2668" cy="1443"/>
            </a:xfrm>
            <a:prstGeom prst="rect">
              <a:avLst/>
            </a:prstGeom>
            <a:noFill/>
            <a:ln w="19050">
              <a:solidFill>
                <a:srgbClr val="0D0D0D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12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Що треба зробити для виправлення ситуації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27655" name="Line 7"/>
            <p:cNvSpPr>
              <a:spLocks noChangeShapeType="1"/>
            </p:cNvSpPr>
            <p:nvPr/>
          </p:nvSpPr>
          <p:spPr bwMode="auto">
            <a:xfrm flipV="1">
              <a:off x="5040" y="11664"/>
              <a:ext cx="0" cy="432"/>
            </a:xfrm>
            <a:prstGeom prst="line">
              <a:avLst/>
            </a:prstGeom>
            <a:noFill/>
            <a:ln w="9525">
              <a:solidFill>
                <a:srgbClr val="0D0D0D"/>
              </a:solidFill>
              <a:round/>
              <a:headEnd type="none" w="lg" len="lg"/>
              <a:tailEnd type="triangle" w="lg" len="lg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56" name="AutoShape 8" descr="Газетная бумага"/>
            <p:cNvSpPr>
              <a:spLocks noChangeArrowheads="1"/>
            </p:cNvSpPr>
            <p:nvPr/>
          </p:nvSpPr>
          <p:spPr bwMode="auto">
            <a:xfrm>
              <a:off x="837" y="8365"/>
              <a:ext cx="2475" cy="1872"/>
            </a:xfrm>
            <a:prstGeom prst="downArrowCallout">
              <a:avLst>
                <a:gd name="adj1" fmla="val 30769"/>
                <a:gd name="adj2" fmla="val 30769"/>
                <a:gd name="adj3" fmla="val 16667"/>
                <a:gd name="adj4" fmla="val 66667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1.</a:t>
              </a:r>
              <a:r>
                <a:rPr kumimoji="0" lang="uk-UA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Установлення контрольних показників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57" name="AutoShape 9" descr="Газетная бумага"/>
            <p:cNvSpPr>
              <a:spLocks noChangeArrowheads="1"/>
            </p:cNvSpPr>
            <p:nvPr/>
          </p:nvSpPr>
          <p:spPr bwMode="auto">
            <a:xfrm>
              <a:off x="3456" y="8352"/>
              <a:ext cx="2449" cy="1871"/>
            </a:xfrm>
            <a:prstGeom prst="downArrowCallout">
              <a:avLst>
                <a:gd name="adj1" fmla="val 32723"/>
                <a:gd name="adj2" fmla="val 32723"/>
                <a:gd name="adj3" fmla="val 16667"/>
                <a:gd name="adj4" fmla="val 66667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2.Вим</a:t>
              </a:r>
              <a:r>
                <a:rPr kumimoji="0" lang="uk-UA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іри</a:t>
              </a:r>
              <a:r>
                <a:rPr kumimoji="0" lang="uk-UA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показників ринкової долі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58" name="AutoShape 10" descr="Газетная бумага"/>
            <p:cNvSpPr>
              <a:spLocks noChangeArrowheads="1"/>
            </p:cNvSpPr>
            <p:nvPr/>
          </p:nvSpPr>
          <p:spPr bwMode="auto">
            <a:xfrm>
              <a:off x="6048" y="8352"/>
              <a:ext cx="2449" cy="1871"/>
            </a:xfrm>
            <a:prstGeom prst="downArrowCallout">
              <a:avLst>
                <a:gd name="adj1" fmla="val 32723"/>
                <a:gd name="adj2" fmla="val 32723"/>
                <a:gd name="adj3" fmla="val 16667"/>
                <a:gd name="adj4" fmla="val 66667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3.</a:t>
              </a:r>
              <a:r>
                <a:rPr kumimoji="0" lang="uk-UA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Аналіз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59" name="AutoShape 11" descr="Газетная бумага"/>
            <p:cNvSpPr>
              <a:spLocks noChangeArrowheads="1"/>
            </p:cNvSpPr>
            <p:nvPr/>
          </p:nvSpPr>
          <p:spPr bwMode="auto">
            <a:xfrm>
              <a:off x="8640" y="8365"/>
              <a:ext cx="2354" cy="1872"/>
            </a:xfrm>
            <a:prstGeom prst="downArrowCallout">
              <a:avLst>
                <a:gd name="adj1" fmla="val 29153"/>
                <a:gd name="adj2" fmla="val 29153"/>
                <a:gd name="adj3" fmla="val 16667"/>
                <a:gd name="adj4" fmla="val 66667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000"/>
                </a:spcAft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4.</a:t>
              </a:r>
              <a:r>
                <a:rPr kumimoji="0" lang="uk-UA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Кор</a:t>
              </a:r>
              <a:r>
                <a:rPr kumimoji="0" lang="ru-RU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игувальні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дії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60" name="Line 12"/>
            <p:cNvSpPr>
              <a:spLocks noChangeShapeType="1"/>
            </p:cNvSpPr>
            <p:nvPr/>
          </p:nvSpPr>
          <p:spPr bwMode="auto">
            <a:xfrm>
              <a:off x="9792" y="11664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61" name="Line 13"/>
            <p:cNvSpPr>
              <a:spLocks noChangeShapeType="1"/>
            </p:cNvSpPr>
            <p:nvPr/>
          </p:nvSpPr>
          <p:spPr bwMode="auto">
            <a:xfrm>
              <a:off x="5040" y="12096"/>
              <a:ext cx="47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1691680" y="831776"/>
            <a:ext cx="59766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Етапи і процес контролю маркетингу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260648"/>
            <a:ext cx="8820472" cy="57466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 Контроль прибутковості</a:t>
            </a:r>
            <a:r>
              <a:rPr lang="uk-UA" sz="4000" dirty="0" smtClean="0"/>
              <a:t> </a:t>
            </a:r>
          </a:p>
          <a:p>
            <a:pPr algn="just"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полягає у визначенні фактичної рентабельності різних товарів, територій, сегментів ринку і торгових каналів. </a:t>
            </a:r>
            <a:endParaRPr lang="uk-UA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uk-UA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На першому етапі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виявляються всі витрати з приводу продажу  товару, його реклами, упаковування, доставки й оформлення розрахункових документів.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На другому етапі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з'ясовують суми витрат за перерахованими видами діяльності під час торгівлі через кожний з каналів, що зацікавив.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007291"/>
          </a:xfrm>
        </p:spPr>
        <p:txBody>
          <a:bodyPr/>
          <a:lstStyle/>
          <a:p>
            <a:pPr>
              <a:buNone/>
            </a:pP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Стратегічний контроль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полягає в регулярній перевірці відповідності вихідних стратегічних установок підприємства наявним ринковим можливостям. </a:t>
            </a:r>
          </a:p>
          <a:p>
            <a:pPr algn="just">
              <a:buNone/>
            </a:pP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u="sng" dirty="0" smtClean="0">
                <a:latin typeface="Times New Roman" pitchFamily="18" charset="0"/>
                <a:cs typeface="Times New Roman" pitchFamily="18" charset="0"/>
              </a:rPr>
              <a:t>Відповідальні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/>
              <a:t>—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вище керівництво і ревізор з маркетингу.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u="sng" dirty="0" smtClean="0"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/>
              <a:t>—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визначення ефективності використання наявних маркетингових можливостей.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  Ревізія маркетингу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це комплексне, системне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дослідження маркетингового середовища підприємства (чи організаційної одиниці), завдань, стратегій і оперативної діяльності з метою виявлення проблем стосовно можливостей, що відкриваються і видачі рекомендацій щодо плану дій з удосконалювання маркетингової діяльності підприємства.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 Основна мета ревізії маркетингу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— сформулювати питання, які необхідно опрацювати для планування діяльності та виявлення слабких місць, недоліків.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Завдання ревізії маркетингу 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установити, які пункти маркетингового плану не реалізуються і з яких причин;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чи правильно визначено ціль, завдання, структура, стратегії маркетингу, наскільки у  враховано зміни в ситуації на ринку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розроб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пропозицій, на підставі яких необхідно корегувати маркетингові плани.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истема стратегій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0039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Принципи планування маркетингу: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1) гнучкість;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2) розробка персоналом, який потім буде виконувати ці плани;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3) погодженість з іншими планами підприємства;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4) відповідність головній меті підприємства.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861048"/>
            <a:ext cx="4673476" cy="282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8136904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260649"/>
            <a:ext cx="8820472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 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Місія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 - це короткий вираз основної мети підприємства, чітко сформульована причина його існування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В місії повинні бути такі моменти: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споживачі (для кого працює організація);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які товари і/або послуги пропоновані (які потреби задовольняє організація та в який спосіб);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якими цінностями керується організація під час ухвалення рішень;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до чого прагне організація в майбутньому.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437112"/>
            <a:ext cx="396044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8507288" cy="54586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SWOT-аналіз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 — це визначення сильних і слабких сторін підприємства, а також можливостей та загроз, що походять із його найближчого оточення: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сильні сторони 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Strengths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 — переваги підприємства чи організації;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слабкі сторони 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Weaknesses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 — недоліки організації;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можливості 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Opportunities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 — чинники зовнішнього середовища, використання яких створить переваги для організації на ринку;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загрози 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Threats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 — чинники, що можуть погіршити становище організації на ринку.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1646</TotalTime>
  <Words>2016</Words>
  <Application>Microsoft Office PowerPoint</Application>
  <PresentationFormat>Экран (4:3)</PresentationFormat>
  <Paragraphs>335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Открытая</vt:lpstr>
      <vt:lpstr>Тема 7. Управління маркетинговою діяльністю</vt:lpstr>
      <vt:lpstr>1. Процес маркетингового стратегічного планування.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Організація маркетингової діяльності.</vt:lpstr>
      <vt:lpstr>Завдання організації маркетингу: </vt:lpstr>
      <vt:lpstr>Презентация PowerPoint</vt:lpstr>
      <vt:lpstr>Презентация PowerPoint</vt:lpstr>
      <vt:lpstr>1.Функціональна структура маркетингу</vt:lpstr>
      <vt:lpstr>Презентация PowerPoint</vt:lpstr>
      <vt:lpstr>2.Продуктова структура маркетингу</vt:lpstr>
      <vt:lpstr>Презентация PowerPoint</vt:lpstr>
      <vt:lpstr>3. Структура орієнтована на споживача (сегментна)</vt:lpstr>
      <vt:lpstr>Структура орієнтована на споживача (сегментна)</vt:lpstr>
      <vt:lpstr>4. Географічна структура маркетингу</vt:lpstr>
      <vt:lpstr>Географічна структура маркетингу</vt:lpstr>
      <vt:lpstr>5. Матрична структура маркетингу</vt:lpstr>
      <vt:lpstr>Презентация PowerPoint</vt:lpstr>
      <vt:lpstr>Презентация PowerPoint</vt:lpstr>
      <vt:lpstr>3. Контроль маркетингової діяльності.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9.  План маркетингу підприємства.</dc:title>
  <dc:creator>Natala</dc:creator>
  <cp:lastModifiedBy>Наталья</cp:lastModifiedBy>
  <cp:revision>12</cp:revision>
  <dcterms:created xsi:type="dcterms:W3CDTF">2017-01-26T08:50:45Z</dcterms:created>
  <dcterms:modified xsi:type="dcterms:W3CDTF">2022-01-21T10:54:16Z</dcterms:modified>
</cp:coreProperties>
</file>