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1695E-CD95-4720-9506-8FCBD2C97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CBE26B-9904-4F18-BC3D-FA9A860807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D755-319D-4318-A60C-43DE846FC38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473E-305C-46D6-B084-E99FE8A17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CA3C-502E-415A-8340-85244F5C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34" y="1402126"/>
            <a:ext cx="7938084" cy="23876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Інформаційно-рейтингові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на фондовому ринку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4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37A836-214C-4A2B-809F-5FDAEEBCCDA1}"/>
              </a:ext>
            </a:extLst>
          </p:cNvPr>
          <p:cNvSpPr txBox="1"/>
          <p:nvPr/>
        </p:nvSpPr>
        <p:spPr>
          <a:xfrm>
            <a:off x="473978" y="235822"/>
            <a:ext cx="850224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полягає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присвоєнні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коротко-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довгострокових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емітентам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окремим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зобов'язанням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інвесторами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емітентами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інвестиційними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фондами, банками, брокерами, урядами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4FDF-CFB1-4374-B8DE-6E21C911FE21}"/>
              </a:ext>
            </a:extLst>
          </p:cNvPr>
          <p:cNvSpPr txBox="1"/>
          <p:nvPr/>
        </p:nvSpPr>
        <p:spPr>
          <a:xfrm>
            <a:off x="390088" y="2433737"/>
            <a:ext cx="867002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офіційно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зареєстровано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функціонує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близько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діяльність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регламентується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такими законами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регулювання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ринку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паперів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(№ 448/96-ВР), “Про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папери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(№ 3480-15).</a:t>
            </a:r>
          </a:p>
        </p:txBody>
      </p:sp>
      <p:pic>
        <p:nvPicPr>
          <p:cNvPr id="6146" name="Picture 2" descr="Закон про “пляжі без парканів” опублікували у “Голосі України”">
            <a:extLst>
              <a:ext uri="{FF2B5EF4-FFF2-40B4-BE49-F238E27FC236}">
                <a16:creationId xmlns:a16="http://schemas.microsoft.com/office/drawing/2014/main" id="{1BBF4986-0B4A-45A6-9AF1-882FB2D8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58" y="3957386"/>
            <a:ext cx="4250335" cy="24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4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E83F07-BA58-4A65-B6F1-3BA123DF3371}"/>
              </a:ext>
            </a:extLst>
          </p:cNvPr>
          <p:cNvSpPr txBox="1"/>
          <p:nvPr/>
        </p:nvSpPr>
        <p:spPr>
          <a:xfrm>
            <a:off x="390087" y="235893"/>
            <a:ext cx="7151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в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рейтингове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агентство “Кредит-Рейтинг”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засноване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2001 р. для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кредитоспроможності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суб'єктів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запозичень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присвоєнням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кредитних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рейтингів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Національною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рейтинговою шкалою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Кредит-Рейтинг информация о компании | Столичная Недвижимость">
            <a:extLst>
              <a:ext uri="{FF2B5EF4-FFF2-40B4-BE49-F238E27FC236}">
                <a16:creationId xmlns:a16="http://schemas.microsoft.com/office/drawing/2014/main" id="{3C9BF5F2-49C2-414C-9D2F-6E68BC74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70" y="1671900"/>
            <a:ext cx="4448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9B834-C44B-4C1C-9ECE-31774D2F4796}"/>
              </a:ext>
            </a:extLst>
          </p:cNvPr>
          <p:cNvSpPr txBox="1"/>
          <p:nvPr/>
        </p:nvSpPr>
        <p:spPr>
          <a:xfrm>
            <a:off x="1749105" y="3429000"/>
            <a:ext cx="6522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Інформаційно-рейтингове агентство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Credo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 створене в червні 2008 р. з метою досягнення максимальної прозорості на інформаційному ринку країн СНД і якісного поліпшення послуг</a:t>
            </a:r>
          </a:p>
        </p:txBody>
      </p:sp>
      <p:pic>
        <p:nvPicPr>
          <p:cNvPr id="7174" name="Picture 6" descr="CredoLine - Wikipedia">
            <a:extLst>
              <a:ext uri="{FF2B5EF4-FFF2-40B4-BE49-F238E27FC236}">
                <a16:creationId xmlns:a16="http://schemas.microsoft.com/office/drawing/2014/main" id="{A94A75FF-DE60-4A74-8CC2-68EE49B6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96" y="4554319"/>
            <a:ext cx="4233341" cy="18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6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6DB24-6AED-4F3C-BA3F-679EB7788EF6}"/>
              </a:ext>
            </a:extLst>
          </p:cNvPr>
          <p:cNvSpPr txBox="1"/>
          <p:nvPr/>
        </p:nvSpPr>
        <p:spPr>
          <a:xfrm>
            <a:off x="725648" y="305198"/>
            <a:ext cx="457200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FCC63-B345-4535-807C-2DE3526C3287}"/>
              </a:ext>
            </a:extLst>
          </p:cNvPr>
          <p:cNvSpPr txBox="1"/>
          <p:nvPr/>
        </p:nvSpPr>
        <p:spPr>
          <a:xfrm>
            <a:off x="320879" y="951447"/>
            <a:ext cx="7915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рейтинг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індикатором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інвестора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кожного агентства своя методика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рейтинги.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D2632-D895-41B0-8A96-E07EE2DDB46B}"/>
              </a:ext>
            </a:extLst>
          </p:cNvPr>
          <p:cNvSpPr txBox="1"/>
          <p:nvPr/>
        </p:nvSpPr>
        <p:spPr>
          <a:xfrm>
            <a:off x="1340141" y="2016401"/>
            <a:ext cx="67573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зазначити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вдосконалюється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самому початку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розрізнялося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декілька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 – дефолт), то з часом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отримувала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почали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короткострокові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рейтинги,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надзвичайно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гравців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F80D2-E5AC-4353-BAEE-3B06E23BF481}"/>
              </a:ext>
            </a:extLst>
          </p:cNvPr>
          <p:cNvSpPr txBox="1"/>
          <p:nvPr/>
        </p:nvSpPr>
        <p:spPr>
          <a:xfrm>
            <a:off x="2692865" y="4324725"/>
            <a:ext cx="6327397" cy="199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табл. 1 подано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зіставлення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рейтингів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трьох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найвпливовіших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рейтингових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 –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Moody's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Standard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Poor's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Fitch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Ratings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рейтингу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інших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діє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власна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шкала, яка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була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затверджена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Постановою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Кабінету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Міністрів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“Про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затвердження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рейтингової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шкали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(№ 665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квітня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2007 р.)</a:t>
            </a:r>
          </a:p>
        </p:txBody>
      </p:sp>
    </p:spTree>
    <p:extLst>
      <p:ext uri="{BB962C8B-B14F-4D97-AF65-F5344CB8AC3E}">
        <p14:creationId xmlns:p14="http://schemas.microsoft.com/office/powerpoint/2010/main" val="291773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4F1286E-06BD-426E-B07A-58590F38B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15069"/>
              </p:ext>
            </p:extLst>
          </p:nvPr>
        </p:nvGraphicFramePr>
        <p:xfrm>
          <a:off x="184558" y="151003"/>
          <a:ext cx="8791661" cy="65792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1143">
                  <a:extLst>
                    <a:ext uri="{9D8B030D-6E8A-4147-A177-3AD203B41FA5}">
                      <a16:colId xmlns:a16="http://schemas.microsoft.com/office/drawing/2014/main" val="2543407554"/>
                    </a:ext>
                  </a:extLst>
                </a:gridCol>
                <a:gridCol w="1356913">
                  <a:extLst>
                    <a:ext uri="{9D8B030D-6E8A-4147-A177-3AD203B41FA5}">
                      <a16:colId xmlns:a16="http://schemas.microsoft.com/office/drawing/2014/main" val="1588370454"/>
                    </a:ext>
                  </a:extLst>
                </a:gridCol>
                <a:gridCol w="1250156">
                  <a:extLst>
                    <a:ext uri="{9D8B030D-6E8A-4147-A177-3AD203B41FA5}">
                      <a16:colId xmlns:a16="http://schemas.microsoft.com/office/drawing/2014/main" val="343839145"/>
                    </a:ext>
                  </a:extLst>
                </a:gridCol>
                <a:gridCol w="1245737">
                  <a:extLst>
                    <a:ext uri="{9D8B030D-6E8A-4147-A177-3AD203B41FA5}">
                      <a16:colId xmlns:a16="http://schemas.microsoft.com/office/drawing/2014/main" val="3024689271"/>
                    </a:ext>
                  </a:extLst>
                </a:gridCol>
                <a:gridCol w="3607712">
                  <a:extLst>
                    <a:ext uri="{9D8B030D-6E8A-4147-A177-3AD203B41FA5}">
                      <a16:colId xmlns:a16="http://schemas.microsoft.com/office/drawing/2014/main" val="1600990891"/>
                    </a:ext>
                  </a:extLst>
                </a:gridCol>
              </a:tblGrid>
              <a:tr h="42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 шкала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Fitch Ratings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Moody's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Investors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&amp; Poor's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818805744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Довгострокові кредитні рейтинги (більше ніж 1 рік)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13227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Інвестиційні рівні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81468"/>
                  </a:ext>
                </a:extLst>
              </a:tr>
              <a:tr h="21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uaAAA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AAAukr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Aaa.ua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uaAAA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1813931297"/>
                  </a:ext>
                </a:extLst>
              </a:tr>
              <a:tr h="25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AAukr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Aa.ua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висока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2823290315"/>
                  </a:ext>
                </a:extLst>
              </a:tr>
              <a:tr h="25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A.ua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24055678"/>
                  </a:ext>
                </a:extLst>
              </a:tr>
              <a:tr h="244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uaBBB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BBBukr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Baa.ua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uaBBB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достатня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2404138325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Спекулятивні рівні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41638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BBukr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uaBB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нижчя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ніж достатньо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943559492"/>
                  </a:ext>
                </a:extLst>
              </a:tr>
              <a:tr h="25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1521563268"/>
                  </a:ext>
                </a:extLst>
              </a:tr>
              <a:tr h="49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uaCCC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CCCukr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Caa.ua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uaCCC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низька кредитоспроможність; потенційна вірогідність дефолту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2391702063"/>
                  </a:ext>
                </a:extLst>
              </a:tr>
              <a:tr h="27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 вірогідність дефолту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936715216"/>
                  </a:ext>
                </a:extLst>
              </a:tr>
              <a:tr h="23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C.ua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очікується дефолт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2613359251"/>
                  </a:ext>
                </a:extLst>
              </a:tr>
              <a:tr h="29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uaD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DDDukr,DDukr, Dukr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uaD,uaSD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дефолт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789953710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 кредитні рейтинги (до 1 року)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32605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Інвестиційні рівні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77870"/>
                  </a:ext>
                </a:extLst>
              </a:tr>
              <a:tr h="3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UA-1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883423733"/>
                  </a:ext>
                </a:extLst>
              </a:tr>
              <a:tr h="3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509122296"/>
                  </a:ext>
                </a:extLst>
              </a:tr>
              <a:tr h="3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UA-3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достатня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994207129"/>
                  </a:ext>
                </a:extLst>
              </a:tr>
              <a:tr h="2319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Спекулятивні рівні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38287"/>
                  </a:ext>
                </a:extLst>
              </a:tr>
              <a:tr h="3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192222059"/>
                  </a:ext>
                </a:extLst>
              </a:tr>
              <a:tr h="3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низька кредитоспроможність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3288522833"/>
                  </a:ext>
                </a:extLst>
              </a:tr>
              <a:tr h="23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uaKD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Dukr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дефолт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4" marR="44054" marT="0" marB="0"/>
                </a:tc>
                <a:extLst>
                  <a:ext uri="{0D108BD9-81ED-4DB2-BD59-A6C34878D82A}">
                    <a16:rowId xmlns:a16="http://schemas.microsoft.com/office/drawing/2014/main" val="275974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2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602E58-0494-41F5-85AA-2DDA84A67322}"/>
              </a:ext>
            </a:extLst>
          </p:cNvPr>
          <p:cNvSpPr txBox="1"/>
          <p:nvPr/>
        </p:nvSpPr>
        <p:spPr>
          <a:xfrm>
            <a:off x="402671" y="317250"/>
            <a:ext cx="8338657" cy="266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видно,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починаються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літер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а”,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належність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застосування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використовуватися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додаткові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“+”,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означають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проміжні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категорії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стосовно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категорій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Крім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того,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поруч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рейтингом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одна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приміток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наведених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пояснених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табл.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B157B6-4BE4-4CC1-A860-A198CD81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93752"/>
              </p:ext>
            </p:extLst>
          </p:nvPr>
        </p:nvGraphicFramePr>
        <p:xfrm>
          <a:off x="2184825" y="3183187"/>
          <a:ext cx="6489391" cy="2438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0811">
                  <a:extLst>
                    <a:ext uri="{9D8B030D-6E8A-4147-A177-3AD203B41FA5}">
                      <a16:colId xmlns:a16="http://schemas.microsoft.com/office/drawing/2014/main" val="471353609"/>
                    </a:ext>
                  </a:extLst>
                </a:gridCol>
                <a:gridCol w="4978580">
                  <a:extLst>
                    <a:ext uri="{9D8B030D-6E8A-4147-A177-3AD203B41FA5}">
                      <a16:colId xmlns:a16="http://schemas.microsoft.com/office/drawing/2014/main" val="1509611130"/>
                    </a:ext>
                  </a:extLst>
                </a:gridCol>
              </a:tblGrid>
              <a:tr h="28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603742"/>
                  </a:ext>
                </a:extLst>
              </a:tr>
              <a:tr h="28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(рі)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Рейтинги, визначені на підставі використання лише публічної інформації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555445"/>
                  </a:ext>
                </a:extLst>
              </a:tr>
              <a:tr h="596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відкликаний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Рейтинг, відкликаний у зв'язку з тим, що позичальник не надає необхідної інформації для оновлення рейтингу, або з інших причин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21972"/>
                  </a:ext>
                </a:extLst>
              </a:tr>
              <a:tr h="90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призупинений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Рейтинг, що може бути відкликаний (як проміжний етап перед його можливим відкликанням) у зв'язку з тим, що позичальник не надає необхідної інформації для оновлення рейтингу, або з інших причин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45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65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6CC354-C329-422F-8605-70897AA97ADE}"/>
              </a:ext>
            </a:extLst>
          </p:cNvPr>
          <p:cNvSpPr txBox="1"/>
          <p:nvPr/>
        </p:nvSpPr>
        <p:spPr>
          <a:xfrm>
            <a:off x="411061" y="293572"/>
            <a:ext cx="8028263" cy="391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Водночас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вважати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будь-яку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усталеною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Зокрема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Morningstar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класифікує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папери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кількістю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зірок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присвоєнні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зірочок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однієї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п'яти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залежно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співвідношення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ризику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прибутковості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працюють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трьох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поділяються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48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категорій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потім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об'єднуються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чотири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категорії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гібридні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інвестують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ринках).</a:t>
            </a:r>
          </a:p>
        </p:txBody>
      </p:sp>
      <p:pic>
        <p:nvPicPr>
          <p:cNvPr id="10242" name="Picture 2" descr="5 звезд звезды номинальности золота золотистых Иллюстрация штока -  иллюстрации насчитывающей металл, трофей: 22077831">
            <a:extLst>
              <a:ext uri="{FF2B5EF4-FFF2-40B4-BE49-F238E27FC236}">
                <a16:creationId xmlns:a16="http://schemas.microsoft.com/office/drawing/2014/main" id="{36BAC748-296E-4453-A7A8-03A9B5E8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42" y="4395131"/>
            <a:ext cx="4596649" cy="19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0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7288A-74B9-4ED6-98EB-B5143E0710F1}"/>
              </a:ext>
            </a:extLst>
          </p:cNvPr>
          <p:cNvSpPr txBox="1"/>
          <p:nvPr/>
        </p:nvSpPr>
        <p:spPr>
          <a:xfrm>
            <a:off x="469783" y="294060"/>
            <a:ext cx="760042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рейтингу фонду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(3, 5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Morningstar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віднімається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Morningstar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CB5CA-BCD9-4572-A06E-8E7B5DD38786}"/>
              </a:ext>
            </a:extLst>
          </p:cNvPr>
          <p:cNvSpPr txBox="1"/>
          <p:nvPr/>
        </p:nvSpPr>
        <p:spPr>
          <a:xfrm>
            <a:off x="1426129" y="1358336"/>
            <a:ext cx="7659148" cy="414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10 %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результатами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 “5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найвищий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22,5 % – “4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35 % – “3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22,5 % – “2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10 % – “1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найнижчий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рейтинги автоматично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перераховуються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9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91927D-2340-4B03-8119-4CFB23022901}"/>
              </a:ext>
            </a:extLst>
          </p:cNvPr>
          <p:cNvSpPr txBox="1"/>
          <p:nvPr/>
        </p:nvSpPr>
        <p:spPr>
          <a:xfrm>
            <a:off x="977318" y="323951"/>
            <a:ext cx="782273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агентства та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фондового ринку.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35D32-8E96-4C5C-AB86-5C9E12B72BAA}"/>
              </a:ext>
            </a:extLst>
          </p:cNvPr>
          <p:cNvSpPr txBox="1"/>
          <p:nvPr/>
        </p:nvSpPr>
        <p:spPr>
          <a:xfrm>
            <a:off x="276837" y="1133809"/>
            <a:ext cx="8590326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Оперативну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економічну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моніторингу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стану фондового ринку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поширюють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B848B-C116-4B58-B131-8F157ECF6507}"/>
              </a:ext>
            </a:extLst>
          </p:cNvPr>
          <p:cNvSpPr txBox="1"/>
          <p:nvPr/>
        </p:nvSpPr>
        <p:spPr>
          <a:xfrm>
            <a:off x="2789340" y="4406254"/>
            <a:ext cx="64217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суб'єкт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особа у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центру,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метою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ЗМІ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еєстрація інформаційного агентства ➔ LexoPolis">
            <a:extLst>
              <a:ext uri="{FF2B5EF4-FFF2-40B4-BE49-F238E27FC236}">
                <a16:creationId xmlns:a16="http://schemas.microsoft.com/office/drawing/2014/main" id="{8A7126FE-B5E0-47D1-9593-882B269D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43" y="2099197"/>
            <a:ext cx="4434213" cy="21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17ADC-2F3C-4AAF-8F57-89C0E8DC7858}"/>
              </a:ext>
            </a:extLst>
          </p:cNvPr>
          <p:cNvSpPr txBox="1"/>
          <p:nvPr/>
        </p:nvSpPr>
        <p:spPr>
          <a:xfrm>
            <a:off x="448810" y="86796"/>
            <a:ext cx="8435131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поділяються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недержавні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іноземні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діють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через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представництва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незалежно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власності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 й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представництва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іноземних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 </a:t>
            </a:r>
            <a:r>
              <a:rPr lang="ru-RU" sz="16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підлягають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обов'язковій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державній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реєстрації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FC568-9824-421C-AB63-8BE7EB49A7DD}"/>
              </a:ext>
            </a:extLst>
          </p:cNvPr>
          <p:cNvSpPr txBox="1"/>
          <p:nvPr/>
        </p:nvSpPr>
        <p:spPr>
          <a:xfrm>
            <a:off x="2067885" y="3893422"/>
            <a:ext cx="6816056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сьогодні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провідними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міжнародними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інформаційними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спеціалізуються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виключно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новин,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вважаються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агентства, як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Bloomberg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Thomson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Reuters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фінансово-інформаційна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Dow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Jones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Company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2290" name="Picture 2" descr="Мир захлебнется от избытка нефти через три месяца — Caspian Barrel">
            <a:extLst>
              <a:ext uri="{FF2B5EF4-FFF2-40B4-BE49-F238E27FC236}">
                <a16:creationId xmlns:a16="http://schemas.microsoft.com/office/drawing/2014/main" id="{767DB781-83B9-468D-B185-B7258AB1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8" y="1934593"/>
            <a:ext cx="2656724" cy="14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omson Reuters | LinkedIn">
            <a:extLst>
              <a:ext uri="{FF2B5EF4-FFF2-40B4-BE49-F238E27FC236}">
                <a16:creationId xmlns:a16="http://schemas.microsoft.com/office/drawing/2014/main" id="{B6B607CA-54A0-44BE-8406-6165F124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86" y="1932847"/>
            <a:ext cx="1496038" cy="14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ow Jones &amp; Company - Wikiwand">
            <a:extLst>
              <a:ext uri="{FF2B5EF4-FFF2-40B4-BE49-F238E27FC236}">
                <a16:creationId xmlns:a16="http://schemas.microsoft.com/office/drawing/2014/main" id="{57E3EBBA-B572-4757-BE21-8B0B0AF6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67043"/>
            <a:ext cx="4191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8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A84DD-E8F9-4744-9B97-EBD06F3F2B31}"/>
              </a:ext>
            </a:extLst>
          </p:cNvPr>
          <p:cNvSpPr txBox="1"/>
          <p:nvPr/>
        </p:nvSpPr>
        <p:spPr>
          <a:xfrm>
            <a:off x="-260058" y="120839"/>
            <a:ext cx="9664116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теперішній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момент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найбільшими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інформаційними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агентствами в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УКРІНФОРМ, УНІАН, “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Інтерфакс-Україна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та “РБК-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DEAF8-353A-4A21-BBD4-630252393F8B}"/>
              </a:ext>
            </a:extLst>
          </p:cNvPr>
          <p:cNvSpPr txBox="1"/>
          <p:nvPr/>
        </p:nvSpPr>
        <p:spPr>
          <a:xfrm>
            <a:off x="260059" y="1085874"/>
            <a:ext cx="8128932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УКРІНФОРМ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найдавніше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єдиний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член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Європейського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альянсу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член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Асоціації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Причорномор'я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(ПАНІА).</a:t>
            </a:r>
          </a:p>
        </p:txBody>
      </p:sp>
      <p:pic>
        <p:nvPicPr>
          <p:cNvPr id="13316" name="Picture 4" descr="Украинское национальное информационное агентство &quot;Укринформ&quot;. Адрес  Украинское национальное информационное агентство &quot;Укринформ&quot; - ул. Богдана  Хмельницкого, 8/16. Пресса - Киев Vgorode.ua">
            <a:extLst>
              <a:ext uri="{FF2B5EF4-FFF2-40B4-BE49-F238E27FC236}">
                <a16:creationId xmlns:a16="http://schemas.microsoft.com/office/drawing/2014/main" id="{D9FAED25-3D06-4854-808C-8BE19193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52" y="2476980"/>
            <a:ext cx="1904039" cy="19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A50A39-BD89-43DC-B323-D51E3C860344}"/>
              </a:ext>
            </a:extLst>
          </p:cNvPr>
          <p:cNvSpPr txBox="1"/>
          <p:nvPr/>
        </p:nvSpPr>
        <p:spPr>
          <a:xfrm>
            <a:off x="3850547" y="4436730"/>
            <a:ext cx="5050171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незалежне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 новин (УНІАН)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найбільших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засноване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1993 р.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спеціалізується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3320" name="Picture 8" descr="УНІАН ТБ — Вікіпедія">
            <a:extLst>
              <a:ext uri="{FF2B5EF4-FFF2-40B4-BE49-F238E27FC236}">
                <a16:creationId xmlns:a16="http://schemas.microsoft.com/office/drawing/2014/main" id="{929D6ECD-456A-485A-9489-896E598F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7" y="31150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5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F024C-2CB2-46F1-A833-73DD8C19AB44}"/>
              </a:ext>
            </a:extLst>
          </p:cNvPr>
          <p:cNvSpPr txBox="1"/>
          <p:nvPr/>
        </p:nvSpPr>
        <p:spPr>
          <a:xfrm>
            <a:off x="545284" y="880844"/>
            <a:ext cx="8053431" cy="273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рейтинги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фондового ринку.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Рейтингові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агентства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агентства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фондового ринку.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BCE17-F372-4D64-8D05-6205B03E7FBD}"/>
              </a:ext>
            </a:extLst>
          </p:cNvPr>
          <p:cNvSpPr txBox="1"/>
          <p:nvPr/>
        </p:nvSpPr>
        <p:spPr>
          <a:xfrm>
            <a:off x="494950" y="342417"/>
            <a:ext cx="7273255" cy="3207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 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Інтерфакс-Україна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входить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Interfax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Information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працює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ринку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1992 р. 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Агентство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випускає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більш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продуктів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фінансової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тематики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чотирма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російською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англійською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німецькою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</p:txBody>
      </p:sp>
      <p:pic>
        <p:nvPicPr>
          <p:cNvPr id="14338" name="Picture 2" descr="Інтерфакс-Україна — Вікіпедія">
            <a:extLst>
              <a:ext uri="{FF2B5EF4-FFF2-40B4-BE49-F238E27FC236}">
                <a16:creationId xmlns:a16="http://schemas.microsoft.com/office/drawing/2014/main" id="{21099145-93E4-4E53-9B12-4D5ADF06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77" y="3823282"/>
            <a:ext cx="4453671" cy="19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2215E-D64D-4AC5-B536-C5140135C250}"/>
              </a:ext>
            </a:extLst>
          </p:cNvPr>
          <p:cNvSpPr txBox="1"/>
          <p:nvPr/>
        </p:nvSpPr>
        <p:spPr>
          <a:xfrm>
            <a:off x="394283" y="477936"/>
            <a:ext cx="8019875" cy="349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Провідне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місце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просторі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посідає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 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РБК-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підтримки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російської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“РБК”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Діяльність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зосереджена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фінансової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й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межами.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Зокрема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загального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доступу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поширюються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економіки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ринків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довідники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валют,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депозити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форекс,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нафта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золото,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світові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індекси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5362" name="Picture 2" descr="рбк украина смотреть онлайн">
            <a:extLst>
              <a:ext uri="{FF2B5EF4-FFF2-40B4-BE49-F238E27FC236}">
                <a16:creationId xmlns:a16="http://schemas.microsoft.com/office/drawing/2014/main" id="{4BAA872E-9486-4AE4-819A-2C748E2D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101"/>
            <a:ext cx="2860646" cy="28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73F9A7-7B34-4CBE-9E1E-30CAC688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1706"/>
            <a:ext cx="78867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3457-F340-4BB7-960F-5F3746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7680"/>
            <a:ext cx="7886700" cy="770947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рейтинги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фондового ринку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FA40D-7D8B-42FF-B4E7-51C8873FA21E}"/>
              </a:ext>
            </a:extLst>
          </p:cNvPr>
          <p:cNvSpPr txBox="1"/>
          <p:nvPr/>
        </p:nvSpPr>
        <p:spPr>
          <a:xfrm>
            <a:off x="255865" y="1125785"/>
            <a:ext cx="8632270" cy="254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сигнальних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довіряють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агрегованим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розраховуються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спеціалізуються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обробці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F6273-F774-468D-AFB7-CCDAB234167D}"/>
              </a:ext>
            </a:extLst>
          </p:cNvPr>
          <p:cNvSpPr txBox="1"/>
          <p:nvPr/>
        </p:nvSpPr>
        <p:spPr>
          <a:xfrm>
            <a:off x="1812022" y="3926978"/>
            <a:ext cx="733197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моніторингу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фондового ринку такими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агрегованими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показниками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фондові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індекси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Так,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фондові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індекси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універсальним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ресурсом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прийняття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рішень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купівлі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продажу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рейтинги –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294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900A3-7704-4DA0-8BEE-70CDF65110D4}"/>
              </a:ext>
            </a:extLst>
          </p:cNvPr>
          <p:cNvSpPr txBox="1"/>
          <p:nvPr/>
        </p:nvSpPr>
        <p:spPr>
          <a:xfrm>
            <a:off x="2067885" y="3429000"/>
            <a:ext cx="6648275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–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універсальний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інструмент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оцінювання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кредитоспроможності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позичальника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надійності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зобов'язань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встановлення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плати за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ризик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Moody's підвищило кредитний рейтинг України">
            <a:extLst>
              <a:ext uri="{FF2B5EF4-FFF2-40B4-BE49-F238E27FC236}">
                <a16:creationId xmlns:a16="http://schemas.microsoft.com/office/drawing/2014/main" id="{C7BF7E1B-580C-4264-9F27-758DB133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2" y="447762"/>
            <a:ext cx="4611061" cy="2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BA0573-7B34-44CB-9D97-3A2990CFC049}"/>
              </a:ext>
            </a:extLst>
          </p:cNvPr>
          <p:cNvSpPr txBox="1"/>
          <p:nvPr/>
        </p:nvSpPr>
        <p:spPr>
          <a:xfrm>
            <a:off x="444616" y="357706"/>
            <a:ext cx="8128933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компанії-емітента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позитивним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вже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сам факт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наявності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кредитного рейтингу,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незалежно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оскільки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свідчить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прозорість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надійність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фінансову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стабільність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86095-2F43-4415-8459-5B94C716020E}"/>
              </a:ext>
            </a:extLst>
          </p:cNvPr>
          <p:cNvSpPr txBox="1"/>
          <p:nvPr/>
        </p:nvSpPr>
        <p:spPr>
          <a:xfrm>
            <a:off x="687897" y="1953468"/>
            <a:ext cx="8456103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Кредитні рейтинги можуть використовуватися 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різними учасниками фінансового ринку: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інвесторами при аналізі ризикованості здійснення інвестицій у цінні папери, страховими компаніями, недержавними пенсійними фондами, компаніями з управління активами при розміщенні резервів, банками при ухваленні рішення про доцільність кредитування підприємства або покупці його цінних паперів, лізинговими компаніями, підприємствами при ухваленні рішення про доцільність співпраці з контрагентами тощо.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004F3-C47D-4420-9E17-7E802742102F}"/>
              </a:ext>
            </a:extLst>
          </p:cNvPr>
          <p:cNvSpPr txBox="1"/>
          <p:nvPr/>
        </p:nvSpPr>
        <p:spPr>
          <a:xfrm>
            <a:off x="624980" y="432721"/>
            <a:ext cx="7894039" cy="2792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більшості випадків кредитні рейтинги присвоюються компаніям-емітентам, державам, муніципалітетам, що проводять розміщення боргових цінних паперів (облігацій, векселів та ін.).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правило, рейтинги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 самому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емітенту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цінному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паперу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займаються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агентства</a:t>
            </a: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В Україні вибрали уповноважені рейтингові агентства | Асоціація  консалтингових фірм">
            <a:extLst>
              <a:ext uri="{FF2B5EF4-FFF2-40B4-BE49-F238E27FC236}">
                <a16:creationId xmlns:a16="http://schemas.microsoft.com/office/drawing/2014/main" id="{C525892E-5A98-4DA1-8250-A526C2DB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21" y="3214381"/>
            <a:ext cx="3848198" cy="28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9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F8B93-8567-45CC-A925-E28BA7FB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289"/>
            <a:ext cx="7869398" cy="1228783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Рейтингові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агентства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01E92-A1CE-45E9-ACE8-C112DF954F8A}"/>
              </a:ext>
            </a:extLst>
          </p:cNvPr>
          <p:cNvSpPr txBox="1"/>
          <p:nvPr/>
        </p:nvSpPr>
        <p:spPr>
          <a:xfrm>
            <a:off x="845191" y="1544504"/>
            <a:ext cx="745361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Рейтингове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агентство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комерційна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займається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оцінюванням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платоспроможності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емітентів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зобов'язань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корпоративного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активами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встановлює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рейтинг. </a:t>
            </a:r>
          </a:p>
        </p:txBody>
      </p:sp>
      <p:pic>
        <p:nvPicPr>
          <p:cNvPr id="3074" name="Picture 2" descr="Міжнародні рейтингові агентства некоректно оцінюють ризики, - зарубіжний  експерт - iPress.ua">
            <a:extLst>
              <a:ext uri="{FF2B5EF4-FFF2-40B4-BE49-F238E27FC236}">
                <a16:creationId xmlns:a16="http://schemas.microsoft.com/office/drawing/2014/main" id="{EC519DE3-2DE4-4FA5-958F-1BAEF3FE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16" y="3476505"/>
            <a:ext cx="3814194" cy="28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17F0DF-EAD2-45E0-BBCD-8EBC4F9E31AE}"/>
              </a:ext>
            </a:extLst>
          </p:cNvPr>
          <p:cNvSpPr txBox="1"/>
          <p:nvPr/>
        </p:nvSpPr>
        <p:spPr>
          <a:xfrm>
            <a:off x="369116" y="275791"/>
            <a:ext cx="8120543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Кредитний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відображає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ризик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невиплати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зобов'язанням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впливає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величину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процентної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ставки,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вартість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прибутковість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зобов'язань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цьому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вищий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рейтинг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меншому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ризику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невиплати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0EAF6-A976-4535-AC2E-DB4D077CA71B}"/>
              </a:ext>
            </a:extLst>
          </p:cNvPr>
          <p:cNvSpPr txBox="1"/>
          <p:nvPr/>
        </p:nvSpPr>
        <p:spPr>
          <a:xfrm>
            <a:off x="3338818" y="2944979"/>
            <a:ext cx="5612236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Однією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проблем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рейтингування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довіри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Очевидно,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отримана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оцінка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відповідати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загальноприйнятим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характеристикам, 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користуватися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довірою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більшості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учасників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ринку. Для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досягнення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цієї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мети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емітент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кредитного рейтингу повинна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довгу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історію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високою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якістю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оцінок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неупередженістю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діях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098" name="Picture 2" descr="Чи впливає наявність мікропозик на кредитну історію? - ar25.org">
            <a:extLst>
              <a:ext uri="{FF2B5EF4-FFF2-40B4-BE49-F238E27FC236}">
                <a16:creationId xmlns:a16="http://schemas.microsoft.com/office/drawing/2014/main" id="{7C27953F-0467-4ECE-9E8D-C84E4B0B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6" y="1736956"/>
            <a:ext cx="3607266" cy="2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9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443710-B79F-4D86-9A9F-05047EC0133B}"/>
              </a:ext>
            </a:extLst>
          </p:cNvPr>
          <p:cNvSpPr txBox="1"/>
          <p:nvPr/>
        </p:nvSpPr>
        <p:spPr>
          <a:xfrm>
            <a:off x="906010" y="213082"/>
            <a:ext cx="7818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нараховується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агентство, яке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рейтингу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декілька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рейтингових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агентств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всесвітнє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бренди,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Fitch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Ratings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(Велика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Британія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Moody's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(США), 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Poor's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(США).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Агентство Fitch повысило кредитный рейтинг Греции | Новости из Германии о  Европе | DW | 16.02.2018">
            <a:extLst>
              <a:ext uri="{FF2B5EF4-FFF2-40B4-BE49-F238E27FC236}">
                <a16:creationId xmlns:a16="http://schemas.microsoft.com/office/drawing/2014/main" id="{4E535773-F7F0-4446-9421-0EEA4820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6" y="2232083"/>
            <a:ext cx="2594280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ody's улучшило прогноз развития банковской системы Украины |  Экономическая правда">
            <a:extLst>
              <a:ext uri="{FF2B5EF4-FFF2-40B4-BE49-F238E27FC236}">
                <a16:creationId xmlns:a16="http://schemas.microsoft.com/office/drawing/2014/main" id="{686889BD-386A-44B2-983B-54A0FE1C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80" y="2233219"/>
            <a:ext cx="2594279" cy="14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&amp;P подтвердило кредитный рейтинг РФ на инвестиционном уровне со стабильным  прогнозом | Экономические новости из Германии | DW | 20.07.2019">
            <a:extLst>
              <a:ext uri="{FF2B5EF4-FFF2-40B4-BE49-F238E27FC236}">
                <a16:creationId xmlns:a16="http://schemas.microsoft.com/office/drawing/2014/main" id="{CBA61EAB-9538-411C-A255-B9C73315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16" y="2230947"/>
            <a:ext cx="2594279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BD2D83-41B4-47EA-8E68-17C2C3CC03B2}"/>
              </a:ext>
            </a:extLst>
          </p:cNvPr>
          <p:cNvSpPr txBox="1"/>
          <p:nvPr/>
        </p:nvSpPr>
        <p:spPr>
          <a:xfrm>
            <a:off x="2093053" y="3954695"/>
            <a:ext cx="6933501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три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компанії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фактично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монополізували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ринок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рейтингів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компаній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країн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світу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дає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змогу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отримувати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величезні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прибутки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Зокрема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річний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оборот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Standard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Poor's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становить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близько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2,6 млрд дол. США,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Moody's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близько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млрд дол. США.</a:t>
            </a:r>
          </a:p>
        </p:txBody>
      </p:sp>
    </p:spTree>
    <p:extLst>
      <p:ext uri="{BB962C8B-B14F-4D97-AF65-F5344CB8AC3E}">
        <p14:creationId xmlns:p14="http://schemas.microsoft.com/office/powerpoint/2010/main" val="31760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1684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Інформаційно-рейтингові агенства та їх роль на фондовому ринку</vt:lpstr>
      <vt:lpstr>Презентация PowerPoint</vt:lpstr>
      <vt:lpstr>1. Кредитні рейтинги та їх значення для інформаційного забезпечення фондового ринку</vt:lpstr>
      <vt:lpstr>Презентация PowerPoint</vt:lpstr>
      <vt:lpstr>Презентация PowerPoint</vt:lpstr>
      <vt:lpstr>Презентация PowerPoint</vt:lpstr>
      <vt:lpstr>2. Рейтингові агентства та їх інформація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10</cp:revision>
  <dcterms:created xsi:type="dcterms:W3CDTF">2020-10-04T11:23:22Z</dcterms:created>
  <dcterms:modified xsi:type="dcterms:W3CDTF">2021-04-22T16:33:02Z</dcterms:modified>
</cp:coreProperties>
</file>