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80"/>
  </p:notesMasterIdLst>
  <p:sldIdLst>
    <p:sldId id="256" r:id="rId2"/>
    <p:sldId id="272" r:id="rId3"/>
    <p:sldId id="336" r:id="rId4"/>
    <p:sldId id="327" r:id="rId5"/>
    <p:sldId id="292" r:id="rId6"/>
    <p:sldId id="294" r:id="rId7"/>
    <p:sldId id="298" r:id="rId8"/>
    <p:sldId id="300" r:id="rId9"/>
    <p:sldId id="324" r:id="rId10"/>
    <p:sldId id="328" r:id="rId11"/>
    <p:sldId id="331" r:id="rId12"/>
    <p:sldId id="318" r:id="rId13"/>
    <p:sldId id="325" r:id="rId14"/>
    <p:sldId id="326" r:id="rId15"/>
    <p:sldId id="296" r:id="rId16"/>
    <p:sldId id="339" r:id="rId17"/>
    <p:sldId id="308" r:id="rId18"/>
    <p:sldId id="332" r:id="rId19"/>
    <p:sldId id="320" r:id="rId20"/>
    <p:sldId id="341" r:id="rId21"/>
    <p:sldId id="317" r:id="rId22"/>
    <p:sldId id="391" r:id="rId23"/>
    <p:sldId id="306" r:id="rId24"/>
    <p:sldId id="307" r:id="rId25"/>
    <p:sldId id="376" r:id="rId26"/>
    <p:sldId id="377" r:id="rId27"/>
    <p:sldId id="374" r:id="rId28"/>
    <p:sldId id="369" r:id="rId29"/>
    <p:sldId id="370" r:id="rId30"/>
    <p:sldId id="390" r:id="rId31"/>
    <p:sldId id="375" r:id="rId32"/>
    <p:sldId id="379" r:id="rId33"/>
    <p:sldId id="381" r:id="rId34"/>
    <p:sldId id="371" r:id="rId35"/>
    <p:sldId id="382" r:id="rId36"/>
    <p:sldId id="383" r:id="rId37"/>
    <p:sldId id="373" r:id="rId38"/>
    <p:sldId id="316" r:id="rId39"/>
    <p:sldId id="365" r:id="rId40"/>
    <p:sldId id="387" r:id="rId41"/>
    <p:sldId id="366" r:id="rId42"/>
    <p:sldId id="367" r:id="rId43"/>
    <p:sldId id="392" r:id="rId44"/>
    <p:sldId id="396" r:id="rId45"/>
    <p:sldId id="395" r:id="rId46"/>
    <p:sldId id="393" r:id="rId47"/>
    <p:sldId id="394" r:id="rId48"/>
    <p:sldId id="310" r:id="rId49"/>
    <p:sldId id="385" r:id="rId50"/>
    <p:sldId id="386" r:id="rId51"/>
    <p:sldId id="313" r:id="rId52"/>
    <p:sldId id="384" r:id="rId53"/>
    <p:sldId id="314" r:id="rId54"/>
    <p:sldId id="330" r:id="rId55"/>
    <p:sldId id="342" r:id="rId56"/>
    <p:sldId id="343" r:id="rId57"/>
    <p:sldId id="329" r:id="rId58"/>
    <p:sldId id="344" r:id="rId59"/>
    <p:sldId id="354" r:id="rId60"/>
    <p:sldId id="355" r:id="rId61"/>
    <p:sldId id="345" r:id="rId62"/>
    <p:sldId id="346" r:id="rId63"/>
    <p:sldId id="356" r:id="rId64"/>
    <p:sldId id="357" r:id="rId65"/>
    <p:sldId id="358" r:id="rId66"/>
    <p:sldId id="359" r:id="rId67"/>
    <p:sldId id="360" r:id="rId68"/>
    <p:sldId id="361" r:id="rId69"/>
    <p:sldId id="362" r:id="rId70"/>
    <p:sldId id="363" r:id="rId71"/>
    <p:sldId id="364" r:id="rId72"/>
    <p:sldId id="347" r:id="rId73"/>
    <p:sldId id="348" r:id="rId74"/>
    <p:sldId id="378" r:id="rId75"/>
    <p:sldId id="350" r:id="rId76"/>
    <p:sldId id="351" r:id="rId77"/>
    <p:sldId id="352" r:id="rId78"/>
    <p:sldId id="353" r:id="rId7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2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-11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C3DEA4A-3FCB-42DE-9824-C463E3ECC3B1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7535DC7-A7F2-4441-A948-D220394B3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4F4C152-6B88-4712-9475-23CC9BC6B4EE}" type="slidenum">
              <a:rPr lang="ru-RU" sz="1200" b="0">
                <a:solidFill>
                  <a:schemeClr val="tx1"/>
                </a:solidFill>
                <a:latin typeface="Calibri" pitchFamily="34" charset="0"/>
              </a:rPr>
              <a:pPr algn="r"/>
              <a:t>24</a:t>
            </a:fld>
            <a:endParaRPr lang="ru-RU" sz="1200" b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Notes Placeholder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Notes Placeholder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Notes Placeholder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Notes Placeholder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Notes Placeholder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A718F-9E71-4AA0-9D99-26F31E40E63C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FDAF7-E679-4456-A6FD-B7E1DD61C3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4A1B6-D914-47B4-A02C-FB711A94E87D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04EC-DACF-4D11-BC91-C0D3C07D82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F654-C91E-458F-967C-6DEB2DA9AD7D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DA8F-34FF-479B-B939-B3F9B982A5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C7BDB-9BD5-49C3-A97B-CDF04C177441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E5689-459B-4AB9-8596-C1C0ED471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4A682-FEBE-4EB9-B767-4ADBEC5F8948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31673-DB30-4586-B566-BD76EE2D89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23DAA-4567-492E-BB08-66083908C948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15118-ED57-407C-8850-024F7FD277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A1A4-CC3D-470C-B72A-CF738ECCD55A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7E593-C6FF-472E-AB4E-DCD4DFB606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69917-EB72-4535-AA99-9BDEA61461EE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6A52-CCF8-4AA3-91EF-1D4E1D9A0C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4BEEB-7A9E-4866-AE0C-E2A5CFBE6169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0A73-AA2C-41E2-A313-89100B0C4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70770-07E6-4A24-9137-E9A1D452390F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3EE2C-363A-46AC-865F-425CB4C10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79326-AC63-4C68-8D35-867BD2E9FAB5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0A039-C4AC-4665-BBFB-238D888D7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7CBDD-5F71-437A-B112-EDEB0C262DE0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C5E93-C2FE-41F3-A8A9-BF937D5A9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BB83C06-2FF3-42D7-88CF-5C31DB5619DC}" type="datetimeFigureOut">
              <a:rPr lang="ru-RU"/>
              <a:pPr>
                <a:defRPr/>
              </a:pPr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82EC3DB-D1F1-4A44-84CB-33F4FAC9C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3" r:id="rId3"/>
    <p:sldLayoutId id="2147483672" r:id="rId4"/>
    <p:sldLayoutId id="2147483671" r:id="rId5"/>
    <p:sldLayoutId id="2147483670" r:id="rId6"/>
    <p:sldLayoutId id="2147483669" r:id="rId7"/>
    <p:sldLayoutId id="2147483668" r:id="rId8"/>
    <p:sldLayoutId id="2147483667" r:id="rId9"/>
    <p:sldLayoutId id="2147483666" r:id="rId10"/>
    <p:sldLayoutId id="2147483665" r:id="rId11"/>
    <p:sldLayoutId id="214748366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64;&#1050;&#1054;&#1051;&#1040;%20&#1048;&#1056;&#1040;\9%20%20%20-12-&#1088;&#1110;&#1095;&#1082;&#1072;\&#1075;&#1086;&#1083;&#1086;&#1074;&#1085;&#1086;&#1081;%20&#1084;&#1086;&#1079;&#1075;\24.02.2010%2022-01-20.avi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51.xml"/><Relationship Id="rId3" Type="http://schemas.openxmlformats.org/officeDocument/2006/relationships/slide" Target="slide17.xml"/><Relationship Id="rId7" Type="http://schemas.openxmlformats.org/officeDocument/2006/relationships/slide" Target="slide5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24.xml"/><Relationship Id="rId10" Type="http://schemas.openxmlformats.org/officeDocument/2006/relationships/slide" Target="slide6.xml"/><Relationship Id="rId4" Type="http://schemas.openxmlformats.org/officeDocument/2006/relationships/slide" Target="slide21.xml"/><Relationship Id="rId9" Type="http://schemas.openxmlformats.org/officeDocument/2006/relationships/slide" Target="slide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jpeg"/><Relationship Id="rId7" Type="http://schemas.openxmlformats.org/officeDocument/2006/relationships/image" Target="../media/image5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gif"/><Relationship Id="rId5" Type="http://schemas.openxmlformats.org/officeDocument/2006/relationships/image" Target="../media/image51.jpeg"/><Relationship Id="rId10" Type="http://schemas.openxmlformats.org/officeDocument/2006/relationships/image" Target="../media/image56.gif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119063"/>
            <a:ext cx="9144000" cy="962025"/>
          </a:xfrm>
        </p:spPr>
        <p:txBody>
          <a:bodyPr anchor="b"/>
          <a:lstStyle/>
          <a:p>
            <a:pPr algn="ctr" eaLnBrk="1" hangingPunct="1">
              <a:lnSpc>
                <a:spcPct val="75000"/>
              </a:lnSpc>
            </a:pPr>
            <a:r>
              <a:rPr lang="uk-UA" sz="6600" b="1" smtClean="0">
                <a:latin typeface="Times New Roman" pitchFamily="18" charset="0"/>
                <a:cs typeface="Times New Roman" pitchFamily="18" charset="0"/>
              </a:rPr>
              <a:t>НЕРВОВА СИСТЕМА</a:t>
            </a:r>
            <a:endParaRPr lang="ru-RU" sz="66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Rectangle 9"/>
          <p:cNvSpPr>
            <a:spLocks noChangeArrowheads="1"/>
          </p:cNvSpPr>
          <p:nvPr/>
        </p:nvSpPr>
        <p:spPr bwMode="auto">
          <a:xfrm>
            <a:off x="4872038" y="1766888"/>
            <a:ext cx="4271962" cy="417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ctr"/>
            <a:r>
              <a:rPr lang="uk-UA" sz="2800">
                <a:solidFill>
                  <a:schemeClr val="tx1"/>
                </a:solidFill>
              </a:rPr>
              <a:t>План</a:t>
            </a:r>
          </a:p>
          <a:p>
            <a:pPr indent="449263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Загальні відомості про нервову систему.</a:t>
            </a:r>
          </a:p>
          <a:p>
            <a:pPr indent="449263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Будова нейрону. Класифікація нейронів.</a:t>
            </a:r>
          </a:p>
          <a:p>
            <a:pPr indent="449263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Будова нейроглії, її розташування та функції.</a:t>
            </a:r>
          </a:p>
          <a:p>
            <a:pPr indent="449263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Загальна будова спинного мозку.</a:t>
            </a:r>
          </a:p>
          <a:p>
            <a:pPr indent="449263">
              <a:buFontTx/>
              <a:buAutoNum type="arabicPeriod"/>
            </a:pPr>
            <a:r>
              <a:rPr lang="uk-UA" sz="2400">
                <a:solidFill>
                  <a:schemeClr val="tx1"/>
                </a:solidFill>
              </a:rPr>
              <a:t>Загальна будова головного мозку.</a:t>
            </a:r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063" y="1104900"/>
            <a:ext cx="4667250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336550"/>
            <a:ext cx="8705850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25" y="182563"/>
            <a:ext cx="8782050" cy="66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4"/>
          <p:cNvSpPr>
            <a:spLocks noGrp="1"/>
          </p:cNvSpPr>
          <p:nvPr>
            <p:ph type="title"/>
          </p:nvPr>
        </p:nvSpPr>
        <p:spPr>
          <a:xfrm>
            <a:off x="0" y="182563"/>
            <a:ext cx="9144000" cy="33559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smtClean="0"/>
              <a:t>Аксони нервових кл</a:t>
            </a:r>
            <a:r>
              <a:rPr lang="uk-UA" sz="2400" smtClean="0"/>
              <a:t>і</a:t>
            </a:r>
            <a:r>
              <a:rPr lang="ru-RU" sz="2400" smtClean="0"/>
              <a:t>тин містяться в ліпопротеїновій оболонці, яка починається на деякій відстані від тіла клітини і закінчується на відстані 2 мкм від синаптичного закінчення. Нервові волокна, які оточені такими ліпопротеїновими оболонками (холестерин, фосфоліпиди, деякі цереброзіди і жирні кислоти, а також білкові речовини, які переплітаються у вигляді сітки), називають </a:t>
            </a:r>
            <a:r>
              <a:rPr lang="ru-RU" sz="2400" b="1" i="1" u="sng" smtClean="0"/>
              <a:t>мієліновими</a:t>
            </a:r>
            <a:r>
              <a:rPr lang="ru-RU" sz="2400" smtClean="0"/>
              <a:t>, а ті, що не мають мієлінову оболонку – </a:t>
            </a:r>
            <a:r>
              <a:rPr lang="ru-RU" sz="2400" b="1" i="1" u="sng" smtClean="0"/>
              <a:t>безмієліновими</a:t>
            </a:r>
            <a:r>
              <a:rPr lang="ru-RU" sz="2400" smtClean="0"/>
              <a:t>. </a:t>
            </a:r>
            <a:br>
              <a:rPr lang="ru-RU" sz="2400" smtClean="0"/>
            </a:br>
            <a:r>
              <a:rPr lang="ru-RU" sz="2400" smtClean="0"/>
              <a:t>Мієлін периферічних нервових волокон утворюється леммоцитами (шванівська клітина), а ЦНС – клітинами олігодендроглії. </a:t>
            </a:r>
          </a:p>
        </p:txBody>
      </p:sp>
      <p:pic>
        <p:nvPicPr>
          <p:cNvPr id="26626" name="Picture 6" descr="ÐÐ°ÑÑÐ¸Ð½ÐºÐ¸ Ð¿Ð¾ Ð·Ð°Ð¿ÑÐ¾ÑÑ ÐÐ¾ÑÐ»ÑÐ´Ð¾Ð²Ð½Ñ ÑÐ°Ð·Ð¸ ÑÐ¾ÑÐ¼ÑÐ²Ð°Ð½Ð½Ñ Ð¾Ð±Ð¾Ð»Ð¾Ð½ÐºÐ¸ Ð¼ÑÑÐ»ÑÐ½Ð¾Ð²Ð¾Ð³Ð¾ Ð½ÐµÑÐ²Ð¾Ð²Ð¾Ð³Ð¾ Ð²Ð¾Ð»Ð¾Ðº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25" y="3465513"/>
            <a:ext cx="890428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ÐÐ°ÑÑÐ¸Ð½ÐºÐ¸ Ð¿Ð¾ Ð·Ð°Ð¿ÑÐ¾ÑÑ ÑÐ²Ð°Ð½ÑÐ²ÑÑÐºÐ° ÐºÐ»ÑÑÐ¸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975" y="150813"/>
            <a:ext cx="8801100" cy="657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ÐÐ°ÑÑÐ¸Ð½ÐºÐ¸ Ð¿Ð¾ Ð·Ð°Ð¿ÑÐ¾ÑÑ ÑÐ²Ð°Ð½ÑÐ²ÑÑÐºÐ° ÐºÐ»ÑÑÐ¸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434975"/>
            <a:ext cx="831373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513" y="141288"/>
            <a:ext cx="8815387" cy="660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4128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>
          <a:xfrm>
            <a:off x="285750" y="250825"/>
            <a:ext cx="8648700" cy="1468438"/>
          </a:xfrm>
        </p:spPr>
        <p:txBody>
          <a:bodyPr/>
          <a:lstStyle/>
          <a:p>
            <a:pPr>
              <a:lnSpc>
                <a:spcPct val="70000"/>
              </a:lnSpc>
              <a:defRPr/>
            </a:pPr>
            <a:r>
              <a:rPr lang="uk-UA" b="1" i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Синапс</a:t>
            </a:r>
            <a:r>
              <a:rPr lang="uk-UA" b="1" i="1" smtClean="0"/>
              <a:t> (гр. synapsis – з'єднання, дотикання) – структурно i функцiонально органiзований контакт мiж двома нейронами або нейроном i робочим органом.</a:t>
            </a:r>
            <a:endParaRPr lang="ru-RU" b="1" i="1" smtClean="0"/>
          </a:p>
        </p:txBody>
      </p:sp>
      <p:pic>
        <p:nvPicPr>
          <p:cNvPr id="30723" name="Picture 5" descr="Будова і функції нервово-м'язового синапсу. Синаптичні потенціали. Нервово-м'язовий  синапс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747838"/>
            <a:ext cx="840105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Групувати 39949"/>
          <p:cNvGrpSpPr>
            <a:grpSpLocks/>
          </p:cNvGrpSpPr>
          <p:nvPr/>
        </p:nvGrpSpPr>
        <p:grpSpPr bwMode="auto">
          <a:xfrm>
            <a:off x="192088" y="274638"/>
            <a:ext cx="8824912" cy="6583362"/>
            <a:chOff x="0" y="0"/>
            <a:chExt cx="62198" cy="31337"/>
          </a:xfrm>
        </p:grpSpPr>
        <p:sp>
          <p:nvSpPr>
            <p:cNvPr id="31746" name="Поле 39950"/>
            <p:cNvSpPr txBox="1">
              <a:spLocks noChangeArrowheads="1"/>
            </p:cNvSpPr>
            <p:nvPr/>
          </p:nvSpPr>
          <p:spPr bwMode="auto">
            <a:xfrm>
              <a:off x="22860" y="0"/>
              <a:ext cx="10668" cy="29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Синапс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47" name="Поле 39951"/>
            <p:cNvSpPr txBox="1">
              <a:spLocks noChangeArrowheads="1"/>
            </p:cNvSpPr>
            <p:nvPr/>
          </p:nvSpPr>
          <p:spPr bwMode="auto">
            <a:xfrm>
              <a:off x="0" y="6572"/>
              <a:ext cx="13525" cy="504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За місцем розміщення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48" name="Поле 39952"/>
            <p:cNvSpPr txBox="1">
              <a:spLocks noChangeArrowheads="1"/>
            </p:cNvSpPr>
            <p:nvPr/>
          </p:nvSpPr>
          <p:spPr bwMode="auto">
            <a:xfrm>
              <a:off x="15144" y="6572"/>
              <a:ext cx="12097" cy="504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За місцем контакту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49" name="Поле 39953"/>
            <p:cNvSpPr txBox="1">
              <a:spLocks noChangeArrowheads="1"/>
            </p:cNvSpPr>
            <p:nvPr/>
          </p:nvSpPr>
          <p:spPr bwMode="auto">
            <a:xfrm>
              <a:off x="28575" y="6572"/>
              <a:ext cx="14954" cy="504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За фізіологічною дією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0" name="Поле 39954"/>
            <p:cNvSpPr txBox="1">
              <a:spLocks noChangeArrowheads="1"/>
            </p:cNvSpPr>
            <p:nvPr/>
          </p:nvSpPr>
          <p:spPr bwMode="auto">
            <a:xfrm>
              <a:off x="45053" y="6477"/>
              <a:ext cx="17145" cy="695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За видом медіатора, який виділяється у синаптичну щілину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1" name="Поле 39955"/>
            <p:cNvSpPr txBox="1">
              <a:spLocks noChangeArrowheads="1"/>
            </p:cNvSpPr>
            <p:nvPr/>
          </p:nvSpPr>
          <p:spPr bwMode="auto">
            <a:xfrm>
              <a:off x="39528" y="0"/>
              <a:ext cx="10668" cy="29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Хімічні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2" name="Поле 39956"/>
            <p:cNvSpPr txBox="1">
              <a:spLocks noChangeArrowheads="1"/>
            </p:cNvSpPr>
            <p:nvPr/>
          </p:nvSpPr>
          <p:spPr bwMode="auto">
            <a:xfrm>
              <a:off x="5524" y="0"/>
              <a:ext cx="10668" cy="2952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Електричні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3" name="Поле 39957"/>
            <p:cNvSpPr txBox="1">
              <a:spLocks noChangeArrowheads="1"/>
            </p:cNvSpPr>
            <p:nvPr/>
          </p:nvSpPr>
          <p:spPr bwMode="auto">
            <a:xfrm>
              <a:off x="0" y="14763"/>
              <a:ext cx="12192" cy="50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36000"/>
            <a:lstStyle/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центральні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периферійні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4" name="Поле 39958"/>
            <p:cNvSpPr txBox="1">
              <a:spLocks noChangeArrowheads="1"/>
            </p:cNvSpPr>
            <p:nvPr/>
          </p:nvSpPr>
          <p:spPr bwMode="auto">
            <a:xfrm>
              <a:off x="13049" y="14859"/>
              <a:ext cx="16383" cy="1266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36000" rIns="0"/>
            <a:lstStyle/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аксодендретичні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аксосоматичні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аксоаксонні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дендродендретичні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сомосоматичні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5" name="Поле 39959"/>
            <p:cNvSpPr txBox="1">
              <a:spLocks noChangeArrowheads="1"/>
            </p:cNvSpPr>
            <p:nvPr/>
          </p:nvSpPr>
          <p:spPr bwMode="auto">
            <a:xfrm>
              <a:off x="30480" y="14859"/>
              <a:ext cx="11715" cy="504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збудливі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гальмівні</a:t>
              </a: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1756" name="Поле 39960"/>
            <p:cNvSpPr txBox="1">
              <a:spLocks noChangeArrowheads="1"/>
            </p:cNvSpPr>
            <p:nvPr/>
          </p:nvSpPr>
          <p:spPr bwMode="auto">
            <a:xfrm>
              <a:off x="43529" y="16192"/>
              <a:ext cx="18669" cy="1514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адренергічні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норадренергічні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ацетилхолінергічні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серетонінергічні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гліцинергічні </a:t>
              </a:r>
            </a:p>
            <a:p>
              <a:pPr>
                <a:spcAft>
                  <a:spcPts val="1000"/>
                </a:spcAft>
                <a:buFont typeface="Times New Roman" pitchFamily="18" charset="0"/>
                <a:buChar char="-"/>
              </a:pPr>
              <a:r>
                <a:rPr lang="uk-UA">
                  <a:solidFill>
                    <a:schemeClr val="tx1"/>
                  </a:solidFill>
                  <a:latin typeface="Times New Roman" pitchFamily="18" charset="0"/>
                </a:rPr>
                <a:t>гама-аміномасляна кислота</a:t>
              </a:r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31757" name="Пряма зі стрілкою 39965"/>
            <p:cNvCxnSpPr>
              <a:cxnSpLocks noChangeShapeType="1"/>
            </p:cNvCxnSpPr>
            <p:nvPr/>
          </p:nvCxnSpPr>
          <p:spPr bwMode="auto">
            <a:xfrm flipH="1">
              <a:off x="6381" y="2952"/>
              <a:ext cx="18479" cy="3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58" name="Пряма зі стрілкою 39966"/>
            <p:cNvCxnSpPr>
              <a:cxnSpLocks noChangeShapeType="1"/>
            </p:cNvCxnSpPr>
            <p:nvPr/>
          </p:nvCxnSpPr>
          <p:spPr bwMode="auto">
            <a:xfrm flipH="1">
              <a:off x="21240" y="2952"/>
              <a:ext cx="6763" cy="362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59" name="Пряма зі стрілкою 39967"/>
            <p:cNvCxnSpPr>
              <a:cxnSpLocks noChangeShapeType="1"/>
            </p:cNvCxnSpPr>
            <p:nvPr/>
          </p:nvCxnSpPr>
          <p:spPr bwMode="auto">
            <a:xfrm>
              <a:off x="28003" y="2952"/>
              <a:ext cx="8572" cy="3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0" name="Пряма зі стрілкою 39968"/>
            <p:cNvCxnSpPr>
              <a:cxnSpLocks noChangeShapeType="1"/>
            </p:cNvCxnSpPr>
            <p:nvPr/>
          </p:nvCxnSpPr>
          <p:spPr bwMode="auto">
            <a:xfrm>
              <a:off x="33528" y="1619"/>
              <a:ext cx="6007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1" name="Пряма зі стрілкою 39969"/>
            <p:cNvCxnSpPr>
              <a:cxnSpLocks noChangeShapeType="1"/>
            </p:cNvCxnSpPr>
            <p:nvPr/>
          </p:nvCxnSpPr>
          <p:spPr bwMode="auto">
            <a:xfrm flipH="1">
              <a:off x="16192" y="1476"/>
              <a:ext cx="6668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2" name="Пряма зі стрілкою 39970"/>
            <p:cNvCxnSpPr>
              <a:cxnSpLocks noChangeShapeType="1"/>
            </p:cNvCxnSpPr>
            <p:nvPr/>
          </p:nvCxnSpPr>
          <p:spPr bwMode="auto">
            <a:xfrm>
              <a:off x="45053" y="2952"/>
              <a:ext cx="8483" cy="352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3" name="Пряма зі стрілкою 39971"/>
            <p:cNvCxnSpPr>
              <a:cxnSpLocks noChangeShapeType="1"/>
            </p:cNvCxnSpPr>
            <p:nvPr/>
          </p:nvCxnSpPr>
          <p:spPr bwMode="auto">
            <a:xfrm>
              <a:off x="6381" y="11620"/>
              <a:ext cx="0" cy="31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4" name="Пряма зі стрілкою 39972"/>
            <p:cNvCxnSpPr>
              <a:cxnSpLocks noChangeShapeType="1"/>
            </p:cNvCxnSpPr>
            <p:nvPr/>
          </p:nvCxnSpPr>
          <p:spPr bwMode="auto">
            <a:xfrm>
              <a:off x="21240" y="11715"/>
              <a:ext cx="0" cy="314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5" name="Пряма зі стрілкою 39973"/>
            <p:cNvCxnSpPr>
              <a:cxnSpLocks noChangeShapeType="1"/>
            </p:cNvCxnSpPr>
            <p:nvPr/>
          </p:nvCxnSpPr>
          <p:spPr bwMode="auto">
            <a:xfrm>
              <a:off x="36576" y="11620"/>
              <a:ext cx="0" cy="3143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  <p:cxnSp>
          <p:nvCxnSpPr>
            <p:cNvPr id="31766" name="Пряма зі стрілкою 39974"/>
            <p:cNvCxnSpPr>
              <a:cxnSpLocks noChangeShapeType="1"/>
            </p:cNvCxnSpPr>
            <p:nvPr/>
          </p:nvCxnSpPr>
          <p:spPr bwMode="auto">
            <a:xfrm>
              <a:off x="53816" y="13335"/>
              <a:ext cx="0" cy="2857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 descr="ÐÐ°ÑÑÐ¸Ð½ÐºÐ¸ Ð¿Ð¾ Ð·Ð°Ð¿ÑÐ¾ÑÑ ÐÐ¾ÑÐ»ÑÐ´Ð¾Ð²Ð½Ñ ÑÐ°Ð·Ð¸ ÑÐ¾ÑÐ¼ÑÐ²Ð°Ð½Ð½Ñ Ð¾Ð±Ð¾Ð»Ð¾Ð½ÐºÐ¸ Ð¼ÑÑÐ»ÑÐ½Ð¾Ð²Ð¾Ð³Ð¾ Ð½ÐµÑÐ²Ð¾Ð²Ð¾Ð³Ð¾ Ð²Ð¾Ð»Ð¾ÐºÐ½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90500"/>
            <a:ext cx="8766175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65088"/>
          </a:xfrm>
        </p:spPr>
        <p:txBody>
          <a:bodyPr/>
          <a:lstStyle/>
          <a:p>
            <a:pPr algn="ctr"/>
            <a:endParaRPr lang="ru-RU" sz="4000" smtClean="0"/>
          </a:p>
        </p:txBody>
      </p:sp>
      <p:sp>
        <p:nvSpPr>
          <p:cNvPr id="16386" name="Объект 2"/>
          <p:cNvSpPr>
            <a:spLocks noGrp="1"/>
          </p:cNvSpPr>
          <p:nvPr>
            <p:ph idx="4294967295"/>
          </p:nvPr>
        </p:nvSpPr>
        <p:spPr>
          <a:xfrm>
            <a:off x="152400" y="390525"/>
            <a:ext cx="8856663" cy="63166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sz="3200" b="1" u="sng" smtClean="0"/>
              <a:t>Основними  функціями</a:t>
            </a:r>
            <a:r>
              <a:rPr lang="uk-UA" sz="3200" b="1" smtClean="0"/>
              <a:t> є: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3200" b="1" smtClean="0"/>
              <a:t>забезпечення інтеграції всіх органів і систем організму, що дає можливість сприймати його як єдине ціле;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Char char="-"/>
            </a:pPr>
            <a:r>
              <a:rPr lang="uk-UA" sz="3200" b="1" smtClean="0"/>
              <a:t>здійснювати тісний взаємозв'язок організму з навколишнім середовищем.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uk-UA" sz="3200" b="1" smtClean="0"/>
              <a:t>Діяльність нервової системи рефлекторна. Рефлекторний зв'язок органів між собою і з центральною нервовою системою можливий завдяки таким </a:t>
            </a:r>
            <a:r>
              <a:rPr lang="uk-UA" sz="3200" b="1" i="1" u="sng" smtClean="0"/>
              <a:t>специфічним її властивостям</a:t>
            </a:r>
            <a:r>
              <a:rPr lang="uk-UA" sz="3200" b="1" smtClean="0"/>
              <a:t>, як </a:t>
            </a:r>
            <a:r>
              <a:rPr lang="uk-UA" sz="3200" b="1" u="sng" smtClean="0"/>
              <a:t>збудження</a:t>
            </a:r>
            <a:r>
              <a:rPr lang="uk-UA" sz="3200" b="1" smtClean="0"/>
              <a:t> і </a:t>
            </a:r>
            <a:r>
              <a:rPr lang="uk-UA" sz="3200" b="1" u="sng" smtClean="0"/>
              <a:t>передавання імпульсу</a:t>
            </a:r>
            <a:r>
              <a:rPr lang="uk-UA" sz="3200" b="1" smtClean="0"/>
              <a:t> на певну відстань і відповідь на подразнення</a:t>
            </a:r>
            <a:endParaRPr lang="ru-RU" sz="3200" b="1" smtClean="0"/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8" y="188913"/>
            <a:ext cx="8304212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63513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254000" y="500063"/>
            <a:ext cx="8718550" cy="61801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3600" b="1" u="sng" smtClean="0"/>
              <a:t>Головний мозок</a:t>
            </a:r>
            <a:r>
              <a:rPr lang="ru-RU" sz="3600" b="1" smtClean="0"/>
              <a:t> (encephalon) знаходиться у порожнині черепа. </a:t>
            </a:r>
          </a:p>
          <a:p>
            <a:pPr>
              <a:buFont typeface="Arial" charset="0"/>
              <a:buNone/>
            </a:pPr>
            <a:r>
              <a:rPr lang="ru-RU" sz="3600" b="1" smtClean="0"/>
              <a:t>Він складається із двох  півкуль  (найновіша  частина  в  еволюційному  розвитку)  і  стовбура (довгастий  мозок,  міст,  ніжки  мозку)  з  мозком. </a:t>
            </a:r>
          </a:p>
          <a:p>
            <a:pPr>
              <a:buFont typeface="Arial" charset="0"/>
              <a:buNone/>
            </a:pPr>
            <a:r>
              <a:rPr lang="ru-RU" sz="3600" b="1" smtClean="0"/>
              <a:t> Верхньолатеральна   поверхня головного  мозку  опукла,  а  нижня  (основа)  -  нерівна,  тут  від  головного  мозку відходить 12 пар черепномозгових нервів.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490538"/>
            <a:ext cx="859155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4.02.2010 22-01-20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500438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5" descr="070208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2000250"/>
            <a:ext cx="4429125" cy="376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4572008"/>
            <a:ext cx="4572000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Мозочок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розміщений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в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потиличної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частини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голови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під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переднім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мозком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Він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регулює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координацію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і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баланс.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43306" y="714357"/>
            <a:ext cx="5286412" cy="1200329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Передній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мозок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-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заповнює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більшу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частину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черепної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коробки. З ним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пов'язана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пам'ять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вирішення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проблем,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мислення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і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почуття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Він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також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регулює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рух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158" y="5857892"/>
            <a:ext cx="8072494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Стовбур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мозку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розташований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внизу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під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півкулями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і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попереду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мозочка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.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Він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з'єднує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мозок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з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хребтом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і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регулює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автоматичні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функції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-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дихання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травлення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серцебиття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і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кров'яний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ru-RU" b="0" dirty="0" err="1">
                <a:solidFill>
                  <a:schemeClr val="tx1"/>
                </a:solidFill>
                <a:latin typeface="+mn-lt"/>
                <a:cs typeface="+mn-cs"/>
              </a:rPr>
              <a:t>тиск</a:t>
            </a:r>
            <a:r>
              <a:rPr lang="ru-RU" b="0" dirty="0">
                <a:solidFill>
                  <a:schemeClr val="tx1"/>
                </a:solidFill>
                <a:latin typeface="+mn-lt"/>
                <a:cs typeface="+mn-cs"/>
              </a:rPr>
              <a:t>.</a:t>
            </a:r>
          </a:p>
        </p:txBody>
      </p:sp>
      <p:grpSp>
        <p:nvGrpSpPr>
          <p:cNvPr id="36876" name="Прямоугольник 9"/>
          <p:cNvGrpSpPr>
            <a:grpSpLocks/>
          </p:cNvGrpSpPr>
          <p:nvPr/>
        </p:nvGrpSpPr>
        <p:grpSpPr bwMode="auto">
          <a:xfrm>
            <a:off x="3840163" y="0"/>
            <a:ext cx="4010025" cy="615950"/>
            <a:chOff x="2419" y="-12"/>
            <a:chExt cx="2232" cy="388"/>
          </a:xfrm>
        </p:grpSpPr>
        <p:pic>
          <p:nvPicPr>
            <p:cNvPr id="36877" name="Прямоугольник 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19" y="-12"/>
              <a:ext cx="1959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8" name="Text Box 13"/>
            <p:cNvSpPr txBox="1">
              <a:spLocks noChangeArrowheads="1"/>
            </p:cNvSpPr>
            <p:nvPr/>
          </p:nvSpPr>
          <p:spPr bwMode="auto">
            <a:xfrm>
              <a:off x="2430" y="0"/>
              <a:ext cx="2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200" b="0">
                  <a:solidFill>
                    <a:schemeClr val="tx1"/>
                  </a:solidFill>
                  <a:latin typeface="Calibri" pitchFamily="34" charset="0"/>
                </a:rPr>
                <a:t>БУДОВА МОЗКУ.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429124" y="1285860"/>
            <a:ext cx="2071702" cy="1071570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Передній мозок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072330" y="1285860"/>
            <a:ext cx="1857388" cy="100013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Мозочок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428992" y="2571744"/>
            <a:ext cx="2000264" cy="785818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Проміжний мозок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5786" y="1214422"/>
            <a:ext cx="2071702" cy="10001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Стовбур головного мозку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0100" y="5000636"/>
            <a:ext cx="1785950" cy="8572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Середній мозок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00100" y="3929066"/>
            <a:ext cx="1857388" cy="7858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Міст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00100" y="2714620"/>
            <a:ext cx="1785950" cy="8572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Довгастий мозок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861326" y="5214950"/>
            <a:ext cx="1694810" cy="6429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Гіпоталамус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29058" y="4429132"/>
            <a:ext cx="1571636" cy="6429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Епіфіз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58" y="3714752"/>
            <a:ext cx="1500198" cy="571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Таламус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73277" y="214290"/>
            <a:ext cx="3949891" cy="42862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solidFill>
                  <a:schemeClr val="tx1"/>
                </a:solidFill>
              </a:rPr>
              <a:t>  Головний мозок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857620" y="6000768"/>
            <a:ext cx="1500198" cy="6429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Гіпофіз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21" name="Управляющая кнопка: далее 20">
            <a:hlinkClick r:id="rId3" action="ppaction://hlinksldjump" highlightClick="1"/>
          </p:cNvPr>
          <p:cNvSpPr/>
          <p:nvPr/>
        </p:nvSpPr>
        <p:spPr>
          <a:xfrm>
            <a:off x="2735263" y="1714500"/>
            <a:ext cx="571500" cy="571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2" name="Управляющая кнопка: далее 21">
            <a:hlinkClick r:id="rId4" action="ppaction://hlinksldjump" highlightClick="1"/>
          </p:cNvPr>
          <p:cNvSpPr/>
          <p:nvPr/>
        </p:nvSpPr>
        <p:spPr>
          <a:xfrm>
            <a:off x="2428875" y="3143250"/>
            <a:ext cx="571500" cy="5000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3" name="Управляющая кнопка: далее 22">
            <a:hlinkClick r:id="rId5" action="ppaction://hlinksldjump" highlightClick="1"/>
          </p:cNvPr>
          <p:cNvSpPr/>
          <p:nvPr/>
        </p:nvSpPr>
        <p:spPr>
          <a:xfrm>
            <a:off x="2500313" y="4286250"/>
            <a:ext cx="571500" cy="5715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4" name="Управляющая кнопка: далее 23">
            <a:hlinkClick r:id="rId6" action="ppaction://hlinksldjump" highlightClick="1"/>
          </p:cNvPr>
          <p:cNvSpPr/>
          <p:nvPr/>
        </p:nvSpPr>
        <p:spPr>
          <a:xfrm>
            <a:off x="2500313" y="5500688"/>
            <a:ext cx="571500" cy="5000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7" name="Управляющая кнопка: далее 26">
            <a:hlinkClick r:id="rId7" action="ppaction://hlinksldjump" highlightClick="1"/>
          </p:cNvPr>
          <p:cNvSpPr/>
          <p:nvPr/>
        </p:nvSpPr>
        <p:spPr>
          <a:xfrm>
            <a:off x="5286375" y="3929063"/>
            <a:ext cx="571500" cy="47148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8" name="Управляющая кнопка: далее 27">
            <a:hlinkClick r:id="rId8" action="ppaction://hlinksldjump" highlightClick="1"/>
          </p:cNvPr>
          <p:cNvSpPr/>
          <p:nvPr/>
        </p:nvSpPr>
        <p:spPr>
          <a:xfrm>
            <a:off x="5214938" y="3214688"/>
            <a:ext cx="500062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29" name="Управляющая кнопка: далее 28">
            <a:hlinkClick r:id="" action="ppaction://noaction" highlightClick="1"/>
          </p:cNvPr>
          <p:cNvSpPr/>
          <p:nvPr/>
        </p:nvSpPr>
        <p:spPr>
          <a:xfrm>
            <a:off x="5286375" y="4714875"/>
            <a:ext cx="571500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0" name="Управляющая кнопка: далее 29">
            <a:hlinkClick r:id="" action="ppaction://noaction" highlightClick="1"/>
          </p:cNvPr>
          <p:cNvSpPr/>
          <p:nvPr/>
        </p:nvSpPr>
        <p:spPr>
          <a:xfrm>
            <a:off x="5453063" y="5581650"/>
            <a:ext cx="500062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1" name="Управляющая кнопка: далее 30">
            <a:hlinkClick r:id="" action="ppaction://noaction" highlightClick="1"/>
          </p:cNvPr>
          <p:cNvSpPr/>
          <p:nvPr/>
        </p:nvSpPr>
        <p:spPr>
          <a:xfrm>
            <a:off x="5143500" y="6215063"/>
            <a:ext cx="500063" cy="4000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2" name="Управляющая кнопка: далее 31">
            <a:hlinkClick r:id="rId9" action="ppaction://hlinksldjump" highlightClick="1"/>
          </p:cNvPr>
          <p:cNvSpPr/>
          <p:nvPr/>
        </p:nvSpPr>
        <p:spPr>
          <a:xfrm>
            <a:off x="8143875" y="2071688"/>
            <a:ext cx="714375" cy="50006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929322" y="2571744"/>
            <a:ext cx="1571636" cy="1143008"/>
          </a:xfrm>
          <a:prstGeom prst="round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Великі півкулі головного мозку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36" name="Управляющая кнопка: далее 35">
            <a:hlinkClick r:id="" action="ppaction://noaction" highlightClick="1"/>
          </p:cNvPr>
          <p:cNvSpPr/>
          <p:nvPr/>
        </p:nvSpPr>
        <p:spPr>
          <a:xfrm>
            <a:off x="7358063" y="3571875"/>
            <a:ext cx="785812" cy="500063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44" name="Фигура, имеющая форму буквы L 43"/>
          <p:cNvSpPr/>
          <p:nvPr/>
        </p:nvSpPr>
        <p:spPr>
          <a:xfrm>
            <a:off x="714375" y="2000250"/>
            <a:ext cx="428625" cy="914400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45" name="Фигура, имеющая форму буквы L 44"/>
          <p:cNvSpPr/>
          <p:nvPr/>
        </p:nvSpPr>
        <p:spPr>
          <a:xfrm>
            <a:off x="3571875" y="3571875"/>
            <a:ext cx="428625" cy="1285875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46" name="Фигура, имеющая форму буквы L 45"/>
          <p:cNvSpPr/>
          <p:nvPr/>
        </p:nvSpPr>
        <p:spPr>
          <a:xfrm>
            <a:off x="714375" y="3071813"/>
            <a:ext cx="428625" cy="2414587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47" name="Фигура, имеющая форму буквы L 46"/>
          <p:cNvSpPr/>
          <p:nvPr/>
        </p:nvSpPr>
        <p:spPr>
          <a:xfrm>
            <a:off x="3571875" y="3214688"/>
            <a:ext cx="428625" cy="914400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48" name="Фигура, имеющая форму буквы L 47"/>
          <p:cNvSpPr/>
          <p:nvPr/>
        </p:nvSpPr>
        <p:spPr>
          <a:xfrm>
            <a:off x="3571875" y="4429125"/>
            <a:ext cx="428625" cy="1285875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49" name="Фигура, имеющая форму буквы L 48"/>
          <p:cNvSpPr/>
          <p:nvPr/>
        </p:nvSpPr>
        <p:spPr>
          <a:xfrm>
            <a:off x="3571875" y="5072063"/>
            <a:ext cx="428625" cy="1285875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0" name="Фигура, имеющая форму буквы L 49"/>
          <p:cNvSpPr/>
          <p:nvPr/>
        </p:nvSpPr>
        <p:spPr>
          <a:xfrm>
            <a:off x="714375" y="2857500"/>
            <a:ext cx="428625" cy="1285875"/>
          </a:xfrm>
          <a:prstGeom prst="corner">
            <a:avLst>
              <a:gd name="adj1" fmla="val 13333"/>
              <a:gd name="adj2" fmla="val 11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2" name="Стрелка вниз 51"/>
          <p:cNvSpPr/>
          <p:nvPr/>
        </p:nvSpPr>
        <p:spPr>
          <a:xfrm rot="3573499">
            <a:off x="2579688" y="525463"/>
            <a:ext cx="355600" cy="806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4" name="Стрелка вниз 53"/>
          <p:cNvSpPr>
            <a:spLocks noChangeArrowheads="1"/>
          </p:cNvSpPr>
          <p:nvPr/>
        </p:nvSpPr>
        <p:spPr bwMode="auto">
          <a:xfrm rot="-3233096">
            <a:off x="6274594" y="415131"/>
            <a:ext cx="357188" cy="1393825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5" name="Стрелка вниз 54"/>
          <p:cNvSpPr/>
          <p:nvPr/>
        </p:nvSpPr>
        <p:spPr>
          <a:xfrm>
            <a:off x="4730750" y="650875"/>
            <a:ext cx="341313" cy="7064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6" name="Стрелка вниз 55"/>
          <p:cNvSpPr/>
          <p:nvPr/>
        </p:nvSpPr>
        <p:spPr>
          <a:xfrm rot="1590337">
            <a:off x="4122738" y="2092325"/>
            <a:ext cx="250825" cy="5143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7" name="Стрелка вниз 56"/>
          <p:cNvSpPr/>
          <p:nvPr/>
        </p:nvSpPr>
        <p:spPr>
          <a:xfrm rot="20413651">
            <a:off x="6470650" y="2084388"/>
            <a:ext cx="215900" cy="542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57158" y="6149589"/>
            <a:ext cx="2500330" cy="5177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0" dirty="0">
                <a:solidFill>
                  <a:schemeClr val="tx1"/>
                </a:solidFill>
              </a:rPr>
              <a:t>Ретикулярна формація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59" name="Управляющая кнопка: далее 58">
            <a:hlinkClick r:id="rId10" action="ppaction://hlinksldjump" highlightClick="1"/>
          </p:cNvPr>
          <p:cNvSpPr/>
          <p:nvPr/>
        </p:nvSpPr>
        <p:spPr>
          <a:xfrm>
            <a:off x="2786063" y="6286500"/>
            <a:ext cx="571500" cy="357188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5113" y="206375"/>
            <a:ext cx="8678862" cy="648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00025"/>
            <a:ext cx="8678862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900" y="292100"/>
            <a:ext cx="8396288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7" descr="Центральна нервова система Головний мозок Функції головного мозку »  Допомога учня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925" y="0"/>
            <a:ext cx="6029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5" descr="Головний мозок людини: стовбурна частина, мозочок, передній моз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119063"/>
            <a:ext cx="8636000" cy="67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5575"/>
            <a:ext cx="8991600" cy="654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260350"/>
            <a:ext cx="8226425" cy="63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87325"/>
            <a:ext cx="8734425" cy="634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309563"/>
            <a:ext cx="8523288" cy="627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5" descr="Вовканич Л.С., ЛДУФК, 20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1038" y="719138"/>
            <a:ext cx="5059362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4"/>
          <p:cNvSpPr>
            <a:spLocks noGrp="1"/>
          </p:cNvSpPr>
          <p:nvPr>
            <p:ph type="title"/>
          </p:nvPr>
        </p:nvSpPr>
        <p:spPr>
          <a:xfrm>
            <a:off x="628650" y="200025"/>
            <a:ext cx="7886700" cy="430213"/>
          </a:xfrm>
        </p:spPr>
        <p:txBody>
          <a:bodyPr/>
          <a:lstStyle/>
          <a:p>
            <a:r>
              <a:rPr lang="ru-RU" sz="3600" b="1" u="sng" smtClean="0"/>
              <a:t>Оболонки головного мозку</a:t>
            </a:r>
          </a:p>
        </p:txBody>
      </p:sp>
      <p:pic>
        <p:nvPicPr>
          <p:cNvPr id="5325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14388"/>
            <a:ext cx="9144000" cy="604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/>
          </p:cNvSpPr>
          <p:nvPr>
            <p:ph type="title"/>
          </p:nvPr>
        </p:nvSpPr>
        <p:spPr>
          <a:xfrm>
            <a:off x="628650" y="128588"/>
            <a:ext cx="7886700" cy="847725"/>
          </a:xfrm>
        </p:spPr>
        <p:txBody>
          <a:bodyPr/>
          <a:lstStyle/>
          <a:p>
            <a:r>
              <a:rPr lang="ru-RU" smtClean="0"/>
              <a:t>Кора півкуль великого мозку</a:t>
            </a:r>
          </a:p>
        </p:txBody>
      </p:sp>
      <p:sp>
        <p:nvSpPr>
          <p:cNvPr id="54274" name="Rectangle 3"/>
          <p:cNvSpPr>
            <a:spLocks noGrp="1"/>
          </p:cNvSpPr>
          <p:nvPr>
            <p:ph type="body" idx="1"/>
          </p:nvPr>
        </p:nvSpPr>
        <p:spPr>
          <a:xfrm>
            <a:off x="144463" y="974725"/>
            <a:ext cx="8882062" cy="5768975"/>
          </a:xfrm>
        </p:spPr>
        <p:txBody>
          <a:bodyPr/>
          <a:lstStyle/>
          <a:p>
            <a:r>
              <a:rPr lang="ru-RU" b="1" smtClean="0"/>
              <a:t>Сіра  речовина  поверхні  великих  півкуль  має  товщину  від  3  до  5  мм  і утворена  понад  50  мільярдами  нервових  клітин.  </a:t>
            </a:r>
          </a:p>
          <a:p>
            <a:r>
              <a:rPr lang="ru-RU" b="1" u="sng" smtClean="0"/>
              <a:t>За  морфологічними  ознаками нейрони  кори</a:t>
            </a:r>
            <a:r>
              <a:rPr lang="ru-RU" b="1" smtClean="0"/>
              <a:t>  великих  півкуль  поділяють  на  </a:t>
            </a:r>
            <a:r>
              <a:rPr lang="ru-RU" b="1" u="sng" smtClean="0"/>
              <a:t>пірамідні  і  непірамідні  клітини</a:t>
            </a:r>
            <a:r>
              <a:rPr lang="ru-RU" b="1" smtClean="0"/>
              <a:t>. Пірамідні  мають  форму  піраміди,  а  не  пірамідні  мають  форму:  кошикоподібні, зірчасті, веретеноподібні.</a:t>
            </a:r>
          </a:p>
          <a:p>
            <a:r>
              <a:rPr lang="ru-RU" b="1" smtClean="0"/>
              <a:t>Кора  великих  півкуль  має  шість  шарів:  молекулярний,  зовнішній зернистий  пірамідний,  внутрішній  зернистий,  гангліонарний  та  шар поліморфних клітин.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5397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>
          <a:xfrm>
            <a:off x="628650" y="160338"/>
            <a:ext cx="7886700" cy="6413500"/>
          </a:xfrm>
        </p:spPr>
        <p:txBody>
          <a:bodyPr/>
          <a:lstStyle/>
          <a:p>
            <a:r>
              <a:rPr lang="ru-RU" b="1" u="sng" smtClean="0"/>
              <a:t>Кора півкуль</a:t>
            </a:r>
            <a:r>
              <a:rPr lang="ru-RU" smtClean="0"/>
              <a:t> – вищий відділ ЦНС, що формує діяльність організму як єдиного цілого в його взаємовідносинах з навколишнім середовищем.</a:t>
            </a:r>
          </a:p>
          <a:p>
            <a:r>
              <a:rPr lang="ru-RU" i="1" u="sng" smtClean="0"/>
              <a:t>Кора головного мозку</a:t>
            </a:r>
            <a:r>
              <a:rPr lang="ru-RU" smtClean="0"/>
              <a:t> утворена шаром сірої речовини (товщиною 1-5 мм), що покриває півкулі великого мозку, утворює виступи – звивини, поглиблення між звивинами – борозди, які поділяють кору </a:t>
            </a:r>
            <a:r>
              <a:rPr lang="ru-RU" i="1" u="sng" smtClean="0"/>
              <a:t>на 5 часток</a:t>
            </a:r>
            <a:r>
              <a:rPr lang="ru-RU" smtClean="0"/>
              <a:t>: </a:t>
            </a:r>
          </a:p>
          <a:p>
            <a:r>
              <a:rPr lang="ru-RU" smtClean="0"/>
              <a:t>1. Лобну </a:t>
            </a:r>
          </a:p>
          <a:p>
            <a:r>
              <a:rPr lang="ru-RU" smtClean="0"/>
              <a:t>2. Тім’яну </a:t>
            </a:r>
          </a:p>
          <a:p>
            <a:r>
              <a:rPr lang="ru-RU" smtClean="0"/>
              <a:t>3. Потиличну </a:t>
            </a:r>
          </a:p>
          <a:p>
            <a:r>
              <a:rPr lang="ru-RU" smtClean="0"/>
              <a:t>4. Скроневу </a:t>
            </a:r>
          </a:p>
          <a:p>
            <a:r>
              <a:rPr lang="ru-RU" smtClean="0"/>
              <a:t>5. Острівкову (в глибині латеральної ямки між лобовою і скроневою частками)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" y="309563"/>
            <a:ext cx="8743950" cy="635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563" y="233363"/>
            <a:ext cx="8961437" cy="642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/>
          </p:cNvSpPr>
          <p:nvPr>
            <p:ph type="title"/>
          </p:nvPr>
        </p:nvSpPr>
        <p:spPr>
          <a:xfrm>
            <a:off x="628650" y="136525"/>
            <a:ext cx="7886700" cy="411163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3200" b="1" u="sng" smtClean="0">
                <a:latin typeface="Times New Roman" pitchFamily="18" charset="0"/>
                <a:cs typeface="Times New Roman" pitchFamily="18" charset="0"/>
              </a:rPr>
              <a:t>НЕЙРОННА ОРГАНІЗАЦІЯ КОРИ</a:t>
            </a:r>
            <a:r>
              <a:rPr lang="ru-RU" sz="4000" smtClean="0"/>
              <a:t> </a:t>
            </a:r>
          </a:p>
        </p:txBody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>
          <a:xfrm>
            <a:off x="0" y="765175"/>
            <a:ext cx="9144000" cy="5878513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ru-RU" sz="2400" b="1" i="1" u="sng" smtClean="0"/>
              <a:t>1. молекулярний шар</a:t>
            </a:r>
            <a:r>
              <a:rPr lang="ru-RU" sz="2400" smtClean="0"/>
              <a:t> – невелика кількість дендритів шарів, що лежать нижче, в цьому шарі закінчуються гілки апікальних (верхівкових) дендритів 4 шару кори, регулюють рівень збудливості кори 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ru-RU" sz="2400" b="1" i="1" u="sng" smtClean="0"/>
              <a:t>2. зовнішній зернистий шар</a:t>
            </a:r>
            <a:r>
              <a:rPr lang="ru-RU" sz="2400" smtClean="0"/>
              <a:t> – дрібні нейрони різноманітної форми (овальної, трикутної, багатокутної), беруть участь в з'єднанні різних шарів кори 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ru-RU" sz="2400" b="1" i="1" u="sng" smtClean="0"/>
              <a:t>3. зовнішній пірамідний шар</a:t>
            </a:r>
            <a:r>
              <a:rPr lang="ru-RU" sz="2400" smtClean="0"/>
              <a:t> - пірамідні нейрони середньої величини, здійснюють зв'язок з сусідніми ділянками кори, беруть участь в утворенні зв'язків між двома півкулями, несуть інформацію від сенсорних систем 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ru-RU" sz="2400" b="1" i="1" u="sng" smtClean="0"/>
              <a:t>4. внутрішній зернистий шар</a:t>
            </a:r>
            <a:r>
              <a:rPr lang="ru-RU" sz="2400" smtClean="0"/>
              <a:t> - малі зірчасті нейрони, беруть участь у здійсненні міжкоркового зв'язку, несуть інформацію від рецепторів сенсорних систем 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ru-RU" sz="2400" b="1" i="1" u="sng" smtClean="0"/>
              <a:t>5. гангліозний </a:t>
            </a:r>
            <a:r>
              <a:rPr lang="ru-RU" sz="2400" smtClean="0"/>
              <a:t>– гігантські піраміди (клітини Беца), дендрити простягаються до 1-го шару або йдуть паралельно поверхні кори, аксони утворюють проекційні шляху до базальних ядер, стовбуру і спинному мозку – рухова система мозку 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ru-RU" sz="2400" b="1" i="1" u="sng" smtClean="0"/>
              <a:t>6. поліморфний</a:t>
            </a:r>
            <a:r>
              <a:rPr lang="ru-RU" sz="2400" smtClean="0"/>
              <a:t> – нейрони веретеновидної форми (поверхневий 6-a і глибокий 6-b шари), аксони утворюють асоціативні і проекційні шляхи, що переходять у білу речовину головного мозку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5" descr="БУДОВА КОРИ ВЕЛИКИХ ПІВКУЛЬ - АНАТОМІЯ: ЦЕНТРАЛЬНА НЕРВОВА СИСТЕМА -  Підручники для студентів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212725"/>
            <a:ext cx="8564563" cy="645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Великий (кінцевий мозок) Структура півкуль: кора головного мозку та  підкірка Звивини та борозни кори Частки кори Зони кори Значення кори  головного мозку » Допомога учня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0"/>
            <a:ext cx="6442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5" descr="Презентація до уроку: &quot;Спинний мозок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300038"/>
            <a:ext cx="8240712" cy="613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5" descr="Проезентація на тему: &quot;Будова та функції спинного мозку&quot;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234950"/>
            <a:ext cx="8707437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5" descr="Спинний мозок. Будова. Функції. Дослідж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Спинний мозок. Будова і функції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475" y="214313"/>
            <a:ext cx="8737600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Содержимое 3" descr="img5.gi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476250"/>
            <a:ext cx="5157788" cy="5545138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96684" y="2303333"/>
            <a:ext cx="4085507" cy="2670738"/>
          </a:xfrm>
          <a:prstGeom prst="roundRect">
            <a:avLst>
              <a:gd name="adj" fmla="val 30889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>
                <a:solidFill>
                  <a:schemeClr val="tx1"/>
                </a:solidFill>
                <a:cs typeface="Arial" charset="0"/>
              </a:rPr>
              <a:t>Спинний мозок оточений</a:t>
            </a:r>
          </a:p>
          <a:p>
            <a:pPr>
              <a:defRPr/>
            </a:pPr>
            <a:r>
              <a:rPr lang="ru-RU" sz="2400">
                <a:solidFill>
                  <a:schemeClr val="tx1"/>
                </a:solidFill>
                <a:cs typeface="Arial" charset="0"/>
              </a:rPr>
              <a:t>трьома оболонками: </a:t>
            </a:r>
          </a:p>
          <a:p>
            <a:pPr>
              <a:defRPr/>
            </a:pPr>
            <a:r>
              <a:rPr lang="ru-RU" sz="2400">
                <a:solidFill>
                  <a:schemeClr val="tx1"/>
                </a:solidFill>
                <a:cs typeface="Arial" charset="0"/>
              </a:rPr>
              <a:t>- твердою,</a:t>
            </a:r>
          </a:p>
          <a:p>
            <a:pPr>
              <a:buFontTx/>
              <a:buChar char="-"/>
              <a:defRPr/>
            </a:pPr>
            <a:r>
              <a:rPr lang="ru-RU" sz="2400">
                <a:solidFill>
                  <a:schemeClr val="tx1"/>
                </a:solidFill>
                <a:cs typeface="Arial" charset="0"/>
              </a:rPr>
              <a:t>павутинною,</a:t>
            </a:r>
          </a:p>
          <a:p>
            <a:pPr>
              <a:buFontTx/>
              <a:buChar char="-"/>
              <a:defRPr/>
            </a:pPr>
            <a:r>
              <a:rPr lang="ru-RU" sz="2400">
                <a:solidFill>
                  <a:schemeClr val="tx1"/>
                </a:solidFill>
                <a:cs typeface="Arial" charset="0"/>
              </a:rPr>
              <a:t>м'якою</a:t>
            </a:r>
            <a:r>
              <a:rPr lang="ru-RU">
                <a:solidFill>
                  <a:schemeClr val="tx1"/>
                </a:solidFill>
                <a:cs typeface="Arial" charset="0"/>
              </a:rPr>
              <a:t>.</a:t>
            </a:r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FC224E8-EFF4-4997-904B-93C17FCCD129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7838" y="280988"/>
            <a:ext cx="7740650" cy="657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5413" y="119063"/>
            <a:ext cx="8893175" cy="804862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uk-UA" sz="4000" b="1" smtClean="0"/>
              <a:t>Нейронна організація нервової системи.</a:t>
            </a:r>
            <a:endParaRPr lang="ru-RU" sz="4000" smtClean="0"/>
          </a:p>
        </p:txBody>
      </p:sp>
      <p:pic>
        <p:nvPicPr>
          <p:cNvPr id="2050" name="Picture 2" descr="Картинки по запросу нервова ткани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475" y="944563"/>
            <a:ext cx="8840788" cy="591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350" y="169863"/>
            <a:ext cx="86614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Содержимое 3" descr="21.0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214313"/>
            <a:ext cx="3286125" cy="6400800"/>
          </a:xfrm>
        </p:spPr>
      </p:pic>
      <p:sp>
        <p:nvSpPr>
          <p:cNvPr id="9" name="Скругленный прямоугольник 8"/>
          <p:cNvSpPr/>
          <p:nvPr/>
        </p:nvSpPr>
        <p:spPr>
          <a:xfrm>
            <a:off x="3857620" y="214290"/>
            <a:ext cx="4857784" cy="1857388"/>
          </a:xfrm>
          <a:prstGeom prst="roundRect">
            <a:avLst>
              <a:gd name="adj" fmla="val 30889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0">
                <a:solidFill>
                  <a:schemeClr val="tx1"/>
                </a:solidFill>
                <a:cs typeface="Arial" charset="0"/>
              </a:rPr>
              <a:t>Виходячи через міжхребетні отвори, передній і задній корінці з’єднуються — так</a:t>
            </a:r>
            <a:r>
              <a:rPr lang="en-US" b="0">
                <a:solidFill>
                  <a:schemeClr val="tx1"/>
                </a:solidFill>
                <a:cs typeface="Arial" charset="0"/>
              </a:rPr>
              <a:t> </a:t>
            </a:r>
            <a:r>
              <a:rPr lang="ru-RU" b="0">
                <a:solidFill>
                  <a:schemeClr val="tx1"/>
                </a:solidFill>
                <a:cs typeface="Arial" charset="0"/>
              </a:rPr>
              <a:t>утворюється змішаний спинномозковий нерв. Від кожного сегмента відходить пара</a:t>
            </a:r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cs typeface="Arial" charset="0"/>
              </a:rPr>
              <a:t>таких нервів.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14810" y="2214554"/>
            <a:ext cx="4143404" cy="2071702"/>
          </a:xfrm>
          <a:prstGeom prst="roundRect">
            <a:avLst>
              <a:gd name="adj" fmla="val 30889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0">
                <a:solidFill>
                  <a:schemeClr val="tx1"/>
                </a:solidFill>
                <a:cs typeface="Arial" charset="0"/>
              </a:rPr>
              <a:t>Від спинного мозку відходить 31 пара спинномозкових нервів, які залишають хребетний канал через відповідні міжхребетні отвори і симетрично розгалужуються в правій і лівій половинах тіла.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43438" y="4500570"/>
            <a:ext cx="3286148" cy="2071702"/>
          </a:xfrm>
          <a:prstGeom prst="roundRect">
            <a:avLst>
              <a:gd name="adj" fmla="val 30889"/>
            </a:avLst>
          </a:prstGeom>
          <a:solidFill>
            <a:schemeClr val="bg2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0">
                <a:solidFill>
                  <a:schemeClr val="tx1"/>
                </a:solidFill>
                <a:cs typeface="Arial" charset="0"/>
              </a:rPr>
              <a:t>Сегменти спинного</a:t>
            </a:r>
          </a:p>
          <a:p>
            <a:pPr>
              <a:defRPr/>
            </a:pPr>
            <a:r>
              <a:rPr lang="ru-RU" b="0">
                <a:solidFill>
                  <a:schemeClr val="tx1"/>
                </a:solidFill>
                <a:cs typeface="Arial" charset="0"/>
              </a:rPr>
              <a:t>мозку: </a:t>
            </a:r>
          </a:p>
          <a:p>
            <a:pPr>
              <a:defRPr/>
            </a:pPr>
            <a:r>
              <a:rPr lang="ru-RU" b="0" i="1">
                <a:solidFill>
                  <a:schemeClr val="tx1"/>
                </a:solidFill>
                <a:cs typeface="Arial" charset="0"/>
              </a:rPr>
              <a:t>1 — шийні (С1–С8);</a:t>
            </a:r>
          </a:p>
          <a:p>
            <a:pPr>
              <a:defRPr/>
            </a:pPr>
            <a:r>
              <a:rPr lang="ru-RU" b="0" i="1">
                <a:solidFill>
                  <a:schemeClr val="tx1"/>
                </a:solidFill>
                <a:cs typeface="Arial" charset="0"/>
              </a:rPr>
              <a:t>2 — грудні (Т1–Т12);</a:t>
            </a:r>
          </a:p>
          <a:p>
            <a:pPr>
              <a:defRPr/>
            </a:pPr>
            <a:r>
              <a:rPr lang="ru-RU" b="0" i="1">
                <a:solidFill>
                  <a:schemeClr val="tx1"/>
                </a:solidFill>
                <a:cs typeface="Arial" charset="0"/>
              </a:rPr>
              <a:t>3 — поперекові (</a:t>
            </a:r>
            <a:r>
              <a:rPr lang="en-US" b="0" i="1">
                <a:solidFill>
                  <a:schemeClr val="tx1"/>
                </a:solidFill>
                <a:cs typeface="Arial" charset="0"/>
              </a:rPr>
              <a:t>L1–L5);</a:t>
            </a:r>
          </a:p>
          <a:p>
            <a:pPr>
              <a:defRPr/>
            </a:pPr>
            <a:r>
              <a:rPr lang="ru-RU" b="0" i="1">
                <a:solidFill>
                  <a:schemeClr val="tx1"/>
                </a:solidFill>
                <a:cs typeface="Arial" charset="0"/>
              </a:rPr>
              <a:t>4 — крижові (</a:t>
            </a:r>
            <a:r>
              <a:rPr lang="en-US" b="0" i="1">
                <a:solidFill>
                  <a:schemeClr val="tx1"/>
                </a:solidFill>
                <a:cs typeface="Arial" charset="0"/>
              </a:rPr>
              <a:t>S1–S5);</a:t>
            </a:r>
          </a:p>
          <a:p>
            <a:pPr>
              <a:defRPr/>
            </a:pPr>
            <a:r>
              <a:rPr lang="ru-RU" b="0" i="1">
                <a:solidFill>
                  <a:schemeClr val="tx1"/>
                </a:solidFill>
                <a:cs typeface="Arial" charset="0"/>
              </a:rPr>
              <a:t>5 — куприковий (Со)</a:t>
            </a:r>
            <a:endParaRPr lang="ru-RU" b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6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0C437A4-B861-4446-9973-7800CDA45DD9}" type="slidenum">
              <a:rPr lang="ru-RU"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ru-RU" sz="1200" b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5913" y="158750"/>
            <a:ext cx="5989637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822450" y="188913"/>
            <a:ext cx="6107113" cy="577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Функції спинного мозку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981075"/>
            <a:ext cx="20955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2916238" y="1844675"/>
            <a:ext cx="1117600" cy="374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шийний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6238" y="3254375"/>
            <a:ext cx="1117600" cy="374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грудний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05125" y="4710113"/>
            <a:ext cx="1439863" cy="374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поперековий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05125" y="5502275"/>
            <a:ext cx="1439863" cy="374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крижовий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16238" y="5949950"/>
            <a:ext cx="1439862" cy="374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куприковий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Рисунок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98757">
            <a:off x="7769225" y="536575"/>
            <a:ext cx="7715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Копия 1003040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3538" y="1155700"/>
            <a:ext cx="104616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Рисунок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1158875"/>
            <a:ext cx="1079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Копия atlas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2113" y="3003550"/>
            <a:ext cx="8255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12.gi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53338" y="3098800"/>
            <a:ext cx="1274762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8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8438" y="3038475"/>
            <a:ext cx="9525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176602_image_large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19700" y="3006725"/>
            <a:ext cx="127635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513.gif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91075" y="4633913"/>
            <a:ext cx="1035050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а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8438" y="4425950"/>
            <a:ext cx="1347787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50" y="277813"/>
            <a:ext cx="8813800" cy="630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5" descr="Периферична нервова система.Соматична та автономна нервова система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7163"/>
            <a:ext cx="8604250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 descr="Нервова регуляція вегетативних функцій | Тест з біології – «На Урок»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265113"/>
            <a:ext cx="8582025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8925" y="284163"/>
            <a:ext cx="8553450" cy="636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/>
          </p:cNvSpPr>
          <p:nvPr>
            <p:ph type="title" idx="4294967295"/>
          </p:nvPr>
        </p:nvSpPr>
        <p:spPr>
          <a:xfrm>
            <a:off x="619125" y="0"/>
            <a:ext cx="7886700" cy="6508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74754" name="Rectangle 3"/>
          <p:cNvSpPr>
            <a:spLocks noGrp="1"/>
          </p:cNvSpPr>
          <p:nvPr>
            <p:ph type="body" idx="4294967295"/>
          </p:nvPr>
        </p:nvSpPr>
        <p:spPr>
          <a:xfrm>
            <a:off x="198438" y="536575"/>
            <a:ext cx="8802687" cy="6126163"/>
          </a:xfrm>
        </p:spPr>
        <p:txBody>
          <a:bodyPr/>
          <a:lstStyle/>
          <a:p>
            <a:r>
              <a:rPr lang="ru-RU" smtClean="0"/>
              <a:t>Здатність відчувати і рухатись – це 2 основні властивості всіх живих організмів. </a:t>
            </a:r>
          </a:p>
          <a:p>
            <a:r>
              <a:rPr lang="ru-RU" smtClean="0"/>
              <a:t> </a:t>
            </a:r>
            <a:r>
              <a:rPr lang="ru-RU" b="1" smtClean="0"/>
              <a:t>СЕНСОРНІ СИСТЕМИ (від лат sensus [сенсус] — відчуття), або АНАЛІЗАТОРИ</a:t>
            </a:r>
            <a:r>
              <a:rPr lang="ru-RU" smtClean="0"/>
              <a:t> — складні чутливі системи, які сприймають та аналізують інформацію про зміни навколишнього середовища та внутрішнього стану організму й забезпечують зв'язок організму з довкіллям.</a:t>
            </a:r>
            <a:endParaRPr lang="ru-RU" b="1" smtClean="0"/>
          </a:p>
          <a:p>
            <a:r>
              <a:rPr lang="ru-RU" b="1" smtClean="0"/>
              <a:t>Сенсорні системи пов'язують периферичні органи чуття  з головним мозком, де  сигнали аналізуються і забезпечують формування образів про навколишній світ і відповідну поведінкову реакцію.</a:t>
            </a:r>
            <a:endParaRPr lang="ru-RU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/>
          </p:cNvSpPr>
          <p:nvPr>
            <p:ph type="title" idx="4294967295"/>
          </p:nvPr>
        </p:nvSpPr>
        <p:spPr>
          <a:xfrm>
            <a:off x="628650" y="0"/>
            <a:ext cx="7886700" cy="100013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75778" name="Rectangle 3"/>
          <p:cNvSpPr>
            <a:spLocks noGrp="1"/>
          </p:cNvSpPr>
          <p:nvPr>
            <p:ph type="body" idx="4294967295"/>
          </p:nvPr>
        </p:nvSpPr>
        <p:spPr>
          <a:xfrm>
            <a:off x="171450" y="280988"/>
            <a:ext cx="8728075" cy="5895975"/>
          </a:xfrm>
        </p:spPr>
        <p:txBody>
          <a:bodyPr/>
          <a:lstStyle/>
          <a:p>
            <a:r>
              <a:rPr lang="ru-RU" sz="3200" b="1" smtClean="0"/>
              <a:t>П'ять основних сенсорних систем:</a:t>
            </a:r>
            <a:r>
              <a:rPr lang="ru-RU" sz="3200" smtClean="0"/>
              <a:t> зорова, слухова, смакова, нюхова та дотикова (тактильна), за допомогою яких вона в основному сприймає довкілля. </a:t>
            </a:r>
          </a:p>
          <a:p>
            <a:r>
              <a:rPr lang="ru-RU" sz="3200" smtClean="0"/>
              <a:t>Також людина відчуває температуру, гравітацію, зміну положення тіла в просторі, біль, спрагу, голод і низку змішаних відчуттів. </a:t>
            </a:r>
          </a:p>
          <a:p>
            <a:r>
              <a:rPr lang="ru-RU" sz="3200" smtClean="0"/>
              <a:t>Інші сенсорні системи: больова, вестибулярна, м'язова, вісцеральна, мовно-слухова, мовно-рухова.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4294967295"/>
          </p:nvPr>
        </p:nvSpPr>
        <p:spPr>
          <a:xfrm>
            <a:off x="141288" y="882650"/>
            <a:ext cx="4862512" cy="5703888"/>
          </a:xfrm>
        </p:spPr>
        <p:txBody>
          <a:bodyPr/>
          <a:lstStyle/>
          <a:p>
            <a:pPr algn="just">
              <a:lnSpc>
                <a:spcPct val="75000"/>
              </a:lnSpc>
              <a:spcBef>
                <a:spcPct val="0"/>
              </a:spcBef>
            </a:pPr>
            <a:r>
              <a:rPr lang="ru-RU" sz="2400" b="1" smtClean="0"/>
              <a:t>Функції нейрона: </a:t>
            </a:r>
            <a:r>
              <a:rPr lang="kk-KZ" sz="2400" b="1" smtClean="0"/>
              <a:t>сприйняття, обробка, зберігання, передача та інтеграція інформацїї</a:t>
            </a:r>
          </a:p>
          <a:p>
            <a:pPr algn="just">
              <a:lnSpc>
                <a:spcPct val="75000"/>
              </a:lnSpc>
              <a:spcBef>
                <a:spcPct val="0"/>
              </a:spcBef>
            </a:pPr>
            <a:r>
              <a:rPr lang="kk-KZ" sz="2400" b="1" smtClean="0">
                <a:solidFill>
                  <a:srgbClr val="FF0000"/>
                </a:solidFill>
              </a:rPr>
              <a:t>Будова нейрона: </a:t>
            </a:r>
          </a:p>
          <a:p>
            <a:pPr>
              <a:lnSpc>
                <a:spcPct val="75000"/>
              </a:lnSpc>
              <a:spcBef>
                <a:spcPct val="0"/>
              </a:spcBef>
              <a:buFont typeface="Arial" charset="0"/>
              <a:buNone/>
            </a:pPr>
            <a:r>
              <a:rPr lang="kk-KZ" sz="2400" b="1" u="sng" smtClean="0">
                <a:solidFill>
                  <a:srgbClr val="00B050"/>
                </a:solidFill>
              </a:rPr>
              <a:t>*Тіло нейрона (сома)</a:t>
            </a:r>
          </a:p>
          <a:p>
            <a:pPr>
              <a:lnSpc>
                <a:spcPct val="75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B050"/>
                </a:solidFill>
              </a:rPr>
              <a:t>*Аксон</a:t>
            </a:r>
            <a:r>
              <a:rPr lang="ru-RU" sz="2400" b="1" smtClean="0"/>
              <a:t>—довгий відросток – проведення збудження від  тіла нейрона до виконавчого органу.</a:t>
            </a:r>
          </a:p>
          <a:p>
            <a:pPr>
              <a:lnSpc>
                <a:spcPct val="75000"/>
              </a:lnSpc>
              <a:spcBef>
                <a:spcPct val="0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B050"/>
                </a:solidFill>
              </a:rPr>
              <a:t>*Дендрити</a:t>
            </a:r>
            <a:r>
              <a:rPr lang="ru-RU" sz="2400" b="1" smtClean="0">
                <a:solidFill>
                  <a:srgbClr val="00B050"/>
                </a:solidFill>
              </a:rPr>
              <a:t> </a:t>
            </a:r>
            <a:r>
              <a:rPr lang="ru-RU" sz="2400" b="1" smtClean="0"/>
              <a:t>— як правило, короткі і сильно розгалуджені відростки, які передают збудження до тіла нейрона. </a:t>
            </a:r>
          </a:p>
          <a:p>
            <a:pPr>
              <a:lnSpc>
                <a:spcPct val="75000"/>
              </a:lnSpc>
              <a:spcBef>
                <a:spcPts val="475"/>
              </a:spcBef>
              <a:buFont typeface="Arial" charset="0"/>
              <a:buNone/>
            </a:pPr>
            <a:r>
              <a:rPr lang="ru-RU" sz="2400" b="1" u="sng" smtClean="0">
                <a:solidFill>
                  <a:srgbClr val="00B050"/>
                </a:solidFill>
              </a:rPr>
              <a:t>Аксональний пагорб </a:t>
            </a:r>
            <a:r>
              <a:rPr lang="ru-RU" sz="2400" b="1" smtClean="0">
                <a:solidFill>
                  <a:srgbClr val="000000"/>
                </a:solidFill>
              </a:rPr>
              <a:t>– ділянка аксона, що прилягає до соми, де відбувається генерація нервного імпульсу;</a:t>
            </a:r>
            <a:endParaRPr lang="ru-RU" sz="2400" b="1" smtClean="0"/>
          </a:p>
        </p:txBody>
      </p:sp>
      <p:sp>
        <p:nvSpPr>
          <p:cNvPr id="20482" name="Прямоугольник 4"/>
          <p:cNvSpPr>
            <a:spLocks noChangeArrowheads="1"/>
          </p:cNvSpPr>
          <p:nvPr/>
        </p:nvSpPr>
        <p:spPr bwMode="auto">
          <a:xfrm>
            <a:off x="468313" y="111125"/>
            <a:ext cx="813593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</a:pPr>
            <a:r>
              <a:rPr lang="ru-RU" sz="2800">
                <a:solidFill>
                  <a:srgbClr val="FF0000"/>
                </a:solidFill>
                <a:latin typeface="Times New Roman" pitchFamily="18" charset="0"/>
              </a:rPr>
              <a:t>Нейрон </a:t>
            </a:r>
            <a:r>
              <a:rPr lang="ru-RU" sz="2800">
                <a:solidFill>
                  <a:schemeClr val="tx1"/>
                </a:solidFill>
                <a:latin typeface="Times New Roman" pitchFamily="18" charset="0"/>
              </a:rPr>
              <a:t>– структурна і функціональна одиниця нервової системи</a:t>
            </a:r>
          </a:p>
        </p:txBody>
      </p:sp>
      <p:pic>
        <p:nvPicPr>
          <p:cNvPr id="20483" name="Picture 2" descr="F:\Физиология+гигиена\Общая\презентации\08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196975"/>
            <a:ext cx="39243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4"/>
          <p:cNvSpPr>
            <a:spLocks noChangeArrowheads="1"/>
          </p:cNvSpPr>
          <p:nvPr/>
        </p:nvSpPr>
        <p:spPr bwMode="auto">
          <a:xfrm>
            <a:off x="-1993900" y="125413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ru-RU"/>
          </a:p>
        </p:txBody>
      </p:sp>
      <p:graphicFrame>
        <p:nvGraphicFramePr>
          <p:cNvPr id="74054" name="Group 326"/>
          <p:cNvGraphicFramePr>
            <a:graphicFrameLocks noGrp="1"/>
          </p:cNvGraphicFramePr>
          <p:nvPr/>
        </p:nvGraphicFramePr>
        <p:xfrm>
          <a:off x="0" y="0"/>
          <a:ext cx="9144000" cy="7077075"/>
        </p:xfrm>
        <a:graphic>
          <a:graphicData uri="http://schemas.openxmlformats.org/drawingml/2006/table">
            <a:tbl>
              <a:tblPr/>
              <a:tblGrid>
                <a:gridCol w="1427163"/>
                <a:gridCol w="2370137"/>
                <a:gridCol w="2211388"/>
                <a:gridCol w="3135312"/>
              </a:tblGrid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Система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Рецептори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Провідні шляхи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Мозкові центри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8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Зорова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Світлові (фоторецептори) сітківки очного яблука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Зоровий нерв (II пара ЧМН)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Зорова зона (потилична частка великого мозку)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6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Слухова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Звукові (фонорецептори) спірального органа завитки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Слуховий нерв (в складі присінково-завиткового VIII пара ЧМН)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Слухова зона (скронева частка великого мозку)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379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Нюхова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Хеморецептори носової порожнини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Нюховий нерв (1 пара ЧМН)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Нюхова зона (скронева частка великого мозку)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Смакова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Хеморецептори ротової порожнини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Язико-глотковий, язиковий, лицевий і блукаючий нерви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Смакова зона (скронева частка великого мозку)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Дотикова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Механорецептори дерми і клітковини шкіри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Спинномозкові нерви (їх чутливі волокна)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Зона шкірної чутливості (задня центральна звивина кори великого мозку)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61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Температурна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Терморецептори шкіри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Спинномозкові нерви (їх чутливі волокна)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Гіпоталамус, зона шкірної чутливості (задня центральна звивина великого мозку)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Больова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Больові рецептори (но цицептори) шкіри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Спинномозкові нерви (їх чутливі волокна)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Таламус, зона шкірної чутливості (задня центральна звивина кори)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34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Гравітаційна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Механорецептори вестибулярного апарату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Вестибулярний нерв (в складі присінково-завиткового)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Мозочок, кора великих півкуль, спинний мозок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50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Рухова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Рухові рецептори (пропріоцептори) м'язів, суглобів, сухожилків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Спинномозкові нерви (їх чутливі волокна)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Рухова зона(передня центральна звивина кори великого мозку), мозочок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Вісцеральна</a:t>
                      </a:r>
                      <a:b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</a:b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Внутрішні рецептори (вісцерорецептори) внутрішніх органів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Язико-глотковий і блукаючий ЧМН та спинномозкові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F2F2F"/>
                          </a:solidFill>
                          <a:effectLst/>
                          <a:latin typeface="inherit"/>
                          <a:cs typeface="Arial" charset="0"/>
                        </a:rPr>
                        <a:t>Інтероцептивна зона (лобова частка великого мозку), лімбічна система</a:t>
                      </a: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E7E7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6864" name="Rectangle 290"/>
          <p:cNvSpPr>
            <a:spLocks noChangeArrowheads="1"/>
          </p:cNvSpPr>
          <p:nvPr/>
        </p:nvSpPr>
        <p:spPr bwMode="auto">
          <a:xfrm>
            <a:off x="-1993900" y="6275388"/>
            <a:ext cx="18415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600"/>
              <a:t/>
            </a:r>
            <a:br>
              <a:rPr lang="ru-RU" sz="600"/>
            </a:br>
            <a:endParaRPr lang="ru-RU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247650"/>
            <a:ext cx="8682037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object 2"/>
          <p:cNvSpPr txBox="1">
            <a:spLocks noChangeArrowheads="1"/>
          </p:cNvSpPr>
          <p:nvPr/>
        </p:nvSpPr>
        <p:spPr bwMode="auto">
          <a:xfrm>
            <a:off x="1066800" y="0"/>
            <a:ext cx="73723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/>
            <a:r>
              <a:rPr lang="uk-UA" sz="3600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Класифікація рецепторів</a:t>
            </a:r>
            <a:endParaRPr lang="ru-RU" sz="3600" i="1" u="sng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5000" y="554038"/>
            <a:ext cx="8280400" cy="58832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характером сформованого відчуття: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(психофізіологічна класифікація):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зорові; слухові; нюхові; смакові; дотикові; теплові та холодові (температура);  больові;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кінестетичні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відчуття.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будовою: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первинні: нюхові, тактильні,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пропріорецептори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вторинні: смаку, зору, слуху, вестибулярні.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пороговою силою подразника:  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низько  та  високо – порогові.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локалізацією: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екстерорецептори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шкіри – сприймають інформацію про дію подразників зовнішнього світу;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інтерорецептори</a:t>
            </a:r>
            <a:r>
              <a:rPr lang="uk-UA" sz="2000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вісцерорецептори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пропріорецептори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ангіорецептори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рецептори ЦНС,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вестибулорецепторі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сприймають інформацію про стан внутрішніх органів і внутрішнього середовища і положення тіла в просторі.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фізичною природою адекватного подразника: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механорецептори; хеморецептори; терморецептори;  фоторецептори;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фонорецептори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sz="20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ноцицептори</a:t>
            </a:r>
            <a:endParaRPr lang="uk-UA" sz="20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uk-UA" sz="2000" i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швидкістю адаптації: </a:t>
            </a:r>
            <a:r>
              <a:rPr lang="uk-UA" sz="20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швидко та повільно адаптуються.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object 2"/>
          <p:cNvSpPr>
            <a:spLocks noGrp="1"/>
          </p:cNvSpPr>
          <p:nvPr>
            <p:ph type="title" idx="4294967295"/>
          </p:nvPr>
        </p:nvSpPr>
        <p:spPr>
          <a:xfrm>
            <a:off x="254000" y="44450"/>
            <a:ext cx="8680450" cy="482600"/>
          </a:xfrm>
        </p:spPr>
        <p:txBody>
          <a:bodyPr lIns="0" tIns="80073" rIns="0" bIns="0">
            <a:spAutoFit/>
          </a:bodyPr>
          <a:lstStyle/>
          <a:p>
            <a:pPr marL="477838">
              <a:lnSpc>
                <a:spcPct val="80000"/>
              </a:lnSpc>
            </a:pPr>
            <a:r>
              <a:rPr lang="uk-UA" sz="3300" b="1" smtClean="0">
                <a:latin typeface="Times New Roman" pitchFamily="18" charset="0"/>
                <a:cs typeface="Times New Roman" pitchFamily="18" charset="0"/>
              </a:rPr>
              <a:t>Загальні принципи будови аналізаторів</a:t>
            </a:r>
            <a:endParaRPr lang="ru-RU" sz="3300" b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898" name="Прямоугольник 3"/>
          <p:cNvSpPr>
            <a:spLocks noChangeArrowheads="1"/>
          </p:cNvSpPr>
          <p:nvPr/>
        </p:nvSpPr>
        <p:spPr bwMode="auto">
          <a:xfrm>
            <a:off x="177800" y="658813"/>
            <a:ext cx="896620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uk-UA" sz="2000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Багатошаровість</a:t>
            </a:r>
          </a:p>
          <a:p>
            <a:pPr>
              <a:lnSpc>
                <a:spcPct val="80000"/>
              </a:lnSpc>
            </a:pPr>
            <a:r>
              <a:rPr lang="uk-UA" sz="20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складу кожного аналізатора входить величезна кількість нейронів, розташованих пошарово - 3х-нейронні висхідні шляхи (аферентні). Нейрон першого шару пов'язаний з рецептором, останній - з корою головного мозку. Точність передачі сигналу, зняття «шумів» </a:t>
            </a:r>
          </a:p>
          <a:p>
            <a:pPr>
              <a:lnSpc>
                <a:spcPct val="80000"/>
              </a:lnSpc>
            </a:pPr>
            <a:r>
              <a:rPr lang="uk-UA" sz="2000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Багатоканальність. </a:t>
            </a:r>
          </a:p>
          <a:p>
            <a:pPr>
              <a:lnSpc>
                <a:spcPct val="80000"/>
              </a:lnSpc>
            </a:pPr>
            <a:r>
              <a:rPr lang="uk-UA" sz="20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Кожен шар нейронів пов'язаний з нейронами наступного шару величезною кількістю нервових волокон. Тонкий аналіз у корі великих півкуль </a:t>
            </a:r>
          </a:p>
          <a:p>
            <a:pPr>
              <a:lnSpc>
                <a:spcPct val="80000"/>
              </a:lnSpc>
            </a:pPr>
            <a:r>
              <a:rPr lang="uk-UA" sz="2000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3.Сенсорні воронки</a:t>
            </a:r>
          </a:p>
          <a:p>
            <a:pPr>
              <a:lnSpc>
                <a:spcPct val="80000"/>
              </a:lnSpc>
            </a:pPr>
            <a:r>
              <a:rPr lang="uk-UA" sz="20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Розширюють і звужують. Розширення з подальшим звуженням аферентації і подальшим розширенням потоку на кору (зоровий аналізатор) або тільки розширення (слуховий). Фізіологічний сенс: звуження воронок в зменшенні кількості інформації, яка передається в мозок; в розширенні воронок – навпаки</a:t>
            </a:r>
          </a:p>
          <a:p>
            <a:pPr>
              <a:lnSpc>
                <a:spcPct val="80000"/>
              </a:lnSpc>
            </a:pPr>
            <a:r>
              <a:rPr lang="uk-UA" sz="2000" i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4.Діфференціація по горизонталі і вертикалі</a:t>
            </a:r>
          </a:p>
          <a:p>
            <a:pPr>
              <a:lnSpc>
                <a:spcPct val="80000"/>
              </a:lnSpc>
            </a:pPr>
            <a:r>
              <a:rPr lang="uk-UA" sz="2000" b="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вертикалі</a:t>
            </a:r>
          </a:p>
          <a:p>
            <a:pPr>
              <a:lnSpc>
                <a:spcPct val="80000"/>
              </a:lnSpc>
            </a:pPr>
            <a:r>
              <a:rPr lang="uk-UA" sz="20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Полягає у формуванні відділів з декількох шарів нервових елементів: нюхові цибулини, кохлеарні ядра, колінчаті тіла. Кожен відділ має свою певну функцію. Відділ - це більша великі утворення, ніж шар елементів. Між відділами по вертикалі утворюються провідні зв'язки. </a:t>
            </a:r>
          </a:p>
          <a:p>
            <a:pPr>
              <a:lnSpc>
                <a:spcPct val="80000"/>
              </a:lnSpc>
            </a:pPr>
            <a:r>
              <a:rPr lang="uk-UA" sz="2000" b="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горизонталі</a:t>
            </a:r>
          </a:p>
          <a:p>
            <a:pPr>
              <a:lnSpc>
                <a:spcPct val="80000"/>
              </a:lnSpc>
            </a:pPr>
            <a:r>
              <a:rPr lang="uk-UA" sz="20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Полягає у формуванні різних властивостей рецепторів, нейронів і зв'язків між ними в межах кожного шару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Прямоугольник 3"/>
          <p:cNvSpPr>
            <a:spLocks noChangeArrowheads="1"/>
          </p:cNvSpPr>
          <p:nvPr/>
        </p:nvSpPr>
        <p:spPr bwMode="auto">
          <a:xfrm>
            <a:off x="1247775" y="152400"/>
            <a:ext cx="7132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Схема будови аналізатора за І.П. Павловим</a:t>
            </a:r>
          </a:p>
        </p:txBody>
      </p:sp>
      <p:pic>
        <p:nvPicPr>
          <p:cNvPr id="8294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865188"/>
            <a:ext cx="2236788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838200"/>
            <a:ext cx="2236788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Прямоугольник 6"/>
          <p:cNvSpPr>
            <a:spLocks noChangeArrowheads="1"/>
          </p:cNvSpPr>
          <p:nvPr/>
        </p:nvSpPr>
        <p:spPr bwMode="auto">
          <a:xfrm>
            <a:off x="4140200" y="957263"/>
            <a:ext cx="21415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Провідникова ланка</a:t>
            </a: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Сполучна ланка -виробляє трансформацію ПД, багаторазове перетворення і перекодування аферентації</a:t>
            </a:r>
            <a:r>
              <a:rPr lang="ru-RU" sz="2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ї</a:t>
            </a:r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949" name="Прямоугольник 7"/>
          <p:cNvSpPr>
            <a:spLocks noChangeArrowheads="1"/>
          </p:cNvSpPr>
          <p:nvPr/>
        </p:nvSpPr>
        <p:spPr bwMode="auto">
          <a:xfrm>
            <a:off x="6657975" y="957263"/>
            <a:ext cx="202723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Центральна ланка</a:t>
            </a:r>
          </a:p>
          <a:p>
            <a:endParaRPr lang="ru-RU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3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3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Кора великих півкуль - робить аналіз аферентації і синтез програми відповідної реакції</a:t>
            </a:r>
          </a:p>
        </p:txBody>
      </p:sp>
      <p:pic>
        <p:nvPicPr>
          <p:cNvPr id="829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4788" y="871538"/>
            <a:ext cx="24765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1" name="Прямоугольник 8"/>
          <p:cNvSpPr>
            <a:spLocks noChangeArrowheads="1"/>
          </p:cNvSpPr>
          <p:nvPr/>
        </p:nvSpPr>
        <p:spPr bwMode="auto">
          <a:xfrm>
            <a:off x="1474788" y="908050"/>
            <a:ext cx="24765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Периферична ланка</a:t>
            </a:r>
          </a:p>
          <a:p>
            <a:endParaRPr lang="uk-UA" sz="22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2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2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2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2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Рецептор - прилад, що сприймає фізичну або хімічну енергію подразника і перетворює її в електричну енергію збудження</a:t>
            </a:r>
          </a:p>
          <a:p>
            <a:endParaRPr lang="uk-UA" sz="22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2057400" y="1619250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029200" y="1593850"/>
            <a:ext cx="0" cy="1357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7391400" y="1619250"/>
            <a:ext cx="0" cy="1304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 вправо 25"/>
          <p:cNvSpPr/>
          <p:nvPr/>
        </p:nvSpPr>
        <p:spPr>
          <a:xfrm>
            <a:off x="3429000" y="61436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0"/>
          </a:p>
        </p:txBody>
      </p:sp>
      <p:sp>
        <p:nvSpPr>
          <p:cNvPr id="27" name="Стрелка вправо 26"/>
          <p:cNvSpPr/>
          <p:nvPr/>
        </p:nvSpPr>
        <p:spPr>
          <a:xfrm>
            <a:off x="6064250" y="61436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0"/>
          </a:p>
        </p:txBody>
      </p:sp>
      <p:sp>
        <p:nvSpPr>
          <p:cNvPr id="28" name="Левая фигурная скобка 27"/>
          <p:cNvSpPr/>
          <p:nvPr/>
        </p:nvSpPr>
        <p:spPr>
          <a:xfrm>
            <a:off x="914400" y="3276600"/>
            <a:ext cx="460375" cy="344963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0"/>
          </a:p>
        </p:txBody>
      </p:sp>
      <p:sp>
        <p:nvSpPr>
          <p:cNvPr id="82958" name="Прямоугольник 28"/>
          <p:cNvSpPr>
            <a:spLocks noChangeArrowheads="1"/>
          </p:cNvSpPr>
          <p:nvPr/>
        </p:nvSpPr>
        <p:spPr bwMode="auto">
          <a:xfrm rot="-5400000">
            <a:off x="-488156" y="4493419"/>
            <a:ext cx="213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функція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/>
          </p:cNvSpPr>
          <p:nvPr>
            <p:ph type="title" idx="4294967295"/>
          </p:nvPr>
        </p:nvSpPr>
        <p:spPr>
          <a:xfrm>
            <a:off x="585788" y="200025"/>
            <a:ext cx="8142287" cy="887413"/>
          </a:xfrm>
        </p:spPr>
        <p:txBody>
          <a:bodyPr/>
          <a:lstStyle/>
          <a:p>
            <a:pPr>
              <a:lnSpc>
                <a:spcPct val="75000"/>
              </a:lnSpc>
            </a:pPr>
            <a:r>
              <a:rPr lang="ru-RU" sz="3200" b="1" u="sng" smtClean="0"/>
              <a:t>СТРУКТУРА СЕНСОРНОЇ СИСТЕМИ (АНАЛІЗАТОРА): </a:t>
            </a:r>
            <a:r>
              <a:rPr lang="ru-RU" sz="3200" smtClean="0"/>
              <a:t> </a:t>
            </a:r>
          </a:p>
        </p:txBody>
      </p:sp>
      <p:sp>
        <p:nvSpPr>
          <p:cNvPr id="84994" name="Rectangle 3"/>
          <p:cNvSpPr>
            <a:spLocks noGrp="1"/>
          </p:cNvSpPr>
          <p:nvPr>
            <p:ph type="body" idx="4294967295"/>
          </p:nvPr>
        </p:nvSpPr>
        <p:spPr>
          <a:xfrm>
            <a:off x="200025" y="1111250"/>
            <a:ext cx="8809038" cy="5632450"/>
          </a:xfrm>
        </p:spPr>
        <p:txBody>
          <a:bodyPr/>
          <a:lstStyle/>
          <a:p>
            <a:pPr marL="457200" indent="-457200">
              <a:lnSpc>
                <a:spcPct val="70000"/>
              </a:lnSpc>
            </a:pPr>
            <a:r>
              <a:rPr lang="ru-RU" sz="2400" b="1" smtClean="0"/>
              <a:t>Периферичний відділ.</a:t>
            </a:r>
            <a:r>
              <a:rPr lang="ru-RU" sz="2400" smtClean="0"/>
              <a:t>Представлений певними видами рецепторів. </a:t>
            </a:r>
          </a:p>
          <a:p>
            <a:pPr marL="457200" indent="-457200">
              <a:lnSpc>
                <a:spcPct val="70000"/>
              </a:lnSpc>
            </a:pPr>
            <a:r>
              <a:rPr lang="ru-RU" sz="2400" b="1" smtClean="0"/>
              <a:t>Провідниковий відділ.</a:t>
            </a:r>
            <a:r>
              <a:rPr lang="ru-RU" sz="2400" smtClean="0"/>
              <a:t>Шлях, по якому передається збудження чутливими нервами та провідними  шляхами ЦНС.Окремі чутливі волокна нейронів утворюють чутливі нерви (н-д, зорові, нюхові) або входять до складу змішаних (н-д, спинномозкові, язико-глотковий, присінково-завитковий).</a:t>
            </a:r>
          </a:p>
          <a:p>
            <a:pPr marL="457200" indent="-457200">
              <a:lnSpc>
                <a:spcPct val="70000"/>
              </a:lnSpc>
            </a:pPr>
            <a:r>
              <a:rPr lang="ru-RU" sz="2400" b="1" smtClean="0"/>
              <a:t>Центральний відділ.</a:t>
            </a:r>
            <a:r>
              <a:rPr lang="ru-RU" sz="2400" smtClean="0"/>
              <a:t>Утворюють центри стовбура головного мозку та певна зона кори головного мозку, де відбувається аналіз і синтез інформації. </a:t>
            </a:r>
          </a:p>
          <a:p>
            <a:pPr marL="457200" indent="-457200">
              <a:lnSpc>
                <a:spcPct val="70000"/>
              </a:lnSpc>
              <a:buFont typeface="Arial" charset="0"/>
              <a:buAutoNum type="arabicParenR"/>
            </a:pPr>
            <a:r>
              <a:rPr lang="ru-RU" sz="2400" u="sng" smtClean="0"/>
              <a:t>У підкіркових центрах</a:t>
            </a:r>
            <a:r>
              <a:rPr lang="ru-RU" sz="2400" smtClean="0"/>
              <a:t> аналізатора відбувається </a:t>
            </a:r>
            <a:r>
              <a:rPr lang="ru-RU" sz="2400" u="sng" smtClean="0"/>
              <a:t>первинний аналіз і синтез інформації від рецепторів</a:t>
            </a:r>
            <a:r>
              <a:rPr lang="ru-RU" sz="2400" smtClean="0"/>
              <a:t> (особливе місце в цих процесах належить таламусу, який сприймає імпульси від усіх рецепторів і після певної обробки направляє їх до кори великих півкуль, а також до інших структур ЦНС).</a:t>
            </a:r>
          </a:p>
          <a:p>
            <a:pPr marL="457200" indent="-457200">
              <a:lnSpc>
                <a:spcPct val="70000"/>
              </a:lnSpc>
              <a:buFont typeface="Arial" charset="0"/>
              <a:buAutoNum type="arabicParenR"/>
            </a:pPr>
            <a:r>
              <a:rPr lang="ru-RU" sz="2400" u="sng" smtClean="0"/>
              <a:t>У відповідній зоні аналізатора в корі головного мозку</a:t>
            </a:r>
            <a:r>
              <a:rPr lang="ru-RU" sz="2400" smtClean="0"/>
              <a:t> відбувається </a:t>
            </a:r>
            <a:r>
              <a:rPr lang="ru-RU" sz="2400" u="sng" smtClean="0"/>
              <a:t>остаточний аналіз і синтез</a:t>
            </a:r>
            <a:r>
              <a:rPr lang="ru-RU" sz="2400" smtClean="0"/>
              <a:t> сенсорної інформації, причому кожний аналізатор має певне місце розміщення в корі великих півкуль.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object 2"/>
          <p:cNvSpPr>
            <a:spLocks noGrp="1"/>
          </p:cNvSpPr>
          <p:nvPr>
            <p:ph type="title" idx="4294967295"/>
          </p:nvPr>
        </p:nvSpPr>
        <p:spPr>
          <a:xfrm>
            <a:off x="268288" y="336550"/>
            <a:ext cx="8875712" cy="1016000"/>
          </a:xfrm>
        </p:spPr>
        <p:txBody>
          <a:bodyPr lIns="0" tIns="0" rIns="0" bIns="0">
            <a:spAutoFit/>
          </a:bodyPr>
          <a:lstStyle/>
          <a:p>
            <a:pPr marL="12700"/>
            <a:r>
              <a:rPr lang="uk-UA" sz="2600" smtClean="0">
                <a:latin typeface="Times New Roman" pitchFamily="18" charset="0"/>
                <a:cs typeface="Times New Roman" pitchFamily="18" charset="0"/>
              </a:rPr>
              <a:t>Анатомічно проміжний мозок (</a:t>
            </a:r>
            <a:r>
              <a:rPr lang="en-US" sz="2600" smtClean="0">
                <a:latin typeface="Times New Roman" pitchFamily="18" charset="0"/>
                <a:cs typeface="Times New Roman" pitchFamily="18" charset="0"/>
              </a:rPr>
              <a:t>diencephalon) </a:t>
            </a:r>
            <a:r>
              <a:rPr lang="uk-UA" sz="2600" smtClean="0">
                <a:latin typeface="Times New Roman" pitchFamily="18" charset="0"/>
                <a:cs typeface="Times New Roman" pitchFamily="18" charset="0"/>
              </a:rPr>
              <a:t>є відділом мозкового стовбура (</a:t>
            </a:r>
            <a:r>
              <a:rPr lang="uk-UA" sz="2200" smtClean="0">
                <a:latin typeface="Times New Roman" pitchFamily="18" charset="0"/>
                <a:cs typeface="Times New Roman" pitchFamily="18" charset="0"/>
              </a:rPr>
              <a:t>в ембріогенезі формується разом з великими півкулями з переднього мозкового міхура).</a:t>
            </a:r>
            <a:endParaRPr lang="ru-RU" sz="220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Прямоугольник 3"/>
          <p:cNvSpPr>
            <a:spLocks noChangeArrowheads="1"/>
          </p:cNvSpPr>
          <p:nvPr/>
        </p:nvSpPr>
        <p:spPr bwMode="auto">
          <a:xfrm>
            <a:off x="4783138" y="1406525"/>
            <a:ext cx="4340225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Головними утвореннями проміжного мозку є зорові горби - </a:t>
            </a:r>
            <a:r>
              <a:rPr lang="en-US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thalami optici, </a:t>
            </a:r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 підбугровая частина - </a:t>
            </a:r>
            <a:r>
              <a:rPr lang="en-US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hypothalamus. </a:t>
            </a:r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Останній є вищим центром вегетативної нервової системи, що здійснюють регуляторні впливи через стовбурові і спинальні вегетативні центри на вісцеральні функції організму. </a:t>
            </a:r>
          </a:p>
          <a:p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Ядра таламуса розташовані в області бічної стінки </a:t>
            </a:r>
            <a:r>
              <a:rPr lang="en-US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шлуночка; ядра гіпоталамуса утворюють його нижню і нижньобічну стінку. Верхня частина </a:t>
            </a:r>
            <a:r>
              <a:rPr lang="en-US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шлуночка утворена склепінням і епіфізом (епіталамус).</a:t>
            </a: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1425575"/>
            <a:ext cx="4286250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549775" y="3932238"/>
            <a:ext cx="44450" cy="138112"/>
          </a:xfrm>
        </p:spPr>
      </p:pic>
      <p:sp>
        <p:nvSpPr>
          <p:cNvPr id="88066" name="Прямоугольник 3"/>
          <p:cNvSpPr>
            <a:spLocks noChangeArrowheads="1"/>
          </p:cNvSpPr>
          <p:nvPr/>
        </p:nvSpPr>
        <p:spPr bwMode="auto">
          <a:xfrm>
            <a:off x="1066800" y="152400"/>
            <a:ext cx="7848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Таламус (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Th) </a:t>
            </a:r>
            <a:r>
              <a:rPr lang="en-US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колектор всіх аферентних (сенсорних) шляхів, за винятком </a:t>
            </a:r>
            <a:r>
              <a:rPr lang="uk-UA" sz="2400" b="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нюхових</a:t>
            </a:r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що йдуть до кори.</a:t>
            </a:r>
          </a:p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Таламус - це своєрідні ворота інформації при її передачі від рецепторних полів до кори. Тому при локальних ушкодженнях деяких ядер таламуса кора позбавляється певної інформації (зорової, слуховий, смаковий, соматосенсорної і т.д.).</a:t>
            </a:r>
          </a:p>
        </p:txBody>
      </p:sp>
      <p:sp>
        <p:nvSpPr>
          <p:cNvPr id="88067" name="Прямоугольник 4"/>
          <p:cNvSpPr>
            <a:spLocks noChangeArrowheads="1"/>
          </p:cNvSpPr>
          <p:nvPr/>
        </p:nvSpPr>
        <p:spPr bwMode="auto">
          <a:xfrm>
            <a:off x="1066800" y="2817813"/>
            <a:ext cx="7620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вивченні функцій таламуса первинно було відкрито його участь у формуванні зорового образу. Через таламус проходять зорові шляхи, тому його назвали зоровими буграми. На сучасному рівні розвитку нейрофізіології - це скоріше чутливі горби.</a:t>
            </a:r>
          </a:p>
        </p:txBody>
      </p:sp>
      <p:sp>
        <p:nvSpPr>
          <p:cNvPr id="88068" name="Прямоугольник 1"/>
          <p:cNvSpPr>
            <a:spLocks noChangeArrowheads="1"/>
          </p:cNvSpPr>
          <p:nvPr/>
        </p:nvSpPr>
        <p:spPr bwMode="auto">
          <a:xfrm>
            <a:off x="192088" y="4140200"/>
            <a:ext cx="8951912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Таламус ділиться прошарками білої речовини на три ділянки: </a:t>
            </a:r>
            <a:r>
              <a:rPr lang="uk-UA" sz="2200" b="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передню, латеральну і медіальну</a:t>
            </a:r>
            <a:r>
              <a:rPr lang="uk-UA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кожна з яких складається з ряду ядер. Ядра поділяються на: </a:t>
            </a:r>
            <a:r>
              <a:rPr lang="uk-UA" sz="2200" b="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передні, інтраламінарні, серединні і задні</a:t>
            </a:r>
            <a:r>
              <a:rPr lang="uk-UA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Всього в даний час відкрито близько 40 ядер таламуса.</a:t>
            </a:r>
          </a:p>
          <a:p>
            <a:r>
              <a:rPr lang="uk-UA" sz="22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Лоренто де-Но (Нобелівська премія за вивчення таламуса) запропонував все ядра таламуса розділити на: </a:t>
            </a:r>
            <a:r>
              <a:rPr lang="uk-UA" sz="2200" b="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специфічні та неспецифічні</a:t>
            </a:r>
          </a:p>
          <a:p>
            <a:endParaRPr lang="uk-UA" b="0">
              <a:solidFill>
                <a:schemeClr val="tx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Прямоугольник 3"/>
          <p:cNvSpPr>
            <a:spLocks noChangeArrowheads="1"/>
          </p:cNvSpPr>
          <p:nvPr/>
        </p:nvSpPr>
        <p:spPr bwMode="auto">
          <a:xfrm>
            <a:off x="990600" y="152400"/>
            <a:ext cx="80772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СПЕЦИФІЧНІ ЯДРА ТАЛАМУСА</a:t>
            </a:r>
          </a:p>
          <a:p>
            <a:r>
              <a:rPr lang="ru-RU" b="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ДІЛЯТЬСЯ НА 2 ГРУПИ</a:t>
            </a:r>
            <a:endParaRPr lang="uk-UA" b="0" i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0" name="Прямоугольник 5"/>
          <p:cNvSpPr>
            <a:spLocks noChangeArrowheads="1"/>
          </p:cNvSpPr>
          <p:nvPr/>
        </p:nvSpPr>
        <p:spPr bwMode="auto">
          <a:xfrm>
            <a:off x="1066800" y="1592263"/>
            <a:ext cx="27432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Перемикальні (релейні) ядра</a:t>
            </a:r>
          </a:p>
          <a:p>
            <a:endParaRPr lang="uk-UA" sz="24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sz="24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Прямоугольник 6"/>
          <p:cNvSpPr>
            <a:spLocks noChangeArrowheads="1"/>
          </p:cNvSpPr>
          <p:nvPr/>
        </p:nvSpPr>
        <p:spPr bwMode="auto">
          <a:xfrm>
            <a:off x="4267200" y="4267200"/>
            <a:ext cx="4267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0">
                <a:solidFill>
                  <a:schemeClr val="tx1"/>
                </a:solidFill>
                <a:latin typeface="Corbel" pitchFamily="34" charset="0"/>
              </a:rPr>
              <a:t> </a:t>
            </a:r>
            <a:endParaRPr lang="ru-RU" sz="24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Отримують сигнали від перемикальних ядер таламуса</a:t>
            </a:r>
          </a:p>
        </p:txBody>
      </p:sp>
      <p:sp>
        <p:nvSpPr>
          <p:cNvPr id="89092" name="Прямоугольник 7"/>
          <p:cNvSpPr>
            <a:spLocks noChangeArrowheads="1"/>
          </p:cNvSpPr>
          <p:nvPr/>
        </p:nvSpPr>
        <p:spPr bwMode="auto">
          <a:xfrm>
            <a:off x="3962400" y="159226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Отримують імпульси від певного сенсорного тракту (слухового, зорового і т.д.) - тіло 3-го нейрона</a:t>
            </a:r>
          </a:p>
        </p:txBody>
      </p:sp>
      <p:sp>
        <p:nvSpPr>
          <p:cNvPr id="89093" name="Прямоугольник 8"/>
          <p:cNvSpPr>
            <a:spLocks noChangeArrowheads="1"/>
          </p:cNvSpPr>
          <p:nvPr/>
        </p:nvSpPr>
        <p:spPr bwMode="auto">
          <a:xfrm>
            <a:off x="990600" y="5145088"/>
            <a:ext cx="2330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Асоціативні ядра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065463" y="1827213"/>
            <a:ext cx="979487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0"/>
          </a:p>
        </p:txBody>
      </p:sp>
      <p:sp>
        <p:nvSpPr>
          <p:cNvPr id="11" name="Стрелка вправо 10"/>
          <p:cNvSpPr/>
          <p:nvPr/>
        </p:nvSpPr>
        <p:spPr>
          <a:xfrm>
            <a:off x="3084513" y="51435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1775" y="292100"/>
            <a:ext cx="8604250" cy="114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3000" smtClean="0">
                <a:latin typeface="Times New Roman" pitchFamily="18" charset="0"/>
                <a:cs typeface="Times New Roman" pitchFamily="18" charset="0"/>
              </a:rPr>
              <a:t>Найбільше збудливу дію на таламус надають больові сигнали, тому що таламус - це вищий центр больової чутливості.</a:t>
            </a:r>
            <a:endParaRPr lang="uk-UA" sz="3000" smtClean="0"/>
          </a:p>
        </p:txBody>
      </p:sp>
      <p:sp>
        <p:nvSpPr>
          <p:cNvPr id="91138" name="Объект 2"/>
          <p:cNvSpPr>
            <a:spLocks noGrp="1"/>
          </p:cNvSpPr>
          <p:nvPr>
            <p:ph idx="4294967295"/>
          </p:nvPr>
        </p:nvSpPr>
        <p:spPr>
          <a:xfrm>
            <a:off x="112713" y="1524000"/>
            <a:ext cx="4202112" cy="4800600"/>
          </a:xfrm>
        </p:spPr>
        <p:txBody>
          <a:bodyPr/>
          <a:lstStyle/>
          <a:p>
            <a:pPr marL="80963" indent="0">
              <a:lnSpc>
                <a:spcPct val="80000"/>
              </a:lnSpc>
              <a:buFont typeface="Arial" charset="0"/>
              <a:buNone/>
            </a:pPr>
            <a:r>
              <a:rPr lang="uk-UA" sz="2000" smtClean="0">
                <a:latin typeface="Times New Roman" pitchFamily="18" charset="0"/>
                <a:cs typeface="Times New Roman" pitchFamily="18" charset="0"/>
              </a:rPr>
              <a:t>відображена біль: імпульси від вісцерорецептори і екстерорецепторів з ділянки шкіри, що розташована над цим органом, надходять на одні і ті ж ядра таламуса, відбувається взаємодія цих нейронів, тому імпульси від патологічного органу можуть викликати хворобливі відчуття в шкірі (гіперестезії).</a:t>
            </a:r>
          </a:p>
          <a:p>
            <a:pPr marL="80963" indent="0">
              <a:lnSpc>
                <a:spcPct val="75000"/>
              </a:lnSpc>
              <a:spcBef>
                <a:spcPts val="400"/>
              </a:spcBef>
              <a:buFont typeface="Arial" charset="0"/>
              <a:buNone/>
            </a:pPr>
            <a:r>
              <a:rPr lang="uk-UA" sz="2000" i="1" smtClean="0"/>
              <a:t>Таким чином, таламус, будучи колектором процесів збудження для кори великих півкуль, не тільки передає аферентацію, яка виникає при подразненні різних рецептивних полів, але також переробляє і перетворює цю інформацію.</a:t>
            </a:r>
          </a:p>
        </p:txBody>
      </p:sp>
      <p:pic>
        <p:nvPicPr>
          <p:cNvPr id="911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1450975"/>
            <a:ext cx="479425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90513" y="200025"/>
            <a:ext cx="8636000" cy="476250"/>
          </a:xfrm>
        </p:spPr>
        <p:txBody>
          <a:bodyPr/>
          <a:lstStyle/>
          <a:p>
            <a:r>
              <a:rPr lang="uk-UA" sz="4000" b="1" u="sng" smtClean="0"/>
              <a:t>Класифікація нейронів</a:t>
            </a:r>
            <a:endParaRPr lang="ru-RU" sz="4000" u="sng" smtClean="0"/>
          </a:p>
        </p:txBody>
      </p:sp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4148138" y="827088"/>
            <a:ext cx="4995862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>
              <a:lnSpc>
                <a:spcPct val="75000"/>
              </a:lnSpc>
            </a:pP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кількістю відростків нейрони поділяють на:</a:t>
            </a:r>
            <a:endParaRPr lang="ru-RU" sz="240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>
              <a:lnSpc>
                <a:spcPct val="75000"/>
              </a:lnSpc>
            </a:pP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sz="2400" u="sng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уніполярні</a:t>
            </a: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з 1 відростком - аксоном (нейробласти, лише в ембріональному періоді); </a:t>
            </a:r>
            <a:endParaRPr lang="ru-RU" sz="240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>
              <a:lnSpc>
                <a:spcPct val="75000"/>
              </a:lnSpc>
            </a:pP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sz="2400" u="sng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біполярні </a:t>
            </a: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з 2ма відростками - дендритом і аксоном (в сітківці ока і спіральному ганглії внутрішнього вуха);</a:t>
            </a:r>
            <a:endParaRPr lang="ru-RU" sz="240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>
              <a:lnSpc>
                <a:spcPct val="75000"/>
              </a:lnSpc>
            </a:pP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sz="2400" u="sng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псевдоуніполярні</a:t>
            </a: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від тіла відходить один відросток, який Т-подібно галузиться на дендрит і аксон (нейрони спинномозкових вузлів);</a:t>
            </a:r>
            <a:endParaRPr lang="ru-RU" sz="240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indent="449263">
              <a:lnSpc>
                <a:spcPct val="75000"/>
              </a:lnSpc>
            </a:pP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uk-UA" sz="2400" u="sng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мультиполярні</a:t>
            </a:r>
            <a:r>
              <a:rPr lang="uk-UA" sz="240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мають багато дендритів і один аксон (найбільш розповсюджена група нейронів. Наприклад, нейрони рухових ядер спинного мозку).</a:t>
            </a:r>
            <a:endParaRPr lang="ru-RU" sz="240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07" name="Picture 2" descr="Картинки по запросу кількістю відростків нейрони поділяють 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8500"/>
            <a:ext cx="41211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5"/>
          <p:cNvSpPr>
            <a:spLocks noChangeArrowheads="1"/>
          </p:cNvSpPr>
          <p:nvPr/>
        </p:nvSpPr>
        <p:spPr bwMode="auto">
          <a:xfrm>
            <a:off x="0" y="5492750"/>
            <a:ext cx="42513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</a:pPr>
            <a:r>
              <a:rPr lang="uk-UA" u="sng">
                <a:solidFill>
                  <a:schemeClr val="tx1"/>
                </a:solidFill>
              </a:rPr>
              <a:t>У периферичній нервовій системі домінують нейрони з довгими аксонами, а в центральній - так звані мультиполярні клітини з багатьма відростками.</a:t>
            </a:r>
            <a:endParaRPr lang="ru-RU" u="sng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/>
          </p:cNvSpPr>
          <p:nvPr>
            <p:ph type="title" idx="4294967295"/>
          </p:nvPr>
        </p:nvSpPr>
        <p:spPr>
          <a:xfrm>
            <a:off x="628650" y="0"/>
            <a:ext cx="7886700" cy="730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92162" name="Rectangle 3"/>
          <p:cNvSpPr>
            <a:spLocks noGrp="1"/>
          </p:cNvSpPr>
          <p:nvPr>
            <p:ph type="body" idx="4294967295"/>
          </p:nvPr>
        </p:nvSpPr>
        <p:spPr>
          <a:xfrm>
            <a:off x="144463" y="536575"/>
            <a:ext cx="8882062" cy="6207125"/>
          </a:xfrm>
        </p:spPr>
        <p:txBody>
          <a:bodyPr/>
          <a:lstStyle/>
          <a:p>
            <a:r>
              <a:rPr lang="ru-RU" sz="2400" b="1" smtClean="0"/>
              <a:t>Кору півкуль схематично можна собі уявити як сукупність ядер  різних  аналізаторів,  між  якими  знаходяться  розсіяні  елементи  цих аналізаторів:</a:t>
            </a:r>
          </a:p>
          <a:p>
            <a:pPr>
              <a:buFont typeface="Arial" charset="0"/>
              <a:buNone/>
            </a:pPr>
            <a:r>
              <a:rPr lang="ru-RU" sz="2400" b="1" smtClean="0"/>
              <a:t>1)  у корі за центральної звивини знаходиться ядро кіркового аналізатора загальної чутливості (больової, температурної, тактильної) і пропріоцептивної;</a:t>
            </a:r>
          </a:p>
          <a:p>
            <a:pPr>
              <a:buFont typeface="Arial" charset="0"/>
              <a:buNone/>
            </a:pPr>
            <a:r>
              <a:rPr lang="ru-RU" sz="2400" b="1" smtClean="0"/>
              <a:t>2) ядро рухового аналізатора розташовано в передцентральній закрутці;</a:t>
            </a:r>
          </a:p>
          <a:p>
            <a:pPr>
              <a:buFont typeface="Arial" charset="0"/>
              <a:buNone/>
            </a:pPr>
            <a:r>
              <a:rPr lang="ru-RU" sz="2400" b="1" smtClean="0"/>
              <a:t>3)  ядро аналізатора співдружнього повороту голови та очей у протилежний бік залягає у задніх відділах середньої лобової звивини;</a:t>
            </a:r>
          </a:p>
          <a:p>
            <a:pPr>
              <a:buFont typeface="Arial" charset="0"/>
              <a:buNone/>
            </a:pPr>
            <a:r>
              <a:rPr lang="ru-RU" sz="2400" b="1" smtClean="0"/>
              <a:t>4)  ядро  рухового  аналізатора  письмових  знаків  розташоване  у  задніх відділах середньої лобової звивини («центр письма»);</a:t>
            </a:r>
          </a:p>
          <a:p>
            <a:pPr>
              <a:buFont typeface="Arial" charset="0"/>
              <a:buNone/>
            </a:pPr>
            <a:r>
              <a:rPr lang="ru-RU" sz="2400" b="1" smtClean="0"/>
              <a:t>5)  ядро  рухового  аналізатора  артикуляції  мови  (центр  Брока) знаходиться у задніх відділах нижньої лобової звивини зліва.</a:t>
            </a:r>
            <a:r>
              <a:rPr lang="ru-RU" sz="2400" smtClean="0"/>
              <a:t> 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93186" name="Рисунок 40158" descr="C:\Documents and Settings\Мирослава\Рабочий стол\image0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9125"/>
            <a:ext cx="8731250" cy="607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8"/>
          <p:cNvSpPr>
            <a:spLocks noChangeArrowheads="1"/>
          </p:cNvSpPr>
          <p:nvPr/>
        </p:nvSpPr>
        <p:spPr bwMode="auto">
          <a:xfrm>
            <a:off x="730250" y="196850"/>
            <a:ext cx="7716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i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Представництво різних функцій в корі головного мозку</a:t>
            </a:r>
            <a:endParaRPr lang="ru-RU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275" y="223838"/>
            <a:ext cx="8772525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5" descr="Конспект урока на тему&quot;Рефлексы. Рефлекторная дуг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285750"/>
            <a:ext cx="8458200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 descr="Головний мозок - online present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150813"/>
            <a:ext cx="8643937" cy="641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5" descr="Сенсорні системи руху, дотику, температури, болю. Інтерорецепц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863" y="307975"/>
            <a:ext cx="8312150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5" descr="Сенсорні системи руху, дотику, температури, болю. Інтерорецепці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7350" y="509588"/>
            <a:ext cx="8194675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115888"/>
            <a:ext cx="8229600" cy="658812"/>
          </a:xfrm>
        </p:spPr>
        <p:txBody>
          <a:bodyPr/>
          <a:lstStyle/>
          <a:p>
            <a:r>
              <a:rPr lang="uk-UA" sz="3200" b="1" u="sng" smtClean="0"/>
              <a:t>За функціональним значенням:</a:t>
            </a:r>
            <a:endParaRPr lang="ru-RU" sz="2800" b="1" smtClean="0">
              <a:solidFill>
                <a:srgbClr val="000000"/>
              </a:solidFill>
            </a:endParaRPr>
          </a:p>
        </p:txBody>
      </p:sp>
      <p:sp>
        <p:nvSpPr>
          <p:cNvPr id="22530" name="Text Box 2"/>
          <p:cNvSpPr>
            <a:spLocks noGrp="1" noChangeArrowheads="1"/>
          </p:cNvSpPr>
          <p:nvPr>
            <p:ph idx="4294967295"/>
          </p:nvPr>
        </p:nvSpPr>
        <p:spPr>
          <a:xfrm>
            <a:off x="11113" y="760413"/>
            <a:ext cx="2905125" cy="2927350"/>
          </a:xfrm>
        </p:spPr>
        <p:txBody>
          <a:bodyPr/>
          <a:lstStyle/>
          <a:p>
            <a:pPr marL="342900" indent="-342900" algn="ctr"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uk-UA" sz="2000" b="1" smtClean="0">
                <a:solidFill>
                  <a:schemeClr val="hlink"/>
                </a:solidFill>
                <a:latin typeface="Times New Roman" pitchFamily="18" charset="0"/>
              </a:rPr>
              <a:t>рецепторні (аферентні, чутливі</a:t>
            </a:r>
            <a:r>
              <a:rPr lang="uk-UA" sz="2000" b="1" smtClean="0">
                <a:latin typeface="Times New Roman" pitchFamily="18" charset="0"/>
              </a:rPr>
              <a:t>) - сприймають подразнення і трансформують їх у нервові імпульси, передають нервові імпульси до ЦНС</a:t>
            </a:r>
            <a:r>
              <a:rPr lang="ru-RU" sz="2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;</a:t>
            </a:r>
            <a:r>
              <a:rPr lang="ru-RU" sz="140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ctr">
              <a:spcBef>
                <a:spcPts val="45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sz="2000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- част</a:t>
            </a:r>
            <a:r>
              <a:rPr lang="uk-UA" sz="2000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іш</a:t>
            </a:r>
            <a:r>
              <a:rPr lang="ru-RU" sz="2000" b="1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е псевдоуніполярні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951163" y="857250"/>
            <a:ext cx="17462" cy="6000750"/>
          </a:xfrm>
          <a:prstGeom prst="line">
            <a:avLst/>
          </a:prstGeom>
          <a:noFill/>
          <a:ln w="38160">
            <a:solidFill>
              <a:srgbClr val="8DC6FF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6130925" y="866775"/>
            <a:ext cx="71438" cy="5991225"/>
          </a:xfrm>
          <a:prstGeom prst="line">
            <a:avLst/>
          </a:prstGeom>
          <a:noFill/>
          <a:ln w="38160">
            <a:solidFill>
              <a:srgbClr val="8DC6FF"/>
            </a:solidFill>
            <a:miter lim="800000"/>
            <a:headEnd/>
            <a:tailEnd/>
          </a:ln>
          <a:effectLst>
            <a:outerShdw dist="23040" dir="5400000" algn="ctr" rotWithShape="0">
              <a:srgbClr val="000000">
                <a:alpha val="35036"/>
              </a:srgbClr>
            </a:outerShdw>
          </a:effectLst>
          <a:extLst>
            <a:ext uri="{909E8E84-426E-40DD-AFC4-6F175D3DCCD1}"/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3116263" y="868363"/>
            <a:ext cx="29718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000">
                <a:solidFill>
                  <a:schemeClr val="hlink"/>
                </a:solidFill>
                <a:latin typeface="Times New Roman" pitchFamily="18" charset="0"/>
              </a:rPr>
              <a:t>* ефекторні (еферентні, рухові)</a:t>
            </a:r>
            <a:r>
              <a:rPr lang="uk-UA" sz="2000">
                <a:solidFill>
                  <a:schemeClr val="tx1"/>
                </a:solidFill>
              </a:rPr>
              <a:t>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000">
                <a:solidFill>
                  <a:schemeClr val="tx1"/>
                </a:solidFill>
              </a:rPr>
              <a:t>- передають нервові імпульси (інформацію) від ЦНС до робочих органів (ефекторам);</a:t>
            </a:r>
            <a:endParaRPr lang="ru-RU" sz="2000">
              <a:solidFill>
                <a:srgbClr val="0070C0"/>
              </a:solidFill>
              <a:latin typeface="Calibri" pitchFamily="34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>
                <a:solidFill>
                  <a:srgbClr val="000000"/>
                </a:solidFill>
                <a:latin typeface="Calibri" pitchFamily="34" charset="0"/>
              </a:rPr>
              <a:t>- частіше мультиполяри</a:t>
            </a: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6030913" y="841375"/>
            <a:ext cx="3113087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8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uk-UA" sz="2000">
                <a:solidFill>
                  <a:schemeClr val="hlink"/>
                </a:solidFill>
                <a:latin typeface="Times New Roman" pitchFamily="18" charset="0"/>
              </a:rPr>
              <a:t>* асоціативні (інтернейрони,вставні, проміжні)</a:t>
            </a:r>
            <a:r>
              <a:rPr lang="uk-UA" sz="2000">
                <a:solidFill>
                  <a:schemeClr val="tx1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8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</a:rPr>
              <a:t>– взаємодія між нейронами ЦНС           (передають інформацію з псевдоуніполярів на мультиполяри (їх 90%);    </a:t>
            </a:r>
          </a:p>
          <a:p>
            <a:pPr algn="ctr">
              <a:lnSpc>
                <a:spcPct val="85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</a:rPr>
              <a:t> - частіше біполяри</a:t>
            </a:r>
          </a:p>
        </p:txBody>
      </p:sp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2"/>
          <a:srcRect t="47997" r="52301"/>
          <a:stretch>
            <a:fillRect/>
          </a:stretch>
        </p:blipFill>
        <p:spPr bwMode="auto">
          <a:xfrm>
            <a:off x="150813" y="3743325"/>
            <a:ext cx="26543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2"/>
          <p:cNvPicPr>
            <a:picLocks noChangeAspect="1" noChangeArrowheads="1"/>
          </p:cNvPicPr>
          <p:nvPr/>
        </p:nvPicPr>
        <p:blipFill>
          <a:blip r:embed="rId2"/>
          <a:srcRect l="38712" t="35434"/>
          <a:stretch>
            <a:fillRect/>
          </a:stretch>
        </p:blipFill>
        <p:spPr bwMode="auto">
          <a:xfrm>
            <a:off x="3146425" y="3762375"/>
            <a:ext cx="28448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1"/>
          <p:cNvPicPr>
            <a:picLocks noChangeAspect="1" noChangeArrowheads="1"/>
          </p:cNvPicPr>
          <p:nvPr/>
        </p:nvPicPr>
        <p:blipFill>
          <a:blip r:embed="rId2"/>
          <a:srcRect r="40601" b="61874"/>
          <a:stretch>
            <a:fillRect/>
          </a:stretch>
        </p:blipFill>
        <p:spPr bwMode="auto">
          <a:xfrm>
            <a:off x="6278563" y="3817938"/>
            <a:ext cx="27432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 idx="4294967295"/>
          </p:nvPr>
        </p:nvSpPr>
        <p:spPr>
          <a:xfrm>
            <a:off x="115888" y="109538"/>
            <a:ext cx="9028112" cy="6592887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ru-RU" sz="2000" b="1" smtClean="0"/>
              <a:t>	У НС, крім нервових клітин, на порядок більше клітин, назва яких </a:t>
            </a:r>
            <a:r>
              <a:rPr lang="ru-RU" sz="2400" b="1" i="1" u="sng" smtClean="0"/>
              <a:t>глія</a:t>
            </a:r>
            <a:r>
              <a:rPr lang="ru-RU" sz="2000" b="1" smtClean="0"/>
              <a:t> (від грец. glia – клей), або </a:t>
            </a:r>
            <a:r>
              <a:rPr lang="ru-RU" sz="2000" b="1" u="sng" smtClean="0"/>
              <a:t>гліальні клітини</a:t>
            </a:r>
            <a:r>
              <a:rPr lang="ru-RU" sz="2000" b="1" smtClean="0"/>
              <a:t>. Така назва цих клітин цілком виправдана, оскільки гліальні клітини майже цілком заповнюють проміжки між нейронами, зв'язуючи їх один з одним, ніби склеюючи. Загалом нейроглія становить близько 40 % від об'єму головного мозку.</a:t>
            </a:r>
            <a:br>
              <a:rPr lang="ru-RU" sz="2000" b="1" smtClean="0"/>
            </a:br>
            <a:r>
              <a:rPr lang="ru-RU" sz="2000" b="1" smtClean="0"/>
              <a:t>	</a:t>
            </a:r>
            <a:r>
              <a:rPr lang="ru-RU" sz="2000" b="1" u="sng" smtClean="0"/>
              <a:t>Нейроглії (гліоцити, або гліальні клітини)</a:t>
            </a:r>
            <a:r>
              <a:rPr lang="ru-RU" sz="2000" b="1" smtClean="0"/>
              <a:t> виконують численні </a:t>
            </a:r>
            <a:r>
              <a:rPr lang="ru-RU" sz="2000" b="1" i="1" u="sng" smtClean="0"/>
              <a:t>функції </a:t>
            </a:r>
            <a:r>
              <a:rPr lang="ru-RU" sz="2000" b="1" smtClean="0"/>
              <a:t>в НС. До їх основних функцій належать:</a:t>
            </a:r>
            <a:br>
              <a:rPr lang="ru-RU" sz="2000" b="1" smtClean="0"/>
            </a:br>
            <a:r>
              <a:rPr lang="ru-RU" sz="2000" b="1" smtClean="0"/>
              <a:t>-   опорна функція;</a:t>
            </a:r>
            <a:br>
              <a:rPr lang="ru-RU" sz="2000" b="1" smtClean="0"/>
            </a:br>
            <a:r>
              <a:rPr lang="ru-RU" sz="2000" b="1" smtClean="0"/>
              <a:t>-   формування ізолювальних мієлінових оболонок;</a:t>
            </a:r>
            <a:br>
              <a:rPr lang="ru-RU" sz="2000" b="1" smtClean="0"/>
            </a:br>
            <a:r>
              <a:rPr lang="ru-RU" sz="2000" b="1" smtClean="0"/>
              <a:t>-   функція живлення, або трофічна;</a:t>
            </a:r>
            <a:br>
              <a:rPr lang="ru-RU" sz="2000" b="1" smtClean="0"/>
            </a:br>
            <a:r>
              <a:rPr lang="ru-RU" sz="2000" b="1" smtClean="0"/>
              <a:t>-   захисна функція (формування гематенцефалічного бар'єра та знищення чужорідних антигенів, відновлення пошкоджень);</a:t>
            </a:r>
            <a:br>
              <a:rPr lang="ru-RU" sz="2000" b="1" smtClean="0"/>
            </a:br>
            <a:r>
              <a:rPr lang="ru-RU" sz="2000" b="1" smtClean="0"/>
              <a:t>-   гомеостатична.</a:t>
            </a:r>
            <a:br>
              <a:rPr lang="ru-RU" sz="2000" b="1" smtClean="0"/>
            </a:br>
            <a:r>
              <a:rPr lang="ru-RU" sz="2000" b="1" smtClean="0"/>
              <a:t>	На відміну від нервових клітин, гліальні клітини зберігають здатність до мітотичного поділу в дорослому  організмі, тобто вони можуть розмножуватись. </a:t>
            </a:r>
            <a:br>
              <a:rPr lang="ru-RU" sz="2000" b="1" smtClean="0"/>
            </a:br>
            <a:r>
              <a:rPr lang="ru-RU" sz="2000" b="1" smtClean="0"/>
              <a:t>	</a:t>
            </a:r>
            <a:r>
              <a:rPr lang="ru-RU" sz="2000" b="1" u="sng" smtClean="0"/>
              <a:t>Розрізняють чотири типи нейроглії</a:t>
            </a:r>
            <a:r>
              <a:rPr lang="ru-RU" sz="2000" b="1" smtClean="0"/>
              <a:t>: астроглія (від грец. astro – зірка і glia – клей),олігодендроглія  (від грец. olygos – незначний, dendron – дерево і glia – клей),мікроглія  (від грец. micros – малий і glia – клей ) і епендима (від грец. ependyma – верхній одяг)</a:t>
            </a:r>
            <a:r>
              <a:rPr lang="ru-RU" sz="2000" smtClean="0"/>
              <a:t> 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4294967295"/>
          </p:nvPr>
        </p:nvSpPr>
        <p:spPr>
          <a:xfrm>
            <a:off x="153988" y="6683375"/>
            <a:ext cx="8836025" cy="174625"/>
          </a:xfrm>
        </p:spPr>
        <p:txBody>
          <a:bodyPr/>
          <a:lstStyle/>
          <a:p>
            <a:pPr>
              <a:lnSpc>
                <a:spcPct val="70000"/>
              </a:lnSpc>
            </a:pPr>
            <a:endParaRPr lang="ru-RU" sz="800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2033</TotalTime>
  <Words>2178</Words>
  <Application>Microsoft Office PowerPoint</Application>
  <PresentationFormat>Экран (4:3)</PresentationFormat>
  <Paragraphs>256</Paragraphs>
  <Slides>78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78</vt:i4>
      </vt:variant>
    </vt:vector>
  </HeadingPairs>
  <TitlesOfParts>
    <vt:vector size="86" baseType="lpstr">
      <vt:lpstr>Arial</vt:lpstr>
      <vt:lpstr>Calibri Light</vt:lpstr>
      <vt:lpstr>Calibri</vt:lpstr>
      <vt:lpstr>Times New Roman</vt:lpstr>
      <vt:lpstr>inherit</vt:lpstr>
      <vt:lpstr>Wingdings</vt:lpstr>
      <vt:lpstr>Corbel</vt:lpstr>
      <vt:lpstr>Тема Office</vt:lpstr>
      <vt:lpstr>НЕРВОВА СИСТЕМА</vt:lpstr>
      <vt:lpstr>Слайд 2</vt:lpstr>
      <vt:lpstr>Слайд 3</vt:lpstr>
      <vt:lpstr>Слайд 4</vt:lpstr>
      <vt:lpstr>Нейронна організація нервової системи.</vt:lpstr>
      <vt:lpstr>Слайд 6</vt:lpstr>
      <vt:lpstr>Класифікація нейронів</vt:lpstr>
      <vt:lpstr>За функціональним значенням:</vt:lpstr>
      <vt:lpstr> У НС, крім нервових клітин, на порядок більше клітин, назва яких глія (від грец. glia – клей), або гліальні клітини. Така назва цих клітин цілком виправдана, оскільки гліальні клітини майже цілком заповнюють проміжки між нейронами, зв'язуючи їх один з одним, ніби склеюючи. Загалом нейроглія становить близько 40 % від об'єму головного мозку.  Нейроглії (гліоцити, або гліальні клітини) виконують численні функції в НС. До їх основних функцій належать: -   опорна функція; -   формування ізолювальних мієлінових оболонок; -   функція живлення, або трофічна; -   захисна функція (формування гематенцефалічного бар'єра та знищення чужорідних антигенів, відновлення пошкоджень); -   гомеостатична.  На відміну від нервових клітин, гліальні клітини зберігають здатність до мітотичного поділу в дорослому  організмі, тобто вони можуть розмножуватись.   Розрізняють чотири типи нейроглії: астроглія (від грец. astro – зірка і glia – клей),олігодендроглія  (від грец. olygos – незначний, dendron – дерево і glia – клей),мікроглія  (від грец. micros – малий і glia – клей ) і епендима (від грец. ependyma – верхній одяг) </vt:lpstr>
      <vt:lpstr>Слайд 10</vt:lpstr>
      <vt:lpstr>Слайд 11</vt:lpstr>
      <vt:lpstr>Аксони нервових клітин містяться в ліпопротеїновій оболонці, яка починається на деякій відстані від тіла клітини і закінчується на відстані 2 мкм від синаптичного закінчення. Нервові волокна, які оточені такими ліпопротеїновими оболонками (холестерин, фосфоліпиди, деякі цереброзіди і жирні кислоти, а також білкові речовини, які переплітаються у вигляді сітки), називають мієліновими, а ті, що не мають мієлінову оболонку – безмієліновими.  Мієлін периферічних нервових волокон утворюється леммоцитами (шванівська клітина), а ЦНС – клітинами олігодендроглії.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Оболонки головного мозку</vt:lpstr>
      <vt:lpstr>Кора півкуль великого мозку</vt:lpstr>
      <vt:lpstr>Слайд 39</vt:lpstr>
      <vt:lpstr>Слайд 40</vt:lpstr>
      <vt:lpstr>НЕЙРОННА ОРГАНІЗАЦІЯ КОРИ 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Загальні принципи будови аналізаторів</vt:lpstr>
      <vt:lpstr>Слайд 64</vt:lpstr>
      <vt:lpstr>СТРУКТУРА СЕНСОРНОЇ СИСТЕМИ (АНАЛІЗАТОРА):  </vt:lpstr>
      <vt:lpstr>Анатомічно проміжний мозок (diencephalon) є відділом мозкового стовбура (в ембріогенезі формується разом з великими півкулями з переднього мозкового міхура).</vt:lpstr>
      <vt:lpstr>Слайд 67</vt:lpstr>
      <vt:lpstr>Слайд 68</vt:lpstr>
      <vt:lpstr>Найбільше збудливу дію на таламус надають больові сигнали, тому що таламус - це вищий центр больової чутливості.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1</cp:lastModifiedBy>
  <cp:revision>37</cp:revision>
  <dcterms:created xsi:type="dcterms:W3CDTF">2016-11-12T15:02:45Z</dcterms:created>
  <dcterms:modified xsi:type="dcterms:W3CDTF">2020-11-16T16:01:45Z</dcterms:modified>
</cp:coreProperties>
</file>