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8" r:id="rId10"/>
    <p:sldId id="266" r:id="rId11"/>
    <p:sldId id="269" r:id="rId12"/>
    <p:sldId id="264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156" autoAdjust="0"/>
  </p:normalViewPr>
  <p:slideViewPr>
    <p:cSldViewPr>
      <p:cViewPr>
        <p:scale>
          <a:sx n="60" d="100"/>
          <a:sy n="60" d="100"/>
        </p:scale>
        <p:origin x="1945" y="2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05D0B2-71D4-4C6E-8DA1-4DB000DC05B1}" type="datetimeFigureOut">
              <a:rPr lang="ru-RU" smtClean="0"/>
              <a:pPr/>
              <a:t>12.02.2026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01B27D-84CE-4456-B9D1-EC560F74D11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872-CBE3-4E79-A722-A4C095259584}" type="datetimeFigureOut">
              <a:rPr lang="ru-RU" smtClean="0"/>
              <a:pPr/>
              <a:t>12.02.2026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4F04E67B-82D6-4EEB-B26B-5E48E492F0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746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872-CBE3-4E79-A722-A4C095259584}" type="datetimeFigureOut">
              <a:rPr lang="ru-RU" smtClean="0"/>
              <a:pPr/>
              <a:t>12.02.2026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F04E67B-82D6-4EEB-B26B-5E48E492F0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641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872-CBE3-4E79-A722-A4C095259584}" type="datetimeFigureOut">
              <a:rPr lang="ru-RU" smtClean="0"/>
              <a:pPr/>
              <a:t>12.02.2026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F04E67B-82D6-4EEB-B26B-5E48E492F01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8988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872-CBE3-4E79-A722-A4C095259584}" type="datetimeFigureOut">
              <a:rPr lang="ru-RU" smtClean="0"/>
              <a:pPr/>
              <a:t>12.02.2026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F04E67B-82D6-4EEB-B26B-5E48E492F0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5071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872-CBE3-4E79-A722-A4C095259584}" type="datetimeFigureOut">
              <a:rPr lang="ru-RU" smtClean="0"/>
              <a:pPr/>
              <a:t>12.02.2026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F04E67B-82D6-4EEB-B26B-5E48E492F01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02201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872-CBE3-4E79-A722-A4C095259584}" type="datetimeFigureOut">
              <a:rPr lang="ru-RU" smtClean="0"/>
              <a:pPr/>
              <a:t>12.02.2026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F04E67B-82D6-4EEB-B26B-5E48E492F0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9888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872-CBE3-4E79-A722-A4C095259584}" type="datetimeFigureOut">
              <a:rPr lang="ru-RU" smtClean="0"/>
              <a:pPr/>
              <a:t>12.02.2026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E67B-82D6-4EEB-B26B-5E48E492F0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5109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872-CBE3-4E79-A722-A4C095259584}" type="datetimeFigureOut">
              <a:rPr lang="ru-RU" smtClean="0"/>
              <a:pPr/>
              <a:t>12.02.2026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E67B-82D6-4EEB-B26B-5E48E492F0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403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872-CBE3-4E79-A722-A4C095259584}" type="datetimeFigureOut">
              <a:rPr lang="ru-RU" smtClean="0"/>
              <a:pPr/>
              <a:t>12.02.2026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E67B-82D6-4EEB-B26B-5E48E492F0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311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872-CBE3-4E79-A722-A4C095259584}" type="datetimeFigureOut">
              <a:rPr lang="ru-RU" smtClean="0"/>
              <a:pPr/>
              <a:t>12.02.2026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F04E67B-82D6-4EEB-B26B-5E48E492F0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2484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872-CBE3-4E79-A722-A4C095259584}" type="datetimeFigureOut">
              <a:rPr lang="ru-RU" smtClean="0"/>
              <a:pPr/>
              <a:t>12.02.2026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F04E67B-82D6-4EEB-B26B-5E48E492F0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823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872-CBE3-4E79-A722-A4C095259584}" type="datetimeFigureOut">
              <a:rPr lang="ru-RU" smtClean="0"/>
              <a:pPr/>
              <a:t>12.02.2026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F04E67B-82D6-4EEB-B26B-5E48E492F0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454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872-CBE3-4E79-A722-A4C095259584}" type="datetimeFigureOut">
              <a:rPr lang="ru-RU" smtClean="0"/>
              <a:pPr/>
              <a:t>12.02.2026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E67B-82D6-4EEB-B26B-5E48E492F0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490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872-CBE3-4E79-A722-A4C095259584}" type="datetimeFigureOut">
              <a:rPr lang="ru-RU" smtClean="0"/>
              <a:pPr/>
              <a:t>12.02.2026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E67B-82D6-4EEB-B26B-5E48E492F0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278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872-CBE3-4E79-A722-A4C095259584}" type="datetimeFigureOut">
              <a:rPr lang="ru-RU" smtClean="0"/>
              <a:pPr/>
              <a:t>12.02.2026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E67B-82D6-4EEB-B26B-5E48E492F0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381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872-CBE3-4E79-A722-A4C095259584}" type="datetimeFigureOut">
              <a:rPr lang="ru-RU" smtClean="0"/>
              <a:pPr/>
              <a:t>12.02.2026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F04E67B-82D6-4EEB-B26B-5E48E492F0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737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-318"/>
            <a:ext cx="1952272" cy="6853571"/>
            <a:chOff x="6627813" y="195220"/>
            <a:chExt cx="1952625" cy="5678531"/>
          </a:xfrm>
          <a:solidFill>
            <a:schemeClr val="accent1"/>
          </a:solidFill>
        </p:grpSpPr>
        <p:sp>
          <p:nvSpPr>
            <p:cNvPr id="50" name="Freeform 27"/>
            <p:cNvSpPr/>
            <p:nvPr/>
          </p:nvSpPr>
          <p:spPr bwMode="auto">
            <a:xfrm>
              <a:off x="6627813" y="19522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25872-CBE3-4E79-A722-A4C095259584}" type="datetimeFigureOut">
              <a:rPr lang="ru-RU" smtClean="0"/>
              <a:pPr/>
              <a:t>12.02.2026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F04E67B-82D6-4EEB-B26B-5E48E492F0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2393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588224" y="6050734"/>
            <a:ext cx="2341552" cy="523828"/>
          </a:xfrm>
        </p:spPr>
        <p:txBody>
          <a:bodyPr/>
          <a:lstStyle/>
          <a:p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Основи токсикології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C61FD7B7-C61A-88DB-47DF-047092DE5E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7664" y="284744"/>
            <a:ext cx="6600451" cy="698375"/>
          </a:xfrm>
        </p:spPr>
        <p:txBody>
          <a:bodyPr>
            <a:normAutofit/>
          </a:bodyPr>
          <a:lstStyle/>
          <a:p>
            <a:pPr algn="ctr"/>
            <a:r>
              <a:rPr lang="ru-UA" sz="3600" b="1" dirty="0">
                <a:latin typeface="Arial" panose="020B0604020202020204" pitchFamily="34" charset="0"/>
                <a:cs typeface="Arial" panose="020B0604020202020204" pitchFamily="34" charset="0"/>
              </a:rPr>
              <a:t>Практична робота 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E94BED-8397-BD39-381A-779FE40BC0EA}"/>
              </a:ext>
            </a:extLst>
          </p:cNvPr>
          <p:cNvSpPr txBox="1"/>
          <p:nvPr/>
        </p:nvSpPr>
        <p:spPr>
          <a:xfrm>
            <a:off x="923452" y="1700808"/>
            <a:ext cx="800632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9813" algn="l"/>
              </a:tabLst>
            </a:pPr>
            <a:r>
              <a:rPr kumimoji="0" lang="uk-UA" sz="36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ОЦІНКА ТОКСИЧНОСТІ ПРОДУКТІВ МЕТОДОМ БІОТЕСТУВАННЯ</a:t>
            </a:r>
            <a:endParaRPr kumimoji="0" lang="ru-RU" sz="3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D607EA-5C44-3D83-3A2D-8061FCAB0C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7CE6AF77-7FA6-19ED-60DE-959E8CFFA0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688" y="1015280"/>
            <a:ext cx="705678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712467-6E39-8FFE-C1B9-F36F88C5641B}"/>
              </a:ext>
            </a:extLst>
          </p:cNvPr>
          <p:cNvSpPr txBox="1"/>
          <p:nvPr/>
        </p:nvSpPr>
        <p:spPr>
          <a:xfrm>
            <a:off x="467544" y="1700808"/>
            <a:ext cx="8532440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indent="457200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Наведені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lang="ru-RU" sz="1600" dirty="0">
                <a:latin typeface="Arial" pitchFamily="34" charset="0"/>
                <a:ea typeface="TimesNewRoman" charset="-128"/>
                <a:cs typeface="Arial" pitchFamily="34" charset="0"/>
              </a:rPr>
              <a:t>дан</a:t>
            </a:r>
            <a:r>
              <a:rPr lang="ru-UA" sz="1600" dirty="0">
                <a:latin typeface="Arial" pitchFamily="34" charset="0"/>
                <a:ea typeface="TimesNewRoman" charset="-128"/>
                <a:cs typeface="Arial" pitchFamily="34" charset="0"/>
              </a:rPr>
              <a:t>і 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таблиці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свідчать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про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переважне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виявлення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токсичності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біотестом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на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інфузоріях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в пробах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поверхневих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вод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порівняно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з пробами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стічних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вод. </a:t>
            </a:r>
            <a:endParaRPr kumimoji="0" lang="ru-UA" sz="16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lvl="0" indent="457200" algn="just" defTabSz="914400" fontAlgn="base">
              <a:spcBef>
                <a:spcPct val="0"/>
              </a:spcBef>
              <a:spcAft>
                <a:spcPct val="0"/>
              </a:spcAft>
            </a:pPr>
            <a:endParaRPr kumimoji="0" lang="ru-UA" sz="16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lvl="0" indent="457200" algn="just" defTabSz="914400" fontAlgn="base">
              <a:spcBef>
                <a:spcPct val="0"/>
              </a:spcBef>
              <a:spcAft>
                <a:spcPct val="0"/>
              </a:spcAft>
            </a:pPr>
            <a:endParaRPr kumimoji="0" lang="ru-UA" sz="16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lvl="0" indent="457200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Можна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припустити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що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ступінь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очищення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стічних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вод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був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недостатньо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високим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, на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що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вказує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й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мінімальне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розведення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, при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якому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токсичність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не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виявилася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: 2-4 рази.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Можливо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, 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зв'язку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із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цим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при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короткостроковому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біотестуванні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(24 год</a:t>
            </a:r>
            <a:r>
              <a:rPr kumimoji="0" lang="ru-UA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.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) проб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стічних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вод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було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виявлено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тільки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22,2%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токсичних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.</a:t>
            </a:r>
            <a:endParaRPr kumimoji="0" lang="ru-RU" sz="16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Частота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виявлення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токсичності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в пробах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поверхневих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вод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була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на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рівні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75,0%, при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цьому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окремі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проби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поверхневих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вод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мали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високий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рівень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токсичності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: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мінімальне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розведення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, при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якому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не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проявлялася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токсична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дія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, досягало 16 і 8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разів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.</a:t>
            </a:r>
            <a:endParaRPr kumimoji="0" lang="ru-RU" sz="16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729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418064-728D-B4EB-70A3-521018A8CA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2CC33605-9CF8-045E-B47B-1235E2BE15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688" y="1015280"/>
            <a:ext cx="705678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07E26B-1B15-09C1-7CB6-D83346CDF12E}"/>
              </a:ext>
            </a:extLst>
          </p:cNvPr>
          <p:cNvSpPr txBox="1"/>
          <p:nvPr/>
        </p:nvSpPr>
        <p:spPr>
          <a:xfrm>
            <a:off x="467544" y="1124744"/>
            <a:ext cx="853244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Підсумки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біотестування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показали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можливість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застосування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методу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біотестування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на </a:t>
            </a:r>
            <a:r>
              <a:rPr kumimoji="0" lang="ru-RU" sz="1600" b="0" i="1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T. </a:t>
            </a:r>
            <a:r>
              <a:rPr kumimoji="0" lang="ru-RU" sz="1600" b="0" i="1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pyriformis</a:t>
            </a:r>
            <a:r>
              <a:rPr kumimoji="0" lang="ru-RU" sz="1600" b="0" i="1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для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визначення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токсичності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поверхневих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вод, а також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джерел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їх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забруднення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.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Короткострокове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біотестування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може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бути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використане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для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виявлення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високотоксичних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стічних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вод, а 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випадку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невисокого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рівня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токсичності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слід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подовжувати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час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біотестування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до 96 годин.</a:t>
            </a:r>
            <a:endParaRPr kumimoji="0" lang="ru-RU" sz="16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UA" sz="1600" dirty="0"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Під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системою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еколого-токсикологічної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оцінки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мається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на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увазі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отримання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інтегральної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якісної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і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кількісної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характеристики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властивостей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води за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критерієм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її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небезпечності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для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життєдіяльності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водної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флори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й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фауни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.</a:t>
            </a:r>
            <a:endParaRPr kumimoji="0" lang="ru-RU" sz="16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UA" sz="1600" dirty="0"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Кількість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біотестів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наборі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визначається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вимогами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до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еколого-токсикологічної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оцінки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вод. При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еколого-токсикологічній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оцінці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поверхневих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вод для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одержання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більш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повної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інформації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про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рівень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екологічного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забруднення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водних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об'єктів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і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його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небезпеки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для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гідробіонтів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необхідно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використовувати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біотести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на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інфузоріях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.</a:t>
            </a:r>
            <a:endParaRPr kumimoji="0" lang="ru-RU" sz="16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1" i="0" u="none" strike="noStrike" cap="none" normalizeH="0" baseline="0" dirty="0">
              <a:ln>
                <a:noFill/>
              </a:ln>
              <a:effectLst/>
              <a:latin typeface="Arial" pitchFamily="34" charset="0"/>
              <a:ea typeface="TimesNewRomanPS-BoldMT" charset="-128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UA" sz="1600" b="1" dirty="0">
              <a:latin typeface="Arial" pitchFamily="34" charset="0"/>
              <a:ea typeface="TimesNewRomanPS-BoldMT" charset="-128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-BoldMT" charset="-128"/>
                <a:cs typeface="Arial" pitchFamily="34" charset="0"/>
              </a:rPr>
              <a:t>Зробіть висновок.</a:t>
            </a:r>
            <a:endParaRPr kumimoji="0" lang="uk-UA" sz="16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0846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2661" y="696470"/>
            <a:ext cx="6296025" cy="1885950"/>
          </a:xfrm>
          <a:prstGeom prst="rect">
            <a:avLst/>
          </a:prstGeom>
          <a:noFill/>
        </p:spPr>
      </p:pic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3142258"/>
            <a:ext cx="6296025" cy="1990725"/>
          </a:xfrm>
          <a:prstGeom prst="rect">
            <a:avLst/>
          </a:prstGeom>
          <a:noFill/>
        </p:spPr>
      </p:pic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2343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endParaRPr kumimoji="0" lang="uk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1203288" y="5455036"/>
            <a:ext cx="712879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Рис</a:t>
            </a:r>
            <a:r>
              <a:rPr lang="ru-UA" sz="1400" b="1" dirty="0" err="1">
                <a:latin typeface="Arial" pitchFamily="34" charset="0"/>
                <a:ea typeface="TimesNewRoman" charset="-128"/>
                <a:cs typeface="Arial" pitchFamily="34" charset="0"/>
              </a:rPr>
              <a:t>унок</a:t>
            </a:r>
            <a:r>
              <a:rPr lang="ru-UA" sz="1400" b="1" dirty="0"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1</a:t>
            </a:r>
            <a:r>
              <a:rPr lang="ru-UA" sz="1400" b="1" dirty="0"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lang="uk-UA" sz="1400" dirty="0">
                <a:latin typeface="Arial" pitchFamily="34" charset="0"/>
                <a:ea typeface="TimesNewRoman" charset="-128"/>
                <a:cs typeface="Arial" pitchFamily="34" charset="0"/>
              </a:rPr>
              <a:t>–</a:t>
            </a:r>
            <a:r>
              <a:rPr lang="ru-UA" sz="1400" dirty="0"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Морфоструктурні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зміни інфузорії 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Tetrahymena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pyriformis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під впливом токсичних речовин.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(1 – клітина на стадії поділу, 2 – виділення ектоплазми, 3 – 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вакуолізація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)</a:t>
            </a: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556792"/>
            <a:ext cx="6296025" cy="3343275"/>
          </a:xfrm>
          <a:prstGeom prst="rect">
            <a:avLst/>
          </a:prstGeom>
          <a:noFill/>
        </p:spPr>
      </p:pic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1403648" y="5337502"/>
            <a:ext cx="7272808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Рис</a:t>
            </a:r>
            <a:r>
              <a:rPr kumimoji="0" lang="ru-UA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унок</a:t>
            </a:r>
            <a:r>
              <a:rPr kumimoji="0" lang="ru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2</a:t>
            </a:r>
            <a:r>
              <a:rPr kumimoji="0" lang="ru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– 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Морфоструктурні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зміни інфузорії 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Tetrahymena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pyriformis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під впливом токсичних речовин</a:t>
            </a:r>
            <a:endParaRPr lang="ru-UA" sz="1400" dirty="0"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(1 – збільшена вакуоль, 2 – видовжене тіло у формі f хоботка,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3 – пошкоджена мембрана (зневоднена клітина), 4 – цитоплазма і викид вакуолі,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5 – зруйновані клітини)</a:t>
            </a: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69776" y="1192397"/>
            <a:ext cx="8604448" cy="30469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9813" algn="l"/>
              </a:tabLst>
            </a:pPr>
            <a:endParaRPr kumimoji="0" lang="ru-UA" sz="1600" b="1" i="0" u="sng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9813" algn="l"/>
              </a:tabLst>
            </a:pPr>
            <a:r>
              <a:rPr kumimoji="0" lang="uk-UA" sz="1600" b="1" i="0" strike="noStrike" cap="none" normalizeH="0" baseline="0" dirty="0"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Мета:</a:t>
            </a:r>
            <a:r>
              <a:rPr kumimoji="0" lang="uk-UA" sz="1600" b="0" i="0" strike="noStrike" cap="none" normalizeH="0" baseline="0" dirty="0"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познайомитися з речовинами, здатними чинити токсичний ефект на організм людини; познайомитися з видами можливої токсичної дії на організм; навчитися досліджувати продукти на токсичність методом </a:t>
            </a:r>
            <a:r>
              <a:rPr kumimoji="0" lang="uk-UA" sz="1600" b="0" i="0" strike="noStrike" cap="none" normalizeH="0" baseline="0" dirty="0" err="1"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біотестування</a:t>
            </a:r>
            <a:r>
              <a:rPr kumimoji="0" lang="uk-UA" sz="1600" b="0" i="0" strike="noStrike" cap="none" normalizeH="0" baseline="0" dirty="0"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; познайомитися з об'єктами, що використовуються для </a:t>
            </a:r>
            <a:r>
              <a:rPr kumimoji="0" lang="uk-UA" sz="1600" b="0" i="0" strike="noStrike" cap="none" normalizeH="0" baseline="0" dirty="0" err="1"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біотестування</a:t>
            </a:r>
            <a:r>
              <a:rPr kumimoji="0" lang="uk-UA" sz="1600" b="0" i="0" strike="noStrike" cap="none" normalizeH="0" baseline="0" dirty="0"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ru-RU" sz="1600" b="0" i="0" strike="noStrike" cap="none" normalizeH="0" baseline="0" dirty="0">
              <a:ln>
                <a:noFill/>
              </a:ln>
              <a:solidFill>
                <a:schemeClr val="bg1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9813" algn="l"/>
              </a:tabLst>
            </a:pPr>
            <a:endParaRPr kumimoji="0" lang="ru-UA" sz="1600" b="1" i="0" strike="noStrike" cap="none" normalizeH="0" baseline="0" dirty="0">
              <a:ln>
                <a:noFill/>
              </a:ln>
              <a:solidFill>
                <a:schemeClr val="bg1"/>
              </a:solidFill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9813" algn="l"/>
              </a:tabLst>
            </a:pPr>
            <a:r>
              <a:rPr kumimoji="0" lang="uk-UA" sz="1600" b="1" i="0" strike="noStrike" cap="none" normalizeH="0" baseline="0" dirty="0"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</a:t>
            </a:r>
            <a:r>
              <a:rPr kumimoji="0" lang="uk-UA" sz="1600" b="1" i="0" strike="noStrike" cap="none" normalizeH="0" baseline="0" dirty="0" bmk=""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бладнання</a:t>
            </a:r>
            <a:r>
              <a:rPr kumimoji="0" lang="ru-UA" sz="1600" b="1" i="0" strike="noStrike" cap="none" normalizeH="0" baseline="0" dirty="0" bmk=""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uk-UA" sz="1600" b="1" i="0" strike="noStrike" cap="none" normalizeH="0" baseline="0" dirty="0" bmk=""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та реактиви</a:t>
            </a:r>
            <a:r>
              <a:rPr kumimoji="0" lang="uk-UA" sz="1600" b="0" i="0" strike="noStrike" cap="none" normalizeH="0" baseline="0" dirty="0" bmk="bookmark2"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:</a:t>
            </a:r>
            <a:r>
              <a:rPr kumimoji="0" lang="uk-UA" sz="1600" b="0" i="1" strike="noStrike" cap="none" normalizeH="0" baseline="0" dirty="0"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uk-UA" sz="1600" b="0" strike="noStrike" cap="none" normalizeH="0" baseline="0" dirty="0"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зва</a:t>
            </a:r>
            <a:r>
              <a:rPr kumimoji="0" lang="uk-UA" sz="1600" b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жені культури</a:t>
            </a:r>
            <a:r>
              <a:rPr kumimoji="0" lang="uk-UA" sz="1600" b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Tetrahymena</a:t>
            </a:r>
            <a:r>
              <a:rPr kumimoji="0" lang="ru-RU" sz="16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pyriformis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; вода водопровідна (набрати воду в скляну колбу необхідно не менше чим за 24 год</a:t>
            </a:r>
            <a:r>
              <a:rPr kumimoji="0" lang="ru-UA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до дослідження, кип’ятити впродовж 1 год</a:t>
            </a:r>
            <a:r>
              <a:rPr kumimoji="0" lang="ru-UA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на водяній бані, закрити стерильним тампоном і поставити відстоюватися), використати верхній шар; досліджувані продукти; фарфорова ступка і товкачик; флакони пеніцилінів з пробками; предметне і покривне скло; мікроскоп; скляні палички; паперові фільтри; 1%-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ий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розчин ацетону; 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струшувач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uk-UA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161761" y="130992"/>
            <a:ext cx="8820472" cy="329320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Основні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теоретичні положення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Хімічні сполуки, що забруднюють навколишнє середовище і продукти харчування, здатні чинити на організм специфічну дію, що проявляється не в період дії і не відразу після закінчення, а у віддалені періоди життя індивідуумів. </a:t>
            </a:r>
            <a:endParaRPr kumimoji="0" lang="ru-UA" sz="1600" b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Біотестування</a:t>
            </a:r>
            <a:r>
              <a:rPr kumimoji="0" lang="uk-UA" sz="1600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дозволяє оцінити безпосередній вплив токсикантів на живі організми і дає можливість на кількісній підставі за рахунок отримання конкретних цифрових даних характеризувати рівень токсичності середовища для організмів.</a:t>
            </a:r>
            <a:endParaRPr kumimoji="0" lang="ru-RU" sz="16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Експерименти на теплокровних тваринах по вивченню віддалених наслідків дії хімічних речовин тривають декілька років і вимагають великих витрат. В якості тест-об’єкта для виявлення токсичних речовин використовуються одноклітинні тварини – інфузорії </a:t>
            </a:r>
            <a:r>
              <a:rPr kumimoji="0" lang="uk-UA" sz="16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Tetrahymena</a:t>
            </a:r>
            <a:r>
              <a:rPr kumimoji="0" lang="uk-UA" sz="16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uk-UA" sz="16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pyriformis</a:t>
            </a:r>
            <a:r>
              <a:rPr kumimoji="0" lang="uk-UA" sz="16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uk-UA" sz="1600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(рис. 1). </a:t>
            </a:r>
            <a:endParaRPr kumimoji="0" lang="ru-RU" sz="16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7649" name="Рисунок 2" descr="https://cf.ppt-online.org/files/slide/j/JX2v8rt6zIKx1lWHCTFc3uqZYoLRi0NVQpm4PD/slide-65.jpg"/>
          <p:cNvPicPr>
            <a:picLocks noChangeAspect="1" noChangeArrowheads="1"/>
          </p:cNvPicPr>
          <p:nvPr/>
        </p:nvPicPr>
        <p:blipFill>
          <a:blip r:embed="rId2" cstate="print"/>
          <a:srcRect l="20184" t="19249" r="43253" b="26949"/>
          <a:stretch>
            <a:fillRect/>
          </a:stretch>
        </p:blipFill>
        <p:spPr bwMode="auto">
          <a:xfrm>
            <a:off x="3604281" y="3717032"/>
            <a:ext cx="1935438" cy="2125525"/>
          </a:xfrm>
          <a:prstGeom prst="rect">
            <a:avLst/>
          </a:prstGeom>
          <a:noFill/>
        </p:spPr>
      </p:pic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827386" y="6005900"/>
            <a:ext cx="3489225" cy="33855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Рисунок 1 – </a:t>
            </a:r>
            <a:r>
              <a:rPr kumimoji="0" lang="uk-UA" sz="16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Tetrahymena</a:t>
            </a:r>
            <a:r>
              <a:rPr kumimoji="0" lang="uk-UA" sz="16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uk-UA" sz="16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pyriformis</a:t>
            </a:r>
            <a:endParaRPr kumimoji="0" lang="uk-UA" sz="1600" b="0" i="1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97768" y="1134038"/>
            <a:ext cx="8748464" cy="427809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00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UA" sz="16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</a:t>
            </a:r>
            <a:r>
              <a:rPr kumimoji="0" lang="uk-UA" sz="1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рискорена</a:t>
            </a:r>
            <a:r>
              <a:rPr kumimoji="0" lang="uk-UA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методика визначення токсичних речовин</a:t>
            </a:r>
            <a:r>
              <a:rPr kumimoji="0" lang="ru-UA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lvl="0" indent="45000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uk-UA" sz="16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на інфузоріях </a:t>
            </a:r>
            <a:r>
              <a:rPr lang="uk-UA" sz="1600" b="1" i="1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Tetrahymena</a:t>
            </a:r>
            <a:r>
              <a:rPr lang="uk-UA" sz="1600" b="1" i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uk-UA" sz="1600" b="1" i="1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pyriformis</a:t>
            </a:r>
            <a:r>
              <a:rPr kumimoji="0" lang="uk-UA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ru-UA" sz="16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Перевага методу </a:t>
            </a:r>
            <a:r>
              <a:rPr kumimoji="0" lang="uk-UA" sz="1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біотестування</a:t>
            </a:r>
            <a:r>
              <a:rPr kumimoji="0" lang="uk-UA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 інфузоріях </a:t>
            </a:r>
            <a:r>
              <a:rPr kumimoji="0" lang="uk-UA" sz="16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Tetrahymena</a:t>
            </a:r>
            <a:r>
              <a:rPr kumimoji="0" lang="uk-UA" sz="16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16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pyriformis</a:t>
            </a:r>
            <a:r>
              <a:rPr kumimoji="0" lang="uk-UA" sz="16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пов’язана </a:t>
            </a:r>
            <a:br>
              <a:rPr kumimoji="0" lang="ru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 особливостями тест-об’єкта: інфузорії широко розповсюджені у водоймах і беруть активну участь у 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кругооберті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речовин як 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консументи</a:t>
            </a:r>
            <a:r>
              <a:rPr lang="ru-UA" sz="16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проявляють високу чутливість до широкого спектра токсикантів, мають відносно короткий цикл розвитку, поєднують ознаки окремої клітини й цілого організму; схожість із тваринами по кислотно-лужному типу травлення, аналогічних ферментних систем, добре розвинених мітохондрій і характеризуються універсальним кодом нуклеїнових кислот, подібних до коду вищих тварин.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Токсикологічна оцінка за допомогою 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біотестування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на інфузоріях </a:t>
            </a:r>
            <a:br>
              <a:rPr kumimoji="0" lang="ru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uk-UA" sz="16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T. </a:t>
            </a:r>
            <a:r>
              <a:rPr kumimoji="0" lang="uk-UA" sz="16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pyriformis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забезпечує ранню діагностику якості води та інших речовин.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Отримана в такий спосіб оперативна інформація дозволяє провести подальшу перевірку несприятливої ситуації загальноприйнятими в токсикології методами.</a:t>
            </a:r>
            <a:endParaRPr kumimoji="0" lang="uk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683568" y="1253372"/>
            <a:ext cx="8136904" cy="480131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  <a:tab pos="776288" algn="l"/>
              </a:tabLst>
            </a:pPr>
            <a:r>
              <a:rPr kumimoji="0" lang="uk-UA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Практична частина</a:t>
            </a:r>
            <a:endParaRPr kumimoji="0" lang="ru-UA" sz="16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  <a:tab pos="776288" algn="l"/>
              </a:tabLst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1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AutoNum type="arabicPeriod"/>
              <a:tabLst>
                <a:tab pos="269875" algn="l"/>
                <a:tab pos="776288" algn="l"/>
              </a:tabLs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Взяти</a:t>
            </a:r>
            <a:r>
              <a:rPr kumimoji="0" lang="ru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наважку досліджуваного продукту (5 г), ретельно подрібнити, помістити в конічну колбу і підлити 5 мл 1%-ого розчину ацетону, струшувати впродовж 15 хв</a:t>
            </a:r>
            <a:r>
              <a:rPr kumimoji="0" lang="ru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з відкритою шийкою.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1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AutoNum type="arabicPeriod"/>
              <a:tabLst>
                <a:tab pos="269875" algn="l"/>
                <a:tab pos="776288" algn="l"/>
              </a:tabLs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Після</a:t>
            </a:r>
            <a:r>
              <a:rPr kumimoji="0" lang="ru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закінчення часу – фільтрують через складчастий фільтр.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1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AutoNum type="arabicPeriod"/>
              <a:tabLst>
                <a:tab pos="269875" algn="l"/>
                <a:tab pos="776288" algn="l"/>
              </a:tabLs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флакон з пеніциліном підлити 3 мл заздалегідь прокип’яченої води і 0,5 мл середовища з культурою</a:t>
            </a:r>
            <a:r>
              <a:rPr kumimoji="0" lang="uk-UA" sz="16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uk-UA" sz="16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Tetrahymena</a:t>
            </a:r>
            <a:r>
              <a:rPr kumimoji="0" lang="uk-UA" sz="16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uk-UA" sz="16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pyriformis</a:t>
            </a:r>
            <a:r>
              <a:rPr lang="ru-UA" sz="1600" i="1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– </a:t>
            </a:r>
            <a:r>
              <a:rPr lang="ru-UA" sz="16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це</a:t>
            </a:r>
            <a:r>
              <a:rPr lang="ru-UA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флакон як контрольний.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1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AutoNum type="arabicPeriod"/>
              <a:tabLst>
                <a:tab pos="269875" algn="l"/>
                <a:tab pos="776288" algn="l"/>
              </a:tabLs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другий флакон </a:t>
            </a:r>
            <a:r>
              <a:rPr kumimoji="0" lang="ru-UA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додати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3 мл отриманого фільтрату і 0,5 мл суспензії культури інфузорій </a:t>
            </a:r>
            <a:r>
              <a:rPr kumimoji="0" lang="ru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kumimoji="0" lang="ru-UA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це</a:t>
            </a:r>
            <a:r>
              <a:rPr kumimoji="0" lang="ru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дослідний флакон.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1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AutoNum type="arabicPeriod"/>
              <a:tabLst>
                <a:tab pos="269875" algn="l"/>
                <a:tab pos="776288" algn="l"/>
              </a:tabLs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На</a:t>
            </a:r>
            <a:r>
              <a:rPr kumimoji="0" lang="ru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покривне скло нанести краплю з </a:t>
            </a:r>
            <a:r>
              <a:rPr kumimoji="0" lang="ru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контрольного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флакона і накрити покривним склом. Розглянути при малому збільшенні. Підрахувати видиму кількість інфузорій і розглянути їх 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морфо</a:t>
            </a:r>
            <a:r>
              <a:rPr kumimoji="0" lang="ru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-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функціональний стан.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1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AutoNum type="arabicPeriod"/>
              <a:tabLst>
                <a:tab pos="269875" algn="l"/>
                <a:tab pos="776288" algn="l"/>
              </a:tabLs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Таким</a:t>
            </a:r>
            <a:r>
              <a:rPr kumimoji="0" lang="ru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же чином вчинити з дослідним </a:t>
            </a:r>
            <a:r>
              <a:rPr kumimoji="0" lang="ru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флаконом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lvl="1" indent="457200"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Tx/>
              <a:buAutoNum type="arabicPeriod"/>
              <a:tabLst>
                <a:tab pos="269875" algn="l"/>
                <a:tab pos="776288" algn="l"/>
              </a:tabLs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Провести облік результатів </a:t>
            </a:r>
            <a:r>
              <a:rPr lang="uk-UA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через 15</a:t>
            </a:r>
            <a:r>
              <a:rPr lang="ru-UA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UA" sz="16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хв</a:t>
            </a:r>
            <a:r>
              <a:rPr lang="ru-UA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lang="uk-UA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, 30</a:t>
            </a:r>
            <a:r>
              <a:rPr lang="ru-UA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UA" sz="16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хв</a:t>
            </a:r>
            <a:r>
              <a:rPr lang="ru-UA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.,</a:t>
            </a:r>
            <a:r>
              <a:rPr lang="uk-UA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45 хв.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проробляючи п</a:t>
            </a:r>
            <a:r>
              <a:rPr kumimoji="0" lang="ru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lang="ru-UA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ru-UA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1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AutoNum type="arabicPeriod"/>
              <a:tabLst>
                <a:tab pos="269875" algn="l"/>
                <a:tab pos="776288" algn="l"/>
              </a:tabLs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Облік результатів проводиться по 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морфо</a:t>
            </a:r>
            <a:r>
              <a:rPr kumimoji="0" lang="ru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-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функціональних змінах</a:t>
            </a:r>
            <a:r>
              <a:rPr kumimoji="0" lang="uk-UA" sz="16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uk-UA" sz="16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Tetrahymena</a:t>
            </a:r>
            <a:r>
              <a:rPr kumimoji="0" lang="uk-UA" sz="16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uk-UA" sz="16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pyriformis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: деформація клітин, поведінка (рухливість), загибель клітин і лізис клітин.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itchFamily="34" charset="0"/>
            </a:endParaRPr>
          </a:p>
          <a:p>
            <a:pPr marL="0" lvl="1" indent="457200" algn="just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Tx/>
              <a:buAutoNum type="arabicPeriod"/>
              <a:tabLst>
                <a:tab pos="269875" algn="l"/>
                <a:tab pos="776288" algn="l"/>
              </a:tabLst>
            </a:pPr>
            <a:r>
              <a:rPr lang="uk-UA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Зроб</a:t>
            </a:r>
            <a:r>
              <a:rPr lang="ru-UA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ити</a:t>
            </a:r>
            <a:r>
              <a:rPr lang="ru-UA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висновок </a:t>
            </a:r>
            <a:r>
              <a:rPr lang="ru-UA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ru-UA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роботи</a:t>
            </a:r>
            <a:r>
              <a:rPr lang="ru-UA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UA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1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AutoNum type="arabicPeriod"/>
              <a:tabLst>
                <a:tab pos="269875" algn="l"/>
                <a:tab pos="776288" algn="l"/>
              </a:tabLst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827584" y="1431362"/>
            <a:ext cx="806489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Приклад</a:t>
            </a:r>
            <a:r>
              <a:rPr kumimoji="0" 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дослід</a:t>
            </a:r>
            <a:r>
              <a:rPr kumimoji="0" lang="ru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 (</a:t>
            </a:r>
            <a:r>
              <a:rPr kumimoji="0" lang="ru-UA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практичний</a:t>
            </a:r>
            <a:r>
              <a:rPr kumimoji="0" lang="ru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результат)</a:t>
            </a:r>
            <a:r>
              <a:rPr kumimoji="0" 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UA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PS-BoldM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UA" sz="1600" b="1" dirty="0">
              <a:latin typeface="Arial" pitchFamily="34" charset="0"/>
              <a:ea typeface="TimesNewRomanPS-BoldMT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Більшість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водних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об'єктів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зазнають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різноманітного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антропогенного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впливу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внаслідок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чого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виникає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кризова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екологічна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ситуація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, яка є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однією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із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причин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погіршення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здоров'я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людей і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соціальної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напруги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в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окремих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регіонах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.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зв'язку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із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цим</a:t>
            </a:r>
            <a:r>
              <a:rPr kumimoji="0" lang="ru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,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виникає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надзвичайно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велика потреба в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інформації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про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токсичність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води й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джерел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забруднення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водних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об'єктів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.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Оцінити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безпосередній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вплив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токсикантів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на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живі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організми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дозволяє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біотестування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. </a:t>
            </a:r>
            <a:endParaRPr kumimoji="0" lang="ru-UA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Біотестування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дає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можливість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на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кількісній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підставі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за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рахунок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отримання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конкретних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цифрових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даних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характеризувати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рівень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токсичності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середовища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для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організмів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.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333D1-8E32-1B25-6B53-AC695D1D8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>
            <a:extLst>
              <a:ext uri="{FF2B5EF4-FFF2-40B4-BE49-F238E27FC236}">
                <a16:creationId xmlns:a16="http://schemas.microsoft.com/office/drawing/2014/main" id="{92EF80EF-C1C2-8EB6-C5A6-6751D73B9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1185141"/>
            <a:ext cx="8064896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Приклад</a:t>
            </a:r>
            <a:r>
              <a:rPr kumimoji="0" 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дослід</a:t>
            </a:r>
            <a:r>
              <a:rPr kumimoji="0" lang="ru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 (</a:t>
            </a:r>
            <a:r>
              <a:rPr kumimoji="0" lang="ru-UA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практичний</a:t>
            </a:r>
            <a:r>
              <a:rPr kumimoji="0" lang="ru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результат)</a:t>
            </a:r>
            <a:r>
              <a:rPr kumimoji="0" 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UA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PS-BoldM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UA" sz="1600" b="1" dirty="0">
              <a:latin typeface="Arial" pitchFamily="34" charset="0"/>
              <a:ea typeface="TimesNewRomanPS-BoldMT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Результати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біотестування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представляють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інтерес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не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тільки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в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екологічному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але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й 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гігієнічному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плані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.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З одного боку, 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гігієнічних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дослідженнях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біотестування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використовується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як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експрес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-метод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оцінки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токсичності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водного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середовища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.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З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іншого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боку,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гідробіонти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беруть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активну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участь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упроцесі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природного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самоочищення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водойм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від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забруднення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, 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токсичний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вплив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на них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хімічних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речовин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може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привести до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зниження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самоочищувальної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здатності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водойми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та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погіршення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її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санітарного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режиму,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що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є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важливим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з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санітарногігієнічної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точки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зору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зв'язку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із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цим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завдання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досліджень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входило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створення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системи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еколого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-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токсикологічної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оцінки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водних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об'єктів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, яка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дозволяє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охопити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поверхневі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води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та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джерела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їх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токсичного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забруднення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(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стічні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води), 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також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врахувати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шкідливість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токсичних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полютантів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для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гідробіонтів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067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1043608" y="1124744"/>
            <a:ext cx="7884368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-128"/>
                <a:cs typeface="Arial" pitchFamily="34" charset="0"/>
              </a:rPr>
              <a:t>Матеріали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-128"/>
                <a:cs typeface="Arial" pitchFamily="34" charset="0"/>
              </a:rPr>
              <a:t> та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-128"/>
                <a:cs typeface="Arial" pitchFamily="34" charset="0"/>
              </a:rPr>
              <a:t>методи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-128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-128"/>
                <a:cs typeface="Arial" pitchFamily="34" charset="0"/>
              </a:rPr>
              <a:t>досліджень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-128"/>
                <a:cs typeface="Arial" pitchFamily="34" charset="0"/>
              </a:rPr>
              <a:t>. </a:t>
            </a:r>
            <a:endParaRPr kumimoji="0" lang="ru-UA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PS-BoldMT" charset="-128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PS-BoldMT" charset="-128"/>
              <a:cs typeface="Arial" pitchFamily="34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Для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проведення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біотестування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проби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стічних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вод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відбиралися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після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очищення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в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місцях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їх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скидання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водойми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.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Проби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поверхневих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вод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відбирали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в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контрольних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створах,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які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розташовані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вище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нижче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місць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скиду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стічних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вод.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При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біотестуванні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проб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стічних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вод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визначали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наявність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або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відсутність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гострої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токсичної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дії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на тест-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об'єкти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.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токсикологічному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аналізі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якості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поверхневих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вод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визначали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хронічну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токсичність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При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біотестуванні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стічних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і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поверхневих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вод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використовували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біотести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на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інфузоріях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Tetrahymena</a:t>
            </a:r>
            <a:r>
              <a:rPr kumimoji="0" lang="ru-RU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pyriformis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Критерієм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токсичності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в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методиці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біотестування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на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інфузоріях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є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ймовірне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зниження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кількості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клітин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культурі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за 24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години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(у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гострому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експерименті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)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і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96 годин (у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хронічному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).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FB787B-CA1D-B19A-FEB5-24B8E9788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8D38D97F-E459-3914-DADD-9D2B0CE4B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25960"/>
            <a:ext cx="8424936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-128"/>
                <a:cs typeface="Arial" pitchFamily="34" charset="0"/>
              </a:rPr>
              <a:t>Результати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-128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-128"/>
                <a:cs typeface="Arial" pitchFamily="34" charset="0"/>
              </a:rPr>
              <a:t>досліджень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-128"/>
                <a:cs typeface="Arial" pitchFamily="34" charset="0"/>
              </a:rPr>
              <a:t>. </a:t>
            </a:r>
            <a:endParaRPr kumimoji="0" lang="ru-UA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PS-BoldMT" charset="-128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UA" sz="1600" b="1" dirty="0">
              <a:latin typeface="Arial" pitchFamily="34" charset="0"/>
              <a:ea typeface="TimesNewRomanPS-BoldMT" charset="-128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Перевага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методу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біотестування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на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інфузоріях</a:t>
            </a:r>
            <a:r>
              <a:rPr kumimoji="0" lang="ru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Tetrahymena</a:t>
            </a:r>
            <a:r>
              <a:rPr kumimoji="0" lang="ru-RU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pyriformis</a:t>
            </a:r>
            <a:r>
              <a:rPr kumimoji="0" lang="ru-RU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пов'язана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з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особливостями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тест-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об'єкта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: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інфузорії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широко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розповсюджені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водоймах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і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беруть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активну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участь 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кругооберті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речовин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як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консументи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проявляють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високу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чутливість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до широкого спектра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токсикантів</a:t>
            </a:r>
            <a:r>
              <a:rPr lang="ru-UA" sz="1600" dirty="0">
                <a:latin typeface="Arial" pitchFamily="34" charset="0"/>
                <a:ea typeface="TimesNewRoman" charset="-128"/>
                <a:cs typeface="Arial" pitchFamily="34" charset="0"/>
              </a:rPr>
              <a:t>;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мають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відносно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короткий цикл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розвитку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поєднують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ознаки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окремої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клітини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й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цілого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організму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;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схожість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із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тваринами за кислотно-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лужним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типом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травлення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,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аналогічних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ферментних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систем</a:t>
            </a:r>
            <a:r>
              <a:rPr kumimoji="0" lang="ru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;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добре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розвинених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мітохондрій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і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характеризуються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універсальним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кодом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нуклеїнових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кислот,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подібних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до коду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вищих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 charset="-128"/>
                <a:cs typeface="Arial" pitchFamily="34" charset="0"/>
              </a:rPr>
              <a:t> тварин.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indent="45720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UA" sz="1600" dirty="0"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indent="45720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latin typeface="Arial" pitchFamily="34" charset="0"/>
                <a:ea typeface="TimesNewRoman" charset="-128"/>
                <a:cs typeface="Arial" pitchFamily="34" charset="0"/>
              </a:rPr>
              <a:t>З метою </a:t>
            </a:r>
            <a:r>
              <a:rPr lang="ru-RU" sz="1600" dirty="0" err="1">
                <a:latin typeface="Arial" pitchFamily="34" charset="0"/>
                <a:ea typeface="TimesNewRoman" charset="-128"/>
                <a:cs typeface="Arial" pitchFamily="34" charset="0"/>
              </a:rPr>
              <a:t>встановлення</a:t>
            </a:r>
            <a:r>
              <a:rPr lang="ru-RU" sz="1600" dirty="0"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ea typeface="TimesNewRoman" charset="-128"/>
                <a:cs typeface="Arial" pitchFamily="34" charset="0"/>
              </a:rPr>
              <a:t>сфери</a:t>
            </a:r>
            <a:r>
              <a:rPr lang="ru-RU" sz="1600" dirty="0"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ea typeface="TimesNewRoman" charset="-128"/>
                <a:cs typeface="Arial" pitchFamily="34" charset="0"/>
              </a:rPr>
              <a:t>застосування</a:t>
            </a:r>
            <a:r>
              <a:rPr lang="ru-RU" sz="1600" dirty="0">
                <a:latin typeface="Arial" pitchFamily="34" charset="0"/>
                <a:ea typeface="TimesNewRoman" charset="-128"/>
                <a:cs typeface="Arial" pitchFamily="34" charset="0"/>
              </a:rPr>
              <a:t> методу </a:t>
            </a:r>
            <a:r>
              <a:rPr lang="ru-RU" sz="1600" dirty="0" err="1">
                <a:latin typeface="Arial" pitchFamily="34" charset="0"/>
                <a:ea typeface="TimesNewRoman" charset="-128"/>
                <a:cs typeface="Arial" pitchFamily="34" charset="0"/>
              </a:rPr>
              <a:t>біотестування</a:t>
            </a:r>
            <a:r>
              <a:rPr lang="ru-RU" sz="1600" dirty="0">
                <a:latin typeface="Arial" pitchFamily="34" charset="0"/>
                <a:ea typeface="TimesNewRoman" charset="-128"/>
                <a:cs typeface="Arial" pitchFamily="34" charset="0"/>
              </a:rPr>
              <a:t> на </a:t>
            </a:r>
            <a:r>
              <a:rPr lang="ru-RU" sz="1600" dirty="0" err="1">
                <a:latin typeface="Arial" pitchFamily="34" charset="0"/>
                <a:ea typeface="TimesNewRoman" charset="-128"/>
                <a:cs typeface="Arial" pitchFamily="34" charset="0"/>
              </a:rPr>
              <a:t>інфузоріях</a:t>
            </a:r>
            <a:r>
              <a:rPr lang="ru-RU" sz="1600" dirty="0"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lang="ru-RU" sz="1600" i="1" dirty="0">
                <a:latin typeface="Arial" pitchFamily="34" charset="0"/>
                <a:ea typeface="TimesNewRoman" charset="-128"/>
                <a:cs typeface="Arial" pitchFamily="34" charset="0"/>
              </a:rPr>
              <a:t>T. </a:t>
            </a:r>
            <a:r>
              <a:rPr lang="ru-RU" sz="1600" i="1" dirty="0" err="1">
                <a:latin typeface="Arial" pitchFamily="34" charset="0"/>
                <a:ea typeface="TimesNewRoman" charset="-128"/>
                <a:cs typeface="Arial" pitchFamily="34" charset="0"/>
              </a:rPr>
              <a:t>pyriformis</a:t>
            </a:r>
            <a:r>
              <a:rPr lang="ru-RU" sz="1600" i="1" dirty="0"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lang="ru-RU" sz="1600" dirty="0">
                <a:latin typeface="Arial" pitchFamily="34" charset="0"/>
                <a:ea typeface="TimesNewRoman" charset="-128"/>
                <a:cs typeface="Arial" pitchFamily="34" charset="0"/>
              </a:rPr>
              <a:t>для </a:t>
            </a:r>
            <a:r>
              <a:rPr lang="ru-RU" sz="1600" dirty="0" err="1">
                <a:latin typeface="Arial" pitchFamily="34" charset="0"/>
                <a:ea typeface="TimesNewRoman" charset="-128"/>
                <a:cs typeface="Arial" pitchFamily="34" charset="0"/>
              </a:rPr>
              <a:t>визначення</a:t>
            </a:r>
            <a:r>
              <a:rPr lang="ru-RU" sz="1600" dirty="0"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ea typeface="TimesNewRoman" charset="-128"/>
                <a:cs typeface="Arial" pitchFamily="34" charset="0"/>
              </a:rPr>
              <a:t>токсичності</a:t>
            </a:r>
            <a:r>
              <a:rPr lang="ru-RU" sz="1600" dirty="0">
                <a:latin typeface="Arial" pitchFamily="34" charset="0"/>
                <a:ea typeface="TimesNewRoman" charset="-128"/>
                <a:cs typeface="Arial" pitchFamily="34" charset="0"/>
              </a:rPr>
              <a:t> води, а також для </a:t>
            </a:r>
            <a:r>
              <a:rPr lang="ru-RU" sz="1600" dirty="0" err="1">
                <a:latin typeface="Arial" pitchFamily="34" charset="0"/>
                <a:ea typeface="TimesNewRoman" charset="-128"/>
                <a:cs typeface="Arial" pitchFamily="34" charset="0"/>
              </a:rPr>
              <a:t>відпрацьовування</a:t>
            </a:r>
            <a:r>
              <a:rPr lang="ru-RU" sz="1600" dirty="0">
                <a:latin typeface="Arial" pitchFamily="34" charset="0"/>
                <a:ea typeface="TimesNewRoman" charset="-128"/>
                <a:cs typeface="Arial" pitchFamily="34" charset="0"/>
              </a:rPr>
              <a:t> методики в </a:t>
            </a:r>
            <a:r>
              <a:rPr lang="ru-RU" sz="1600" dirty="0" err="1">
                <a:latin typeface="Arial" pitchFamily="34" charset="0"/>
                <a:ea typeface="TimesNewRoman" charset="-128"/>
                <a:cs typeface="Arial" pitchFamily="34" charset="0"/>
              </a:rPr>
              <a:t>умовах</a:t>
            </a:r>
            <a:r>
              <a:rPr lang="ru-RU" sz="1600" dirty="0"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ea typeface="TimesNewRoman" charset="-128"/>
                <a:cs typeface="Arial" pitchFamily="34" charset="0"/>
              </a:rPr>
              <a:t>біотестування</a:t>
            </a:r>
            <a:r>
              <a:rPr lang="ru-RU" sz="1600" dirty="0"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ea typeface="TimesNewRoman" charset="-128"/>
                <a:cs typeface="Arial" pitchFamily="34" charset="0"/>
              </a:rPr>
              <a:t>різних</a:t>
            </a:r>
            <a:r>
              <a:rPr lang="ru-RU" sz="1600" dirty="0">
                <a:latin typeface="Arial" pitchFamily="34" charset="0"/>
                <a:ea typeface="TimesNewRoman" charset="-128"/>
                <a:cs typeface="Arial" pitchFamily="34" charset="0"/>
              </a:rPr>
              <a:t> вод </a:t>
            </a:r>
            <a:r>
              <a:rPr lang="ru-RU" sz="1600" dirty="0" err="1">
                <a:latin typeface="Arial" pitchFamily="34" charset="0"/>
                <a:ea typeface="TimesNewRoman" charset="-128"/>
                <a:cs typeface="Arial" pitchFamily="34" charset="0"/>
              </a:rPr>
              <a:t>була</a:t>
            </a:r>
            <a:r>
              <a:rPr lang="ru-RU" sz="1600" dirty="0">
                <a:latin typeface="Arial" pitchFamily="34" charset="0"/>
                <a:ea typeface="TimesNewRoman" charset="-128"/>
                <a:cs typeface="Arial" pitchFamily="34" charset="0"/>
              </a:rPr>
              <a:t> проведена </a:t>
            </a:r>
            <a:r>
              <a:rPr lang="ru-RU" sz="1600" dirty="0" err="1">
                <a:latin typeface="Arial" pitchFamily="34" charset="0"/>
                <a:ea typeface="TimesNewRoman" charset="-128"/>
                <a:cs typeface="Arial" pitchFamily="34" charset="0"/>
              </a:rPr>
              <a:t>його</a:t>
            </a:r>
            <a:r>
              <a:rPr lang="ru-RU" sz="1600" dirty="0"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ea typeface="TimesNewRoman" charset="-128"/>
                <a:cs typeface="Arial" pitchFamily="34" charset="0"/>
              </a:rPr>
              <a:t>апробація</a:t>
            </a:r>
            <a:r>
              <a:rPr lang="uk-UA" sz="1600" dirty="0"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lang="ru-RU" sz="1600" dirty="0">
                <a:latin typeface="Arial" pitchFamily="34" charset="0"/>
                <a:ea typeface="TimesNewRoman" charset="-128"/>
                <a:cs typeface="Arial" pitchFamily="34" charset="0"/>
              </a:rPr>
              <a:t>на </a:t>
            </a:r>
            <a:r>
              <a:rPr lang="ru-RU" sz="1600" dirty="0" err="1">
                <a:latin typeface="Arial" pitchFamily="34" charset="0"/>
                <a:ea typeface="TimesNewRoman" charset="-128"/>
                <a:cs typeface="Arial" pitchFamily="34" charset="0"/>
              </a:rPr>
              <a:t>стічних</a:t>
            </a:r>
            <a:r>
              <a:rPr lang="ru-RU" sz="1600" dirty="0">
                <a:latin typeface="Arial" pitchFamily="34" charset="0"/>
                <a:ea typeface="TimesNewRoman" charset="-128"/>
                <a:cs typeface="Arial" pitchFamily="34" charset="0"/>
              </a:rPr>
              <a:t> і </a:t>
            </a:r>
            <a:r>
              <a:rPr lang="ru-RU" sz="1600" dirty="0" err="1">
                <a:latin typeface="Arial" pitchFamily="34" charset="0"/>
                <a:ea typeface="TimesNewRoman" charset="-128"/>
                <a:cs typeface="Arial" pitchFamily="34" charset="0"/>
              </a:rPr>
              <a:t>природних</a:t>
            </a:r>
            <a:r>
              <a:rPr lang="ru-RU" sz="1600" dirty="0">
                <a:latin typeface="Arial" pitchFamily="34" charset="0"/>
                <a:ea typeface="TimesNewRoman" charset="-128"/>
                <a:cs typeface="Arial" pitchFamily="34" charset="0"/>
              </a:rPr>
              <a:t> (</a:t>
            </a:r>
            <a:r>
              <a:rPr lang="ru-RU" sz="1600" dirty="0" err="1">
                <a:latin typeface="Arial" pitchFamily="34" charset="0"/>
                <a:ea typeface="TimesNewRoman" charset="-128"/>
                <a:cs typeface="Arial" pitchFamily="34" charset="0"/>
              </a:rPr>
              <a:t>поверхневих</a:t>
            </a:r>
            <a:r>
              <a:rPr lang="ru-RU" sz="1600" dirty="0">
                <a:latin typeface="Arial" pitchFamily="34" charset="0"/>
                <a:ea typeface="TimesNewRoman" charset="-128"/>
                <a:cs typeface="Arial" pitchFamily="34" charset="0"/>
              </a:rPr>
              <a:t>) водах. </a:t>
            </a:r>
            <a:endParaRPr lang="ru-UA" sz="1600" dirty="0">
              <a:latin typeface="Arial" pitchFamily="34" charset="0"/>
              <a:ea typeface="TimesNewRoman" charset="-128"/>
              <a:cs typeface="Arial" pitchFamily="34" charset="0"/>
            </a:endParaRPr>
          </a:p>
          <a:p>
            <a:pPr indent="45720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err="1">
                <a:latin typeface="Arial" pitchFamily="34" charset="0"/>
                <a:ea typeface="TimesNewRoman" charset="-128"/>
                <a:cs typeface="Arial" pitchFamily="34" charset="0"/>
              </a:rPr>
              <a:t>Результати</a:t>
            </a:r>
            <a:r>
              <a:rPr lang="ru-RU" sz="1600" dirty="0"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ea typeface="TimesNewRoman" charset="-128"/>
                <a:cs typeface="Arial" pitchFamily="34" charset="0"/>
              </a:rPr>
              <a:t>дослідження</a:t>
            </a:r>
            <a:r>
              <a:rPr lang="ru-RU" sz="1600" dirty="0">
                <a:latin typeface="Arial" pitchFamily="34" charset="0"/>
                <a:ea typeface="TimesNewRoman" charset="-128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ea typeface="TimesNewRoman" charset="-128"/>
                <a:cs typeface="Arial" pitchFamily="34" charset="0"/>
              </a:rPr>
              <a:t>представлені</a:t>
            </a:r>
            <a:r>
              <a:rPr lang="ru-RU" sz="1600" dirty="0">
                <a:latin typeface="Arial" pitchFamily="34" charset="0"/>
                <a:ea typeface="TimesNewRoman" charset="-128"/>
                <a:cs typeface="Arial" pitchFamily="34" charset="0"/>
              </a:rPr>
              <a:t> в табл. 1.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E9DC8C-B9DA-B41D-CAF7-BA94700D8FFE}"/>
              </a:ext>
            </a:extLst>
          </p:cNvPr>
          <p:cNvSpPr txBox="1"/>
          <p:nvPr/>
        </p:nvSpPr>
        <p:spPr>
          <a:xfrm>
            <a:off x="275248" y="5101671"/>
            <a:ext cx="853374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-128"/>
                <a:cs typeface="Arial" pitchFamily="34" charset="0"/>
              </a:rPr>
              <a:t>Таблиця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-128"/>
                <a:cs typeface="Arial" pitchFamily="34" charset="0"/>
              </a:rPr>
              <a:t> 1 – </a:t>
            </a:r>
            <a:r>
              <a:rPr kumimoji="0" lang="ru-RU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-128"/>
                <a:cs typeface="Arial" pitchFamily="34" charset="0"/>
              </a:rPr>
              <a:t>Результати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-128"/>
                <a:cs typeface="Arial" pitchFamily="34" charset="0"/>
              </a:rPr>
              <a:t> </a:t>
            </a:r>
            <a:r>
              <a:rPr kumimoji="0" lang="ru-RU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-128"/>
                <a:cs typeface="Arial" pitchFamily="34" charset="0"/>
              </a:rPr>
              <a:t>використання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-128"/>
                <a:cs typeface="Arial" pitchFamily="34" charset="0"/>
              </a:rPr>
              <a:t> методики </a:t>
            </a:r>
            <a:r>
              <a:rPr kumimoji="0" lang="ru-RU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-128"/>
                <a:cs typeface="Arial" pitchFamily="34" charset="0"/>
              </a:rPr>
              <a:t>біотестування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-128"/>
                <a:cs typeface="Arial" pitchFamily="34" charset="0"/>
              </a:rPr>
              <a:t> на </a:t>
            </a:r>
            <a:r>
              <a:rPr kumimoji="0" lang="ru-RU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-128"/>
                <a:cs typeface="Arial" pitchFamily="34" charset="0"/>
              </a:rPr>
              <a:t>інфузоріях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-128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-128"/>
                <a:cs typeface="Arial" pitchFamily="34" charset="0"/>
              </a:rPr>
              <a:t>T. </a:t>
            </a:r>
            <a:r>
              <a:rPr kumimoji="0" lang="ru-RU" sz="14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PS-BoldMT" charset="-128"/>
                <a:cs typeface="Arial" pitchFamily="34" charset="0"/>
              </a:rPr>
              <a:t>рyriformis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1745" name="Picture 1">
            <a:extLst>
              <a:ext uri="{FF2B5EF4-FFF2-40B4-BE49-F238E27FC236}">
                <a16:creationId xmlns:a16="http://schemas.microsoft.com/office/drawing/2014/main" id="{59922BA3-612F-9664-CE8C-7B76B6B280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5526710"/>
            <a:ext cx="6768752" cy="12468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6120948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274</TotalTime>
  <Words>1310</Words>
  <Application>Microsoft Office PowerPoint</Application>
  <PresentationFormat>Экран (4:3)</PresentationFormat>
  <Paragraphs>103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Century Gothic</vt:lpstr>
      <vt:lpstr>Wingdings 3</vt:lpstr>
      <vt:lpstr>Легкий дым</vt:lpstr>
      <vt:lpstr>Практична робота 1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Практична робота 1</dc:title>
  <dc:creator>Руслан Аминов</dc:creator>
  <cp:lastModifiedBy>Gencheva.Viktoriia@renters.mans.edu.pl Gencheva</cp:lastModifiedBy>
  <cp:revision>62</cp:revision>
  <dcterms:created xsi:type="dcterms:W3CDTF">2024-02-11T20:53:55Z</dcterms:created>
  <dcterms:modified xsi:type="dcterms:W3CDTF">2026-02-12T19:23:11Z</dcterms:modified>
</cp:coreProperties>
</file>