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E8"/>
    <a:srgbClr val="FF99CC"/>
    <a:srgbClr val="0099CC"/>
    <a:srgbClr val="D3F0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128791" cy="30243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dirty="0" smtClean="0"/>
              <a:t>Презентація навчальної </a:t>
            </a:r>
            <a:br>
              <a:rPr lang="uk-UA" sz="3200" b="1" dirty="0" smtClean="0"/>
            </a:br>
            <a:r>
              <a:rPr lang="uk-UA" sz="3200" b="1" dirty="0" smtClean="0"/>
              <a:t>дисципліни </a:t>
            </a:r>
            <a:br>
              <a:rPr lang="uk-UA" sz="3200" b="1" dirty="0" smtClean="0"/>
            </a:br>
            <a:r>
              <a:rPr lang="uk-UA" sz="4400" b="1" dirty="0" smtClean="0">
                <a:solidFill>
                  <a:srgbClr val="7030A0"/>
                </a:solidFill>
                <a:latin typeface="+mn-lt"/>
              </a:rPr>
              <a:t>«</a:t>
            </a:r>
            <a:r>
              <a:rPr lang="ru-RU" sz="4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Іміджелогія</a:t>
            </a:r>
            <a:r>
              <a:rPr lang="uk-UA" sz="4400" b="1" dirty="0" smtClean="0">
                <a:solidFill>
                  <a:srgbClr val="7030A0"/>
                </a:solidFill>
                <a:latin typeface="+mn-lt"/>
              </a:rPr>
              <a:t>»</a:t>
            </a:r>
            <a:endParaRPr lang="uk-UA" sz="4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9" y="4509120"/>
            <a:ext cx="3816424" cy="103953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Для </a:t>
            </a:r>
            <a:r>
              <a:rPr lang="ru-RU" dirty="0" err="1" smtClean="0">
                <a:solidFill>
                  <a:schemeClr val="tx1"/>
                </a:solidFill>
              </a:rPr>
              <a:t>підготовки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магістра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dirty="0" err="1">
                <a:solidFill>
                  <a:schemeClr val="tx1"/>
                </a:solidFill>
              </a:rPr>
              <a:t>освітньо-професійна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програма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Соціальна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педагогіка</a:t>
            </a:r>
            <a:r>
              <a:rPr lang="ru-RU" dirty="0">
                <a:solidFill>
                  <a:schemeClr val="tx1"/>
                </a:solidFill>
              </a:rPr>
              <a:t>»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1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052736"/>
            <a:ext cx="6965245" cy="120248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/>
              <a:t>Мета </a:t>
            </a:r>
            <a:r>
              <a:rPr lang="ru-RU" sz="3200" b="1" dirty="0" err="1"/>
              <a:t>викладання</a:t>
            </a:r>
            <a:r>
              <a:rPr lang="ru-RU" sz="3200" b="1" dirty="0"/>
              <a:t> </a:t>
            </a:r>
            <a:r>
              <a:rPr lang="ru-RU" sz="3200" b="1" dirty="0" err="1"/>
              <a:t>навчальної</a:t>
            </a:r>
            <a:r>
              <a:rPr lang="ru-RU" sz="3200" b="1" dirty="0"/>
              <a:t> </a:t>
            </a:r>
            <a:r>
              <a:rPr lang="ru-RU" sz="3200" b="1" dirty="0" err="1" smtClean="0"/>
              <a:t>дисципліни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36911"/>
            <a:ext cx="6984776" cy="3086157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забезпечення формування цілісного наукового уявлення і професійних знань та навичок по одному із затребуваних практичних напрямків в управлінні та ресурсному забезпеченні соціальної роботи, а також сприяти формування баченню особистої професійної кар'єри, застосовуючи елементи іміджу та технології його побудови. </a:t>
            </a:r>
          </a:p>
        </p:txBody>
      </p:sp>
    </p:spTree>
    <p:extLst>
      <p:ext uri="{BB962C8B-B14F-4D97-AF65-F5344CB8AC3E}">
        <p14:creationId xmlns:p14="http://schemas.microsoft.com/office/powerpoint/2010/main" val="233232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16832"/>
            <a:ext cx="7056784" cy="4176463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із історією та специфікою розвитку іміджу як соціально-культурного феномену.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Розкрити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підходи до вивчення феномену іміджу.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Розширити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систематизувати знання студентів про поняття «індивідуальність», «особистість», «імідж», «діловий імідж»,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іміджетворення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Ознайомити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з видами та формами іміджу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908720"/>
            <a:ext cx="6624736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tx1"/>
                </a:solidFill>
                <a:latin typeface="Times New Roman"/>
                <a:ea typeface="Times New Roman"/>
              </a:rPr>
              <a:t>Завдання курсу:</a:t>
            </a:r>
            <a:endParaRPr lang="uk-UA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4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564" y="548680"/>
            <a:ext cx="7848872" cy="792088"/>
          </a:xfrm>
          <a:solidFill>
            <a:srgbClr val="D3F0F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sz="1900" dirty="0" smtClean="0"/>
              <a:t>У </a:t>
            </a:r>
            <a:r>
              <a:rPr lang="uk-UA" sz="1900" dirty="0"/>
              <a:t>результаті вивчення навчальної дисципліни студент </a:t>
            </a:r>
            <a:r>
              <a:rPr lang="uk-UA" sz="1900" dirty="0" smtClean="0"/>
              <a:t>повинен знати</a:t>
            </a:r>
            <a:endParaRPr lang="uk-UA" sz="19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412776"/>
            <a:ext cx="6912768" cy="46085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поняття «імідж»;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типи, зміст, функції іміджу;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інструментальних засобів та специфіку їх використання в педагогічній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іміджології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науки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фізіогноміки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вербального і невербального спілкування в побудові привабливого іміджу соціального педагога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практичні аспекти застосування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іміджологічних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знань</a:t>
            </a:r>
          </a:p>
        </p:txBody>
      </p:sp>
    </p:spTree>
    <p:extLst>
      <p:ext uri="{BB962C8B-B14F-4D97-AF65-F5344CB8AC3E}">
        <p14:creationId xmlns:p14="http://schemas.microsoft.com/office/powerpoint/2010/main" val="820483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488832" cy="864096"/>
          </a:xfrm>
          <a:solidFill>
            <a:srgbClr val="D3F0F3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sz="1900" dirty="0" smtClean="0"/>
              <a:t>У </a:t>
            </a:r>
            <a:r>
              <a:rPr lang="uk-UA" sz="1900" dirty="0"/>
              <a:t>результаті вивчення навчальної дисципліни студент </a:t>
            </a:r>
            <a:r>
              <a:rPr lang="uk-UA" sz="1900" dirty="0" smtClean="0"/>
              <a:t>повинен вміти</a:t>
            </a:r>
            <a:endParaRPr lang="uk-UA" sz="19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59632" y="1844824"/>
            <a:ext cx="6768752" cy="39604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виявляти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іміджеві характеристики;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проектувати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персональний діловий імідж;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враховувати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соціальні аспекти сприйняття ділового іміджу;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оцінювати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себе і оточуючих з позицій ефективного іміджу;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практичного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застосовувати отримані теоретичні знання;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вільно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володіти різними видами мовлення в побудові особистого привабливого іміджу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40385" algn="l"/>
                <a:tab pos="2349500" algn="l"/>
              </a:tabLst>
            </a:pP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користування </a:t>
            </a:r>
            <a:r>
              <a:rPr lang="uk-UA" sz="2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інструментальними засобами </a:t>
            </a:r>
            <a:r>
              <a:rPr lang="uk-UA" sz="20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іміджології</a:t>
            </a:r>
            <a:r>
              <a:rPr lang="uk-UA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uk-UA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1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3668" y="765133"/>
            <a:ext cx="597666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Теми лекційних занять</a:t>
            </a:r>
            <a:endPara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7632848" cy="460851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31584"/>
              </p:ext>
            </p:extLst>
          </p:nvPr>
        </p:nvGraphicFramePr>
        <p:xfrm>
          <a:off x="827585" y="1628800"/>
          <a:ext cx="7560840" cy="45810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8111"/>
                <a:gridCol w="5292105"/>
                <a:gridCol w="1260624"/>
              </a:tblGrid>
              <a:tr h="504056">
                <a:tc>
                  <a:txBody>
                    <a:bodyPr/>
                    <a:lstStyle/>
                    <a:p>
                      <a:pPr marL="90170" indent="-9017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№ 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Кількість годин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Імідж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як феномен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сучасного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світу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Типізація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іміджу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Імідж як міфологічний архетип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Іміджмейкерство та його особливості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Психологічні основи формування ділового іміджу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Технологічні основи формування ділового іміджу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Створення візуального іміджу ділової людини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33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83668" y="765133"/>
            <a:ext cx="5976664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Самостійна робота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7632848" cy="460851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98568"/>
              </p:ext>
            </p:extLst>
          </p:nvPr>
        </p:nvGraphicFramePr>
        <p:xfrm>
          <a:off x="755577" y="1628802"/>
          <a:ext cx="7632848" cy="48393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632848"/>
              </a:tblGrid>
              <a:tr h="18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Імідж як феномен сучасного світу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</a:t>
                      </a: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Підготувати доповідь та презентацію на тему: «Стиль як основа іміджу».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Типізація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іміджу</a:t>
                      </a:r>
                      <a:r>
                        <a:rPr lang="ru-RU" sz="1300" i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«Стратегії управління особистісним іміджем».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Імідж як міфологічний архетип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есе на тему: «Елегантність і </a:t>
                      </a:r>
                      <a:r>
                        <a:rPr lang="uk-UA" sz="1300" i="1" dirty="0" err="1">
                          <a:effectLst/>
                          <a:latin typeface="Times New Roman"/>
                          <a:ea typeface="Times New Roman"/>
                        </a:rPr>
                        <a:t>харизматичність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 як результат гармонійності іміджу»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Іміджмейкерство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та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його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Times New Roman"/>
                          <a:ea typeface="Times New Roman"/>
                        </a:rPr>
                        <a:t>особливості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</a:t>
                      </a:r>
                      <a:r>
                        <a:rPr lang="uk-UA" sz="1300" dirty="0">
                          <a:effectLst/>
                          <a:latin typeface="Times New Roman"/>
                          <a:ea typeface="Calibri"/>
                        </a:rPr>
                        <a:t> «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Закони «жіночої логіки» у контексті створення </a:t>
                      </a:r>
                      <a:r>
                        <a:rPr lang="uk-UA" sz="1300" i="1" dirty="0" err="1">
                          <a:effectLst/>
                          <a:latin typeface="Times New Roman"/>
                          <a:ea typeface="Times New Roman"/>
                        </a:rPr>
                        <a:t>іміджобразу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Скласти словник термінів за темами 1-го розділу та підготуватися до термінологічного диктанту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Психологічні основи формування ділового іміджу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«Подібність та відмінність у діловому іміджі чоловіка й жінки»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Технологічні основи формування ділового іміджу.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есе на тему: «Зовнішній вигляд ділової людини відповідно до вимог ділового етикету».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Створення візуального іміджу ділової людини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Завдання: Підготувати доповідь та презентацію на тему: «Імідж ділового чоловіка в сучасному світі».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Скласти словник термінів за темами 2-го розділу</a:t>
                      </a: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300" i="1" dirty="0">
                          <a:effectLst/>
                          <a:latin typeface="Times New Roman"/>
                          <a:ea typeface="Times New Roman"/>
                        </a:rPr>
                        <a:t>та підготуватися до термінологічного диктанту</a:t>
                      </a:r>
                      <a:endParaRPr lang="uk-UA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994" marR="52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5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632848" cy="667202"/>
          </a:xfrm>
          <a:gradFill flip="none" rotWithShape="1">
            <a:gsLst>
              <a:gs pos="0">
                <a:srgbClr val="0099CC">
                  <a:tint val="66000"/>
                  <a:satMod val="160000"/>
                </a:srgbClr>
              </a:gs>
              <a:gs pos="50000">
                <a:srgbClr val="0099CC">
                  <a:tint val="44500"/>
                  <a:satMod val="160000"/>
                </a:srgbClr>
              </a:gs>
              <a:gs pos="100000">
                <a:srgbClr val="0099CC">
                  <a:tint val="23500"/>
                  <a:satMod val="160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2800" b="1" dirty="0"/>
              <a:t>Шкала </a:t>
            </a:r>
            <a:r>
              <a:rPr lang="ru-RU" sz="2800" b="1" dirty="0" err="1"/>
              <a:t>оцінювання</a:t>
            </a:r>
            <a:r>
              <a:rPr lang="ru-RU" sz="2800" b="1" dirty="0"/>
              <a:t>: </a:t>
            </a:r>
            <a:r>
              <a:rPr lang="ru-RU" sz="2800" b="1" dirty="0" err="1"/>
              <a:t>національна</a:t>
            </a:r>
            <a:r>
              <a:rPr lang="ru-RU" sz="2800" b="1" dirty="0"/>
              <a:t> та </a:t>
            </a:r>
            <a:r>
              <a:rPr lang="ru-RU" sz="2800" b="1" dirty="0" err="1"/>
              <a:t>ECTS</a:t>
            </a:r>
            <a:endParaRPr lang="uk-UA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08262"/>
              </p:ext>
            </p:extLst>
          </p:nvPr>
        </p:nvGraphicFramePr>
        <p:xfrm>
          <a:off x="827586" y="1556790"/>
          <a:ext cx="7488831" cy="4540414"/>
        </p:xfrm>
        <a:graphic>
          <a:graphicData uri="http://schemas.openxmlformats.org/drawingml/2006/table">
            <a:tbl>
              <a:tblPr/>
              <a:tblGrid>
                <a:gridCol w="1296142"/>
                <a:gridCol w="3176905"/>
                <a:gridCol w="1559989"/>
                <a:gridCol w="1455795"/>
              </a:tblGrid>
              <a:tr h="2880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cap="all" dirty="0">
                          <a:effectLst/>
                          <a:latin typeface="Times New Roman"/>
                          <a:ea typeface="Calibri"/>
                        </a:rPr>
                        <a:t>З</a:t>
                      </a:r>
                      <a:r>
                        <a:rPr lang="uk-UA" sz="1800" b="1" dirty="0">
                          <a:effectLst/>
                          <a:latin typeface="Times New Roman"/>
                          <a:ea typeface="Calibri"/>
                        </a:rPr>
                        <a:t>а шкалою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err="1">
                          <a:effectLst/>
                          <a:latin typeface="Times New Roman"/>
                          <a:ea typeface="Times New Roman"/>
                        </a:rPr>
                        <a:t>ECTS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За шкалою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університету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За національною шкалою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821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57630" algn="l"/>
                        </a:tabLs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Екзамен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57630" algn="l"/>
                        </a:tabLs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Залік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90 – 100 (відмінно)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97810" algn="l"/>
                        </a:tabLs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5 (відмінно)</a:t>
                      </a: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97810" algn="l"/>
                        </a:tabLs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Зараховано</a:t>
                      </a: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B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 – 89 (дуже добре)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 (добре)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 – 84 (добре)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 – 74 (задовільно)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(задовільно)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1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 – 69 (достатньо)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4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FX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 – 59 (незадовільно – з можливістю повторного складання)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(незадовільно)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зараховано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</a:tr>
              <a:tr h="934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>
                  <a:txBody>
                    <a:bodyPr/>
                    <a:lstStyle/>
                    <a:p>
                      <a:pPr marR="141605" algn="ctr"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– 34 (незадовільно – з обов’язковим повторним курсом)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566" marR="655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6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9377" y="908720"/>
            <a:ext cx="7470576" cy="4801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</a:rPr>
              <a:t>Рекомендована література</a:t>
            </a:r>
            <a:endParaRPr lang="uk-UA" sz="2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Барна </a:t>
            </a:r>
            <a:r>
              <a:rPr lang="uk-UA" dirty="0">
                <a:latin typeface="Times New Roman"/>
                <a:ea typeface="Times New Roman"/>
              </a:rPr>
              <a:t>Н. </a:t>
            </a:r>
            <a:r>
              <a:rPr lang="uk-UA" dirty="0" err="1">
                <a:latin typeface="Times New Roman"/>
                <a:ea typeface="Times New Roman"/>
              </a:rPr>
              <a:t>Іміджелогія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посібник. Київ : Університет «Україна», 2008. 217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Голошубова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А. О. </a:t>
            </a:r>
            <a:r>
              <a:rPr lang="uk-UA" dirty="0" err="1">
                <a:latin typeface="Times New Roman"/>
                <a:ea typeface="Times New Roman"/>
              </a:rPr>
              <a:t>Іміджологія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для всіх спец. </a:t>
            </a:r>
            <a:r>
              <a:rPr lang="uk-UA" dirty="0" err="1">
                <a:latin typeface="Times New Roman"/>
                <a:ea typeface="Times New Roman"/>
              </a:rPr>
              <a:t>студ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вищ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закл</a:t>
            </a:r>
            <a:r>
              <a:rPr lang="uk-UA" dirty="0">
                <a:latin typeface="Times New Roman"/>
                <a:ea typeface="Times New Roman"/>
              </a:rPr>
              <a:t>. Одеса : Вид-во </a:t>
            </a:r>
            <a:r>
              <a:rPr lang="uk-UA" dirty="0" err="1">
                <a:latin typeface="Times New Roman"/>
                <a:ea typeface="Times New Roman"/>
              </a:rPr>
              <a:t>ОНМУ</a:t>
            </a:r>
            <a:r>
              <a:rPr lang="uk-UA" dirty="0">
                <a:latin typeface="Times New Roman"/>
                <a:ea typeface="Times New Roman"/>
              </a:rPr>
              <a:t>, 2010.  80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Діловий </a:t>
            </a:r>
            <a:r>
              <a:rPr lang="uk-UA" dirty="0">
                <a:latin typeface="Times New Roman"/>
                <a:ea typeface="Times New Roman"/>
              </a:rPr>
              <a:t>етикет. Етика ділового спілкування / </a:t>
            </a:r>
            <a:r>
              <a:rPr lang="uk-UA" dirty="0" err="1">
                <a:latin typeface="Times New Roman"/>
                <a:ea typeface="Times New Roman"/>
              </a:rPr>
              <a:t>укл</a:t>
            </a:r>
            <a:r>
              <a:rPr lang="uk-UA" dirty="0">
                <a:latin typeface="Times New Roman"/>
                <a:ea typeface="Times New Roman"/>
              </a:rPr>
              <a:t>. І.Афанасьєв. 3-є вид. перероб. та </a:t>
            </a:r>
            <a:r>
              <a:rPr lang="uk-UA" dirty="0" err="1">
                <a:latin typeface="Times New Roman"/>
                <a:ea typeface="Times New Roman"/>
              </a:rPr>
              <a:t>доп</a:t>
            </a:r>
            <a:r>
              <a:rPr lang="uk-UA" dirty="0">
                <a:latin typeface="Times New Roman"/>
                <a:ea typeface="Times New Roman"/>
              </a:rPr>
              <a:t>. Київ : </a:t>
            </a:r>
            <a:r>
              <a:rPr lang="uk-UA" dirty="0" err="1">
                <a:latin typeface="Times New Roman"/>
                <a:ea typeface="Times New Roman"/>
              </a:rPr>
              <a:t>Альтерпрес</a:t>
            </a:r>
            <a:r>
              <a:rPr lang="uk-UA" dirty="0">
                <a:latin typeface="Times New Roman"/>
                <a:ea typeface="Times New Roman"/>
              </a:rPr>
              <a:t>, 2003. 368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Данильчук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Л. А. </a:t>
            </a:r>
            <a:r>
              <a:rPr lang="uk-UA" dirty="0" err="1">
                <a:latin typeface="Times New Roman"/>
                <a:ea typeface="Times New Roman"/>
              </a:rPr>
              <a:t>Основы</a:t>
            </a:r>
            <a:r>
              <a:rPr lang="uk-UA" dirty="0">
                <a:latin typeface="Times New Roman"/>
                <a:ea typeface="Times New Roman"/>
              </a:rPr>
              <a:t> </a:t>
            </a:r>
            <a:r>
              <a:rPr lang="uk-UA" dirty="0" err="1">
                <a:latin typeface="Times New Roman"/>
                <a:ea typeface="Times New Roman"/>
              </a:rPr>
              <a:t>имиджа</a:t>
            </a:r>
            <a:r>
              <a:rPr lang="uk-UA" dirty="0">
                <a:latin typeface="Times New Roman"/>
                <a:ea typeface="Times New Roman"/>
              </a:rPr>
              <a:t> и </a:t>
            </a:r>
            <a:r>
              <a:rPr lang="uk-UA" dirty="0" err="1">
                <a:latin typeface="Times New Roman"/>
                <a:ea typeface="Times New Roman"/>
              </a:rPr>
              <a:t>этикета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уч</a:t>
            </a:r>
            <a:r>
              <a:rPr lang="uk-UA" dirty="0">
                <a:latin typeface="Times New Roman"/>
                <a:ea typeface="Times New Roman"/>
              </a:rPr>
              <a:t>. пособ. для </a:t>
            </a:r>
            <a:r>
              <a:rPr lang="uk-UA" dirty="0" err="1">
                <a:latin typeface="Times New Roman"/>
                <a:ea typeface="Times New Roman"/>
              </a:rPr>
              <a:t>вузов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 smtClean="0">
                <a:latin typeface="Times New Roman"/>
                <a:ea typeface="Times New Roman"/>
              </a:rPr>
              <a:t>Киев</a:t>
            </a:r>
            <a:r>
              <a:rPr lang="uk-UA" dirty="0" smtClean="0">
                <a:latin typeface="Times New Roman"/>
                <a:ea typeface="Times New Roman"/>
              </a:rPr>
              <a:t>: </a:t>
            </a:r>
            <a:r>
              <a:rPr lang="uk-UA" dirty="0">
                <a:latin typeface="Times New Roman"/>
                <a:ea typeface="Times New Roman"/>
              </a:rPr>
              <a:t>Кондор, 2004. 232 с.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smtClean="0">
                <a:latin typeface="Times New Roman"/>
                <a:ea typeface="Times New Roman"/>
              </a:rPr>
              <a:t>Коваль </a:t>
            </a:r>
            <a:r>
              <a:rPr lang="uk-UA" dirty="0">
                <a:latin typeface="Times New Roman"/>
                <a:ea typeface="Times New Roman"/>
              </a:rPr>
              <a:t>А. Ділове спілкування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посібник. Київ : Либідь, 2002. 280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Ділова етика : </a:t>
            </a:r>
            <a:r>
              <a:rPr lang="uk-UA" dirty="0" err="1">
                <a:latin typeface="Times New Roman"/>
                <a:ea typeface="Times New Roman"/>
              </a:rPr>
              <a:t>навч.-метод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5-е вид., випр. й </a:t>
            </a:r>
            <a:r>
              <a:rPr lang="uk-UA" dirty="0" err="1">
                <a:latin typeface="Times New Roman"/>
                <a:ea typeface="Times New Roman"/>
              </a:rPr>
              <a:t>доп</a:t>
            </a:r>
            <a:r>
              <a:rPr lang="uk-UA" dirty="0">
                <a:latin typeface="Times New Roman"/>
                <a:ea typeface="Times New Roman"/>
              </a:rPr>
              <a:t>. Київ : Вид-во Європейського </a:t>
            </a:r>
            <a:r>
              <a:rPr lang="uk-UA" dirty="0" err="1">
                <a:latin typeface="Times New Roman"/>
                <a:ea typeface="Times New Roman"/>
              </a:rPr>
              <a:t>ун-ту</a:t>
            </a:r>
            <a:r>
              <a:rPr lang="uk-UA" dirty="0">
                <a:latin typeface="Times New Roman"/>
                <a:ea typeface="Times New Roman"/>
              </a:rPr>
              <a:t>, 2004. 309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</a:t>
            </a:r>
            <a:r>
              <a:rPr lang="uk-UA" dirty="0" err="1">
                <a:latin typeface="Times New Roman"/>
                <a:ea typeface="Times New Roman"/>
              </a:rPr>
              <a:t>Іміджологія</a:t>
            </a:r>
            <a:r>
              <a:rPr lang="uk-UA" dirty="0">
                <a:latin typeface="Times New Roman"/>
                <a:ea typeface="Times New Roman"/>
              </a:rPr>
              <a:t>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Київ : Вид-во </a:t>
            </a:r>
            <a:r>
              <a:rPr lang="uk-UA" dirty="0" err="1">
                <a:latin typeface="Times New Roman"/>
                <a:ea typeface="Times New Roman"/>
              </a:rPr>
              <a:t>Європ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Ун-ту</a:t>
            </a:r>
            <a:r>
              <a:rPr lang="uk-UA" dirty="0">
                <a:latin typeface="Times New Roman"/>
                <a:ea typeface="Times New Roman"/>
              </a:rPr>
              <a:t>, 2005. 324 с.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dirty="0" err="1" smtClean="0">
                <a:latin typeface="Times New Roman"/>
                <a:ea typeface="Times New Roman"/>
              </a:rPr>
              <a:t>Палеха</a:t>
            </a:r>
            <a:r>
              <a:rPr lang="uk-UA" dirty="0" smtClean="0">
                <a:latin typeface="Times New Roman"/>
                <a:ea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</a:rPr>
              <a:t>Ю. І. Етика ділових відносин : </a:t>
            </a:r>
            <a:r>
              <a:rPr lang="uk-UA" dirty="0" err="1">
                <a:latin typeface="Times New Roman"/>
                <a:ea typeface="Times New Roman"/>
              </a:rPr>
              <a:t>навч</a:t>
            </a:r>
            <a:r>
              <a:rPr lang="uk-UA" dirty="0">
                <a:latin typeface="Times New Roman"/>
                <a:ea typeface="Times New Roman"/>
              </a:rPr>
              <a:t>. </a:t>
            </a:r>
            <a:r>
              <a:rPr lang="uk-UA" dirty="0" err="1">
                <a:latin typeface="Times New Roman"/>
                <a:ea typeface="Times New Roman"/>
              </a:rPr>
              <a:t>посіб</a:t>
            </a:r>
            <a:r>
              <a:rPr lang="uk-UA" dirty="0">
                <a:latin typeface="Times New Roman"/>
                <a:ea typeface="Times New Roman"/>
              </a:rPr>
              <a:t>. Київ : Кондор, 2007. 359 с</a:t>
            </a:r>
            <a:r>
              <a:rPr lang="uk-UA" dirty="0" smtClean="0">
                <a:latin typeface="Times New Roman"/>
                <a:ea typeface="Times New Roman"/>
              </a:rPr>
              <a:t>.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uk-UA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3014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Другая 7">
      <a:dk1>
        <a:sysClr val="windowText" lastClr="000000"/>
      </a:dk1>
      <a:lt1>
        <a:srgbClr val="B2E389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86</TotalTime>
  <Words>768</Words>
  <Application>Microsoft Office PowerPoint</Application>
  <PresentationFormat>Экран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Презентація навчальної  дисципліни  «Іміджелогія»</vt:lpstr>
      <vt:lpstr>Мета викладання навчальної дисципліни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Шкала оцінювання: національна та ECTS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 «Основи вікової психології та педагогіки середньої школи»</dc:title>
  <dc:creator>userznu</dc:creator>
  <cp:lastModifiedBy>userznu</cp:lastModifiedBy>
  <cp:revision>8</cp:revision>
  <dcterms:created xsi:type="dcterms:W3CDTF">2020-08-27T09:38:11Z</dcterms:created>
  <dcterms:modified xsi:type="dcterms:W3CDTF">2020-09-22T13:20:44Z</dcterms:modified>
</cp:coreProperties>
</file>