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9" r:id="rId2"/>
    <p:sldId id="257" r:id="rId3"/>
    <p:sldId id="256" r:id="rId4"/>
    <p:sldId id="270" r:id="rId5"/>
    <p:sldId id="274" r:id="rId6"/>
    <p:sldId id="271" r:id="rId7"/>
    <p:sldId id="265" r:id="rId8"/>
    <p:sldId id="268" r:id="rId9"/>
    <p:sldId id="277" r:id="rId10"/>
    <p:sldId id="278" r:id="rId11"/>
    <p:sldId id="267" r:id="rId12"/>
    <p:sldId id="287" r:id="rId13"/>
    <p:sldId id="288" r:id="rId14"/>
    <p:sldId id="289" r:id="rId15"/>
    <p:sldId id="280" r:id="rId16"/>
    <p:sldId id="28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34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84" y="-7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4F593-FECD-453E-9DC7-2513F48FDEAA}" type="datetimeFigureOut">
              <a:rPr lang="ru-RU" smtClean="0"/>
              <a:t>06.08.2018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14BB0-2A27-4600-A3A9-30F1218BED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53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14BB0-2A27-4600-A3A9-30F1218BED9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46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06.08.2018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988840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uk-UA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/>
            </a:r>
            <a:br>
              <a:rPr lang="uk-UA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uk-UA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/>
            </a:r>
            <a:br>
              <a:rPr lang="uk-UA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/>
            </a:r>
            <a:b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uk-UA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/>
            </a:r>
            <a:br>
              <a:rPr lang="uk-UA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/>
            </a:r>
            <a:b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uk-UA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/>
            </a:r>
            <a:br>
              <a:rPr lang="uk-UA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/>
            </a:r>
            <a:b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uk-UA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/>
            </a:r>
            <a:br>
              <a:rPr lang="uk-UA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/>
            </a:r>
            <a:b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uk-UA" sz="2800" b="1" i="1" dirty="0" smtClean="0">
                <a:solidFill>
                  <a:schemeClr val="tx1"/>
                </a:solidFill>
                <a:effectLst/>
              </a:rPr>
              <a:t>Майстерня </a:t>
            </a:r>
            <a:br>
              <a:rPr lang="uk-UA" sz="2800" b="1" i="1" dirty="0" smtClean="0">
                <a:solidFill>
                  <a:schemeClr val="tx1"/>
                </a:solidFill>
                <a:effectLst/>
              </a:rPr>
            </a:br>
            <a:r>
              <a:rPr lang="uk-UA" sz="2800" b="1" i="1" dirty="0" smtClean="0">
                <a:solidFill>
                  <a:schemeClr val="tx1"/>
                </a:solidFill>
                <a:effectLst/>
              </a:rPr>
              <a:t>креативного діалогу </a:t>
            </a:r>
            <a:r>
              <a:rPr lang="uk-UA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/>
            </a:r>
            <a:br>
              <a:rPr lang="uk-UA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uk-UA" sz="2800" b="1" dirty="0" smtClean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parajita" panose="020B0604020202020204" pitchFamily="34" charset="0"/>
              </a:rPr>
              <a:t>«Форум-театр як сучасний засіб виховання»</a:t>
            </a:r>
            <a:r>
              <a:rPr lang="ru-RU" dirty="0">
                <a:solidFill>
                  <a:srgbClr val="00B050"/>
                </a:solidFill>
                <a:effectLst/>
              </a:rPr>
              <a:t/>
            </a:r>
            <a:br>
              <a:rPr lang="ru-RU" dirty="0">
                <a:solidFill>
                  <a:srgbClr val="00B050"/>
                </a:solidFill>
                <a:effectLst/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24944"/>
            <a:ext cx="636702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6672"/>
            <a:ext cx="1309780" cy="130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oris-kukoba-trevozhnaya-melodi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6016" y="4132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-531440"/>
            <a:ext cx="8229600" cy="1600200"/>
          </a:xfrm>
        </p:spPr>
        <p:txBody>
          <a:bodyPr/>
          <a:lstStyle/>
          <a:p>
            <a:r>
              <a:rPr lang="uk-UA" sz="2800" i="1" dirty="0" smtClean="0">
                <a:solidFill>
                  <a:srgbClr val="C00000"/>
                </a:solidFill>
              </a:rPr>
              <a:t>Фази форум-театру</a:t>
            </a:r>
            <a:endParaRPr lang="ru-RU" sz="2800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3961" y="764704"/>
            <a:ext cx="6984776" cy="506916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                                 </a:t>
            </a:r>
            <a:r>
              <a:rPr lang="ru-RU" sz="3200" b="1" dirty="0" smtClean="0">
                <a:solidFill>
                  <a:srgbClr val="C00000"/>
                </a:solidFill>
              </a:rPr>
              <a:t>Форум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Це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обговорення</a:t>
            </a:r>
            <a:r>
              <a:rPr lang="ru-RU" sz="2000" dirty="0" smtClean="0">
                <a:solidFill>
                  <a:schemeClr val="tx1"/>
                </a:solidFill>
              </a:rPr>
              <a:t>, у </a:t>
            </a:r>
            <a:r>
              <a:rPr lang="ru-RU" sz="2000" dirty="0" err="1" smtClean="0">
                <a:solidFill>
                  <a:schemeClr val="tx1"/>
                </a:solidFill>
              </a:rPr>
              <a:t>ході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якого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кожни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із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глядачів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може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запропонувати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своє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вирішення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проблеми</a:t>
            </a:r>
            <a:r>
              <a:rPr lang="ru-RU" sz="2000" dirty="0" smtClean="0">
                <a:solidFill>
                  <a:schemeClr val="tx1"/>
                </a:solidFill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</a:rPr>
              <a:t>змінюючи</a:t>
            </a:r>
            <a:r>
              <a:rPr lang="ru-RU" sz="2000" dirty="0" smtClean="0">
                <a:solidFill>
                  <a:schemeClr val="tx1"/>
                </a:solidFill>
              </a:rPr>
              <a:t> на </a:t>
            </a:r>
            <a:r>
              <a:rPr lang="ru-RU" sz="2000" dirty="0" err="1" smtClean="0">
                <a:solidFill>
                  <a:schemeClr val="tx1"/>
                </a:solidFill>
              </a:rPr>
              <a:t>сцені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певного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актора</a:t>
            </a:r>
            <a:r>
              <a:rPr lang="ru-RU" sz="2000" dirty="0" smtClean="0">
                <a:solidFill>
                  <a:schemeClr val="tx1"/>
                </a:solidFill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</a:rPr>
              <a:t>що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виконує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дану</a:t>
            </a:r>
            <a:r>
              <a:rPr lang="ru-RU" sz="2000" dirty="0" smtClean="0">
                <a:solidFill>
                  <a:schemeClr val="tx1"/>
                </a:solidFill>
              </a:rPr>
              <a:t> роль.</a:t>
            </a:r>
            <a:endParaRPr lang="uk-UA" sz="2000" dirty="0" smtClean="0">
              <a:solidFill>
                <a:schemeClr val="tx1"/>
              </a:solidFill>
            </a:endParaRPr>
          </a:p>
          <a:p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08920"/>
            <a:ext cx="4789098" cy="3591824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795" y="4709073"/>
            <a:ext cx="162718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38496" y="6300744"/>
            <a:ext cx="4365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rgbClr val="C00000"/>
                </a:solidFill>
              </a:rPr>
              <a:t>Учні 6-Б класу КЗШ №114 лютий 2018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7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416824" cy="3760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i="1" dirty="0" err="1">
                <a:solidFill>
                  <a:schemeClr val="tx1"/>
                </a:solidFill>
              </a:rPr>
              <a:t>Боалева</a:t>
            </a: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err="1" smtClean="0">
                <a:solidFill>
                  <a:schemeClr val="tx1"/>
                </a:solidFill>
              </a:rPr>
              <a:t>технологія</a:t>
            </a:r>
            <a:r>
              <a:rPr lang="ru-RU" sz="2000" b="1" i="1" dirty="0" smtClean="0">
                <a:solidFill>
                  <a:schemeClr val="tx1"/>
                </a:solidFill>
              </a:rPr>
              <a:t> 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1486"/>
            <a:ext cx="6023407" cy="460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56039" y="59778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i="1" dirty="0" smtClean="0">
                <a:solidFill>
                  <a:srgbClr val="C00000"/>
                </a:solidFill>
              </a:rPr>
              <a:t>серпень 2017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97569" y="792154"/>
            <a:ext cx="6283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Серпнева</a:t>
            </a:r>
            <a:r>
              <a:rPr lang="ru-RU" b="1" dirty="0" smtClean="0">
                <a:solidFill>
                  <a:srgbClr val="C00000"/>
                </a:solidFill>
              </a:rPr>
              <a:t> - </a:t>
            </a:r>
            <a:r>
              <a:rPr lang="ru-RU" b="1" dirty="0" err="1" smtClean="0">
                <a:solidFill>
                  <a:srgbClr val="C00000"/>
                </a:solidFill>
              </a:rPr>
              <a:t>неконференція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в </a:t>
            </a:r>
            <a:r>
              <a:rPr lang="ru-RU" sz="1600" b="1" dirty="0" err="1">
                <a:solidFill>
                  <a:srgbClr val="C00000"/>
                </a:solidFill>
              </a:rPr>
              <a:t>форматі</a:t>
            </a: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ru-RU" sz="1600" b="1" dirty="0" err="1">
                <a:solidFill>
                  <a:srgbClr val="C00000"/>
                </a:solidFill>
              </a:rPr>
              <a:t>EdCamp</a:t>
            </a:r>
            <a:r>
              <a:rPr lang="ru-RU" sz="1600" b="1" dirty="0">
                <a:solidFill>
                  <a:srgbClr val="C00000"/>
                </a:solidFill>
              </a:rPr>
              <a:t> КЗШ 114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03" y="4735720"/>
            <a:ext cx="3102840" cy="206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Admin\Desktop\Форум ЕдКемп\ФОТО\IMG_20170831_1011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43" y="4511014"/>
            <a:ext cx="2685773" cy="201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8834"/>
            <a:ext cx="249627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54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640960" cy="648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644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70" y="245520"/>
            <a:ext cx="8700718" cy="620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485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030"/>
            <a:ext cx="9144000" cy="675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820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71607"/>
            <a:ext cx="5517358" cy="3883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4456896"/>
            <a:ext cx="5586323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5586323" cy="313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07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6990127" cy="603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22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1778"/>
            <a:ext cx="5665212" cy="4513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4653136"/>
            <a:ext cx="707836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«</a:t>
            </a:r>
            <a:r>
              <a:rPr lang="ru-RU" sz="2000" b="1" i="1" dirty="0">
                <a:solidFill>
                  <a:srgbClr val="C00000"/>
                </a:solidFill>
              </a:rPr>
              <a:t>Театр – </a:t>
            </a:r>
            <a:r>
              <a:rPr lang="ru-RU" sz="2000" b="1" i="1" dirty="0" err="1">
                <a:solidFill>
                  <a:srgbClr val="C00000"/>
                </a:solidFill>
              </a:rPr>
              <a:t>це</a:t>
            </a:r>
            <a:r>
              <a:rPr lang="ru-RU" sz="2000" b="1" i="1" dirty="0">
                <a:solidFill>
                  <a:srgbClr val="C00000"/>
                </a:solidFill>
              </a:rPr>
              <a:t> форма </a:t>
            </a:r>
            <a:r>
              <a:rPr lang="ru-RU" sz="2000" b="1" i="1" dirty="0" err="1">
                <a:solidFill>
                  <a:srgbClr val="C00000"/>
                </a:solidFill>
              </a:rPr>
              <a:t>знань</a:t>
            </a:r>
            <a:r>
              <a:rPr lang="ru-RU" sz="2000" b="1" i="1" dirty="0">
                <a:solidFill>
                  <a:srgbClr val="C00000"/>
                </a:solidFill>
              </a:rPr>
              <a:t>: </a:t>
            </a:r>
            <a:r>
              <a:rPr lang="ru-RU" sz="2000" b="1" i="1" dirty="0" err="1">
                <a:solidFill>
                  <a:srgbClr val="C00000"/>
                </a:solidFill>
              </a:rPr>
              <a:t>він</a:t>
            </a:r>
            <a:r>
              <a:rPr lang="ru-RU" sz="2000" b="1" i="1" dirty="0">
                <a:solidFill>
                  <a:srgbClr val="C00000"/>
                </a:solidFill>
              </a:rPr>
              <a:t> повинен і </a:t>
            </a:r>
            <a:r>
              <a:rPr lang="ru-RU" sz="2000" b="1" i="1" dirty="0" err="1">
                <a:solidFill>
                  <a:srgbClr val="C00000"/>
                </a:solidFill>
              </a:rPr>
              <a:t>може</a:t>
            </a:r>
            <a:r>
              <a:rPr lang="ru-RU" sz="2000" b="1" i="1" dirty="0">
                <a:solidFill>
                  <a:srgbClr val="C00000"/>
                </a:solidFill>
              </a:rPr>
              <a:t> бути </a:t>
            </a:r>
            <a:r>
              <a:rPr lang="ru-RU" sz="2000" b="1" i="1" dirty="0" err="1">
                <a:solidFill>
                  <a:srgbClr val="C00000"/>
                </a:solidFill>
              </a:rPr>
              <a:t>засобом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</a:rPr>
              <a:t>трансформування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</a:rPr>
              <a:t>суспільства</a:t>
            </a:r>
            <a:r>
              <a:rPr lang="ru-RU" sz="2000" b="1" i="1" dirty="0">
                <a:solidFill>
                  <a:srgbClr val="C00000"/>
                </a:solidFill>
              </a:rPr>
              <a:t>. Театр </a:t>
            </a:r>
            <a:r>
              <a:rPr lang="ru-RU" sz="2000" b="1" i="1" dirty="0" err="1">
                <a:solidFill>
                  <a:srgbClr val="C00000"/>
                </a:solidFill>
              </a:rPr>
              <a:t>може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</a:rPr>
              <a:t>допомогти</a:t>
            </a:r>
            <a:r>
              <a:rPr lang="ru-RU" sz="2000" b="1" i="1" dirty="0">
                <a:solidFill>
                  <a:srgbClr val="C00000"/>
                </a:solidFill>
              </a:rPr>
              <a:t> нам </a:t>
            </a:r>
            <a:r>
              <a:rPr lang="ru-RU" sz="2000" b="1" i="1" dirty="0" err="1">
                <a:solidFill>
                  <a:srgbClr val="C00000"/>
                </a:solidFill>
              </a:rPr>
              <a:t>збудувати</a:t>
            </a:r>
            <a:r>
              <a:rPr lang="ru-RU" sz="2000" b="1" i="1" dirty="0">
                <a:solidFill>
                  <a:srgbClr val="C00000"/>
                </a:solidFill>
              </a:rPr>
              <a:t> наше </a:t>
            </a:r>
            <a:r>
              <a:rPr lang="ru-RU" sz="2000" b="1" i="1" dirty="0" err="1">
                <a:solidFill>
                  <a:srgbClr val="C00000"/>
                </a:solidFill>
              </a:rPr>
              <a:t>майбутнє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</a:rPr>
              <a:t>замість</a:t>
            </a:r>
            <a:r>
              <a:rPr lang="ru-RU" sz="2000" b="1" i="1" dirty="0">
                <a:solidFill>
                  <a:srgbClr val="C00000"/>
                </a:solidFill>
              </a:rPr>
              <a:t> того, </a:t>
            </a:r>
            <a:r>
              <a:rPr lang="ru-RU" sz="2000" b="1" i="1" dirty="0" err="1">
                <a:solidFill>
                  <a:srgbClr val="C00000"/>
                </a:solidFill>
              </a:rPr>
              <a:t>аби</a:t>
            </a:r>
            <a:r>
              <a:rPr lang="ru-RU" sz="2000" b="1" i="1" dirty="0">
                <a:solidFill>
                  <a:srgbClr val="C00000"/>
                </a:solidFill>
              </a:rPr>
              <a:t> просто </a:t>
            </a:r>
            <a:r>
              <a:rPr lang="ru-RU" sz="2000" b="1" i="1" dirty="0" err="1">
                <a:solidFill>
                  <a:srgbClr val="C00000"/>
                </a:solidFill>
              </a:rPr>
              <a:t>чекати</a:t>
            </a:r>
            <a:r>
              <a:rPr lang="ru-RU" sz="2000" b="1" i="1" dirty="0">
                <a:solidFill>
                  <a:srgbClr val="C00000"/>
                </a:solidFill>
              </a:rPr>
              <a:t> на </a:t>
            </a:r>
            <a:r>
              <a:rPr lang="ru-RU" sz="2000" b="1" i="1" dirty="0" err="1">
                <a:solidFill>
                  <a:srgbClr val="C00000"/>
                </a:solidFill>
              </a:rPr>
              <a:t>це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</a:rPr>
              <a:t>майбутнє</a:t>
            </a:r>
            <a:r>
              <a:rPr lang="ru-RU" sz="2000" b="1" i="1" dirty="0" smtClean="0">
                <a:solidFill>
                  <a:srgbClr val="C00000"/>
                </a:solidFill>
              </a:rPr>
              <a:t>» </a:t>
            </a:r>
          </a:p>
          <a:p>
            <a:r>
              <a:rPr lang="ru-RU" sz="2400" b="1" i="1" dirty="0">
                <a:solidFill>
                  <a:srgbClr val="C00000"/>
                </a:solidFill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</a:rPr>
              <a:t>                                                                     </a:t>
            </a:r>
            <a:endParaRPr lang="ru-RU" sz="2000" b="1" i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490008" y="5035809"/>
            <a:ext cx="2653992" cy="1847889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lvl="0" indent="0">
              <a:spcBef>
                <a:spcPts val="0"/>
              </a:spcBef>
              <a:buNone/>
            </a:pPr>
            <a:r>
              <a:rPr lang="ru-RU" sz="2000" b="1" i="1" dirty="0" err="1">
                <a:solidFill>
                  <a:prstClr val="black"/>
                </a:solidFill>
                <a:latin typeface="Palatino Linotype"/>
              </a:rPr>
              <a:t>Аугусто</a:t>
            </a:r>
            <a:r>
              <a:rPr lang="ru-RU" sz="2000" b="1" i="1" dirty="0">
                <a:solidFill>
                  <a:prstClr val="black"/>
                </a:solidFill>
                <a:latin typeface="Palatino Linotype"/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  <a:latin typeface="Palatino Linotype"/>
              </a:rPr>
              <a:t>Боаль</a:t>
            </a:r>
            <a:endParaRPr lang="ru-RU" sz="2000" b="1" i="1" dirty="0">
              <a:solidFill>
                <a:prstClr val="black"/>
              </a:solidFill>
              <a:latin typeface="Palatino Linotype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385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94142"/>
            <a:ext cx="3606118" cy="2404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46825"/>
            <a:ext cx="4176464" cy="5995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20512537">
            <a:off x="1584107" y="3532817"/>
            <a:ext cx="37249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Форум-театр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073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485" y="733889"/>
            <a:ext cx="5760640" cy="8842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Театр </a:t>
            </a:r>
            <a:r>
              <a:rPr lang="ru-RU" sz="2800" b="1" dirty="0">
                <a:solidFill>
                  <a:srgbClr val="C00000"/>
                </a:solidFill>
              </a:rPr>
              <a:t>- </a:t>
            </a:r>
            <a:r>
              <a:rPr lang="ru-RU" sz="2800" b="1" dirty="0" err="1">
                <a:solidFill>
                  <a:srgbClr val="C00000"/>
                </a:solidFill>
              </a:rPr>
              <a:t>це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мистецтво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споглядання</a:t>
            </a:r>
            <a:r>
              <a:rPr lang="ru-RU" sz="2800" b="1" dirty="0">
                <a:solidFill>
                  <a:srgbClr val="C00000"/>
                </a:solidFill>
              </a:rPr>
              <a:t> самих себе </a:t>
            </a: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( </a:t>
            </a:r>
            <a:r>
              <a:rPr lang="ru-RU" sz="2800" b="1" dirty="0" err="1" smtClean="0">
                <a:solidFill>
                  <a:srgbClr val="C00000"/>
                </a:solidFill>
              </a:rPr>
              <a:t>Аугусто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Боаль</a:t>
            </a:r>
            <a:r>
              <a:rPr lang="ru-RU" sz="2800" b="1" dirty="0">
                <a:solidFill>
                  <a:srgbClr val="C00000"/>
                </a:solidFill>
              </a:rPr>
              <a:t>)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74419" y="5650592"/>
            <a:ext cx="62646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C00000"/>
                </a:solidFill>
              </a:rPr>
              <a:t>Основна</a:t>
            </a:r>
            <a:r>
              <a:rPr lang="ru-RU" b="1" dirty="0">
                <a:solidFill>
                  <a:srgbClr val="C00000"/>
                </a:solidFill>
              </a:rPr>
              <a:t> мета Театру </a:t>
            </a:r>
            <a:r>
              <a:rPr lang="ru-RU" b="1" dirty="0" err="1">
                <a:solidFill>
                  <a:srgbClr val="C00000"/>
                </a:solidFill>
              </a:rPr>
              <a:t>пригнічених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>– </a:t>
            </a:r>
            <a:r>
              <a:rPr lang="ru-RU" dirty="0" err="1" smtClean="0"/>
              <a:t>пошук</a:t>
            </a:r>
            <a:r>
              <a:rPr lang="ru-RU" dirty="0" smtClean="0"/>
              <a:t> в рамках </a:t>
            </a:r>
          </a:p>
          <a:p>
            <a:pPr algn="ctr"/>
            <a:r>
              <a:rPr lang="ru-RU" dirty="0" smtClean="0"/>
              <a:t>спектаклю разом з </a:t>
            </a:r>
            <a:r>
              <a:rPr lang="ru-RU" dirty="0" err="1" smtClean="0"/>
              <a:t>учасниками</a:t>
            </a:r>
            <a:r>
              <a:rPr lang="ru-RU" dirty="0" smtClean="0"/>
              <a:t> </a:t>
            </a:r>
            <a:r>
              <a:rPr lang="ru-RU" dirty="0" err="1" smtClean="0"/>
              <a:t>шляхів</a:t>
            </a:r>
            <a:r>
              <a:rPr lang="ru-RU" dirty="0" smtClean="0"/>
              <a:t> </a:t>
            </a:r>
            <a:r>
              <a:rPr lang="ru-RU" dirty="0" err="1" smtClean="0"/>
              <a:t>вирішення</a:t>
            </a:r>
            <a:r>
              <a:rPr lang="ru-RU" dirty="0" smtClean="0"/>
              <a:t> </a:t>
            </a:r>
          </a:p>
          <a:p>
            <a:pPr algn="ctr"/>
            <a:r>
              <a:rPr lang="ru-RU" dirty="0" err="1" smtClean="0"/>
              <a:t>проблеми</a:t>
            </a:r>
            <a:r>
              <a:rPr lang="ru-RU" dirty="0" smtClean="0"/>
              <a:t>  та </a:t>
            </a:r>
            <a:r>
              <a:rPr lang="ru-RU" dirty="0" err="1" smtClean="0"/>
              <a:t>розв</a:t>
            </a:r>
            <a:r>
              <a:rPr lang="en-US" dirty="0" smtClean="0"/>
              <a:t>’</a:t>
            </a:r>
            <a:r>
              <a:rPr lang="ru-RU" dirty="0" err="1" smtClean="0"/>
              <a:t>язання</a:t>
            </a:r>
            <a:r>
              <a:rPr lang="ru-RU" dirty="0" smtClean="0"/>
              <a:t> </a:t>
            </a:r>
            <a:r>
              <a:rPr lang="ru-RU" dirty="0" err="1" smtClean="0"/>
              <a:t>конфліктів</a:t>
            </a:r>
            <a:endParaRPr lang="ru-RU" dirty="0" smtClean="0"/>
          </a:p>
          <a:p>
            <a:endParaRPr lang="ru-RU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67" y="1618144"/>
            <a:ext cx="584480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08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16632"/>
            <a:ext cx="8229600" cy="1600200"/>
          </a:xfrm>
        </p:spPr>
        <p:txBody>
          <a:bodyPr/>
          <a:lstStyle/>
          <a:p>
            <a:r>
              <a:rPr lang="uk-UA" sz="4000" dirty="0" smtClean="0">
                <a:solidFill>
                  <a:srgbClr val="C00000"/>
                </a:solidFill>
              </a:rPr>
              <a:t/>
            </a:r>
            <a:br>
              <a:rPr lang="uk-UA" sz="4000" dirty="0" smtClean="0">
                <a:solidFill>
                  <a:srgbClr val="C00000"/>
                </a:solidFill>
              </a:rPr>
            </a:br>
            <a:r>
              <a:rPr lang="uk-UA" sz="4000" dirty="0" smtClean="0">
                <a:solidFill>
                  <a:srgbClr val="C00000"/>
                </a:solidFill>
              </a:rPr>
              <a:t>У форум-театрі </a:t>
            </a:r>
            <a:r>
              <a:rPr lang="uk-UA" sz="4000" dirty="0">
                <a:solidFill>
                  <a:srgbClr val="C00000"/>
                </a:solidFill>
              </a:rPr>
              <a:t/>
            </a:r>
            <a:br>
              <a:rPr lang="uk-UA" sz="4000" dirty="0">
                <a:solidFill>
                  <a:srgbClr val="C00000"/>
                </a:solidFill>
              </a:rPr>
            </a:br>
            <a:r>
              <a:rPr lang="uk-UA" sz="4000" dirty="0" smtClean="0">
                <a:solidFill>
                  <a:srgbClr val="C00000"/>
                </a:solidFill>
              </a:rPr>
              <a:t>як і в житті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5746" y="1900282"/>
            <a:ext cx="6275040" cy="4248472"/>
          </a:xfrm>
        </p:spPr>
        <p:txBody>
          <a:bodyPr/>
          <a:lstStyle/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Агресор</a:t>
            </a:r>
          </a:p>
          <a:p>
            <a:pPr marL="0" indent="0">
              <a:buNone/>
            </a:pPr>
            <a:endParaRPr lang="uk-UA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Пасив </a:t>
            </a:r>
          </a:p>
          <a:p>
            <a:pPr marL="0" indent="0">
              <a:buNone/>
            </a:pPr>
            <a:endParaRPr lang="uk-UA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Жертва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(протагоніст)</a:t>
            </a:r>
          </a:p>
          <a:p>
            <a:pPr marL="0" indent="0">
              <a:buNone/>
            </a:pPr>
            <a:endParaRPr lang="uk-UA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uk-UA" b="1" dirty="0" smtClean="0">
                <a:solidFill>
                  <a:schemeClr val="tx1"/>
                </a:solidFill>
              </a:rPr>
              <a:t>Джокер 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66" y="1916832"/>
            <a:ext cx="4420734" cy="400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51112" y="5661248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Arial Black" pitchFamily="34" charset="0"/>
              </a:rPr>
              <a:t>Форум-театр </a:t>
            </a:r>
            <a:r>
              <a:rPr lang="ru-RU" sz="2400" b="1" i="1" dirty="0" smtClean="0">
                <a:solidFill>
                  <a:srgbClr val="C00000"/>
                </a:solidFill>
                <a:latin typeface="Arial Black" pitchFamily="34" charset="0"/>
              </a:rPr>
              <a:t> –  </a:t>
            </a:r>
            <a:r>
              <a:rPr lang="ru-RU" sz="2400" b="1" i="1" dirty="0" err="1" smtClean="0">
                <a:solidFill>
                  <a:srgbClr val="C00000"/>
                </a:solidFill>
                <a:latin typeface="Arial Black" pitchFamily="34" charset="0"/>
              </a:rPr>
              <a:t>це</a:t>
            </a:r>
            <a:r>
              <a:rPr lang="ru-RU" sz="2400" b="1" i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latin typeface="Arial Black" pitchFamily="34" charset="0"/>
              </a:rPr>
              <a:t>театр </a:t>
            </a:r>
            <a:r>
              <a:rPr lang="ru-RU" sz="2400" b="1" i="1" dirty="0" err="1" smtClean="0">
                <a:solidFill>
                  <a:srgbClr val="C00000"/>
                </a:solidFill>
                <a:latin typeface="Arial Black" pitchFamily="34" charset="0"/>
              </a:rPr>
              <a:t>пригнічених</a:t>
            </a:r>
            <a:r>
              <a:rPr lang="ru-RU" sz="2400" b="1" i="1" dirty="0" smtClean="0">
                <a:solidFill>
                  <a:srgbClr val="C00000"/>
                </a:solidFill>
                <a:latin typeface="Arial Black" pitchFamily="34" charset="0"/>
              </a:rPr>
              <a:t>,  </a:t>
            </a:r>
          </a:p>
          <a:p>
            <a:r>
              <a:rPr lang="ru-RU" sz="2400" b="1" i="1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Arial Black" pitchFamily="34" charset="0"/>
              </a:rPr>
              <a:t>                         а </a:t>
            </a:r>
            <a:r>
              <a:rPr lang="ru-RU" sz="2400" b="1" i="1" dirty="0">
                <a:solidFill>
                  <a:srgbClr val="C00000"/>
                </a:solidFill>
                <a:latin typeface="Arial Black" pitchFamily="34" charset="0"/>
              </a:rPr>
              <a:t>не </a:t>
            </a:r>
            <a:r>
              <a:rPr lang="ru-RU" sz="2400" b="1" i="1" dirty="0" err="1">
                <a:solidFill>
                  <a:srgbClr val="C00000"/>
                </a:solidFill>
                <a:latin typeface="Arial Black" pitchFamily="34" charset="0"/>
              </a:rPr>
              <a:t>депресивних</a:t>
            </a:r>
            <a:endParaRPr lang="ru-RU" sz="2400" b="1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54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836" y="0"/>
            <a:ext cx="8834164" cy="6009531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 smtClean="0">
                <a:solidFill>
                  <a:srgbClr val="C00000"/>
                </a:solidFill>
              </a:rPr>
              <a:t>                                </a:t>
            </a:r>
          </a:p>
          <a:p>
            <a:pPr marL="0" indent="0">
              <a:buNone/>
            </a:pPr>
            <a:r>
              <a:rPr lang="uk-UA" sz="2800" b="1" dirty="0" smtClean="0">
                <a:solidFill>
                  <a:srgbClr val="C00000"/>
                </a:solidFill>
              </a:rPr>
              <a:t>                               ЗАПАМЯТАЙТЕ !!!</a:t>
            </a:r>
          </a:p>
          <a:p>
            <a:pPr marL="0" indent="0">
              <a:buNone/>
            </a:pPr>
            <a:r>
              <a:rPr lang="uk-UA" sz="2000" b="1" dirty="0">
                <a:solidFill>
                  <a:schemeClr val="tx1"/>
                </a:solidFill>
              </a:rPr>
              <a:t> </a:t>
            </a:r>
            <a:r>
              <a:rPr lang="uk-UA" sz="2000" b="1" dirty="0" smtClean="0">
                <a:solidFill>
                  <a:schemeClr val="tx1"/>
                </a:solidFill>
              </a:rPr>
              <a:t>              * В основі завжди </a:t>
            </a:r>
            <a:r>
              <a:rPr lang="uk-UA" sz="2000" b="1" dirty="0" smtClean="0">
                <a:solidFill>
                  <a:srgbClr val="C00000"/>
                </a:solidFill>
              </a:rPr>
              <a:t>конфлікт</a:t>
            </a:r>
            <a:endParaRPr lang="uk-UA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uk-UA" sz="2000" b="1" dirty="0" smtClean="0">
                <a:solidFill>
                  <a:schemeClr val="tx1"/>
                </a:solidFill>
              </a:rPr>
              <a:t>               * У виставі </a:t>
            </a:r>
            <a:r>
              <a:rPr lang="uk-UA" sz="2000" b="1" dirty="0" smtClean="0">
                <a:solidFill>
                  <a:srgbClr val="C00000"/>
                </a:solidFill>
              </a:rPr>
              <a:t>немає </a:t>
            </a:r>
            <a:r>
              <a:rPr lang="uk-UA" sz="2000" b="1" dirty="0" err="1" smtClean="0">
                <a:solidFill>
                  <a:srgbClr val="C00000"/>
                </a:solidFill>
              </a:rPr>
              <a:t>розв</a:t>
            </a:r>
            <a:r>
              <a:rPr lang="en-US" sz="2000" b="1" dirty="0" smtClean="0">
                <a:solidFill>
                  <a:srgbClr val="C00000"/>
                </a:solidFill>
              </a:rPr>
              <a:t>’</a:t>
            </a:r>
            <a:r>
              <a:rPr lang="uk-UA" sz="2000" b="1" dirty="0" err="1" smtClean="0">
                <a:solidFill>
                  <a:srgbClr val="C00000"/>
                </a:solidFill>
              </a:rPr>
              <a:t>язки</a:t>
            </a:r>
            <a:r>
              <a:rPr lang="uk-UA" sz="2000" b="1" dirty="0" smtClean="0">
                <a:solidFill>
                  <a:schemeClr val="tx1"/>
                </a:solidFill>
              </a:rPr>
              <a:t>, сцена завершується       </a:t>
            </a:r>
          </a:p>
          <a:p>
            <a:pPr marL="0" indent="0" algn="ctr">
              <a:buNone/>
            </a:pPr>
            <a:r>
              <a:rPr lang="uk-UA" sz="2000" b="1" dirty="0" smtClean="0">
                <a:solidFill>
                  <a:schemeClr val="tx1"/>
                </a:solidFill>
              </a:rPr>
              <a:t>   кульмінацією, конфлікт свідомо доводиться до      </a:t>
            </a:r>
          </a:p>
          <a:p>
            <a:pPr marL="0" indent="0" algn="ctr">
              <a:buNone/>
            </a:pPr>
            <a:r>
              <a:rPr lang="uk-UA" sz="2000" b="1" dirty="0" smtClean="0">
                <a:solidFill>
                  <a:schemeClr val="tx1"/>
                </a:solidFill>
              </a:rPr>
              <a:t>максимальної гостроти</a:t>
            </a:r>
            <a:endParaRPr lang="uk-UA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               * Роль </a:t>
            </a:r>
            <a:r>
              <a:rPr lang="ru-RU" sz="2000" b="1" dirty="0">
                <a:solidFill>
                  <a:schemeClr val="tx1"/>
                </a:solidFill>
              </a:rPr>
              <a:t>(</a:t>
            </a:r>
            <a:r>
              <a:rPr lang="ru-RU" sz="2000" b="1" dirty="0" err="1">
                <a:solidFill>
                  <a:schemeClr val="tx1"/>
                </a:solidFill>
              </a:rPr>
              <a:t>замінювати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можна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будь-</a:t>
            </a:r>
            <a:r>
              <a:rPr lang="ru-RU" sz="2000" b="1" dirty="0" err="1" smtClean="0">
                <a:solidFill>
                  <a:schemeClr val="tx1"/>
                </a:solidFill>
              </a:rPr>
              <a:t>кого,окрім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агресора</a:t>
            </a:r>
            <a:r>
              <a:rPr lang="ru-RU" sz="2000" b="1" dirty="0" smtClean="0">
                <a:solidFill>
                  <a:schemeClr val="tx1"/>
                </a:solidFill>
              </a:rPr>
              <a:t>).</a:t>
            </a:r>
            <a:endParaRPr lang="ru-RU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             * </a:t>
            </a:r>
            <a:r>
              <a:rPr lang="ru-RU" sz="2000" b="1" dirty="0" err="1" smtClean="0">
                <a:solidFill>
                  <a:srgbClr val="C00000"/>
                </a:solidFill>
              </a:rPr>
              <a:t>Зворотній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звязок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(</a:t>
            </a:r>
            <a:r>
              <a:rPr lang="ru-RU" sz="2000" b="1" dirty="0" err="1">
                <a:solidFill>
                  <a:schemeClr val="tx1"/>
                </a:solidFill>
              </a:rPr>
              <a:t>обговорення</a:t>
            </a:r>
            <a:r>
              <a:rPr lang="ru-RU" sz="2000" b="1" dirty="0">
                <a:solidFill>
                  <a:schemeClr val="tx1"/>
                </a:solidFill>
              </a:rPr>
              <a:t> з </a:t>
            </a:r>
            <a:r>
              <a:rPr lang="ru-RU" sz="2000" b="1" dirty="0" err="1">
                <a:solidFill>
                  <a:schemeClr val="tx1"/>
                </a:solidFill>
              </a:rPr>
              <a:t>акторами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                  </a:t>
            </a:r>
            <a:r>
              <a:rPr lang="ru-RU" sz="2000" b="1" dirty="0" err="1" smtClean="0">
                <a:solidFill>
                  <a:schemeClr val="tx1"/>
                </a:solidFill>
              </a:rPr>
              <a:t>аудиторією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та </a:t>
            </a:r>
            <a:r>
              <a:rPr lang="ru-RU" sz="2000" b="1" dirty="0" err="1">
                <a:solidFill>
                  <a:schemeClr val="tx1"/>
                </a:solidFill>
              </a:rPr>
              <a:t>залученими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фахівцями</a:t>
            </a:r>
            <a:r>
              <a:rPr lang="ru-RU" sz="2000" b="1" dirty="0">
                <a:solidFill>
                  <a:schemeClr val="tx1"/>
                </a:solidFill>
              </a:rPr>
              <a:t>) </a:t>
            </a:r>
          </a:p>
          <a:p>
            <a:pPr marL="0" indent="0">
              <a:buNone/>
            </a:pPr>
            <a:endParaRPr lang="uk-UA" b="1" dirty="0" smtClean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45024"/>
            <a:ext cx="4697388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69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315416"/>
            <a:ext cx="8229600" cy="16002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    </a:t>
            </a:r>
            <a:r>
              <a:rPr lang="ru-RU" dirty="0" err="1" smtClean="0">
                <a:solidFill>
                  <a:srgbClr val="C00000"/>
                </a:solidFill>
              </a:rPr>
              <a:t>Принципи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1519943"/>
            <a:ext cx="6665883" cy="4525963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Ясність</a:t>
            </a:r>
            <a:r>
              <a:rPr lang="ru-RU" b="1" dirty="0" smtClean="0">
                <a:solidFill>
                  <a:schemeClr val="tx1"/>
                </a:solidFill>
              </a:rPr>
              <a:t> у </a:t>
            </a:r>
            <a:r>
              <a:rPr lang="ru-RU" b="1" dirty="0" err="1" smtClean="0">
                <a:solidFill>
                  <a:schemeClr val="tx1"/>
                </a:solidFill>
              </a:rPr>
              <a:t>викладенні</a:t>
            </a:r>
            <a:r>
              <a:rPr lang="ru-RU" b="1" dirty="0" smtClean="0">
                <a:solidFill>
                  <a:schemeClr val="tx1"/>
                </a:solidFill>
              </a:rPr>
              <a:t> сюжету</a:t>
            </a:r>
          </a:p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uk-UA" b="1" dirty="0" smtClean="0">
                <a:solidFill>
                  <a:schemeClr val="tx1"/>
                </a:solidFill>
              </a:rPr>
              <a:t>Чітко визначений протагоніст </a:t>
            </a:r>
          </a:p>
          <a:p>
            <a:pPr marL="0" indent="0">
              <a:buNone/>
            </a:pPr>
            <a:r>
              <a:rPr lang="uk-UA" b="1" dirty="0">
                <a:solidFill>
                  <a:schemeClr val="tx1"/>
                </a:solidFill>
              </a:rPr>
              <a:t> </a:t>
            </a:r>
            <a:r>
              <a:rPr lang="uk-UA" b="1" dirty="0" smtClean="0">
                <a:solidFill>
                  <a:schemeClr val="tx1"/>
                </a:solidFill>
              </a:rPr>
              <a:t>          (той, кого пригнічують)</a:t>
            </a:r>
          </a:p>
          <a:p>
            <a:endParaRPr lang="uk-UA" b="1" dirty="0" smtClean="0">
              <a:solidFill>
                <a:schemeClr val="tx1"/>
              </a:solidFill>
            </a:endParaRPr>
          </a:p>
          <a:p>
            <a:r>
              <a:rPr lang="uk-UA" b="1" dirty="0" smtClean="0">
                <a:solidFill>
                  <a:schemeClr val="tx1"/>
                </a:solidFill>
              </a:rPr>
              <a:t>В </a:t>
            </a:r>
            <a:r>
              <a:rPr lang="uk-UA" b="1" dirty="0" smtClean="0">
                <a:solidFill>
                  <a:srgbClr val="C00000"/>
                </a:solidFill>
              </a:rPr>
              <a:t>ЦЕ </a:t>
            </a:r>
            <a:r>
              <a:rPr lang="uk-UA" b="1" dirty="0" smtClean="0">
                <a:solidFill>
                  <a:schemeClr val="tx1"/>
                </a:solidFill>
              </a:rPr>
              <a:t>повинно віритися</a:t>
            </a:r>
          </a:p>
          <a:p>
            <a:endParaRPr lang="uk-UA" b="1" dirty="0" smtClean="0">
              <a:solidFill>
                <a:schemeClr val="tx1"/>
              </a:solidFill>
            </a:endParaRPr>
          </a:p>
          <a:p>
            <a:r>
              <a:rPr lang="uk-UA" b="1" dirty="0" smtClean="0">
                <a:solidFill>
                  <a:srgbClr val="C00000"/>
                </a:solidFill>
              </a:rPr>
              <a:t>ЦЕ</a:t>
            </a:r>
            <a:r>
              <a:rPr lang="uk-UA" b="1" dirty="0" smtClean="0">
                <a:solidFill>
                  <a:schemeClr val="tx1"/>
                </a:solidFill>
              </a:rPr>
              <a:t> повинно мати можливість змінюватися</a:t>
            </a:r>
          </a:p>
          <a:p>
            <a:endParaRPr lang="uk-UA" b="1" dirty="0" smtClean="0">
              <a:solidFill>
                <a:schemeClr val="tx1"/>
              </a:solidFill>
            </a:endParaRPr>
          </a:p>
          <a:p>
            <a:r>
              <a:rPr lang="uk-UA" b="1" dirty="0" smtClean="0">
                <a:solidFill>
                  <a:schemeClr val="tx1"/>
                </a:solidFill>
              </a:rPr>
              <a:t>Гарячі точки </a:t>
            </a:r>
            <a:r>
              <a:rPr lang="uk-UA" b="1" dirty="0" smtClean="0">
                <a:solidFill>
                  <a:srgbClr val="C00000"/>
                </a:solidFill>
              </a:rPr>
              <a:t>«СТОП»</a:t>
            </a:r>
          </a:p>
          <a:p>
            <a:endParaRPr lang="uk-UA" b="1" dirty="0" smtClean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288">
            <a:off x="6788704" y="3161825"/>
            <a:ext cx="1946278" cy="124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9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5664" y="476672"/>
            <a:ext cx="5649629" cy="592088"/>
          </a:xfrm>
        </p:spPr>
        <p:txBody>
          <a:bodyPr/>
          <a:lstStyle/>
          <a:p>
            <a:r>
              <a:rPr lang="uk-UA" sz="2800" i="1" dirty="0" smtClean="0">
                <a:solidFill>
                  <a:srgbClr val="C00000"/>
                </a:solidFill>
              </a:rPr>
              <a:t>Фази форум-театру</a:t>
            </a:r>
            <a:endParaRPr lang="ru-RU" sz="2800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836712"/>
            <a:ext cx="7848872" cy="52994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000" b="1" dirty="0" smtClean="0">
                <a:solidFill>
                  <a:srgbClr val="C00000"/>
                </a:solidFill>
              </a:rPr>
              <a:t>                   Розігрів </a:t>
            </a:r>
            <a:r>
              <a:rPr lang="uk-UA" sz="2000" b="1" dirty="0" smtClean="0">
                <a:solidFill>
                  <a:schemeClr val="tx1"/>
                </a:solidFill>
              </a:rPr>
              <a:t>( </a:t>
            </a:r>
            <a:r>
              <a:rPr lang="ru-RU" sz="2000" b="1" dirty="0">
                <a:solidFill>
                  <a:schemeClr val="tx1"/>
                </a:solidFill>
              </a:rPr>
              <a:t>на </a:t>
            </a:r>
            <a:r>
              <a:rPr lang="ru-RU" sz="2000" b="1" dirty="0" err="1">
                <a:solidFill>
                  <a:schemeClr val="tx1"/>
                </a:solidFill>
              </a:rPr>
              <a:t>цьому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етапі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може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відбуватись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                    </a:t>
            </a:r>
            <a:r>
              <a:rPr lang="ru-RU" sz="2000" b="1" dirty="0" err="1" smtClean="0">
                <a:solidFill>
                  <a:schemeClr val="tx1"/>
                </a:solidFill>
              </a:rPr>
              <a:t>знайомство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з </a:t>
            </a:r>
            <a:r>
              <a:rPr lang="ru-RU" sz="2000" b="1" dirty="0" err="1">
                <a:solidFill>
                  <a:schemeClr val="tx1"/>
                </a:solidFill>
              </a:rPr>
              <a:t>групою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прийняття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групового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                        </a:t>
            </a:r>
            <a:r>
              <a:rPr lang="ru-RU" sz="2000" b="1" dirty="0">
                <a:solidFill>
                  <a:schemeClr val="tx1"/>
                </a:solidFill>
              </a:rPr>
              <a:t>контракту, </a:t>
            </a:r>
            <a:r>
              <a:rPr lang="ru-RU" sz="2000" b="1" dirty="0" err="1">
                <a:solidFill>
                  <a:schemeClr val="tx1"/>
                </a:solidFill>
              </a:rPr>
              <a:t>актуалізація</a:t>
            </a:r>
            <a:r>
              <a:rPr lang="ru-RU" sz="2000" b="1" dirty="0">
                <a:solidFill>
                  <a:schemeClr val="tx1"/>
                </a:solidFill>
              </a:rPr>
              <a:t> теми </a:t>
            </a:r>
            <a:r>
              <a:rPr lang="ru-RU" sz="2000" b="1" dirty="0" err="1">
                <a:solidFill>
                  <a:schemeClr val="tx1"/>
                </a:solidFill>
              </a:rPr>
              <a:t>вистави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тощо</a:t>
            </a:r>
            <a:r>
              <a:rPr lang="ru-RU" sz="2000" b="1" dirty="0" smtClean="0">
                <a:solidFill>
                  <a:schemeClr val="tx1"/>
                </a:solidFill>
              </a:rPr>
              <a:t>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400" b="1" dirty="0" smtClean="0">
                <a:solidFill>
                  <a:srgbClr val="C00000"/>
                </a:solidFill>
              </a:rPr>
              <a:t>   </a:t>
            </a:r>
            <a:r>
              <a:rPr lang="uk-UA" sz="1400" b="1" dirty="0" smtClean="0">
                <a:solidFill>
                  <a:srgbClr val="C00000"/>
                </a:solidFill>
              </a:rPr>
              <a:t>                                 </a:t>
            </a:r>
            <a:endParaRPr lang="uk-UA" sz="14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uk-UA" sz="1400" b="1" dirty="0" smtClean="0">
                <a:solidFill>
                  <a:schemeClr val="tx1"/>
                </a:solidFill>
              </a:rPr>
              <a:t>                 </a:t>
            </a:r>
            <a:endParaRPr lang="ru-RU" sz="1400" b="1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32210"/>
            <a:ext cx="5723573" cy="429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573" y="4962258"/>
            <a:ext cx="133508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6354393"/>
            <a:ext cx="5051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rgbClr val="C00000"/>
                </a:solidFill>
              </a:rPr>
              <a:t>Учні 10-А КЗШ№114   вправа «Автомобілі»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5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189" y="-280762"/>
            <a:ext cx="8229600" cy="1600200"/>
          </a:xfrm>
        </p:spPr>
        <p:txBody>
          <a:bodyPr/>
          <a:lstStyle/>
          <a:p>
            <a:r>
              <a:rPr lang="uk-UA" sz="2800" i="1" dirty="0" smtClean="0">
                <a:solidFill>
                  <a:srgbClr val="C00000"/>
                </a:solidFill>
              </a:rPr>
              <a:t>Фази форум-театру</a:t>
            </a:r>
            <a:endParaRPr lang="ru-RU" sz="2800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408621"/>
            <a:ext cx="8229600" cy="506916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ru-RU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     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                                      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                                    Перегляд </a:t>
            </a:r>
            <a:r>
              <a:rPr lang="ru-RU" sz="2000" b="1" dirty="0" err="1" smtClean="0">
                <a:solidFill>
                  <a:srgbClr val="C00000"/>
                </a:solidFill>
              </a:rPr>
              <a:t>вистави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                </a:t>
            </a:r>
            <a:r>
              <a:rPr lang="ru-RU" sz="2000" b="1" dirty="0" err="1" smtClean="0">
                <a:solidFill>
                  <a:schemeClr val="tx1"/>
                </a:solidFill>
              </a:rPr>
              <a:t>Вистава</a:t>
            </a:r>
            <a:r>
              <a:rPr lang="ru-RU" sz="2000" b="1" dirty="0" smtClean="0">
                <a:solidFill>
                  <a:schemeClr val="tx1"/>
                </a:solidFill>
              </a:rPr>
              <a:t> повинна </a:t>
            </a:r>
            <a:r>
              <a:rPr lang="ru-RU" sz="2000" b="1" dirty="0" err="1" smtClean="0">
                <a:solidFill>
                  <a:schemeClr val="tx1"/>
                </a:solidFill>
              </a:rPr>
              <a:t>тривати</a:t>
            </a:r>
            <a:r>
              <a:rPr lang="ru-RU" sz="2000" b="1" dirty="0" smtClean="0">
                <a:solidFill>
                  <a:schemeClr val="tx1"/>
                </a:solidFill>
              </a:rPr>
              <a:t> 15-20 </a:t>
            </a:r>
            <a:r>
              <a:rPr lang="ru-RU" sz="2000" b="1" dirty="0" err="1" smtClean="0">
                <a:solidFill>
                  <a:schemeClr val="tx1"/>
                </a:solidFill>
              </a:rPr>
              <a:t>хв</a:t>
            </a:r>
            <a:r>
              <a:rPr lang="uk-UA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                і </a:t>
            </a:r>
            <a:r>
              <a:rPr lang="ru-RU" sz="2000" b="1" dirty="0" err="1" smtClean="0">
                <a:solidFill>
                  <a:schemeClr val="tx1"/>
                </a:solidFill>
              </a:rPr>
              <a:t>складатися</a:t>
            </a:r>
            <a:r>
              <a:rPr lang="ru-RU" sz="2000" b="1" dirty="0" smtClean="0">
                <a:solidFill>
                  <a:schemeClr val="tx1"/>
                </a:solidFill>
              </a:rPr>
              <a:t> з 3-6 </a:t>
            </a:r>
            <a:r>
              <a:rPr lang="ru-RU" sz="2000" b="1" dirty="0" err="1" smtClean="0">
                <a:solidFill>
                  <a:schemeClr val="tx1"/>
                </a:solidFill>
              </a:rPr>
              <a:t>чітко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структурованих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мізансцен</a:t>
            </a:r>
            <a:r>
              <a:rPr lang="ru-RU" sz="2000" b="1" dirty="0" smtClean="0">
                <a:solidFill>
                  <a:schemeClr val="tx1"/>
                </a:solidFill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000" b="1" dirty="0" smtClean="0">
              <a:solidFill>
                <a:schemeClr val="tx1"/>
              </a:solidFill>
            </a:endParaRPr>
          </a:p>
          <a:p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272" y="519338"/>
            <a:ext cx="1380088" cy="1469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9438">
            <a:off x="1775751" y="3534007"/>
            <a:ext cx="2581845" cy="193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1341">
            <a:off x="6171690" y="3388979"/>
            <a:ext cx="2745959" cy="195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740" y="3041699"/>
            <a:ext cx="204787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6093296"/>
            <a:ext cx="6248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rgbClr val="C00000"/>
                </a:solidFill>
              </a:rPr>
              <a:t>Учні 10-А класу КЗШ №114  січень 2018 вистава «Крик»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0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1428</TotalTime>
  <Words>279</Words>
  <Application>Microsoft Office PowerPoint</Application>
  <PresentationFormat>Экран (4:3)</PresentationFormat>
  <Paragraphs>68</Paragraphs>
  <Slides>16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Исполнительная</vt:lpstr>
      <vt:lpstr>         Майстерня  креативного діалогу  «Форум-театр як сучасний засіб виховання» </vt:lpstr>
      <vt:lpstr>Презентация PowerPoint</vt:lpstr>
      <vt:lpstr>Презентация PowerPoint</vt:lpstr>
      <vt:lpstr> Театр - це мистецтво споглядання самих себе  ( Аугусто Боаль) </vt:lpstr>
      <vt:lpstr> У форум-театрі  як і в житті</vt:lpstr>
      <vt:lpstr>Презентация PowerPoint</vt:lpstr>
      <vt:lpstr>    Принципи </vt:lpstr>
      <vt:lpstr>Фази форум-театру</vt:lpstr>
      <vt:lpstr>Фази форум-театру</vt:lpstr>
      <vt:lpstr>Фази форум-театру</vt:lpstr>
      <vt:lpstr>Боалева технологія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65</cp:revision>
  <dcterms:created xsi:type="dcterms:W3CDTF">2017-08-25T13:02:39Z</dcterms:created>
  <dcterms:modified xsi:type="dcterms:W3CDTF">2018-08-06T14:57:56Z</dcterms:modified>
</cp:coreProperties>
</file>