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1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6858000" cy="9144000"/>
  <p:embeddedFontLst>
    <p:embeddedFont>
      <p:font typeface="Canva Sans Bold Italics" panose="020B0803030501040103"/>
      <p:boldItalic r:id="rId27"/>
    </p:embeddedFont>
    <p:embeddedFont>
      <p:font typeface="Canva Sans" panose="020B0503030501040103"/>
      <p:regular r:id="rId28"/>
    </p:embeddedFont>
    <p:embeddedFont>
      <p:font typeface="Poppins" panose="00000500000000000000"/>
      <p:regular r:id="rId29"/>
    </p:embeddedFont>
    <p:embeddedFont>
      <p:font typeface="Poppins Bold" panose="00000800000000000000"/>
      <p:bold r:id="rId30"/>
    </p:embeddedFont>
    <p:embeddedFont>
      <p:font typeface="Poppins Italics" panose="00000500000000000000"/>
      <p:italic r:id="rId31"/>
    </p:embeddedFont>
    <p:embeddedFont>
      <p:font typeface="Canva Sans Bold" panose="020B0803030501040103"/>
      <p:bold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cityhost.ua/uk/blog/top-5-task-menedzherov-dlya-organizacii-komandnoy-raboty.html" TargetMode="Externa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hyperlink" Target="https://www.canva.com/design/DAG35sX_S9s/2O-v1OtTCCtor7RMoSI0fw/edit?utm_content=DAG35sX_S9s&amp;utm_campaign=designshare&amp;utm_medium=link2&amp;utm_source=sharebutto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8162" y="-938341"/>
            <a:ext cx="19956162" cy="11225341"/>
          </a:xfrm>
          <a:custGeom>
            <a:avLst/>
            <a:gdLst/>
            <a:ahLst/>
            <a:cxnLst/>
            <a:rect l="l" t="t" r="r" b="b"/>
            <a:pathLst>
              <a:path w="19956162" h="11225341">
                <a:moveTo>
                  <a:pt x="0" y="0"/>
                </a:moveTo>
                <a:lnTo>
                  <a:pt x="19956162" y="0"/>
                </a:lnTo>
                <a:lnTo>
                  <a:pt x="19956162" y="11225341"/>
                </a:lnTo>
                <a:lnTo>
                  <a:pt x="0" y="1122534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0195" b="-869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26500" y="3897630"/>
            <a:ext cx="9077960" cy="69507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1425"/>
              </a:lnSpc>
            </a:pPr>
            <a:r>
              <a:rPr lang="en-US" sz="5400" b="1">
                <a:solidFill>
                  <a:srgbClr val="000000"/>
                </a:solidFill>
                <a:latin typeface="Lumios Marker" panose="00000500000000000000"/>
                <a:ea typeface="Lumios Marker" panose="00000500000000000000"/>
                <a:cs typeface="Lumios Marker" panose="00000500000000000000"/>
                <a:sym typeface="Lumios Marker" panose="00000500000000000000"/>
              </a:rPr>
              <a:t>Хронометраж та методи вивчення витрат учителя</a:t>
            </a:r>
            <a:endParaRPr lang="en-US" sz="5400" b="1">
              <a:solidFill>
                <a:srgbClr val="000000"/>
              </a:solidFill>
              <a:latin typeface="Lumios Marker" panose="00000500000000000000"/>
              <a:ea typeface="Lumios Marker" panose="00000500000000000000"/>
              <a:cs typeface="Lumios Marker" panose="00000500000000000000"/>
              <a:sym typeface="Lumios Marker" panose="00000500000000000000"/>
            </a:endParaRPr>
          </a:p>
          <a:p>
            <a:pPr algn="ctr">
              <a:lnSpc>
                <a:spcPts val="23305"/>
              </a:lnSpc>
            </a:pPr>
            <a:endParaRPr lang="en-US" sz="5400" b="1">
              <a:solidFill>
                <a:srgbClr val="000000"/>
              </a:solidFill>
              <a:latin typeface="Lumios Marker" panose="00000500000000000000"/>
              <a:ea typeface="Lumios Marker" panose="00000500000000000000"/>
              <a:cs typeface="Lumios Marker" panose="00000500000000000000"/>
              <a:sym typeface="Lumios Marker" panose="000005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17250031" cy="9357153"/>
          </a:xfrm>
          <a:custGeom>
            <a:avLst/>
            <a:gdLst/>
            <a:ahLst/>
            <a:cxnLst/>
            <a:rect l="l" t="t" r="r" b="b"/>
            <a:pathLst>
              <a:path w="17250031" h="9357153">
                <a:moveTo>
                  <a:pt x="0" y="0"/>
                </a:moveTo>
                <a:lnTo>
                  <a:pt x="17250030" y="0"/>
                </a:lnTo>
                <a:lnTo>
                  <a:pt x="17250030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3840" r="-3840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3084242" y="2156223"/>
            <a:ext cx="5203758" cy="6892395"/>
          </a:xfrm>
          <a:custGeom>
            <a:avLst/>
            <a:gdLst/>
            <a:ahLst/>
            <a:cxnLst/>
            <a:rect l="l" t="t" r="r" b="b"/>
            <a:pathLst>
              <a:path w="5203758" h="6892395">
                <a:moveTo>
                  <a:pt x="0" y="0"/>
                </a:moveTo>
                <a:lnTo>
                  <a:pt x="5203758" y="0"/>
                </a:lnTo>
                <a:lnTo>
                  <a:pt x="5203758" y="6892394"/>
                </a:lnTo>
                <a:lnTo>
                  <a:pt x="0" y="68923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1986" y="3991936"/>
            <a:ext cx="12213720" cy="5612792"/>
          </a:xfrm>
          <a:custGeom>
            <a:avLst/>
            <a:gdLst/>
            <a:ahLst/>
            <a:cxnLst/>
            <a:rect l="l" t="t" r="r" b="b"/>
            <a:pathLst>
              <a:path w="12213720" h="5612792">
                <a:moveTo>
                  <a:pt x="0" y="0"/>
                </a:moveTo>
                <a:lnTo>
                  <a:pt x="12213720" y="0"/>
                </a:lnTo>
                <a:lnTo>
                  <a:pt x="12213720" y="5612793"/>
                </a:lnTo>
                <a:lnTo>
                  <a:pt x="0" y="5612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65" b="-1106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8326" y="1829761"/>
            <a:ext cx="12601041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5"/>
              </a:lnSpc>
            </a:pPr>
            <a:r>
              <a:rPr lang="en-US" sz="332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це спосіб вивчення тимчасових витрат, шляхом замірів і фіксації</a:t>
            </a:r>
            <a:r>
              <a:rPr lang="en-US" sz="332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тривал</a:t>
            </a:r>
            <a:r>
              <a:rPr lang="en-US" sz="332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ості дій, що підлягають виконанню. Хронометраж дозволяє провести «інвентаризацію» і «аудит» часу.</a:t>
            </a:r>
            <a:endParaRPr lang="en-US" sz="332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923925"/>
            <a:ext cx="16230600" cy="821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5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Хронометраж</a:t>
            </a:r>
            <a:endParaRPr lang="en-US" sz="4765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1109235" y="5712462"/>
            <a:ext cx="6944271" cy="4574538"/>
          </a:xfrm>
          <a:custGeom>
            <a:avLst/>
            <a:gdLst/>
            <a:ahLst/>
            <a:cxnLst/>
            <a:rect l="l" t="t" r="r" b="b"/>
            <a:pathLst>
              <a:path w="6944271" h="4574538">
                <a:moveTo>
                  <a:pt x="0" y="0"/>
                </a:moveTo>
                <a:lnTo>
                  <a:pt x="6944271" y="0"/>
                </a:lnTo>
                <a:lnTo>
                  <a:pt x="6944271" y="4574538"/>
                </a:lnTo>
                <a:lnTo>
                  <a:pt x="0" y="45745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63205" y="1850510"/>
            <a:ext cx="13842350" cy="6023003"/>
          </a:xfrm>
          <a:custGeom>
            <a:avLst/>
            <a:gdLst/>
            <a:ahLst/>
            <a:cxnLst/>
            <a:rect l="l" t="t" r="r" b="b"/>
            <a:pathLst>
              <a:path w="13842350" h="6023003">
                <a:moveTo>
                  <a:pt x="0" y="0"/>
                </a:moveTo>
                <a:lnTo>
                  <a:pt x="13842350" y="0"/>
                </a:lnTo>
                <a:lnTo>
                  <a:pt x="13842350" y="6023003"/>
                </a:lnTo>
                <a:lnTo>
                  <a:pt x="0" y="602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50" t="-10636" r="-22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33450"/>
            <a:ext cx="16230600" cy="86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0"/>
              </a:lnSpc>
            </a:pPr>
            <a:r>
              <a:rPr lang="en-US" sz="5065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Види хронометражу</a:t>
            </a:r>
            <a:endParaRPr lang="en-US" sz="5065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777153" y="689457"/>
            <a:ext cx="2336039" cy="1737429"/>
          </a:xfrm>
          <a:custGeom>
            <a:avLst/>
            <a:gdLst/>
            <a:ahLst/>
            <a:cxnLst/>
            <a:rect l="l" t="t" r="r" b="b"/>
            <a:pathLst>
              <a:path w="2336039" h="1737429">
                <a:moveTo>
                  <a:pt x="0" y="0"/>
                </a:moveTo>
                <a:lnTo>
                  <a:pt x="2336039" y="0"/>
                </a:lnTo>
                <a:lnTo>
                  <a:pt x="2336039" y="1737429"/>
                </a:lnTo>
                <a:lnTo>
                  <a:pt x="0" y="173742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30249" y="1333638"/>
            <a:ext cx="10952347" cy="8488439"/>
          </a:xfrm>
          <a:custGeom>
            <a:avLst/>
            <a:gdLst/>
            <a:ahLst/>
            <a:cxnLst/>
            <a:rect l="l" t="t" r="r" b="b"/>
            <a:pathLst>
              <a:path w="10952347" h="8488439">
                <a:moveTo>
                  <a:pt x="0" y="0"/>
                </a:moveTo>
                <a:lnTo>
                  <a:pt x="10952347" y="0"/>
                </a:lnTo>
                <a:lnTo>
                  <a:pt x="10952347" y="8488439"/>
                </a:lnTo>
                <a:lnTo>
                  <a:pt x="0" y="8488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2" t="-1044" r="-1082" b="-104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93649" y="603732"/>
            <a:ext cx="15865651" cy="72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265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Як робити хронометраж</a:t>
            </a:r>
            <a:endParaRPr lang="en-US" sz="4265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17250031" cy="9357153"/>
          </a:xfrm>
          <a:custGeom>
            <a:avLst/>
            <a:gdLst/>
            <a:ahLst/>
            <a:cxnLst/>
            <a:rect l="l" t="t" r="r" b="b"/>
            <a:pathLst>
              <a:path w="17250031" h="9357153">
                <a:moveTo>
                  <a:pt x="0" y="0"/>
                </a:moveTo>
                <a:lnTo>
                  <a:pt x="17250030" y="0"/>
                </a:lnTo>
                <a:lnTo>
                  <a:pt x="17250030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52000"/>
            </a:blip>
            <a:stretch>
              <a:fillRect t="-26140" r="-24362" b="-2689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79961" y="1383348"/>
            <a:ext cx="13146144" cy="8347802"/>
          </a:xfrm>
          <a:custGeom>
            <a:avLst/>
            <a:gdLst/>
            <a:ahLst/>
            <a:cxnLst/>
            <a:rect l="l" t="t" r="r" b="b"/>
            <a:pathLst>
              <a:path w="13146144" h="8347802">
                <a:moveTo>
                  <a:pt x="0" y="0"/>
                </a:moveTo>
                <a:lnTo>
                  <a:pt x="13146144" y="0"/>
                </a:lnTo>
                <a:lnTo>
                  <a:pt x="13146144" y="8347801"/>
                </a:lnTo>
                <a:lnTo>
                  <a:pt x="0" y="8347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578802"/>
            <a:ext cx="16230600" cy="804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Аналіз хронометражу</a:t>
            </a:r>
            <a:endParaRPr lang="en-US" sz="4700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4521065" y="4922357"/>
            <a:ext cx="7354175" cy="4899719"/>
          </a:xfrm>
          <a:custGeom>
            <a:avLst/>
            <a:gdLst/>
            <a:ahLst/>
            <a:cxnLst/>
            <a:rect l="l" t="t" r="r" b="b"/>
            <a:pathLst>
              <a:path w="7354175" h="4899719">
                <a:moveTo>
                  <a:pt x="0" y="0"/>
                </a:moveTo>
                <a:lnTo>
                  <a:pt x="7354175" y="0"/>
                </a:lnTo>
                <a:lnTo>
                  <a:pt x="7354175" y="4899720"/>
                </a:lnTo>
                <a:lnTo>
                  <a:pt x="0" y="48997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985938"/>
            <a:ext cx="16081918" cy="491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5"/>
              </a:lnSpc>
            </a:pPr>
            <a:r>
              <a:rPr lang="en-US" sz="42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психологічний термін, що означає схильність людини відкладати неприємні завдання на потім, тяжіння до справ, що приносять більше задоволення або більш швидкий результат. </a:t>
            </a:r>
            <a:endParaRPr lang="en-US" sz="422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4585"/>
              </a:lnSpc>
            </a:pPr>
            <a:r>
              <a:rPr lang="en-US" sz="38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  </a:t>
            </a:r>
            <a:r>
              <a:rPr lang="en-US" sz="38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Прокрастинатори — люди, схильні відтерміновувати виконання завдань, перекладати відповідальність на інших, працювати хаотично, без плану або лише під натхненням.</a:t>
            </a:r>
            <a:endParaRPr lang="en-US" sz="382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4585"/>
              </a:lnSpc>
            </a:pPr>
            <a:r>
              <a:rPr lang="en-US" sz="38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    </a:t>
            </a:r>
            <a:endParaRPr lang="en-US" sz="382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923925"/>
            <a:ext cx="16230600" cy="90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0"/>
              </a:lnSpc>
            </a:pPr>
            <a:r>
              <a:rPr lang="en-US" sz="5265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Прокрастинація</a:t>
            </a:r>
            <a:r>
              <a:rPr lang="en-US" sz="5265">
                <a:solidFill>
                  <a:srgbClr val="000000"/>
                </a:solidFill>
                <a:latin typeface="Jenthill" panose="02000503000000020004"/>
                <a:ea typeface="Jenthill" panose="02000503000000020004"/>
                <a:cs typeface="Jenthill" panose="02000503000000020004"/>
                <a:sym typeface="Jenthill" panose="02000503000000020004"/>
              </a:rPr>
              <a:t> (від лат. procrastinare)</a:t>
            </a:r>
            <a:endParaRPr lang="en-US" sz="5265">
              <a:solidFill>
                <a:srgbClr val="000000"/>
              </a:solidFill>
              <a:latin typeface="Jenthill" panose="02000503000000020004"/>
              <a:ea typeface="Jenthill" panose="02000503000000020004"/>
              <a:cs typeface="Jenthill" panose="02000503000000020004"/>
              <a:sym typeface="Jenthill" panose="020005030000000200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92287" y="600750"/>
            <a:ext cx="7176729" cy="7644736"/>
          </a:xfrm>
          <a:custGeom>
            <a:avLst/>
            <a:gdLst/>
            <a:ahLst/>
            <a:cxnLst/>
            <a:rect l="l" t="t" r="r" b="b"/>
            <a:pathLst>
              <a:path w="7176729" h="7644736">
                <a:moveTo>
                  <a:pt x="0" y="0"/>
                </a:moveTo>
                <a:lnTo>
                  <a:pt x="7176728" y="0"/>
                </a:lnTo>
                <a:lnTo>
                  <a:pt x="7176728" y="7644736"/>
                </a:lnTo>
                <a:lnTo>
                  <a:pt x="0" y="764473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32059" r="-2752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827" y="1825019"/>
            <a:ext cx="9521213" cy="575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5"/>
              </a:lnSpc>
            </a:pPr>
            <a:r>
              <a:rPr lang="en-US" sz="378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Прокрастинація виникає, коли ми не можемо вибрати між важливими і поточними справами. У середині нас чи організації виникає конфлікт, коли важливі справи робити треба, а корисні </a:t>
            </a:r>
            <a:r>
              <a:rPr lang="en-US" sz="3780" i="1">
                <a:solidFill>
                  <a:srgbClr val="000000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(приємні нам</a:t>
            </a:r>
            <a:r>
              <a:rPr lang="en-US" sz="378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) робити хочеться. Це, у свою чергу, запускає механізм відкладання важливого на потім, а приємні нам речі, які можуть бути не завжди важливі, ми робимо зараз.</a:t>
            </a:r>
            <a:endParaRPr lang="en-US" sz="378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2300638" y="1281453"/>
            <a:ext cx="13111077" cy="8381751"/>
          </a:xfrm>
          <a:custGeom>
            <a:avLst/>
            <a:gdLst/>
            <a:ahLst/>
            <a:cxnLst/>
            <a:rect l="l" t="t" r="r" b="b"/>
            <a:pathLst>
              <a:path w="13111077" h="8381751">
                <a:moveTo>
                  <a:pt x="0" y="0"/>
                </a:moveTo>
                <a:lnTo>
                  <a:pt x="13111077" y="0"/>
                </a:lnTo>
                <a:lnTo>
                  <a:pt x="13111077" y="8381751"/>
                </a:lnTo>
                <a:lnTo>
                  <a:pt x="0" y="838175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82" b="-292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48615"/>
            <a:ext cx="16230600" cy="10915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650"/>
              </a:lnSpc>
            </a:pPr>
            <a:r>
              <a:rPr lang="en-US" sz="5465">
                <a:solidFill>
                  <a:srgbClr val="000000"/>
                </a:solidFill>
                <a:latin typeface="Jenthill" panose="02000503000000020004"/>
                <a:ea typeface="Jenthill" panose="02000503000000020004"/>
                <a:cs typeface="Jenthill" panose="02000503000000020004"/>
                <a:sym typeface="Jenthill" panose="02000503000000020004"/>
              </a:rPr>
              <a:t>Механізм появи прокрастинації</a:t>
            </a:r>
            <a:endParaRPr lang="en-US" sz="5465">
              <a:solidFill>
                <a:srgbClr val="000000"/>
              </a:solidFill>
              <a:latin typeface="Jenthill" panose="02000503000000020004"/>
              <a:ea typeface="Jenthill" panose="02000503000000020004"/>
              <a:cs typeface="Jenthill" panose="02000503000000020004"/>
              <a:sym typeface="Jenthill" panose="020005030000000200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1084" y="722115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028700" y="2456161"/>
            <a:ext cx="3463503" cy="3760131"/>
            <a:chOff x="0" y="0"/>
            <a:chExt cx="912198" cy="9903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2198" cy="990323"/>
            </a:xfrm>
            <a:custGeom>
              <a:avLst/>
              <a:gdLst/>
              <a:ahLst/>
              <a:cxnLst/>
              <a:rect l="l" t="t" r="r" b="b"/>
              <a:pathLst>
                <a:path w="912198" h="990323">
                  <a:moveTo>
                    <a:pt x="0" y="0"/>
                  </a:moveTo>
                  <a:lnTo>
                    <a:pt x="912198" y="0"/>
                  </a:lnTo>
                  <a:lnTo>
                    <a:pt x="912198" y="990323"/>
                  </a:lnTo>
                  <a:lnTo>
                    <a:pt x="0" y="990323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12198" cy="1028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5245852" y="2456161"/>
            <a:ext cx="3409582" cy="3725581"/>
            <a:chOff x="0" y="0"/>
            <a:chExt cx="897997" cy="9812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997" cy="981223"/>
            </a:xfrm>
            <a:custGeom>
              <a:avLst/>
              <a:gdLst/>
              <a:ahLst/>
              <a:cxnLst/>
              <a:rect l="l" t="t" r="r" b="b"/>
              <a:pathLst>
                <a:path w="897997" h="981223">
                  <a:moveTo>
                    <a:pt x="0" y="0"/>
                  </a:moveTo>
                  <a:lnTo>
                    <a:pt x="897997" y="0"/>
                  </a:lnTo>
                  <a:lnTo>
                    <a:pt x="897997" y="981223"/>
                  </a:lnTo>
                  <a:lnTo>
                    <a:pt x="0" y="981223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97997" cy="101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9476359" y="2456161"/>
            <a:ext cx="3733061" cy="3599127"/>
            <a:chOff x="0" y="0"/>
            <a:chExt cx="983193" cy="9479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3193" cy="947918"/>
            </a:xfrm>
            <a:custGeom>
              <a:avLst/>
              <a:gdLst/>
              <a:ahLst/>
              <a:cxnLst/>
              <a:rect l="l" t="t" r="r" b="b"/>
              <a:pathLst>
                <a:path w="983193" h="947918">
                  <a:moveTo>
                    <a:pt x="0" y="0"/>
                  </a:moveTo>
                  <a:lnTo>
                    <a:pt x="983193" y="0"/>
                  </a:lnTo>
                  <a:lnTo>
                    <a:pt x="983193" y="947918"/>
                  </a:lnTo>
                  <a:lnTo>
                    <a:pt x="0" y="947918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83193" cy="986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210067" y="2015179"/>
            <a:ext cx="1225256" cy="986331"/>
          </a:xfrm>
          <a:custGeom>
            <a:avLst/>
            <a:gdLst/>
            <a:ahLst/>
            <a:cxnLst/>
            <a:rect l="l" t="t" r="r" b="b"/>
            <a:pathLst>
              <a:path w="1225256" h="986331">
                <a:moveTo>
                  <a:pt x="0" y="0"/>
                </a:moveTo>
                <a:lnTo>
                  <a:pt x="1225256" y="0"/>
                </a:lnTo>
                <a:lnTo>
                  <a:pt x="1225256" y="986331"/>
                </a:lnTo>
                <a:lnTo>
                  <a:pt x="0" y="9863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942975"/>
            <a:ext cx="16230600" cy="76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4465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До причин появи прокрастинації, також відносять:</a:t>
            </a:r>
            <a:endParaRPr lang="en-US" sz="4465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48934" y="3171842"/>
            <a:ext cx="3144419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02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Страх </a:t>
            </a:r>
            <a:endParaRPr lang="en-US" sz="3025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just">
              <a:lnSpc>
                <a:spcPts val="3630"/>
              </a:lnSpc>
            </a:pPr>
            <a:r>
              <a:rPr lang="en-US" sz="30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страх невдачі, </a:t>
            </a:r>
            <a:endParaRPr lang="en-US" sz="302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3630"/>
              </a:lnSpc>
            </a:pPr>
            <a:r>
              <a:rPr lang="en-US" sz="30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страх зробити перший крок</a:t>
            </a:r>
            <a:endParaRPr lang="en-US" sz="302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0798" y="3181367"/>
            <a:ext cx="3101642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91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Виснаження </a:t>
            </a:r>
            <a:endParaRPr lang="en-US" sz="2915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just">
              <a:lnSpc>
                <a:spcPts val="3500"/>
              </a:lnSpc>
            </a:pPr>
            <a:r>
              <a:rPr lang="en-US" sz="291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(не задоволення базових потреб людини, у сні та харчуванні)</a:t>
            </a:r>
            <a:endParaRPr lang="en-US" sz="291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612465" y="3259902"/>
            <a:ext cx="3543663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Некомпетентність</a:t>
            </a:r>
            <a:r>
              <a:rPr lang="en-US" sz="28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(відсутність навичок для виконання завдань)</a:t>
            </a:r>
            <a:endParaRPr lang="en-US" sz="28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466389" y="2060941"/>
            <a:ext cx="1111560" cy="894806"/>
          </a:xfrm>
          <a:custGeom>
            <a:avLst/>
            <a:gdLst/>
            <a:ahLst/>
            <a:cxnLst/>
            <a:rect l="l" t="t" r="r" b="b"/>
            <a:pathLst>
              <a:path w="1111560" h="894806">
                <a:moveTo>
                  <a:pt x="0" y="0"/>
                </a:moveTo>
                <a:lnTo>
                  <a:pt x="1111560" y="0"/>
                </a:lnTo>
                <a:lnTo>
                  <a:pt x="1111560" y="894806"/>
                </a:lnTo>
                <a:lnTo>
                  <a:pt x="0" y="89480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702002" y="2149536"/>
            <a:ext cx="1092461" cy="879431"/>
          </a:xfrm>
          <a:custGeom>
            <a:avLst/>
            <a:gdLst/>
            <a:ahLst/>
            <a:cxnLst/>
            <a:rect l="l" t="t" r="r" b="b"/>
            <a:pathLst>
              <a:path w="1092461" h="879431">
                <a:moveTo>
                  <a:pt x="0" y="0"/>
                </a:moveTo>
                <a:lnTo>
                  <a:pt x="1092461" y="0"/>
                </a:lnTo>
                <a:lnTo>
                  <a:pt x="1092461" y="879431"/>
                </a:lnTo>
                <a:lnTo>
                  <a:pt x="0" y="879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0">
            <a:off x="14107261" y="2508344"/>
            <a:ext cx="3271533" cy="3463848"/>
            <a:chOff x="0" y="0"/>
            <a:chExt cx="861638" cy="9122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61638" cy="912289"/>
            </a:xfrm>
            <a:custGeom>
              <a:avLst/>
              <a:gdLst/>
              <a:ahLst/>
              <a:cxnLst/>
              <a:rect l="l" t="t" r="r" b="b"/>
              <a:pathLst>
                <a:path w="861638" h="912289">
                  <a:moveTo>
                    <a:pt x="0" y="0"/>
                  </a:moveTo>
                  <a:lnTo>
                    <a:pt x="861638" y="0"/>
                  </a:lnTo>
                  <a:lnTo>
                    <a:pt x="861638" y="912289"/>
                  </a:lnTo>
                  <a:lnTo>
                    <a:pt x="0" y="912289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61638" cy="95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5196798" y="2015179"/>
            <a:ext cx="1092461" cy="879431"/>
          </a:xfrm>
          <a:custGeom>
            <a:avLst/>
            <a:gdLst/>
            <a:ahLst/>
            <a:cxnLst/>
            <a:rect l="l" t="t" r="r" b="b"/>
            <a:pathLst>
              <a:path w="1092461" h="879431">
                <a:moveTo>
                  <a:pt x="0" y="0"/>
                </a:moveTo>
                <a:lnTo>
                  <a:pt x="1092460" y="0"/>
                </a:lnTo>
                <a:lnTo>
                  <a:pt x="1092460" y="879431"/>
                </a:lnTo>
                <a:lnTo>
                  <a:pt x="0" y="879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0">
            <a:off x="2994751" y="6360089"/>
            <a:ext cx="3271533" cy="3463848"/>
            <a:chOff x="0" y="0"/>
            <a:chExt cx="861638" cy="91228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61638" cy="912289"/>
            </a:xfrm>
            <a:custGeom>
              <a:avLst/>
              <a:gdLst/>
              <a:ahLst/>
              <a:cxnLst/>
              <a:rect l="l" t="t" r="r" b="b"/>
              <a:pathLst>
                <a:path w="861638" h="912289">
                  <a:moveTo>
                    <a:pt x="0" y="0"/>
                  </a:moveTo>
                  <a:lnTo>
                    <a:pt x="861638" y="0"/>
                  </a:lnTo>
                  <a:lnTo>
                    <a:pt x="861638" y="912289"/>
                  </a:lnTo>
                  <a:lnTo>
                    <a:pt x="0" y="912289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61638" cy="95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8" name="Freeform 28"/>
          <p:cNvSpPr/>
          <p:nvPr/>
        </p:nvSpPr>
        <p:spPr>
          <a:xfrm>
            <a:off x="4238337" y="6055289"/>
            <a:ext cx="1092461" cy="879431"/>
          </a:xfrm>
          <a:custGeom>
            <a:avLst/>
            <a:gdLst/>
            <a:ahLst/>
            <a:cxnLst/>
            <a:rect l="l" t="t" r="r" b="b"/>
            <a:pathLst>
              <a:path w="1092461" h="879431">
                <a:moveTo>
                  <a:pt x="0" y="0"/>
                </a:moveTo>
                <a:lnTo>
                  <a:pt x="1092461" y="0"/>
                </a:lnTo>
                <a:lnTo>
                  <a:pt x="1092461" y="879431"/>
                </a:lnTo>
                <a:lnTo>
                  <a:pt x="0" y="879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0">
            <a:off x="7430468" y="6276992"/>
            <a:ext cx="3271533" cy="3463848"/>
            <a:chOff x="0" y="0"/>
            <a:chExt cx="861638" cy="91228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61638" cy="912289"/>
            </a:xfrm>
            <a:custGeom>
              <a:avLst/>
              <a:gdLst/>
              <a:ahLst/>
              <a:cxnLst/>
              <a:rect l="l" t="t" r="r" b="b"/>
              <a:pathLst>
                <a:path w="861638" h="912289">
                  <a:moveTo>
                    <a:pt x="0" y="0"/>
                  </a:moveTo>
                  <a:lnTo>
                    <a:pt x="861638" y="0"/>
                  </a:lnTo>
                  <a:lnTo>
                    <a:pt x="861638" y="912289"/>
                  </a:lnTo>
                  <a:lnTo>
                    <a:pt x="0" y="912289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61638" cy="95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Freeform 32"/>
          <p:cNvSpPr/>
          <p:nvPr/>
        </p:nvSpPr>
        <p:spPr>
          <a:xfrm>
            <a:off x="8753502" y="5742027"/>
            <a:ext cx="1092461" cy="879431"/>
          </a:xfrm>
          <a:custGeom>
            <a:avLst/>
            <a:gdLst/>
            <a:ahLst/>
            <a:cxnLst/>
            <a:rect l="l" t="t" r="r" b="b"/>
            <a:pathLst>
              <a:path w="1092461" h="879431">
                <a:moveTo>
                  <a:pt x="0" y="0"/>
                </a:moveTo>
                <a:lnTo>
                  <a:pt x="1092461" y="0"/>
                </a:lnTo>
                <a:lnTo>
                  <a:pt x="1092461" y="879430"/>
                </a:lnTo>
                <a:lnTo>
                  <a:pt x="0" y="8794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 rot="0">
            <a:off x="12233867" y="6360089"/>
            <a:ext cx="3271533" cy="3463848"/>
            <a:chOff x="0" y="0"/>
            <a:chExt cx="861638" cy="9122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61638" cy="912289"/>
            </a:xfrm>
            <a:custGeom>
              <a:avLst/>
              <a:gdLst/>
              <a:ahLst/>
              <a:cxnLst/>
              <a:rect l="l" t="t" r="r" b="b"/>
              <a:pathLst>
                <a:path w="861638" h="912289">
                  <a:moveTo>
                    <a:pt x="0" y="0"/>
                  </a:moveTo>
                  <a:lnTo>
                    <a:pt x="861638" y="0"/>
                  </a:lnTo>
                  <a:lnTo>
                    <a:pt x="861638" y="912289"/>
                  </a:lnTo>
                  <a:lnTo>
                    <a:pt x="0" y="912289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61638" cy="95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3563726" y="5972192"/>
            <a:ext cx="1092461" cy="879431"/>
          </a:xfrm>
          <a:custGeom>
            <a:avLst/>
            <a:gdLst/>
            <a:ahLst/>
            <a:cxnLst/>
            <a:rect l="l" t="t" r="r" b="b"/>
            <a:pathLst>
              <a:path w="1092461" h="879431">
                <a:moveTo>
                  <a:pt x="0" y="0"/>
                </a:moveTo>
                <a:lnTo>
                  <a:pt x="1092461" y="0"/>
                </a:lnTo>
                <a:lnTo>
                  <a:pt x="1092461" y="879431"/>
                </a:lnTo>
                <a:lnTo>
                  <a:pt x="0" y="879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4109957" y="3293127"/>
            <a:ext cx="3271533" cy="196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Поглиначі часу</a:t>
            </a:r>
            <a:r>
              <a:rPr lang="en-US" sz="28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(те, що нас відволікає від завдань)</a:t>
            </a:r>
            <a:endParaRPr lang="en-US" sz="2800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114985" y="7247860"/>
            <a:ext cx="3031066" cy="1773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0"/>
              </a:lnSpc>
              <a:spcBef>
                <a:spcPct val="0"/>
              </a:spcBef>
            </a:pPr>
            <a:r>
              <a:rPr lang="en-US" sz="2545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Багатозадачність</a:t>
            </a:r>
            <a:r>
              <a:rPr lang="en-US" sz="2545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(коли ви беретеся за кілька завдань одночасно)</a:t>
            </a:r>
            <a:endParaRPr lang="en-US" sz="2545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577949" y="6640464"/>
            <a:ext cx="2860406" cy="285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0"/>
              </a:lnSpc>
              <a:spcBef>
                <a:spcPct val="0"/>
              </a:spcBef>
            </a:pPr>
            <a:r>
              <a:rPr lang="en-US" sz="2330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Складність</a:t>
            </a:r>
            <a:endParaRPr lang="en-US" sz="2330" b="1">
              <a:solidFill>
                <a:srgbClr val="000000"/>
              </a:solidFill>
              <a:latin typeface="Canva Sans Bold" panose="020B0803030501040103"/>
              <a:ea typeface="Canva Sans Bold" panose="020B0803030501040103"/>
              <a:cs typeface="Canva Sans Bold" panose="020B0803030501040103"/>
              <a:sym typeface="Canva Sans Bold" panose="020B0803030501040103"/>
            </a:endParaRPr>
          </a:p>
          <a:p>
            <a:pPr algn="ctr">
              <a:lnSpc>
                <a:spcPts val="3260"/>
              </a:lnSpc>
              <a:spcBef>
                <a:spcPct val="0"/>
              </a:spcBef>
            </a:pPr>
            <a:r>
              <a:rPr lang="en-US" sz="233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(саме завдання може бути вам не по силі, чи з'являються інші чинники під час виконання)</a:t>
            </a:r>
            <a:endParaRPr lang="en-US" sz="2330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403414" y="6875843"/>
            <a:ext cx="2932439" cy="250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875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Емоції</a:t>
            </a:r>
            <a:r>
              <a:rPr lang="en-US" sz="2875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(неможливість подолати свої переживання в середині)</a:t>
            </a:r>
            <a:endParaRPr lang="en-US" sz="2875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2222" y="236187"/>
            <a:ext cx="17215677" cy="89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Метод швейцарського сиру</a:t>
            </a:r>
            <a:endParaRPr lang="en-US" sz="220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Ви не знаєте, як підступитися до виконання якоїсь справи? Якщо рішення не вимагає логіки виконання, то цей метод підійде ідеально. Яка особливість швейцарського сиру? У ньому безліч дірок. Так само чиніть з вашою проблемою – «вигризайте» в ній невеликі «дірки» з різних сторін. Тобто діліть проблему на кілька частин і виконуєте їх поступово, в будь-якому порядку, за кілька підходів. Почати можете з невеликих «шматочків» – самого простого, поступово вирішуючи завдання. </a:t>
            </a:r>
            <a:endParaRPr lang="en-US" sz="22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Біфштекс з слона</a:t>
            </a:r>
            <a:endParaRPr lang="en-US" sz="220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Як ви будете їсти слона? Тільки шматками, правильно? Метод «поїдання слона» передбачає виділення основних етапів рішення великого не термінового завдання, і виконання в певній послідовності. Випишіть на аркуш паперу всі стадії роботи над завданням під номерами і розбийте їх на той час, за який потрібно реалізувати проект. Н: одна прочитана сторінка в день і ти прочитаєшь книжку…</a:t>
            </a:r>
            <a:endParaRPr lang="en-US" sz="22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Проковтни жабу</a:t>
            </a:r>
            <a:endParaRPr lang="en-US" sz="220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Жаби – це маленькі, але неприємні поточні справи. Якщо є необхідність з’їсти жабу, ви ж не станете її розжовувати? Простіше і швидше проковтнути її цілою. Складіть список дрібних справ, які вас обтяжують, розподіліть по днях тижня. Почніть робочий день з того, що «проковтнути» кілька таких «жаб», ні на що не відволікаючись, швидко. І більше нічого поганого у вас сьогодні не передбачається.</a:t>
            </a:r>
            <a:endParaRPr lang="en-US" sz="22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Помідор</a:t>
            </a:r>
            <a:endParaRPr lang="en-US" sz="220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Автор методу – італієць Франческо Чирилло. Він заснований на тому факті, щоб концентруватися на якійсь справі людина може протягом півгодини, потім уважність знижується. Чирилло використовував таймер у вигляді помідора, відміряв 25 хвилин і готувався до іспиту. Потім виконував 5-хвилинну перерву для відпочинку, після чого послідовність повторювалася.</a:t>
            </a:r>
            <a:endParaRPr lang="en-US" sz="22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7397249" cy="9357153"/>
          </a:xfrm>
          <a:custGeom>
            <a:avLst/>
            <a:gdLst/>
            <a:ahLst/>
            <a:cxnLst/>
            <a:rect l="l" t="t" r="r" b="b"/>
            <a:pathLst>
              <a:path w="7397249" h="9357153">
                <a:moveTo>
                  <a:pt x="0" y="0"/>
                </a:moveTo>
                <a:lnTo>
                  <a:pt x="7397249" y="0"/>
                </a:lnTo>
                <a:lnTo>
                  <a:pt x="7397249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r="-8950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16234" y="1841681"/>
            <a:ext cx="9343066" cy="57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b="1" i="1">
                <a:solidFill>
                  <a:srgbClr val="000000"/>
                </a:solidFill>
                <a:latin typeface="Canva Sans Bold Italics" panose="020B0803030501040103"/>
                <a:ea typeface="Canva Sans Bold Italics" panose="020B0803030501040103"/>
                <a:cs typeface="Canva Sans Bold Italics" panose="020B0803030501040103"/>
                <a:sym typeface="Canva Sans Bold Italics" panose="020B0803030501040103"/>
              </a:rPr>
              <a:t>Не час минає, а минаєм ми!</a:t>
            </a:r>
            <a:endParaRPr lang="en-US" sz="4100" b="1" i="1">
              <a:solidFill>
                <a:srgbClr val="000000"/>
              </a:solidFill>
              <a:latin typeface="Canva Sans Bold Italics" panose="020B0803030501040103"/>
              <a:ea typeface="Canva Sans Bold Italics" panose="020B0803030501040103"/>
              <a:cs typeface="Canva Sans Bold Italics" panose="020B0803030501040103"/>
              <a:sym typeface="Canva Sans Bold Italics" panose="020B0803030501040103"/>
            </a:endParaRPr>
          </a:p>
          <a:p>
            <a:pPr algn="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Ліна Костенко</a:t>
            </a:r>
            <a:endParaRPr lang="en-US" sz="4100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  <a:p>
            <a:pPr algn="r">
              <a:lnSpc>
                <a:spcPts val="5740"/>
              </a:lnSpc>
              <a:spcBef>
                <a:spcPct val="0"/>
              </a:spcBef>
            </a:pP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 b="1" i="1">
                <a:solidFill>
                  <a:srgbClr val="000000"/>
                </a:solidFill>
                <a:latin typeface="Canva Sans Bold Italics" panose="020B0803030501040103"/>
                <a:ea typeface="Canva Sans Bold Italics" panose="020B0803030501040103"/>
                <a:cs typeface="Canva Sans Bold Italics" panose="020B0803030501040103"/>
                <a:sym typeface="Canva Sans Bold Italics" panose="020B0803030501040103"/>
              </a:rPr>
              <a:t>Наш головний недолік полягає в тому, що ми більш схильні обговорювати справи, аніж робити їх.</a:t>
            </a:r>
            <a:endParaRPr lang="en-US" sz="4100" b="1" i="1">
              <a:solidFill>
                <a:srgbClr val="000000"/>
              </a:solidFill>
              <a:latin typeface="Canva Sans Bold Italics" panose="020B0803030501040103"/>
              <a:ea typeface="Canva Sans Bold Italics" panose="020B0803030501040103"/>
              <a:cs typeface="Canva Sans Bold Italics" panose="020B0803030501040103"/>
              <a:sym typeface="Canva Sans Bold Italics" panose="020B0803030501040103"/>
            </a:endParaRPr>
          </a:p>
          <a:p>
            <a:pPr algn="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Джавахарлал Неру</a:t>
            </a:r>
            <a:endParaRPr lang="en-US" sz="4100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17250031" cy="9357153"/>
          </a:xfrm>
          <a:custGeom>
            <a:avLst/>
            <a:gdLst/>
            <a:ahLst/>
            <a:cxnLst/>
            <a:rect l="l" t="t" r="r" b="b"/>
            <a:pathLst>
              <a:path w="17250031" h="9357153">
                <a:moveTo>
                  <a:pt x="0" y="0"/>
                </a:moveTo>
                <a:lnTo>
                  <a:pt x="17250030" y="0"/>
                </a:lnTo>
                <a:lnTo>
                  <a:pt x="17250030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52000"/>
            </a:blip>
            <a:stretch>
              <a:fillRect t="-26140" r="-24362" b="-2689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8985" y="1000125"/>
            <a:ext cx="17053326" cy="887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Таск-менеджер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— це програма для управління проєктами, яка дозволяє централізовано керувати завданнями, делегувати їх та контролювати своєчасне виконання.</a:t>
            </a:r>
            <a:endParaRPr lang="en-US" sz="30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3600"/>
              </a:lnSpc>
            </a:pPr>
          </a:p>
          <a:p>
            <a:pPr marL="647700" lvl="1" indent="-323850" algn="just">
              <a:lnSpc>
                <a:spcPts val="3600"/>
              </a:lnSpc>
              <a:buFont typeface="Arial" panose="020B0604020202020204"/>
              <a:buChar char="•"/>
            </a:pPr>
            <a:r>
              <a:rPr lang="en-US" sz="3000" b="1" u="sng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Ефективна комунікація.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Можливість бачити, над чим працюють колеги та які завдання вже виконані, додавати коментарі та обмінюватися повідомленнями допомагає командам залишатися організованими та підтримувати високий рівень мотивації.</a:t>
            </a:r>
            <a:endParaRPr lang="en-US" sz="30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47700" lvl="1" indent="-323850" algn="just">
              <a:lnSpc>
                <a:spcPts val="3600"/>
              </a:lnSpc>
              <a:buFont typeface="Arial" panose="020B0604020202020204"/>
              <a:buChar char="•"/>
            </a:pPr>
            <a:r>
              <a:rPr lang="en-US" sz="3000" u="sng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Прозорість.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У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таск-менеджерах завжди наявна інформація про терміни, виконавців, етапи та час для завершення завдання.</a:t>
            </a:r>
            <a:endParaRPr lang="en-US" sz="30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47700" lvl="1" indent="-323850" algn="just">
              <a:lnSpc>
                <a:spcPts val="3600"/>
              </a:lnSpc>
              <a:buFont typeface="Arial" panose="020B0604020202020204"/>
              <a:buChar char="•"/>
            </a:pPr>
            <a:r>
              <a:rPr lang="en-US" sz="3000" b="1" u="sng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Економія часу.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Усі завдання та інформація про них зібрані в одному місці. Плюс автоматизація — це неабияк заощаджує ресурси.</a:t>
            </a:r>
            <a:endParaRPr lang="en-US" sz="30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47700" lvl="1" indent="-323850" algn="just">
              <a:lnSpc>
                <a:spcPts val="3600"/>
              </a:lnSpc>
              <a:buFont typeface="Arial" panose="020B0604020202020204"/>
              <a:buChar char="•"/>
            </a:pPr>
            <a:r>
              <a:rPr lang="en-US" sz="3000" b="1" u="sng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Краще розуміння проєкту або окремих завдань.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Керування через таск-менеджер дає можливість побачити загальну картину, швидше виявити проблемні місця й запобігти потенційним труднощам.</a:t>
            </a:r>
            <a:endParaRPr lang="en-US" sz="30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47700" lvl="1" indent="-323850" algn="just">
              <a:lnSpc>
                <a:spcPts val="3600"/>
              </a:lnSpc>
              <a:buFont typeface="Arial" panose="020B0604020202020204"/>
              <a:buChar char="•"/>
            </a:pPr>
            <a:r>
              <a:rPr lang="en-US" sz="3000" b="1" u="sng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Якісніша взаємодія між учасниками проєкту.</a:t>
            </a:r>
            <a:r>
              <a:rPr lang="en-US" sz="30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Залучення всіх учасників зі своєчасними апдейтами зазвичай сприяє більш ефективному та якісному виконанню завдань. А можливість відстежувати прогрес проєкту може бути корисною для формування зворотного зв’язку та конструктивної критики.</a:t>
            </a:r>
            <a:endParaRPr lang="en-US" sz="30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4905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3596" y="2848931"/>
            <a:ext cx="10585420" cy="6973145"/>
          </a:xfrm>
          <a:custGeom>
            <a:avLst/>
            <a:gdLst/>
            <a:ahLst/>
            <a:cxnLst/>
            <a:rect l="l" t="t" r="r" b="b"/>
            <a:pathLst>
              <a:path w="10585420" h="6973145">
                <a:moveTo>
                  <a:pt x="0" y="0"/>
                </a:moveTo>
                <a:lnTo>
                  <a:pt x="10585419" y="0"/>
                </a:lnTo>
                <a:lnTo>
                  <a:pt x="10585419" y="6973146"/>
                </a:lnTo>
                <a:lnTo>
                  <a:pt x="0" y="69731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065279"/>
            <a:ext cx="12369114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660" u="sng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  <a:hlinkClick r:id="rId2" tooltip="https://cityhost.ua/uk/blog/top-5-task-menedzherov-dlya-organizacii-komandnoy-raboty.html"/>
              </a:rPr>
              <a:t>You can't control your teachers, homework, or chores, but you can control how you respond and plan</a:t>
            </a:r>
            <a:endParaRPr lang="en-US" sz="4660" u="sng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  <a:hlinkClick r:id="rId2" tooltip="https://cityhost.ua/uk/blog/top-5-task-menedzherov-dlya-organizacii-komandnoy-raboty.htm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952500"/>
            <a:ext cx="16230600" cy="264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Таск-менеджери для організації командної роботи</a:t>
            </a:r>
            <a:endParaRPr lang="en-US" sz="3600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  <a:p>
            <a:pPr algn="l">
              <a:lnSpc>
                <a:spcPts val="16745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38139" y="699164"/>
            <a:ext cx="17250031" cy="9357153"/>
            <a:chOff x="0" y="0"/>
            <a:chExt cx="4543218" cy="2464435"/>
          </a:xfrm>
        </p:grpSpPr>
        <p:sp>
          <p:nvSpPr>
            <p:cNvPr id="3" name="Freeform 3">
              <a:hlinkClick r:id="rId1" tooltip="https://www.canva.com/design/DAG35sX_S9s/2O-v1OtTCCtor7RMoSI0fw/edit?utm_content=DAG35sX_S9s&amp;utm_campaign=designshare&amp;utm_medium=link2&amp;utm_source=sharebutton"/>
            </p:cNvPr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234971" y="1613564"/>
            <a:ext cx="7176729" cy="7644736"/>
          </a:xfrm>
          <a:custGeom>
            <a:avLst/>
            <a:gdLst/>
            <a:ahLst/>
            <a:cxnLst/>
            <a:rect l="l" t="t" r="r" b="b"/>
            <a:pathLst>
              <a:path w="7176729" h="7644736">
                <a:moveTo>
                  <a:pt x="0" y="0"/>
                </a:moveTo>
                <a:lnTo>
                  <a:pt x="7176729" y="0"/>
                </a:lnTo>
                <a:lnTo>
                  <a:pt x="7176729" y="7644736"/>
                </a:lnTo>
                <a:lnTo>
                  <a:pt x="0" y="7644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59" r="-2752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584989"/>
            <a:ext cx="9390748" cy="650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5"/>
              </a:lnSpc>
            </a:pPr>
            <a:r>
              <a:rPr lang="en-US" sz="43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будь-які об'єкти, що заважають і відволікають від основної діяльності .</a:t>
            </a:r>
            <a:endParaRPr lang="en-US" sz="432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just">
              <a:lnSpc>
                <a:spcPts val="5195"/>
              </a:lnSpc>
            </a:pPr>
          </a:p>
          <a:p>
            <a:pPr algn="just">
              <a:lnSpc>
                <a:spcPts val="5195"/>
              </a:lnSpc>
            </a:pPr>
            <a:r>
              <a:rPr lang="en-US" sz="43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Хронофаги можуть бути </a:t>
            </a:r>
            <a:r>
              <a:rPr lang="en-US" sz="432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живими</a:t>
            </a:r>
            <a:r>
              <a:rPr lang="en-US" sz="43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4325" i="1">
                <a:solidFill>
                  <a:srgbClr val="000000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(наприклад, колеги/друзі, які люблять поговорити)</a:t>
            </a:r>
            <a:r>
              <a:rPr lang="en-US" sz="43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або </a:t>
            </a:r>
            <a:r>
              <a:rPr lang="en-US" sz="432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неживими</a:t>
            </a:r>
            <a:r>
              <a:rPr lang="en-US" sz="432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4325" i="1">
                <a:solidFill>
                  <a:srgbClr val="000000"/>
                </a:solidFill>
                <a:latin typeface="Poppins Italics" panose="00000500000000000000"/>
                <a:ea typeface="Poppins Italics" panose="00000500000000000000"/>
                <a:cs typeface="Poppins Italics" panose="00000500000000000000"/>
                <a:sym typeface="Poppins Italics" panose="00000500000000000000"/>
              </a:rPr>
              <a:t>(комп'ютерні ігри, телевізор)</a:t>
            </a:r>
            <a:endParaRPr lang="en-US" sz="4325" i="1">
              <a:solidFill>
                <a:srgbClr val="000000"/>
              </a:solidFill>
              <a:latin typeface="Poppins Italics" panose="00000500000000000000"/>
              <a:ea typeface="Poppins Italics" panose="00000500000000000000"/>
              <a:cs typeface="Poppins Italics" panose="00000500000000000000"/>
              <a:sym typeface="Poppins Italics" panose="00000500000000000000"/>
            </a:endParaRPr>
          </a:p>
          <a:p>
            <a:pPr algn="l">
              <a:lnSpc>
                <a:spcPts val="4475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1028700" y="556289"/>
            <a:ext cx="1623060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Хронофаги ( “поглиначі часу”)</a:t>
            </a:r>
            <a:endParaRPr lang="en-US" sz="6000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0109" y="8033414"/>
            <a:ext cx="14733112" cy="236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Спільна робота</a:t>
            </a:r>
            <a:r>
              <a:rPr lang="en-US" sz="27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 https://www.canva.com/design/DAG35sX_S9s/2O-v1OtTCCtor7RMoSI0fw/edit?utm_content=DAG35sX_S9s&amp;utm_campaign=designshare&amp;utm_medium=link2&amp;utm_source=sharebutton</a:t>
            </a:r>
            <a:endParaRPr lang="en-US" sz="2700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  <a:p>
            <a:pPr algn="l">
              <a:lnSpc>
                <a:spcPts val="37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43218" cy="252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1047961" y="-512876"/>
            <a:ext cx="9503227" cy="6889840"/>
          </a:xfrm>
          <a:custGeom>
            <a:avLst/>
            <a:gdLst/>
            <a:ahLst/>
            <a:cxnLst/>
            <a:rect l="l" t="t" r="r" b="b"/>
            <a:pathLst>
              <a:path w="9503227" h="6889840">
                <a:moveTo>
                  <a:pt x="0" y="0"/>
                </a:moveTo>
                <a:lnTo>
                  <a:pt x="9503227" y="0"/>
                </a:lnTo>
                <a:lnTo>
                  <a:pt x="9503227" y="6889840"/>
                </a:lnTo>
                <a:lnTo>
                  <a:pt x="0" y="688984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30109" y="418144"/>
            <a:ext cx="14171819" cy="881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5"/>
              </a:lnSpc>
            </a:pPr>
            <a:r>
              <a:rPr lang="en-US" sz="449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Що поглинає наш час?</a:t>
            </a:r>
            <a:endParaRPr lang="en-US" sz="449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Жаль про помилки і минулі невдачі;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Зайва товариськість;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Відволікаючі телефонні розмови;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Звичка години на проліт проводити за грою в комп'ютерні ігри і переглядом телевізора;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Спілкування в соціальних мережах;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Звичка кожні двадцять хвилин перевіряти пошту, форуми, блоги, чи іншу інформацію;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Відкладання важливих справ на кінець робочого дня;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Брак відпочинку і недосипання (причиною якого може бути невміння швидко заснути);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Страх і нездатність делегувати повноваження;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Брак мотивації (до речі, для когось може бути корисним перегляд мотивуючих фільмів про успіх);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654050" lvl="1" indent="-327025" algn="l">
              <a:lnSpc>
                <a:spcPts val="4240"/>
              </a:lnSpc>
              <a:buFont typeface="Arial" panose="020B0604020202020204"/>
              <a:buChar char="•"/>
            </a:pPr>
            <a:r>
              <a:rPr lang="en-US" sz="303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Куріння.</a:t>
            </a:r>
            <a:endParaRPr lang="en-US" sz="303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7397249" cy="9357153"/>
          </a:xfrm>
          <a:custGeom>
            <a:avLst/>
            <a:gdLst/>
            <a:ahLst/>
            <a:cxnLst/>
            <a:rect l="l" t="t" r="r" b="b"/>
            <a:pathLst>
              <a:path w="7397249" h="9357153">
                <a:moveTo>
                  <a:pt x="0" y="0"/>
                </a:moveTo>
                <a:lnTo>
                  <a:pt x="7397249" y="0"/>
                </a:lnTo>
                <a:lnTo>
                  <a:pt x="7397249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r="-8950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02228" y="426823"/>
            <a:ext cx="10057072" cy="878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5"/>
              </a:lnSpc>
            </a:pPr>
            <a:r>
              <a:rPr lang="en-US" sz="338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Що поглинає наш час?</a:t>
            </a:r>
            <a:endParaRPr lang="en-US" sz="3385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l">
              <a:lnSpc>
                <a:spcPts val="4065"/>
              </a:lnSpc>
            </a:p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Невміння або небажання планувати робочий час;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Відсутність почуття часу;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Звичка братися за кілька справ одночасно;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Невміння розставляти в справах пріоритети 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Бажання бути для всіх корисним;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Невміння відмовити і твердо сказати «НІ!»;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Безлад на робочому столі;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Відсутність звички вести записи;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Повільність і нерішучість;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Пошук необхідних записів і документів, адрес і номерів;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731520" lvl="1" indent="-365760" algn="just">
              <a:lnSpc>
                <a:spcPts val="4065"/>
              </a:lnSpc>
              <a:buFont typeface="Arial" panose="020B0604020202020204"/>
              <a:buChar char="•"/>
            </a:pPr>
            <a:r>
              <a:rPr lang="en-US" sz="3385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Надмірний поспіх у справах.</a:t>
            </a:r>
            <a:endParaRPr lang="en-US" sz="3385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4065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379971" y="59215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028700" y="2440716"/>
            <a:ext cx="3890432" cy="7075752"/>
            <a:chOff x="0" y="0"/>
            <a:chExt cx="1024641" cy="1863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4641" cy="1863573"/>
            </a:xfrm>
            <a:custGeom>
              <a:avLst/>
              <a:gdLst/>
              <a:ahLst/>
              <a:cxnLst/>
              <a:rect l="l" t="t" r="r" b="b"/>
              <a:pathLst>
                <a:path w="1024641" h="1863573">
                  <a:moveTo>
                    <a:pt x="0" y="0"/>
                  </a:moveTo>
                  <a:lnTo>
                    <a:pt x="1024641" y="0"/>
                  </a:lnTo>
                  <a:lnTo>
                    <a:pt x="1024641" y="1863573"/>
                  </a:lnTo>
                  <a:lnTo>
                    <a:pt x="0" y="1863573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24641" cy="190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66127" y="2787405"/>
            <a:ext cx="32155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87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Планування й скорочення</a:t>
            </a:r>
            <a:endParaRPr lang="en-US" sz="287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89686" y="707940"/>
            <a:ext cx="162306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Як уникнути хронофагів</a:t>
            </a:r>
            <a:endParaRPr lang="en-US" sz="5000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</p:txBody>
      </p:sp>
      <p:grpSp>
        <p:nvGrpSpPr>
          <p:cNvPr id="10" name="Group 10"/>
          <p:cNvGrpSpPr/>
          <p:nvPr/>
        </p:nvGrpSpPr>
        <p:grpSpPr>
          <a:xfrm rot="0">
            <a:off x="5253568" y="2440716"/>
            <a:ext cx="3890432" cy="7075752"/>
            <a:chOff x="0" y="0"/>
            <a:chExt cx="1024641" cy="18635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4641" cy="1863573"/>
            </a:xfrm>
            <a:custGeom>
              <a:avLst/>
              <a:gdLst/>
              <a:ahLst/>
              <a:cxnLst/>
              <a:rect l="l" t="t" r="r" b="b"/>
              <a:pathLst>
                <a:path w="1024641" h="1863573">
                  <a:moveTo>
                    <a:pt x="0" y="0"/>
                  </a:moveTo>
                  <a:lnTo>
                    <a:pt x="1024641" y="0"/>
                  </a:lnTo>
                  <a:lnTo>
                    <a:pt x="1024641" y="1863573"/>
                  </a:lnTo>
                  <a:lnTo>
                    <a:pt x="0" y="1863573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24641" cy="190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 rot="0">
            <a:off x="9255478" y="2440716"/>
            <a:ext cx="3890432" cy="7075752"/>
            <a:chOff x="0" y="0"/>
            <a:chExt cx="1024641" cy="18635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4641" cy="1863573"/>
            </a:xfrm>
            <a:custGeom>
              <a:avLst/>
              <a:gdLst/>
              <a:ahLst/>
              <a:cxnLst/>
              <a:rect l="l" t="t" r="r" b="b"/>
              <a:pathLst>
                <a:path w="1024641" h="1863573">
                  <a:moveTo>
                    <a:pt x="0" y="0"/>
                  </a:moveTo>
                  <a:lnTo>
                    <a:pt x="1024641" y="0"/>
                  </a:lnTo>
                  <a:lnTo>
                    <a:pt x="1024641" y="1863573"/>
                  </a:lnTo>
                  <a:lnTo>
                    <a:pt x="0" y="1863573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24641" cy="190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 rot="0">
            <a:off x="13368868" y="2440716"/>
            <a:ext cx="3890432" cy="7063524"/>
            <a:chOff x="0" y="0"/>
            <a:chExt cx="1024641" cy="18603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24641" cy="1860352"/>
            </a:xfrm>
            <a:custGeom>
              <a:avLst/>
              <a:gdLst/>
              <a:ahLst/>
              <a:cxnLst/>
              <a:rect l="l" t="t" r="r" b="b"/>
              <a:pathLst>
                <a:path w="1024641" h="1860352">
                  <a:moveTo>
                    <a:pt x="0" y="0"/>
                  </a:moveTo>
                  <a:lnTo>
                    <a:pt x="1024641" y="0"/>
                  </a:lnTo>
                  <a:lnTo>
                    <a:pt x="1024641" y="1860352"/>
                  </a:lnTo>
                  <a:lnTo>
                    <a:pt x="0" y="1860352"/>
                  </a:lnTo>
                  <a:close/>
                </a:path>
              </a:pathLst>
            </a:custGeom>
            <a:solidFill>
              <a:srgbClr val="E7E7E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24641" cy="1898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478720" y="2573093"/>
            <a:ext cx="32155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87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Контроль відволікань</a:t>
            </a:r>
            <a:endParaRPr lang="en-US" sz="287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592905" y="2573093"/>
            <a:ext cx="32155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87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Робота над собою</a:t>
            </a:r>
            <a:endParaRPr lang="en-US" sz="287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707886" y="2770065"/>
            <a:ext cx="321557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87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Використовуйте техніки підвищення продуктивності</a:t>
            </a:r>
            <a:endParaRPr lang="en-US" sz="287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07291" y="3635130"/>
            <a:ext cx="3815723" cy="572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</a:pPr>
            <a:r>
              <a:rPr lang="en-US" sz="251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Складаємо  план. Можете його складати перед сном або одразу як прокинулися. Він повинен бути максимально деталізованим.  Прописуйте у своєму плані і відпочинок, і прогулянку з собакою та навіть час на соцмережі.Друга важлива складова цього пункту — скорочення.</a:t>
            </a:r>
            <a:endParaRPr lang="en-US" sz="251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590994" y="3617790"/>
            <a:ext cx="3215579" cy="588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57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Виділіть конкретний час для перегляду пошти та соцмереж  і не відволікайтеся на них протягом робочого часу. Відмовляйтеся від завдань та зустрічей, які не є пріоритетними або не ведуть до ваших цілей, щоб не витрачати на них свій час. </a:t>
            </a:r>
            <a:endParaRPr lang="en-US" sz="257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477375" y="3617790"/>
            <a:ext cx="3215579" cy="56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</a:pPr>
            <a:r>
              <a:rPr lang="en-US" sz="237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Переходьте від плану до конкретних дій. Замініть шкідливі звички, які забирають час, на корисні. Визначте, що саме краде ваш час – це можуть бути як зовнішні фактори (люди, гаджети), так і внутрішні (погані звички). Гнучкий підхід до розкладу допоможе зберегти контроль над справами. </a:t>
            </a:r>
            <a:endParaRPr lang="en-US" sz="237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965521" y="3465119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8869" y="952500"/>
            <a:ext cx="15690431" cy="257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Техніка Pomodoro</a:t>
            </a:r>
            <a:endParaRPr lang="en-US" sz="4200" b="1">
              <a:solidFill>
                <a:srgbClr val="000000"/>
              </a:solidFill>
              <a:latin typeface="Canva Sans Bold" panose="020B0803030501040103"/>
              <a:ea typeface="Canva Sans Bold" panose="020B0803030501040103"/>
              <a:cs typeface="Canva Sans Bold" panose="020B0803030501040103"/>
              <a:sym typeface="Canva Sans Bold" panose="020B0803030501040103"/>
            </a:endParaRP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Працюйте сфокусовано протягом 25 хвилин, а потім робіть коротку 5-хвилинну перерву. Після чотирьох таких циклів зробіть довшу перерву.</a:t>
            </a:r>
            <a:endParaRPr lang="en-US" sz="3500" b="1">
              <a:solidFill>
                <a:srgbClr val="000000"/>
              </a:solidFill>
              <a:latin typeface="Canva Sans Bold" panose="020B0803030501040103"/>
              <a:ea typeface="Canva Sans Bold" panose="020B0803030501040103"/>
              <a:cs typeface="Canva Sans Bold" panose="020B0803030501040103"/>
              <a:sym typeface="Canva Sans Bold" panose="020B080303050104010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5817664" y="3070108"/>
            <a:ext cx="6751968" cy="6751968"/>
          </a:xfrm>
          <a:custGeom>
            <a:avLst/>
            <a:gdLst/>
            <a:ahLst/>
            <a:cxnLst/>
            <a:rect l="l" t="t" r="r" b="b"/>
            <a:pathLst>
              <a:path w="6751968" h="6751968">
                <a:moveTo>
                  <a:pt x="0" y="0"/>
                </a:moveTo>
                <a:lnTo>
                  <a:pt x="6751968" y="0"/>
                </a:lnTo>
                <a:lnTo>
                  <a:pt x="6751968" y="6751969"/>
                </a:lnTo>
                <a:lnTo>
                  <a:pt x="0" y="675196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42975"/>
            <a:ext cx="16230600" cy="259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Принцип 80/20 (Парето)</a:t>
            </a:r>
            <a:endParaRPr lang="en-US" sz="4100">
              <a:solidFill>
                <a:srgbClr val="000000"/>
              </a:solidFill>
              <a:latin typeface="Jenthill Bold" panose="02000503000000020004"/>
              <a:ea typeface="Jenthill Bold" panose="02000503000000020004"/>
              <a:cs typeface="Jenthill Bold" panose="02000503000000020004"/>
              <a:sym typeface="Jenthill Bold" panose="02000503000000020004"/>
            </a:endParaRP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Jenthill" panose="02000503000000020004"/>
                <a:ea typeface="Jenthill" panose="02000503000000020004"/>
                <a:cs typeface="Jenthill" panose="02000503000000020004"/>
                <a:sym typeface="Jenthill" panose="02000503000000020004"/>
              </a:rPr>
              <a:t>Пам'ятайте, що 20% ваших зусиль приносять </a:t>
            </a:r>
            <a:r>
              <a:rPr lang="en-US" sz="38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80%</a:t>
            </a:r>
            <a:r>
              <a:rPr lang="en-US" sz="3800">
                <a:solidFill>
                  <a:srgbClr val="000000"/>
                </a:solidFill>
                <a:latin typeface="Jenthill" panose="02000503000000020004"/>
                <a:ea typeface="Jenthill" panose="02000503000000020004"/>
                <a:cs typeface="Jenthill" panose="02000503000000020004"/>
                <a:sym typeface="Jenthill" panose="02000503000000020004"/>
              </a:rPr>
              <a:t> результатів. Зосередьтеся на цих </a:t>
            </a:r>
            <a:r>
              <a:rPr lang="en-US" sz="3800">
                <a:solidFill>
                  <a:srgbClr val="000000"/>
                </a:solidFill>
                <a:latin typeface="Jenthill Bold" panose="02000503000000020004"/>
                <a:ea typeface="Jenthill Bold" panose="02000503000000020004"/>
                <a:cs typeface="Jenthill Bold" panose="02000503000000020004"/>
                <a:sym typeface="Jenthill Bold" panose="02000503000000020004"/>
              </a:rPr>
              <a:t>20% </a:t>
            </a:r>
            <a:r>
              <a:rPr lang="en-US" sz="3800">
                <a:solidFill>
                  <a:srgbClr val="000000"/>
                </a:solidFill>
                <a:latin typeface="Jenthill" panose="02000503000000020004"/>
                <a:ea typeface="Jenthill" panose="02000503000000020004"/>
                <a:cs typeface="Jenthill" panose="02000503000000020004"/>
                <a:sym typeface="Jenthill" panose="02000503000000020004"/>
              </a:rPr>
              <a:t>ключових завдань.</a:t>
            </a:r>
            <a:endParaRPr lang="en-US" sz="3800">
              <a:solidFill>
                <a:srgbClr val="000000"/>
              </a:solidFill>
              <a:latin typeface="Jenthill" panose="02000503000000020004"/>
              <a:ea typeface="Jenthill" panose="02000503000000020004"/>
              <a:cs typeface="Jenthill" panose="02000503000000020004"/>
              <a:sym typeface="Jenthill" panose="02000503000000020004"/>
            </a:endParaRPr>
          </a:p>
          <a:p>
            <a:pPr algn="l">
              <a:lnSpc>
                <a:spcPts val="434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4773544" y="464923"/>
            <a:ext cx="8740911" cy="9357153"/>
          </a:xfrm>
          <a:custGeom>
            <a:avLst/>
            <a:gdLst/>
            <a:ahLst/>
            <a:cxnLst/>
            <a:rect l="l" t="t" r="r" b="b"/>
            <a:pathLst>
              <a:path w="8740911" h="9357153">
                <a:moveTo>
                  <a:pt x="0" y="0"/>
                </a:moveTo>
                <a:lnTo>
                  <a:pt x="8740912" y="0"/>
                </a:lnTo>
                <a:lnTo>
                  <a:pt x="8740912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7133</Words>
  <Application>WPS Presentation</Application>
  <PresentationFormat>On-screen Show (4:3)</PresentationFormat>
  <Paragraphs>136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SimSun</vt:lpstr>
      <vt:lpstr>Wingdings</vt:lpstr>
      <vt:lpstr>Lumios Marker</vt:lpstr>
      <vt:lpstr>Segoe Print</vt:lpstr>
      <vt:lpstr>Canva Sans Bold Italics</vt:lpstr>
      <vt:lpstr>Canva Sans</vt:lpstr>
      <vt:lpstr>Poppins</vt:lpstr>
      <vt:lpstr>Poppins Bold</vt:lpstr>
      <vt:lpstr>Poppins Italics</vt:lpstr>
      <vt:lpstr>Jenthill Bold</vt:lpstr>
      <vt:lpstr>Corbel</vt:lpstr>
      <vt:lpstr>Canva Sans Bold</vt:lpstr>
      <vt:lpstr>Arial</vt:lpstr>
      <vt:lpstr>Jenthill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Що поглинає наш час? Жаль про помилки і минулі невдачі; Зайва товариськість; Відволікаючі телефонні розмови; Звичка години на проліт проводити за грою в комп'ютерні ігри і переглядом телевізора; Спілкування в соціальних мережах; Звичка кожні двадцять</dc:title>
  <dc:creator/>
  <cp:lastModifiedBy>Юлія Тимошенко</cp:lastModifiedBy>
  <cp:revision>3</cp:revision>
  <dcterms:created xsi:type="dcterms:W3CDTF">2006-08-16T00:00:00Z</dcterms:created>
  <dcterms:modified xsi:type="dcterms:W3CDTF">2025-11-07T11:35:39Z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64588EDB63FD48C8964BC6E7AD64E4AA_12</vt:lpwstr>
  </property>
  <property fmtid="{D5CDD505-2E9C-101B-9397-08002B2CF9AE}" pid="3" name="KSOProductBuildVer">
    <vt:lpwstr>1033-12.2.0.22549</vt:lpwstr>
  </property>
</Properties>
</file>