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64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96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64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8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88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62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4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4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55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65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62759-1F69-4123-A955-1E78C033B2F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D3705-6CBF-44F6-BB87-9CA4AC72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74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aHQholvIX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3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fr-CA" dirty="0"/>
              <a:t/>
            </a:r>
            <a:br>
              <a:rPr lang="fr-CA" dirty="0"/>
            </a:br>
            <a:r>
              <a:rPr lang="fr-CA" dirty="0"/>
              <a:t>Devoir pour le 28.09.23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014201"/>
            <a:ext cx="8568952" cy="58326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fr-CA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r-CA" dirty="0">
                <a:solidFill>
                  <a:schemeClr val="tx1"/>
                </a:solidFill>
              </a:rPr>
              <a:t>Visionnement de l’émission « Ces réseaux sociaux » (20 minutes)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>
                <a:solidFill>
                  <a:schemeClr val="tx1"/>
                </a:solidFill>
              </a:rPr>
              <a:t>Remplir la case « Développement »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>
                <a:solidFill>
                  <a:schemeClr val="tx1"/>
                </a:solidFill>
              </a:rPr>
              <a:t>Se préparer à parler sur le thème « Ces réseaux sociaux qui nous rendent fous ».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>
                <a:solidFill>
                  <a:schemeClr val="tx1"/>
                </a:solidFill>
              </a:rPr>
              <a:t>Dresser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fr-CA" dirty="0">
                <a:solidFill>
                  <a:schemeClr val="tx1"/>
                </a:solidFill>
              </a:rPr>
              <a:t>et apprendre le vocabulaire thématique.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04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fr-CA" sz="3200" b="1" dirty="0"/>
              <a:t>Ces réseaux sociaux qui nous rendent fous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b="1" i="1" u="sng" dirty="0">
                <a:latin typeface="Cambria" panose="02040503050406030204" pitchFamily="18" charset="0"/>
                <a:ea typeface="Cambria" panose="02040503050406030204" pitchFamily="18" charset="0"/>
              </a:rPr>
              <a:t>Vocabulaire terminologique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Vendre l’espace publicitaire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Générer de l’interaction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Mettre en avant les informations sensationnelistes, conspirationnistes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Viralité sur Internet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Hebergeur de vos humeurs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Modèle économique prédateur qui vient générer de l ‘argent et du revenu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Susciter la haine, la colère, la division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65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fr-CA" sz="3200" dirty="0"/>
              <a:t>Suite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Diminuer le civisme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 désinformation attrayante pour les gens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Néfaste pour les jeunes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Manipulation de l’opinion publique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 manichéisme (</a:t>
            </a:r>
            <a:r>
              <a:rPr lang="fr-FR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Conception du bien et du mal comme deux forces égales et antagonistes.)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Être dans sa bule avec l’internet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A" b="1" dirty="0">
                <a:solidFill>
                  <a:srgbClr val="20212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Les addictions aux réseaux sociaux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50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fr-CA" sz="3200" i="1" dirty="0">
                <a:latin typeface="Cambria" pitchFamily="18" charset="0"/>
              </a:rPr>
              <a:t>II partie. Le développement</a:t>
            </a:r>
            <a:endParaRPr lang="ru-RU" sz="3200" i="1" dirty="0"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/>
              <a:t>Marqueurs de texte </a:t>
            </a:r>
            <a:r>
              <a:rPr lang="fr-FR" dirty="0"/>
              <a:t>: </a:t>
            </a:r>
            <a:r>
              <a:rPr lang="fr-FR" i="1" dirty="0"/>
              <a:t>Premièrement, Débutons, Commençons, Cependant, En contrepartie, En effet, Ainsi, Notamment, En définitif</a:t>
            </a:r>
          </a:p>
          <a:p>
            <a:r>
              <a:rPr lang="fr-FR" dirty="0"/>
              <a:t>✴ Aspect </a:t>
            </a:r>
            <a:r>
              <a:rPr lang="fr-FR" b="1" dirty="0"/>
              <a:t>1</a:t>
            </a:r>
            <a:endParaRPr lang="fr-FR" dirty="0"/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✴ Argument puis étayage</a:t>
            </a:r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✴ </a:t>
            </a:r>
            <a:r>
              <a:rPr lang="fr-FR" b="1" i="1" dirty="0">
                <a:latin typeface="Cambria" panose="02040503050406030204" pitchFamily="18" charset="0"/>
                <a:ea typeface="Cambria" panose="02040503050406030204" pitchFamily="18" charset="0"/>
              </a:rPr>
              <a:t>Conclusion partielle.</a:t>
            </a:r>
            <a:endParaRPr lang="fr-FR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✴ Aspect </a:t>
            </a:r>
            <a:r>
              <a:rPr lang="fr-FR" b="1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 ✴ Marqueur de texte</a:t>
            </a:r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✴ Argument puis étayage</a:t>
            </a:r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✴ Conclusion partielle </a:t>
            </a:r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✴ Aspect </a:t>
            </a:r>
            <a:r>
              <a:rPr lang="fr-FR" b="1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 ✴ Marqueur de texte </a:t>
            </a:r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✴ Argument puis étayage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fr-CA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✴ Conclusion partielle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93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fr-CA" b="1" dirty="0"/>
              <a:t>T</a:t>
            </a:r>
            <a:r>
              <a:rPr lang="fr-CA" sz="4400" b="1" dirty="0"/>
              <a:t>hèse justifiée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904656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r>
              <a:rPr lang="fr-CA" sz="3200" dirty="0"/>
              <a:t>	On expose un argument et on le justifie. On répète le même procédé selon le nombre d’arguments.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endParaRPr lang="fr-CA" sz="3200" dirty="0"/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r>
              <a:rPr lang="fr-CA" sz="3200" dirty="0"/>
              <a:t>	Les arguments peuvent s’appuyer sur:</a:t>
            </a:r>
          </a:p>
          <a:p>
            <a:pPr marL="365760" indent="-256032" algn="just" fontAlgn="auto">
              <a:spcAft>
                <a:spcPts val="0"/>
              </a:spcAft>
              <a:buFontTx/>
              <a:buChar char="-"/>
              <a:defRPr/>
            </a:pPr>
            <a:r>
              <a:rPr lang="fr-CA" sz="3200" dirty="0"/>
              <a:t>des faits</a:t>
            </a:r>
          </a:p>
          <a:p>
            <a:pPr marL="365760" indent="-256032" algn="just" fontAlgn="auto">
              <a:spcAft>
                <a:spcPts val="0"/>
              </a:spcAft>
              <a:buFontTx/>
              <a:buChar char="-"/>
              <a:defRPr/>
            </a:pPr>
            <a:r>
              <a:rPr lang="fr-CA" sz="3200" dirty="0"/>
              <a:t>des statistiques</a:t>
            </a:r>
          </a:p>
          <a:p>
            <a:pPr marL="365760" indent="-256032" algn="just" fontAlgn="auto">
              <a:spcAft>
                <a:spcPts val="0"/>
              </a:spcAft>
              <a:buFontTx/>
              <a:buChar char="-"/>
              <a:defRPr/>
            </a:pPr>
            <a:r>
              <a:rPr lang="fr-CA" sz="3200" dirty="0"/>
              <a:t>des exemples</a:t>
            </a:r>
          </a:p>
          <a:p>
            <a:pPr marL="365760" indent="-256032" algn="just" fontAlgn="auto">
              <a:spcAft>
                <a:spcPts val="0"/>
              </a:spcAft>
              <a:buFontTx/>
              <a:buChar char="-"/>
              <a:defRPr/>
            </a:pPr>
            <a:r>
              <a:rPr lang="fr-CA" sz="3200" dirty="0"/>
              <a:t>des anecdotes</a:t>
            </a:r>
          </a:p>
          <a:p>
            <a:pPr marL="365760" indent="-256032" algn="just" fontAlgn="auto">
              <a:spcAft>
                <a:spcPts val="0"/>
              </a:spcAft>
              <a:buFontTx/>
              <a:buChar char="-"/>
              <a:defRPr/>
            </a:pPr>
            <a:r>
              <a:rPr lang="fr-CA" sz="3200" dirty="0"/>
              <a:t>des interventions d’experts (discours rapporté)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68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108504" cy="692696"/>
          </a:xfrm>
        </p:spPr>
        <p:txBody>
          <a:bodyPr>
            <a:normAutofit/>
          </a:bodyPr>
          <a:lstStyle/>
          <a:p>
            <a:r>
              <a:rPr lang="fr-CA" sz="3200" dirty="0">
                <a:latin typeface="Cambria" panose="02040503050406030204" pitchFamily="18" charset="0"/>
                <a:ea typeface="Cambria" panose="02040503050406030204" pitchFamily="18" charset="0"/>
              </a:rPr>
              <a:t>Travail individuel préparé 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836712"/>
            <a:ext cx="9001000" cy="5904656"/>
          </a:xfrm>
        </p:spPr>
        <p:txBody>
          <a:bodyPr>
            <a:normAutofit/>
          </a:bodyPr>
          <a:lstStyle/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pPr marL="0" indent="0">
              <a:buNone/>
            </a:pPr>
            <a:r>
              <a:rPr lang="fr-CA" dirty="0"/>
              <a:t>Place pour présenter le développement du débat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874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AD5D85-A78E-40AC-F8A2-AC3BE43E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"/>
            <a:ext cx="9143999" cy="904125"/>
          </a:xfrm>
        </p:spPr>
        <p:txBody>
          <a:bodyPr>
            <a:normAutofit fontScale="90000"/>
          </a:bodyPr>
          <a:lstStyle/>
          <a:p>
            <a:pPr algn="ctr"/>
            <a:r>
              <a:rPr lang="fr-CA" sz="3200" b="1" dirty="0">
                <a:latin typeface="Cambria" panose="02040503050406030204" pitchFamily="18" charset="0"/>
                <a:ea typeface="Cambria" panose="02040503050406030204" pitchFamily="18" charset="0"/>
              </a:rPr>
              <a:t>Football 2018: le show de Mbappe, Griezman, Pogba, Lloris</a:t>
            </a:r>
            <a:endParaRPr lang="ru-RU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00C2668-6006-6B32-36B5-F2A62C2FC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45" y="795131"/>
            <a:ext cx="8969339" cy="598581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CA" sz="3600" b="1" i="1" dirty="0">
                <a:latin typeface="Cambria" panose="02040503050406030204" pitchFamily="18" charset="0"/>
                <a:ea typeface="Cambria" panose="02040503050406030204" pitchFamily="18" charset="0"/>
              </a:rPr>
              <a:t>Commenter les émotions qui reignent sur le stade avec le vocabulaire ci-dessous:</a:t>
            </a:r>
          </a:p>
          <a:p>
            <a:r>
              <a:rPr lang="fr-CA" sz="3600" dirty="0"/>
              <a:t>Stade de France</a:t>
            </a:r>
          </a:p>
          <a:p>
            <a:r>
              <a:rPr lang="fr-CA" sz="3600" dirty="0"/>
              <a:t>Le match</a:t>
            </a:r>
          </a:p>
          <a:p>
            <a:r>
              <a:rPr lang="fr-CA" sz="3600" dirty="0"/>
              <a:t>Des Bleus</a:t>
            </a:r>
          </a:p>
          <a:p>
            <a:r>
              <a:rPr lang="fr-CA" sz="3600" dirty="0"/>
              <a:t>L’atmosphère</a:t>
            </a:r>
          </a:p>
          <a:p>
            <a:r>
              <a:rPr lang="fr-CA" sz="3600" dirty="0"/>
              <a:t>La musique dynamique</a:t>
            </a:r>
          </a:p>
          <a:p>
            <a:r>
              <a:rPr lang="fr-CA" sz="3600" dirty="0"/>
              <a:t>Le show</a:t>
            </a:r>
          </a:p>
          <a:p>
            <a:r>
              <a:rPr lang="fr-CA" sz="3600" dirty="0"/>
              <a:t>Une soirée inoubliable</a:t>
            </a:r>
          </a:p>
          <a:p>
            <a:r>
              <a:rPr lang="fr-CA" sz="3600" dirty="0"/>
              <a:t>L’extase</a:t>
            </a:r>
          </a:p>
          <a:p>
            <a:r>
              <a:rPr lang="fr-CA" sz="3600" dirty="0"/>
              <a:t>Ahurissement</a:t>
            </a:r>
          </a:p>
          <a:p>
            <a:endParaRPr lang="fr-CA" sz="3600" dirty="0"/>
          </a:p>
          <a:p>
            <a:endParaRPr lang="fr-CA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8987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843935-18F4-FCAB-6586-25ECC00D7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CA" sz="3200" dirty="0">
                <a:latin typeface="Cambria" panose="02040503050406030204" pitchFamily="18" charset="0"/>
                <a:ea typeface="Cambria" panose="02040503050406030204" pitchFamily="18" charset="0"/>
              </a:rPr>
              <a:t>Argumenter la conduite émotionnelle de footballeurs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BBEC302-039A-1DEB-2EE9-EC354BB08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fr-CA" dirty="0"/>
              <a:t>Thèse: </a:t>
            </a:r>
            <a:r>
              <a:rPr lang="fr-CA" b="1" dirty="0"/>
              <a:t>On est heureux sur le stade ce jour-là</a:t>
            </a:r>
          </a:p>
          <a:p>
            <a:r>
              <a:rPr lang="fr-CA" dirty="0"/>
              <a:t>Arguments:</a:t>
            </a:r>
          </a:p>
          <a:p>
            <a:r>
              <a:rPr lang="fr-CA" dirty="0"/>
              <a:t>1.</a:t>
            </a:r>
          </a:p>
          <a:p>
            <a:r>
              <a:rPr lang="fr-CA" dirty="0"/>
              <a:t>2.</a:t>
            </a:r>
          </a:p>
          <a:p>
            <a:r>
              <a:rPr lang="fr-CA" dirty="0"/>
              <a:t>3.</a:t>
            </a:r>
          </a:p>
          <a:p>
            <a:r>
              <a:rPr lang="fr-CA" dirty="0"/>
              <a:t>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68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80EAB0-B6B7-1277-D0EF-D205D32C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1" y="0"/>
            <a:ext cx="8928992" cy="731837"/>
          </a:xfrm>
        </p:spPr>
        <p:txBody>
          <a:bodyPr>
            <a:normAutofit/>
          </a:bodyPr>
          <a:lstStyle/>
          <a:p>
            <a:r>
              <a:rPr lang="fr-CA" sz="3200" dirty="0">
                <a:latin typeface="Cambria" panose="02040503050406030204" pitchFamily="18" charset="0"/>
                <a:ea typeface="Cambria" panose="02040503050406030204" pitchFamily="18" charset="0"/>
              </a:rPr>
              <a:t>Devoir pour la fois prochaine 05.10.23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8336C89-577D-C409-E953-2D1C96535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949280"/>
          </a:xfrm>
        </p:spPr>
        <p:txBody>
          <a:bodyPr/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https://www.youtube.com/watch?v=RaHQholvIXk</a:t>
            </a:r>
            <a:endParaRPr lang="en-US" dirty="0"/>
          </a:p>
          <a:p>
            <a:pPr marL="0" indent="0">
              <a:buNone/>
            </a:pPr>
            <a:r>
              <a:rPr lang="fr-FR" b="1" dirty="0" smtClean="0">
                <a:solidFill>
                  <a:srgbClr val="0F0F0F"/>
                </a:solidFill>
                <a:latin typeface="YouTube Sans"/>
              </a:rPr>
              <a:t>«</a:t>
            </a:r>
            <a:r>
              <a:rPr lang="fr-FR" b="1" dirty="0">
                <a:solidFill>
                  <a:srgbClr val="0F0F0F"/>
                </a:solidFill>
                <a:latin typeface="YouTube Sans"/>
              </a:rPr>
              <a:t> </a:t>
            </a:r>
            <a:r>
              <a:rPr lang="fr-FR" b="1" i="0" dirty="0">
                <a:solidFill>
                  <a:srgbClr val="0F0F0F"/>
                </a:solidFill>
                <a:effectLst/>
                <a:latin typeface="YouTube Sans"/>
              </a:rPr>
              <a:t>La construction du Louvre en 3D </a:t>
            </a:r>
            <a:r>
              <a:rPr lang="fr-FR" b="1" i="0" dirty="0" smtClean="0">
                <a:solidFill>
                  <a:srgbClr val="0F0F0F"/>
                </a:solidFill>
                <a:effectLst/>
                <a:latin typeface="YouTube Sans"/>
              </a:rPr>
              <a:t>»</a:t>
            </a:r>
            <a:endParaRPr lang="fr-FR" b="1" dirty="0">
              <a:solidFill>
                <a:srgbClr val="0F0F0F"/>
              </a:solidFill>
              <a:latin typeface="YouTube Sans"/>
            </a:endParaRPr>
          </a:p>
          <a:p>
            <a:endParaRPr lang="fr-FR" b="1" dirty="0" smtClean="0">
              <a:solidFill>
                <a:srgbClr val="0F0F0F"/>
              </a:solidFill>
              <a:latin typeface="YouTube Sans"/>
            </a:endParaRPr>
          </a:p>
          <a:p>
            <a:r>
              <a:rPr lang="fr-FR" b="1" dirty="0" smtClean="0">
                <a:solidFill>
                  <a:srgbClr val="0F0F0F"/>
                </a:solidFill>
                <a:latin typeface="YouTube Sans"/>
              </a:rPr>
              <a:t>1. Vidéo </a:t>
            </a:r>
            <a:r>
              <a:rPr lang="fr-FR" b="1" dirty="0">
                <a:solidFill>
                  <a:srgbClr val="0F0F0F"/>
                </a:solidFill>
                <a:latin typeface="YouTube Sans"/>
              </a:rPr>
              <a:t>à visionner.</a:t>
            </a:r>
          </a:p>
          <a:p>
            <a:r>
              <a:rPr lang="fr-FR" b="1" i="0" dirty="0" smtClean="0">
                <a:solidFill>
                  <a:srgbClr val="0F0F0F"/>
                </a:solidFill>
                <a:effectLst/>
                <a:latin typeface="YouTube Sans"/>
              </a:rPr>
              <a:t>2. Dresser</a:t>
            </a:r>
            <a:r>
              <a:rPr lang="ru-RU" b="1" dirty="0" smtClean="0">
                <a:solidFill>
                  <a:srgbClr val="0F0F0F"/>
                </a:solidFill>
                <a:latin typeface="YouTube Sans"/>
              </a:rPr>
              <a:t> </a:t>
            </a:r>
            <a:r>
              <a:rPr lang="fr-CA" b="1" dirty="0" smtClean="0">
                <a:solidFill>
                  <a:srgbClr val="0F0F0F"/>
                </a:solidFill>
                <a:latin typeface="YouTube Sans"/>
              </a:rPr>
              <a:t>et apprendre</a:t>
            </a:r>
            <a:r>
              <a:rPr lang="fr-FR" b="1" i="0" dirty="0" smtClean="0">
                <a:solidFill>
                  <a:srgbClr val="0F0F0F"/>
                </a:solidFill>
                <a:effectLst/>
                <a:latin typeface="YouTube Sans"/>
              </a:rPr>
              <a:t> </a:t>
            </a:r>
            <a:r>
              <a:rPr lang="fr-FR" b="1" i="0" dirty="0">
                <a:solidFill>
                  <a:srgbClr val="0F0F0F"/>
                </a:solidFill>
                <a:effectLst/>
                <a:latin typeface="YouTube Sans"/>
              </a:rPr>
              <a:t>le </a:t>
            </a:r>
            <a:r>
              <a:rPr lang="fr-FR" b="1" i="0">
                <a:solidFill>
                  <a:srgbClr val="0F0F0F"/>
                </a:solidFill>
                <a:effectLst/>
                <a:latin typeface="YouTube Sans"/>
              </a:rPr>
              <a:t>vocabulaire </a:t>
            </a:r>
            <a:r>
              <a:rPr lang="fr-FR" b="1" i="0" smtClean="0">
                <a:solidFill>
                  <a:srgbClr val="0F0F0F"/>
                </a:solidFill>
                <a:effectLst/>
                <a:latin typeface="YouTube Sans"/>
              </a:rPr>
              <a:t>    thématique</a:t>
            </a:r>
            <a:endParaRPr lang="fr-FR" b="1" i="0" dirty="0">
              <a:solidFill>
                <a:srgbClr val="0F0F0F"/>
              </a:solidFill>
              <a:effectLst/>
              <a:latin typeface="YouTube Sans"/>
            </a:endParaRPr>
          </a:p>
          <a:p>
            <a:r>
              <a:rPr lang="fr-FR" b="1" dirty="0" smtClean="0">
                <a:solidFill>
                  <a:srgbClr val="0F0F0F"/>
                </a:solidFill>
                <a:latin typeface="YouTube Sans"/>
              </a:rPr>
              <a:t>3. Préparez </a:t>
            </a:r>
            <a:r>
              <a:rPr lang="fr-FR" b="1" dirty="0">
                <a:solidFill>
                  <a:srgbClr val="0F0F0F"/>
                </a:solidFill>
                <a:latin typeface="YouTube Sans"/>
              </a:rPr>
              <a:t>la conversation sur le Louvre.</a:t>
            </a:r>
            <a:endParaRPr lang="fr-FR" b="1" i="0" dirty="0">
              <a:solidFill>
                <a:srgbClr val="0F0F0F"/>
              </a:solidFill>
              <a:effectLst/>
              <a:latin typeface="YouTube Sans"/>
            </a:endParaRPr>
          </a:p>
          <a:p>
            <a:endParaRPr lang="fr-FR" b="1" dirty="0">
              <a:solidFill>
                <a:srgbClr val="0F0F0F"/>
              </a:solidFill>
              <a:latin typeface="YouTube Sans"/>
            </a:endParaRPr>
          </a:p>
          <a:p>
            <a:endParaRPr lang="fr-FR" b="1" i="0" dirty="0">
              <a:solidFill>
                <a:srgbClr val="0F0F0F"/>
              </a:solidFill>
              <a:effectLst/>
              <a:latin typeface="YouTube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273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247</Words>
  <Application>Microsoft Office PowerPoint</Application>
  <PresentationFormat>Экран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Devoir pour le 28.09.23 </vt:lpstr>
      <vt:lpstr>Ces réseaux sociaux qui nous rendent fous</vt:lpstr>
      <vt:lpstr>Suite</vt:lpstr>
      <vt:lpstr>II partie. Le développement</vt:lpstr>
      <vt:lpstr>Thèse justifiée</vt:lpstr>
      <vt:lpstr>Travail individuel préparé </vt:lpstr>
      <vt:lpstr>Football 2018: le show de Mbappe, Griezman, Pogba, Lloris</vt:lpstr>
      <vt:lpstr>Argumenter la conduite émotionnelle de footballeurs</vt:lpstr>
      <vt:lpstr>Devoir pour la fois prochaine 05.10.23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Морошкина</dc:creator>
  <cp:lastModifiedBy>Галина Морошкина</cp:lastModifiedBy>
  <cp:revision>7</cp:revision>
  <dcterms:created xsi:type="dcterms:W3CDTF">2023-09-22T09:19:17Z</dcterms:created>
  <dcterms:modified xsi:type="dcterms:W3CDTF">2023-10-02T06:39:38Z</dcterms:modified>
</cp:coreProperties>
</file>