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810" y="-29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06.09.2024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95277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uk-UA" b="1" dirty="0" smtClean="0"/>
              <a:t>Вступ до вивчення історії української культури 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3" y="1340768"/>
            <a:ext cx="4393903" cy="3150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6632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2</a:t>
            </a:r>
            <a:r>
              <a:rPr lang="ru-RU" b="1" dirty="0"/>
              <a:t>. </a:t>
            </a:r>
            <a:r>
              <a:rPr lang="uk-UA" b="1" dirty="0" smtClean="0"/>
              <a:t>Періодизація історії культури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2323652"/>
            <a:ext cx="6912768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uk-UA" dirty="0"/>
              <a:t>А</a:t>
            </a:r>
            <a:r>
              <a:rPr lang="uk-UA" dirty="0" smtClean="0"/>
              <a:t>мериканський етнограф </a:t>
            </a:r>
            <a:r>
              <a:rPr lang="uk-UA" dirty="0" err="1" smtClean="0"/>
              <a:t>Льюїс</a:t>
            </a:r>
            <a:r>
              <a:rPr lang="uk-UA" dirty="0" smtClean="0"/>
              <a:t> Генрі Морган </a:t>
            </a:r>
          </a:p>
          <a:p>
            <a:r>
              <a:rPr lang="uk-UA" dirty="0" smtClean="0"/>
              <a:t>1) </a:t>
            </a:r>
            <a:r>
              <a:rPr lang="uk-UA" b="1" dirty="0" smtClean="0"/>
              <a:t>Дикунство</a:t>
            </a:r>
            <a:r>
              <a:rPr lang="uk-UA" dirty="0" smtClean="0"/>
              <a:t>: найбільш примітивний період, коли люди займалися збиральництвом та полюванням. </a:t>
            </a:r>
          </a:p>
          <a:p>
            <a:r>
              <a:rPr lang="uk-UA" dirty="0" smtClean="0"/>
              <a:t>2) </a:t>
            </a:r>
            <a:r>
              <a:rPr lang="uk-UA" b="1" dirty="0" smtClean="0"/>
              <a:t>Варварство</a:t>
            </a:r>
            <a:r>
              <a:rPr lang="uk-UA" dirty="0" smtClean="0"/>
              <a:t>: починається винайденням гончарства та переходом до землеробства і скотарства. </a:t>
            </a:r>
          </a:p>
          <a:p>
            <a:r>
              <a:rPr lang="uk-UA" dirty="0" smtClean="0"/>
              <a:t>3) </a:t>
            </a:r>
            <a:r>
              <a:rPr lang="uk-UA" b="1" dirty="0" smtClean="0"/>
              <a:t>Цивілізація</a:t>
            </a:r>
            <a:r>
              <a:rPr lang="uk-UA" dirty="0" smtClean="0"/>
              <a:t>: починається винайденням писемності, створенням науки, розвитком міст тощо. </a:t>
            </a: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013176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044" y="16768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7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548680"/>
            <a:ext cx="7024744" cy="864096"/>
          </a:xfrm>
        </p:spPr>
        <p:txBody>
          <a:bodyPr/>
          <a:lstStyle/>
          <a:p>
            <a:r>
              <a:rPr lang="uk-UA" dirty="0" smtClean="0"/>
              <a:t>Марксистська схема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412776"/>
            <a:ext cx="7281257" cy="4419853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1) </a:t>
            </a:r>
            <a:r>
              <a:rPr lang="uk-UA" b="1" dirty="0" smtClean="0"/>
              <a:t>Первісний</a:t>
            </a:r>
            <a:r>
              <a:rPr lang="uk-UA" dirty="0" smtClean="0"/>
              <a:t>: культура первісного суспільства, коли не існувало класів, приватної власності, багатих та бідних. </a:t>
            </a:r>
          </a:p>
          <a:p>
            <a:r>
              <a:rPr lang="uk-UA" dirty="0" smtClean="0"/>
              <a:t>2) </a:t>
            </a:r>
            <a:r>
              <a:rPr lang="uk-UA" b="1" dirty="0" smtClean="0"/>
              <a:t>Рабовласницький</a:t>
            </a:r>
            <a:r>
              <a:rPr lang="uk-UA" dirty="0" smtClean="0"/>
              <a:t>: суспільство поділяється на два основні класи – рабовласників та рабів – для кожного з яких властива власна культура. </a:t>
            </a:r>
          </a:p>
          <a:p>
            <a:r>
              <a:rPr lang="uk-UA" dirty="0" smtClean="0"/>
              <a:t>3) </a:t>
            </a:r>
            <a:r>
              <a:rPr lang="uk-UA" b="1" dirty="0" smtClean="0"/>
              <a:t>Феодальний</a:t>
            </a:r>
            <a:r>
              <a:rPr lang="uk-UA" dirty="0" smtClean="0"/>
              <a:t>: культура землевласників-феодалів та культура залежних від них селян. </a:t>
            </a:r>
          </a:p>
          <a:p>
            <a:r>
              <a:rPr lang="uk-UA" dirty="0" smtClean="0"/>
              <a:t>4) </a:t>
            </a:r>
            <a:r>
              <a:rPr lang="uk-UA" b="1" dirty="0" smtClean="0"/>
              <a:t>Капіталістичний</a:t>
            </a:r>
            <a:r>
              <a:rPr lang="uk-UA" dirty="0" smtClean="0"/>
              <a:t> (або буржуазний): культура власників виробництва та культура найманих робітників. </a:t>
            </a:r>
          </a:p>
          <a:p>
            <a:r>
              <a:rPr lang="uk-UA" dirty="0" smtClean="0"/>
              <a:t>5) </a:t>
            </a:r>
            <a:r>
              <a:rPr lang="uk-UA" b="1" dirty="0" smtClean="0"/>
              <a:t>Комуністичний</a:t>
            </a:r>
            <a:r>
              <a:rPr lang="uk-UA" dirty="0" smtClean="0"/>
              <a:t>: період, що ще не настав; у ньому зникне поділ на різні класи і, відповідно, культури. У СРСР також, зокрема з тактичних міркувань, виділяли соціалістичний етап, який оголошували </a:t>
            </a:r>
            <a:r>
              <a:rPr lang="uk-UA" dirty="0" err="1" smtClean="0"/>
              <a:t>передднем</a:t>
            </a:r>
            <a:r>
              <a:rPr lang="uk-UA" dirty="0" smtClean="0"/>
              <a:t> комуністичного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62" y="-10886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04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Соціологічна періодизація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Архаїчне суспільство</a:t>
            </a:r>
          </a:p>
          <a:p>
            <a:r>
              <a:rPr lang="uk-UA" dirty="0" smtClean="0"/>
              <a:t>Аграрне суспільство</a:t>
            </a:r>
          </a:p>
          <a:p>
            <a:r>
              <a:rPr lang="uk-UA" dirty="0" smtClean="0"/>
              <a:t>Індустріальне суспільство</a:t>
            </a:r>
          </a:p>
          <a:p>
            <a:r>
              <a:rPr lang="uk-UA" dirty="0" smtClean="0"/>
              <a:t>Постіндустріальне суспільство 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797152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764704"/>
            <a:ext cx="7024744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Класична періодизація історії культури 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1" y="1988840"/>
            <a:ext cx="6840760" cy="3843789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1) Первісна культура: від появи людини до виникнення перших цивілізацій. </a:t>
            </a:r>
          </a:p>
          <a:p>
            <a:r>
              <a:rPr lang="uk-UA" dirty="0" smtClean="0"/>
              <a:t>2) Культура стародавнього світу: від становлення перших держав Стародавнього Сходу до загибелі Західної Римської імперії. </a:t>
            </a:r>
          </a:p>
          <a:p>
            <a:r>
              <a:rPr lang="uk-UA" dirty="0" smtClean="0"/>
              <a:t>3) Культура середніх віків: від зникнення античності до Великих географічних </a:t>
            </a:r>
            <a:r>
              <a:rPr lang="uk-UA" dirty="0" err="1" smtClean="0"/>
              <a:t>відкриттів</a:t>
            </a:r>
            <a:r>
              <a:rPr lang="uk-UA" dirty="0" smtClean="0"/>
              <a:t>. </a:t>
            </a:r>
          </a:p>
          <a:p>
            <a:r>
              <a:rPr lang="uk-UA" dirty="0" smtClean="0"/>
              <a:t>4) Культура раннього нового часу: від відкриття Америки до становлення індустріального суспільства. </a:t>
            </a:r>
          </a:p>
          <a:p>
            <a:r>
              <a:rPr lang="uk-UA" dirty="0" smtClean="0"/>
              <a:t>5) Культура нового часу: кінець ХVIII – початок ХХ століття. </a:t>
            </a:r>
          </a:p>
          <a:p>
            <a:r>
              <a:rPr lang="uk-UA" dirty="0" smtClean="0"/>
              <a:t>6) Культура новітньої епохи: від Першої світової війни до сьогодення. 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013176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93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</a:t>
            </a:r>
            <a:r>
              <a:rPr lang="ru-RU" b="1" dirty="0"/>
              <a:t>. </a:t>
            </a:r>
            <a:r>
              <a:rPr lang="uk-UA" b="1" dirty="0" smtClean="0"/>
              <a:t>Підходи, концепції та інтерпретації в культурі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323652"/>
            <a:ext cx="7209249" cy="3508977"/>
          </a:xfrm>
        </p:spPr>
        <p:txBody>
          <a:bodyPr>
            <a:normAutofit fontScale="92500" lnSpcReduction="10000"/>
          </a:bodyPr>
          <a:lstStyle/>
          <a:p>
            <a:pPr marL="68580" indent="0">
              <a:buNone/>
            </a:pPr>
            <a:r>
              <a:rPr lang="uk-UA" b="1" dirty="0" smtClean="0"/>
              <a:t>Позитивісти</a:t>
            </a:r>
            <a:r>
              <a:rPr lang="uk-UA" dirty="0" smtClean="0"/>
              <a:t>: наука загалом не повинна виходити за рамки дослідного («позитивного») знання (Огюст </a:t>
            </a:r>
            <a:r>
              <a:rPr lang="uk-UA" dirty="0" err="1" smtClean="0"/>
              <a:t>Конт</a:t>
            </a:r>
            <a:r>
              <a:rPr lang="uk-UA" dirty="0" smtClean="0"/>
              <a:t>, Джон Мілль та </a:t>
            </a:r>
            <a:r>
              <a:rPr lang="uk-UA" dirty="0" err="1" smtClean="0"/>
              <a:t>Герберт</a:t>
            </a:r>
            <a:r>
              <a:rPr lang="uk-UA" dirty="0" smtClean="0"/>
              <a:t> Спенсер). </a:t>
            </a:r>
          </a:p>
          <a:p>
            <a:pPr marL="68580" indent="0">
              <a:buNone/>
            </a:pPr>
            <a:endParaRPr lang="uk-UA" dirty="0" smtClean="0"/>
          </a:p>
          <a:p>
            <a:r>
              <a:rPr lang="uk-UA" dirty="0" smtClean="0"/>
              <a:t>Вивчення фактів, з яких уже природнім чином будуть виводитися закони. </a:t>
            </a:r>
          </a:p>
          <a:p>
            <a:r>
              <a:rPr lang="uk-UA" dirty="0"/>
              <a:t>В</a:t>
            </a:r>
            <a:r>
              <a:rPr lang="uk-UA" dirty="0" smtClean="0"/>
              <a:t>ивчати окремі культурні артефакти та явища. </a:t>
            </a:r>
          </a:p>
          <a:p>
            <a:r>
              <a:rPr lang="uk-UA" dirty="0" smtClean="0"/>
              <a:t>Недолік підходу: відсутність широких узагальнень та звернення уваги лише на зовнішні атрибути культурних явищ.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18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052736"/>
            <a:ext cx="6777317" cy="4779893"/>
          </a:xfrm>
        </p:spPr>
        <p:txBody>
          <a:bodyPr>
            <a:normAutofit/>
          </a:bodyPr>
          <a:lstStyle/>
          <a:p>
            <a:r>
              <a:rPr lang="uk-UA" b="1" dirty="0" smtClean="0"/>
              <a:t>Ігрова концепція </a:t>
            </a:r>
            <a:r>
              <a:rPr lang="uk-UA" dirty="0" smtClean="0"/>
              <a:t>(</a:t>
            </a:r>
            <a:r>
              <a:rPr lang="uk-UA" dirty="0" err="1" smtClean="0"/>
              <a:t>Йоган</a:t>
            </a:r>
            <a:r>
              <a:rPr lang="uk-UA" dirty="0" smtClean="0"/>
              <a:t> </a:t>
            </a:r>
            <a:r>
              <a:rPr lang="uk-UA" dirty="0" err="1" smtClean="0"/>
              <a:t>Гейзинга</a:t>
            </a:r>
            <a:r>
              <a:rPr lang="uk-UA" dirty="0" smtClean="0"/>
              <a:t>): культура є породженням грайливої поведінки, виникає і поширюється саме у формі гри. </a:t>
            </a:r>
          </a:p>
          <a:p>
            <a:r>
              <a:rPr lang="uk-UA" dirty="0" smtClean="0"/>
              <a:t>При вивченні тих чи інших проявів культури (мистецтва, науки, освіти та інших) потрібно визначити правила участі в них, допускати відсутність «розумності», не забувати про свободу та добровільність людської творчості. 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62" y="4327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3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836712"/>
            <a:ext cx="6777317" cy="4995917"/>
          </a:xfrm>
        </p:spPr>
        <p:txBody>
          <a:bodyPr>
            <a:normAutofit fontScale="92500" lnSpcReduction="20000"/>
          </a:bodyPr>
          <a:lstStyle/>
          <a:p>
            <a:r>
              <a:rPr lang="uk-UA" b="1" dirty="0" smtClean="0"/>
              <a:t>Символічна теорія культури </a:t>
            </a:r>
            <a:r>
              <a:rPr lang="uk-UA" dirty="0" smtClean="0"/>
              <a:t>(Ернст </a:t>
            </a:r>
            <a:r>
              <a:rPr lang="uk-UA" dirty="0" err="1" smtClean="0"/>
              <a:t>Кассірер</a:t>
            </a:r>
            <a:r>
              <a:rPr lang="uk-UA" dirty="0" smtClean="0"/>
              <a:t>): культура є відповіддю на недосконалість людської природи, формою небіологічної адаптації до навколишнього середовища. </a:t>
            </a:r>
          </a:p>
          <a:p>
            <a:r>
              <a:rPr lang="uk-UA" dirty="0" smtClean="0"/>
              <a:t>Життя кожної людини відбувається у світі, де правила диктують не інстинкти, а культурні стереотипи, норми, символи. </a:t>
            </a:r>
          </a:p>
          <a:p>
            <a:r>
              <a:rPr lang="uk-UA" dirty="0" smtClean="0"/>
              <a:t>Фактично людина існує одночасно у двох світах: фізичному та символічному. </a:t>
            </a:r>
          </a:p>
          <a:p>
            <a:r>
              <a:rPr lang="uk-UA" dirty="0" smtClean="0"/>
              <a:t>У останньому розрізнені символи складаються в цілісні концепції, що формують картину світу, формулюють відповідні їй правила поведінки. </a:t>
            </a:r>
          </a:p>
          <a:p>
            <a:r>
              <a:rPr lang="uk-UA" dirty="0" smtClean="0"/>
              <a:t>Завданням же наук про культуру є розшифрування цих знаків, на зразок перекладу з іноземної мови. 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62" y="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485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764704"/>
            <a:ext cx="6777317" cy="5067925"/>
          </a:xfrm>
        </p:spPr>
        <p:txBody>
          <a:bodyPr>
            <a:normAutofit fontScale="85000" lnSpcReduction="10000"/>
          </a:bodyPr>
          <a:lstStyle/>
          <a:p>
            <a:r>
              <a:rPr lang="uk-UA" b="1" dirty="0" smtClean="0"/>
              <a:t>Психоаналіз</a:t>
            </a:r>
            <a:r>
              <a:rPr lang="ru-RU" dirty="0" smtClean="0"/>
              <a:t> (</a:t>
            </a:r>
            <a:r>
              <a:rPr lang="uk-UA" dirty="0" smtClean="0"/>
              <a:t>Зиґмунд</a:t>
            </a:r>
            <a:r>
              <a:rPr lang="ru-RU" dirty="0" smtClean="0"/>
              <a:t> </a:t>
            </a:r>
            <a:r>
              <a:rPr lang="ru-RU" dirty="0"/>
              <a:t>Фрейд): </a:t>
            </a:r>
            <a:r>
              <a:rPr lang="uk-UA" dirty="0" smtClean="0"/>
              <a:t>людська особистість є складним утворенням. </a:t>
            </a:r>
          </a:p>
          <a:p>
            <a:r>
              <a:rPr lang="uk-UA" dirty="0" smtClean="0"/>
              <a:t>Її утворюють </a:t>
            </a:r>
            <a:r>
              <a:rPr lang="ru-RU" dirty="0" smtClean="0"/>
              <a:t>«</a:t>
            </a:r>
            <a:r>
              <a:rPr lang="en-US" dirty="0"/>
              <a:t>Id» </a:t>
            </a:r>
            <a:r>
              <a:rPr lang="en-US" dirty="0" smtClean="0"/>
              <a:t>(«</a:t>
            </a:r>
            <a:r>
              <a:rPr lang="uk-UA" dirty="0" smtClean="0"/>
              <a:t>Воно</a:t>
            </a:r>
            <a:r>
              <a:rPr lang="ru-RU" dirty="0" smtClean="0"/>
              <a:t>») </a:t>
            </a:r>
            <a:r>
              <a:rPr lang="ru-RU" dirty="0"/>
              <a:t>– </a:t>
            </a:r>
            <a:r>
              <a:rPr lang="uk-UA" dirty="0" smtClean="0"/>
              <a:t>підсвідоме</a:t>
            </a:r>
            <a:r>
              <a:rPr lang="ru-RU" dirty="0" smtClean="0"/>
              <a:t>, </a:t>
            </a:r>
            <a:r>
              <a:rPr lang="ru-RU" dirty="0"/>
              <a:t>«</a:t>
            </a:r>
            <a:r>
              <a:rPr lang="en-US" dirty="0"/>
              <a:t>Ego» («</a:t>
            </a:r>
            <a:r>
              <a:rPr lang="ru-RU" dirty="0"/>
              <a:t>Я») – </a:t>
            </a:r>
            <a:r>
              <a:rPr lang="uk-UA" dirty="0" smtClean="0"/>
              <a:t>свідомість</a:t>
            </a:r>
            <a:r>
              <a:rPr lang="ru-RU" dirty="0" smtClean="0"/>
              <a:t> </a:t>
            </a:r>
            <a:r>
              <a:rPr lang="ru-RU" dirty="0"/>
              <a:t>та «</a:t>
            </a:r>
            <a:r>
              <a:rPr lang="en-US" dirty="0"/>
              <a:t>Super Ego» («</a:t>
            </a:r>
            <a:r>
              <a:rPr lang="ru-RU" dirty="0"/>
              <a:t>Над Я») – над </a:t>
            </a:r>
            <a:r>
              <a:rPr lang="uk-UA" dirty="0" smtClean="0"/>
              <a:t>свідоме. </a:t>
            </a:r>
          </a:p>
          <a:p>
            <a:r>
              <a:rPr lang="uk-UA" dirty="0" smtClean="0"/>
              <a:t>У сфері підсвідомості живуть потужні інстинкти, до яких він зараховував «лібідо» </a:t>
            </a:r>
            <a:r>
              <a:rPr lang="ru-RU" dirty="0" smtClean="0"/>
              <a:t>(</a:t>
            </a:r>
            <a:r>
              <a:rPr lang="uk-UA" dirty="0" smtClean="0"/>
              <a:t>бажання відтворення </a:t>
            </a:r>
            <a:r>
              <a:rPr lang="ru-RU" dirty="0" smtClean="0"/>
              <a:t>роду</a:t>
            </a:r>
            <a:r>
              <a:rPr lang="ru-RU" dirty="0"/>
              <a:t>) та «</a:t>
            </a:r>
            <a:r>
              <a:rPr lang="ru-RU" dirty="0" err="1"/>
              <a:t>мартідо</a:t>
            </a:r>
            <a:r>
              <a:rPr lang="ru-RU" dirty="0"/>
              <a:t>» </a:t>
            </a:r>
            <a:r>
              <a:rPr lang="ru-RU" dirty="0" smtClean="0"/>
              <a:t>(</a:t>
            </a:r>
            <a:r>
              <a:rPr lang="uk-UA" dirty="0" smtClean="0"/>
              <a:t>бажання нищення</a:t>
            </a:r>
            <a:r>
              <a:rPr lang="ru-RU" dirty="0" smtClean="0"/>
              <a:t>). </a:t>
            </a:r>
          </a:p>
          <a:p>
            <a:r>
              <a:rPr lang="uk-UA" dirty="0" smtClean="0"/>
              <a:t>Людська особистість є полем бою між інстинктами та моральними нормами «Над Я». </a:t>
            </a:r>
          </a:p>
          <a:p>
            <a:r>
              <a:rPr lang="uk-UA" dirty="0" smtClean="0"/>
              <a:t>Щоб приручити тваринні інстинкти, людина вдається до сублімації – заміни низьких потягів більш соціально прийнятними заняттями. </a:t>
            </a:r>
          </a:p>
          <a:p>
            <a:r>
              <a:rPr lang="uk-UA" dirty="0" smtClean="0"/>
              <a:t>Культура є результатом такої сублімації і базується на прирученій енергії лібідо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62" y="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40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 </a:t>
            </a:r>
            <a:r>
              <a:rPr lang="uk-UA" b="1" dirty="0" smtClean="0"/>
              <a:t>План лекції: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uk-UA" dirty="0" smtClean="0"/>
              <a:t>Культура, її види та форми. </a:t>
            </a:r>
          </a:p>
          <a:p>
            <a:r>
              <a:rPr lang="uk-UA" dirty="0" smtClean="0"/>
              <a:t>2. Періодизація історії культури. </a:t>
            </a:r>
          </a:p>
          <a:p>
            <a:r>
              <a:rPr lang="uk-UA" dirty="0" smtClean="0"/>
              <a:t>3. Підходи, концепції та інтерпретації в культурі. </a:t>
            </a:r>
            <a:endParaRPr lang="uk-U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24363"/>
            <a:ext cx="2305050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-54429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016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b="1" dirty="0" smtClean="0"/>
              <a:t>1. </a:t>
            </a:r>
            <a:r>
              <a:rPr lang="uk-UA" b="1" dirty="0" smtClean="0"/>
              <a:t>Культура, її види та форми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Ви розумієте поняття «культура»?</a:t>
            </a:r>
          </a:p>
          <a:p>
            <a:r>
              <a:rPr lang="uk-UA" dirty="0" smtClean="0"/>
              <a:t>Що це слово для Вас означає?</a:t>
            </a:r>
          </a:p>
          <a:p>
            <a:r>
              <a:rPr lang="uk-UA" dirty="0" smtClean="0"/>
              <a:t>Якими словами її можна охарактеризувати?</a:t>
            </a:r>
          </a:p>
          <a:p>
            <a:r>
              <a:rPr lang="uk-UA" dirty="0" smtClean="0"/>
              <a:t>Якими діями?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149080"/>
            <a:ext cx="23098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Культура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uk-UA" dirty="0" smtClean="0"/>
              <a:t>прояв людського життя, який виражається в найрізноманітніших моделях поведінки та засобах і продуктах діяльності, зокрема в ідеях, ідеалах, нормах та цінностях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93096"/>
            <a:ext cx="2309813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9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209249" cy="5139933"/>
          </a:xfrm>
        </p:spPr>
        <p:txBody>
          <a:bodyPr/>
          <a:lstStyle/>
          <a:p>
            <a:endParaRPr lang="ru-RU" dirty="0"/>
          </a:p>
          <a:p>
            <a:r>
              <a:rPr lang="ru-RU" dirty="0"/>
              <a:t> </a:t>
            </a:r>
            <a:r>
              <a:rPr lang="uk-UA" dirty="0" smtClean="0"/>
              <a:t>Латинське</a:t>
            </a:r>
            <a:r>
              <a:rPr lang="ru-RU" dirty="0" smtClean="0"/>
              <a:t> </a:t>
            </a:r>
            <a:r>
              <a:rPr lang="ru-RU" dirty="0"/>
              <a:t>слово «</a:t>
            </a:r>
            <a:r>
              <a:rPr lang="en-US" dirty="0" err="1"/>
              <a:t>cultura</a:t>
            </a:r>
            <a:r>
              <a:rPr lang="en-US" dirty="0"/>
              <a:t>» </a:t>
            </a:r>
            <a:r>
              <a:rPr lang="uk-UA" dirty="0" smtClean="0"/>
              <a:t>означає і землеробство та хліборобство, і обробіток та догляд, і освіту та розвиток, і шанування та догідливість</a:t>
            </a:r>
            <a:r>
              <a:rPr lang="ru-RU" dirty="0" smtClean="0"/>
              <a:t>. 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936"/>
            <a:ext cx="449154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7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792088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Культура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4419853"/>
          </a:xfrm>
        </p:spPr>
        <p:txBody>
          <a:bodyPr/>
          <a:lstStyle/>
          <a:p>
            <a:pPr algn="ctr"/>
            <a:r>
              <a:rPr lang="uk-UA" b="1" dirty="0" smtClean="0"/>
              <a:t>Матеріальна</a:t>
            </a:r>
          </a:p>
          <a:p>
            <a:endParaRPr lang="uk-UA" dirty="0"/>
          </a:p>
          <a:p>
            <a:endParaRPr lang="uk-UA" dirty="0" smtClean="0"/>
          </a:p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uk-UA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69613"/>
            <a:ext cx="26955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8399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24744"/>
            <a:ext cx="2055040" cy="2492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7492"/>
            <a:ext cx="3634032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060" y="3895937"/>
            <a:ext cx="429429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59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1008112"/>
          </a:xfrm>
        </p:spPr>
        <p:txBody>
          <a:bodyPr/>
          <a:lstStyle/>
          <a:p>
            <a:pPr algn="ctr"/>
            <a:r>
              <a:rPr lang="uk-UA" dirty="0" smtClean="0"/>
              <a:t>Культура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556792"/>
            <a:ext cx="6777317" cy="4275837"/>
          </a:xfrm>
        </p:spPr>
        <p:txBody>
          <a:bodyPr/>
          <a:lstStyle/>
          <a:p>
            <a:pPr algn="ctr"/>
            <a:r>
              <a:rPr lang="uk-UA" b="1" dirty="0" smtClean="0"/>
              <a:t>Духовна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50262"/>
            <a:ext cx="3361556" cy="188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50262"/>
            <a:ext cx="2808312" cy="212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86" y="4365104"/>
            <a:ext cx="328674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57" y="429309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732" y="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Культура за рівнем приналежності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– </a:t>
            </a:r>
            <a:r>
              <a:rPr lang="uk-UA" dirty="0" smtClean="0"/>
              <a:t>світова (синтез досягнень усіх народів світу); </a:t>
            </a:r>
          </a:p>
          <a:p>
            <a:r>
              <a:rPr lang="uk-UA" dirty="0" smtClean="0"/>
              <a:t>– національна (спадщина окремої національної спільноти/країни); </a:t>
            </a:r>
          </a:p>
          <a:p>
            <a:r>
              <a:rPr lang="uk-UA" dirty="0" smtClean="0"/>
              <a:t>– субкультура (культура окремої соціальної групи, наприклад, селян чи молоді, елітарна та масова); </a:t>
            </a:r>
          </a:p>
          <a:p>
            <a:r>
              <a:rPr lang="uk-UA" dirty="0" smtClean="0"/>
              <a:t>– культура особистості (особистий досвід людини).</a:t>
            </a:r>
            <a:endParaRPr lang="uk-U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316" y="5013176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0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Культура за формою існування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3" y="2323652"/>
            <a:ext cx="6768752" cy="3508977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– </a:t>
            </a:r>
            <a:r>
              <a:rPr lang="uk-UA" dirty="0" smtClean="0"/>
              <a:t>матеріальна (сукупність усіх матеріальних цінностей, створених певними людьми); </a:t>
            </a:r>
          </a:p>
          <a:p>
            <a:r>
              <a:rPr lang="uk-UA" dirty="0" smtClean="0"/>
              <a:t>– духовна (сукупність усіх результатів духовної діяльності людей); </a:t>
            </a:r>
          </a:p>
          <a:p>
            <a:r>
              <a:rPr lang="uk-UA" dirty="0" smtClean="0"/>
              <a:t>– фізична (виділяється окремими вченими, означає результати цілеспрямованої діяльності з перетворення людиною свого тіла). </a:t>
            </a:r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941168"/>
            <a:ext cx="1807713" cy="1555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062" y="15889"/>
            <a:ext cx="1308100" cy="155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11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53</TotalTime>
  <Words>798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 Вступ до вивчення історії української культури </vt:lpstr>
      <vt:lpstr>  План лекції: </vt:lpstr>
      <vt:lpstr>  1. Культура, її види та форми </vt:lpstr>
      <vt:lpstr>Культура </vt:lpstr>
      <vt:lpstr>Презентация PowerPoint</vt:lpstr>
      <vt:lpstr>Культура </vt:lpstr>
      <vt:lpstr>Культура </vt:lpstr>
      <vt:lpstr>Культура за рівнем приналежності</vt:lpstr>
      <vt:lpstr>Культура за формою існування</vt:lpstr>
      <vt:lpstr>2. Періодизація історії культури </vt:lpstr>
      <vt:lpstr>Марксистська схема</vt:lpstr>
      <vt:lpstr>Соціологічна періодизація </vt:lpstr>
      <vt:lpstr>Класична періодизація історії культури  </vt:lpstr>
      <vt:lpstr>3. Підходи, концепції та інтерпретації в культурі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Вступ до вивчення історії української культури </dc:title>
  <dc:creator>Катерина</dc:creator>
  <cp:lastModifiedBy>Катерина</cp:lastModifiedBy>
  <cp:revision>8</cp:revision>
  <dcterms:created xsi:type="dcterms:W3CDTF">2023-09-08T18:34:43Z</dcterms:created>
  <dcterms:modified xsi:type="dcterms:W3CDTF">2024-09-06T17:20:29Z</dcterms:modified>
</cp:coreProperties>
</file>