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sldIdLst>
    <p:sldId id="257" r:id="rId2"/>
    <p:sldId id="259" r:id="rId3"/>
    <p:sldId id="260" r:id="rId4"/>
    <p:sldId id="261" r:id="rId5"/>
    <p:sldId id="262" r:id="rId6"/>
    <p:sldId id="271" r:id="rId7"/>
    <p:sldId id="27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6CD118B0-16DB-45A8-B481-004A53ED73D6}">
          <p14:sldIdLst>
            <p14:sldId id="257"/>
            <p14:sldId id="259"/>
            <p14:sldId id="260"/>
            <p14:sldId id="261"/>
            <p14:sldId id="262"/>
            <p14:sldId id="271"/>
            <p14:sldId id="272"/>
          </p14:sldIdLst>
        </p14:section>
        <p14:section name="Раздел без заголовка" id="{37BA6E40-501D-4997-9039-31DED3122C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A47F6B-1DFD-44C4-AC4B-8DF9146FA8BB}" type="datetimeFigureOut">
              <a:rPr lang="ru-RU" smtClean="0"/>
              <a:t>04.10.2022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313D5-069C-4FAE-9B25-351E5161AF61}" type="slidenum">
              <a:rPr lang="ru-RU" smtClean="0"/>
              <a:t>‹#›</a:t>
            </a:fld>
            <a:endParaRPr lang="ru-RU"/>
          </a:p>
        </p:txBody>
      </p:sp>
    </p:spTree>
    <p:extLst>
      <p:ext uri="{BB962C8B-B14F-4D97-AF65-F5344CB8AC3E}">
        <p14:creationId xmlns:p14="http://schemas.microsoft.com/office/powerpoint/2010/main" val="368485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307313D5-069C-4FAE-9B25-351E5161AF61}" type="slidenum">
              <a:rPr lang="ru-RU" smtClean="0"/>
              <a:t>2</a:t>
            </a:fld>
            <a:endParaRPr lang="ru-RU"/>
          </a:p>
        </p:txBody>
      </p:sp>
    </p:spTree>
    <p:extLst>
      <p:ext uri="{BB962C8B-B14F-4D97-AF65-F5344CB8AC3E}">
        <p14:creationId xmlns:p14="http://schemas.microsoft.com/office/powerpoint/2010/main" val="1452949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ru-RU"/>
              <a:t>Образец заголовка</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04.10.2022</a:t>
            </a:fld>
            <a:endParaRPr lang="ru-RU"/>
          </a:p>
        </p:txBody>
      </p:sp>
      <p:sp>
        <p:nvSpPr>
          <p:cNvPr id="5" name="Footer Placeholder 4"/>
          <p:cNvSpPr>
            <a:spLocks noGrp="1"/>
          </p:cNvSpPr>
          <p:nvPr>
            <p:ph type="ftr" sz="quarter" idx="11"/>
          </p:nvPr>
        </p:nvSpPr>
        <p:spPr>
          <a:xfrm>
            <a:off x="1127124" y="329307"/>
            <a:ext cx="5943668" cy="309201"/>
          </a:xfrm>
        </p:spPr>
        <p:txBody>
          <a:bodyPr/>
          <a:lstStyle/>
          <a:p>
            <a:endParaRPr lang="ru-RU"/>
          </a:p>
        </p:txBody>
      </p:sp>
      <p:sp>
        <p:nvSpPr>
          <p:cNvPr id="6" name="Slide Number Placeholder 5"/>
          <p:cNvSpPr>
            <a:spLocks noGrp="1"/>
          </p:cNvSpPr>
          <p:nvPr>
            <p:ph type="sldNum" sz="quarter" idx="12"/>
          </p:nvPr>
        </p:nvSpPr>
        <p:spPr>
          <a:xfrm>
            <a:off x="9924392" y="134930"/>
            <a:ext cx="811019" cy="503578"/>
          </a:xfrm>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79288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04.10.2022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7034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002B8BD-2B3B-44F9-8BA4-97D2EDCA0B41}" type="datetimeFigureOut">
              <a:rPr lang="ru-RU" smtClean="0"/>
              <a:t>04.10.2022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515763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sz="1200"/>
            </a:lvl1pPr>
          </a:lstStyle>
          <a:p>
            <a:fld id="{4002B8BD-2B3B-44F9-8BA4-97D2EDCA0B41}" type="datetimeFigureOut">
              <a:rPr lang="ru-RU" smtClean="0"/>
              <a:t>04.10.2022</a:t>
            </a:fld>
            <a:endParaRPr lang="ru-RU"/>
          </a:p>
        </p:txBody>
      </p:sp>
      <p:sp>
        <p:nvSpPr>
          <p:cNvPr id="5" name="Footer Placeholder 4"/>
          <p:cNvSpPr>
            <a:spLocks noGrp="1"/>
          </p:cNvSpPr>
          <p:nvPr>
            <p:ph type="ftr" sz="quarter" idx="11"/>
          </p:nvPr>
        </p:nvSpPr>
        <p:spPr/>
        <p:txBody>
          <a:bodyPr/>
          <a:lstStyle>
            <a:lvl1pPr>
              <a:defRPr sz="1200"/>
            </a:lvl1p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73162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ru-RU"/>
              <a:t>Образец заголовка</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002B8BD-2B3B-44F9-8BA4-97D2EDCA0B41}" type="datetimeFigureOut">
              <a:rPr lang="ru-RU" smtClean="0"/>
              <a:t>04.10.2022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8600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002B8BD-2B3B-44F9-8BA4-97D2EDCA0B41}" type="datetimeFigureOut">
              <a:rPr lang="ru-RU" smtClean="0"/>
              <a:t>04.10.2022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967240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29166" y="2974448"/>
            <a:ext cx="4645152" cy="24938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094337" y="2971669"/>
            <a:ext cx="4645152" cy="248719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002B8BD-2B3B-44F9-8BA4-97D2EDCA0B41}" type="datetimeFigureOut">
              <a:rPr lang="ru-RU" smtClean="0"/>
              <a:t>04.10.2022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4E73523-02A4-4411-9157-805C7BA735E6}" type="slidenum">
              <a:rPr lang="ru-RU" smtClean="0"/>
              <a:t>‹#›</a:t>
            </a:fld>
            <a:endParaRPr lang="ru-RU"/>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8815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002B8BD-2B3B-44F9-8BA4-97D2EDCA0B41}" type="datetimeFigureOut">
              <a:rPr lang="ru-RU" smtClean="0"/>
              <a:t>04.10.2022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4E73523-02A4-4411-9157-805C7BA735E6}" type="slidenum">
              <a:rPr lang="ru-RU" smtClean="0"/>
              <a:t>‹#›</a:t>
            </a:fld>
            <a:endParaRPr lang="ru-RU"/>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446746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02B8BD-2B3B-44F9-8BA4-97D2EDCA0B41}" type="datetimeFigureOut">
              <a:rPr lang="ru-RU" smtClean="0"/>
              <a:t>04.10.2022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4E73523-02A4-4411-9157-805C7BA735E6}" type="slidenum">
              <a:rPr lang="ru-RU" smtClean="0"/>
              <a:t>‹#›</a:t>
            </a:fld>
            <a:endParaRPr lang="ru-RU"/>
          </a:p>
        </p:txBody>
      </p:sp>
    </p:spTree>
    <p:extLst>
      <p:ext uri="{BB962C8B-B14F-4D97-AF65-F5344CB8AC3E}">
        <p14:creationId xmlns:p14="http://schemas.microsoft.com/office/powerpoint/2010/main" val="2081336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002B8BD-2B3B-44F9-8BA4-97D2EDCA0B41}" type="datetimeFigureOut">
              <a:rPr lang="ru-RU" smtClean="0"/>
              <a:t>04.10.2022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4E73523-02A4-4411-9157-805C7BA735E6}" type="slidenum">
              <a:rPr lang="ru-RU" smtClean="0"/>
              <a:t>‹#›</a:t>
            </a:fld>
            <a:endParaRPr lang="ru-R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92599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002B8BD-2B3B-44F9-8BA4-97D2EDCA0B41}" type="datetimeFigureOut">
              <a:rPr lang="ru-RU" smtClean="0"/>
              <a:t>04.10.2022</a:t>
            </a:fld>
            <a:endParaRPr lang="ru-RU"/>
          </a:p>
        </p:txBody>
      </p:sp>
      <p:sp>
        <p:nvSpPr>
          <p:cNvPr id="6" name="Footer Placeholder 5"/>
          <p:cNvSpPr>
            <a:spLocks noGrp="1"/>
          </p:cNvSpPr>
          <p:nvPr>
            <p:ph type="ftr" sz="quarter" idx="11"/>
          </p:nvPr>
        </p:nvSpPr>
        <p:spPr>
          <a:xfrm>
            <a:off x="1125300" y="318640"/>
            <a:ext cx="4877818" cy="320931"/>
          </a:xfrm>
        </p:spPr>
        <p:txBody>
          <a:bodyPr/>
          <a:lstStyle/>
          <a:p>
            <a:endParaRPr lang="ru-RU"/>
          </a:p>
        </p:txBody>
      </p:sp>
      <p:sp>
        <p:nvSpPr>
          <p:cNvPr id="7" name="Slide Number Placeholder 6"/>
          <p:cNvSpPr>
            <a:spLocks noGrp="1"/>
          </p:cNvSpPr>
          <p:nvPr>
            <p:ph type="sldNum" sz="quarter" idx="12"/>
          </p:nvPr>
        </p:nvSpPr>
        <p:spPr>
          <a:xfrm>
            <a:off x="6176794" y="137408"/>
            <a:ext cx="811019" cy="503578"/>
          </a:xfrm>
        </p:spPr>
        <p:txBody>
          <a:bodyPr/>
          <a:lstStyle/>
          <a:p>
            <a:fld id="{F4E73523-02A4-4411-9157-805C7BA735E6}" type="slidenum">
              <a:rPr lang="ru-RU" smtClean="0"/>
              <a:t>‹#›</a:t>
            </a:fld>
            <a:endParaRPr lang="ru-RU"/>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687002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002B8BD-2B3B-44F9-8BA4-97D2EDCA0B41}" type="datetimeFigureOut">
              <a:rPr lang="ru-RU" smtClean="0"/>
              <a:t>04.10.2022</a:t>
            </a:fld>
            <a:endParaRPr lang="ru-RU"/>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F4E73523-02A4-4411-9157-805C7BA735E6}" type="slidenum">
              <a:rPr lang="ru-RU" smtClean="0"/>
              <a:t>‹#›</a:t>
            </a:fld>
            <a:endParaRPr lang="ru-RU"/>
          </a:p>
        </p:txBody>
      </p:sp>
    </p:spTree>
    <p:extLst>
      <p:ext uri="{BB962C8B-B14F-4D97-AF65-F5344CB8AC3E}">
        <p14:creationId xmlns:p14="http://schemas.microsoft.com/office/powerpoint/2010/main" val="1404965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F162F5-F9A0-465F-B5AD-606ECBFE0A50}"/>
              </a:ext>
            </a:extLst>
          </p:cNvPr>
          <p:cNvSpPr>
            <a:spLocks noGrp="1"/>
          </p:cNvSpPr>
          <p:nvPr>
            <p:ph type="title"/>
          </p:nvPr>
        </p:nvSpPr>
        <p:spPr>
          <a:xfrm>
            <a:off x="783771" y="804519"/>
            <a:ext cx="10271083" cy="4635227"/>
          </a:xfrm>
        </p:spPr>
        <p:txBody>
          <a:bodyPr>
            <a:normAutofit/>
          </a:bodyPr>
          <a:lstStyle/>
          <a:p>
            <a:pPr algn="ctr"/>
            <a:br>
              <a:rPr lang="uk-UA" sz="4400" dirty="0">
                <a:latin typeface="Times New Roman" panose="02020603050405020304" pitchFamily="18" charset="0"/>
                <a:cs typeface="Times New Roman" panose="02020603050405020304" pitchFamily="18" charset="0"/>
              </a:rPr>
            </a:br>
            <a:br>
              <a:rPr lang="uk-UA" sz="4400" dirty="0">
                <a:latin typeface="Times New Roman" panose="02020603050405020304" pitchFamily="18" charset="0"/>
                <a:cs typeface="Times New Roman" panose="02020603050405020304" pitchFamily="18" charset="0"/>
              </a:rPr>
            </a:br>
            <a:r>
              <a:rPr lang="uk-UA" sz="4400" b="1" dirty="0">
                <a:latin typeface="Times New Roman" panose="02020603050405020304" pitchFamily="18" charset="0"/>
                <a:cs typeface="Times New Roman" panose="02020603050405020304" pitchFamily="18" charset="0"/>
              </a:rPr>
              <a:t>ІНСТИТУЦІЙНА ПАМ’ЯТЬ</a:t>
            </a:r>
            <a:br>
              <a:rPr lang="ru-RU" dirty="0"/>
            </a:br>
            <a:br>
              <a:rPr lang="ru-RU" dirty="0"/>
            </a:br>
            <a:endParaRPr lang="ru-RU"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9111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C9E743-2D76-4EB4-A77C-8B13815E9AC1}"/>
              </a:ext>
            </a:extLst>
          </p:cNvPr>
          <p:cNvSpPr>
            <a:spLocks noGrp="1"/>
          </p:cNvSpPr>
          <p:nvPr>
            <p:ph type="title"/>
          </p:nvPr>
        </p:nvSpPr>
        <p:spPr>
          <a:xfrm>
            <a:off x="690465" y="851172"/>
            <a:ext cx="11150082" cy="3930377"/>
          </a:xfrm>
        </p:spPr>
        <p:txBody>
          <a:bodyPr>
            <a:normAutofit fontScale="90000"/>
          </a:bodyPr>
          <a:lstStyle/>
          <a:p>
            <a:br>
              <a:rPr lang="uk-UA" dirty="0">
                <a:latin typeface="Times New Roman" panose="02020603050405020304" pitchFamily="18" charset="0"/>
                <a:ea typeface="Times New Roman" panose="02020603050405020304" pitchFamily="18" charset="0"/>
              </a:rPr>
            </a:br>
            <a:r>
              <a:rPr lang="uk-UA" b="1" dirty="0">
                <a:latin typeface="Times New Roman" panose="02020603050405020304" pitchFamily="18" charset="0"/>
                <a:ea typeface="Times New Roman" panose="02020603050405020304" pitchFamily="18" charset="0"/>
              </a:rPr>
              <a:t>План.</a:t>
            </a:r>
            <a:br>
              <a:rPr lang="uk-UA" dirty="0">
                <a:latin typeface="Times New Roman" panose="02020603050405020304" pitchFamily="18" charset="0"/>
                <a:ea typeface="Times New Roman" panose="02020603050405020304" pitchFamily="18" charset="0"/>
              </a:rPr>
            </a:br>
            <a:br>
              <a:rPr lang="ru-RU" dirty="0"/>
            </a:br>
            <a:r>
              <a:rPr lang="uk-UA" dirty="0">
                <a:latin typeface="Times New Roman" panose="02020603050405020304" pitchFamily="18" charset="0"/>
                <a:cs typeface="Times New Roman" panose="02020603050405020304" pitchFamily="18" charset="0"/>
              </a:rPr>
              <a:t>1. Співвідношення понять «історична пам’ять», «соціальна пам’ять» та «інституційна пам’ять».</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2. Особливості конструювання та </a:t>
            </a:r>
            <a:r>
              <a:rPr lang="uk-UA" dirty="0" err="1">
                <a:latin typeface="Times New Roman" panose="02020603050405020304" pitchFamily="18" charset="0"/>
                <a:cs typeface="Times New Roman" panose="02020603050405020304" pitchFamily="18" charset="0"/>
              </a:rPr>
              <a:t>деконструювання</a:t>
            </a:r>
            <a:r>
              <a:rPr lang="uk-UA" dirty="0">
                <a:latin typeface="Times New Roman" panose="02020603050405020304" pitchFamily="18" charset="0"/>
                <a:cs typeface="Times New Roman" panose="02020603050405020304" pitchFamily="18" charset="0"/>
              </a:rPr>
              <a:t> інституційної пам’яті.</a:t>
            </a:r>
            <a:br>
              <a:rPr lang="ru-RU"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3. Особливості української інституційної пам’яті та її вплив на розвиток суспільства.</a:t>
            </a:r>
            <a:br>
              <a:rPr lang="ru-RU" dirty="0"/>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306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EC93F2-D592-401F-B2CD-4F3A15E6468E}"/>
              </a:ext>
            </a:extLst>
          </p:cNvPr>
          <p:cNvSpPr>
            <a:spLocks noGrp="1"/>
          </p:cNvSpPr>
          <p:nvPr>
            <p:ph type="title"/>
          </p:nvPr>
        </p:nvSpPr>
        <p:spPr>
          <a:xfrm>
            <a:off x="177281" y="356649"/>
            <a:ext cx="11374016" cy="5663151"/>
          </a:xfrm>
        </p:spPr>
        <p:txBody>
          <a:bodyPr>
            <a:normAutofit fontScale="90000"/>
          </a:bodyPr>
          <a:lstStyle/>
          <a:p>
            <a:br>
              <a:rPr lang="uk-UA" dirty="0">
                <a:latin typeface="Times New Roman" panose="02020603050405020304" pitchFamily="18" charset="0"/>
                <a:cs typeface="Times New Roman" panose="02020603050405020304" pitchFamily="18" charset="0"/>
              </a:rPr>
            </a:br>
            <a:r>
              <a:rPr lang="uk-UA" b="1" dirty="0">
                <a:latin typeface="Times New Roman" panose="02020603050405020304" pitchFamily="18" charset="0"/>
                <a:cs typeface="Times New Roman" panose="02020603050405020304" pitchFamily="18" charset="0"/>
              </a:rPr>
              <a:t>Питання 1.</a:t>
            </a:r>
            <a:br>
              <a:rPr lang="ru-RU" dirty="0">
                <a:latin typeface="Times New Roman" panose="02020603050405020304" pitchFamily="18" charset="0"/>
                <a:cs typeface="Times New Roman" panose="02020603050405020304" pitchFamily="18" charset="0"/>
              </a:rPr>
            </a:br>
            <a:br>
              <a:rPr lang="ru-RU" sz="2200" dirty="0">
                <a:latin typeface="Times New Roman" panose="02020603050405020304" pitchFamily="18" charset="0"/>
                <a:cs typeface="Times New Roman" panose="02020603050405020304" pitchFamily="18" charset="0"/>
              </a:rPr>
            </a:br>
            <a:r>
              <a:rPr lang="uk-UA" sz="2200" b="1" dirty="0">
                <a:latin typeface="Times New Roman" panose="02020603050405020304" pitchFamily="18" charset="0"/>
                <a:cs typeface="Times New Roman" panose="02020603050405020304" pitchFamily="18" charset="0"/>
              </a:rPr>
              <a:t>Історична пам’ять </a:t>
            </a:r>
            <a:r>
              <a:rPr lang="uk-UA" sz="2200" dirty="0">
                <a:latin typeface="Times New Roman" panose="02020603050405020304" pitchFamily="18" charset="0"/>
                <a:cs typeface="Times New Roman" panose="02020603050405020304" pitchFamily="18" charset="0"/>
              </a:rPr>
              <a:t>– система уявлень членів суспільства про спільне історичне минуле (як правило, ненаукових). Є завжди особисто забарвленою та певним чином деформованою.</a:t>
            </a:r>
            <a:br>
              <a:rPr lang="ru-RU" sz="2200" dirty="0">
                <a:latin typeface="Times New Roman" panose="02020603050405020304" pitchFamily="18" charset="0"/>
                <a:cs typeface="Times New Roman" panose="02020603050405020304" pitchFamily="18" charset="0"/>
              </a:rPr>
            </a:br>
            <a:r>
              <a:rPr lang="uk-UA" sz="2200" b="1" dirty="0">
                <a:latin typeface="Times New Roman" panose="02020603050405020304" pitchFamily="18" charset="0"/>
                <a:cs typeface="Times New Roman" panose="02020603050405020304" pitchFamily="18" charset="0"/>
              </a:rPr>
              <a:t>Соціальна пам’ять </a:t>
            </a:r>
            <a:r>
              <a:rPr lang="uk-UA" sz="2200" dirty="0">
                <a:latin typeface="Times New Roman" panose="02020603050405020304" pitchFamily="18" charset="0"/>
                <a:cs typeface="Times New Roman" panose="02020603050405020304" pitchFamily="18" charset="0"/>
              </a:rPr>
              <a:t>– цілісна та структурно організована система знань, яка визначає специфіку конкретного суспільства.</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Або – сукупність наукових знань, ідей, концепцій і теорій, а також репрезентацій, що складаються стихійно, символів, знаків і знакових систем і значень – тобто </a:t>
            </a:r>
            <a:r>
              <a:rPr lang="uk-UA" sz="2200" dirty="0" err="1">
                <a:latin typeface="Times New Roman" panose="02020603050405020304" pitchFamily="18" charset="0"/>
                <a:cs typeface="Times New Roman" panose="02020603050405020304" pitchFamily="18" charset="0"/>
              </a:rPr>
              <a:t>семіосферу</a:t>
            </a:r>
            <a:r>
              <a:rPr lang="uk-UA" sz="2200" dirty="0">
                <a:latin typeface="Times New Roman" panose="02020603050405020304" pitchFamily="18" charset="0"/>
                <a:cs typeface="Times New Roman" panose="02020603050405020304" pitchFamily="18" charset="0"/>
              </a:rPr>
              <a:t>, в якій індивіди, соціальні групи і спільності відтворюють свій рух в часі і просторі.</a:t>
            </a:r>
            <a:br>
              <a:rPr lang="ru-RU" sz="2200" dirty="0">
                <a:latin typeface="Times New Roman" panose="02020603050405020304" pitchFamily="18" charset="0"/>
                <a:cs typeface="Times New Roman" panose="02020603050405020304" pitchFamily="18" charset="0"/>
              </a:rPr>
            </a:br>
            <a:r>
              <a:rPr lang="uk-UA" sz="2200" b="1" dirty="0">
                <a:latin typeface="Times New Roman" panose="02020603050405020304" pitchFamily="18" charset="0"/>
                <a:cs typeface="Times New Roman" panose="02020603050405020304" pitchFamily="18" charset="0"/>
              </a:rPr>
              <a:t>Інституційна пам’ять </a:t>
            </a:r>
            <a:r>
              <a:rPr lang="uk-UA" sz="2200" dirty="0">
                <a:latin typeface="Times New Roman" panose="02020603050405020304" pitchFamily="18" charset="0"/>
                <a:cs typeface="Times New Roman" panose="02020603050405020304" pitchFamily="18" charset="0"/>
              </a:rPr>
              <a:t>– це серія колективних фактів, уявлень, досвіду та знань конкретної групи людей, які виходять за межі індивідуального знання, являють собою спільні спогади та передбачають передачу іншим членам суспільства. Інституційна пам’ять включає в себе історичні знання, практичні знання та так звану «мудрість». Елементи інституційної пам’яті є наявними в релігійних уявленнях (найбільш поширені та міцні), корпораціях, професійних групах, урядових організаціях, академічних колах та в культурі в цілому. </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Інституційна пам’ять – писаний та неписаний досвід, накопичений всіма поколіннями співробітників даної організації.</a:t>
            </a:r>
            <a:br>
              <a:rPr lang="ru-RU" dirty="0"/>
            </a:br>
            <a:br>
              <a:rPr lang="ru-RU" dirty="0"/>
            </a:b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365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833B29-A48D-4C85-84AB-692CB44572D4}"/>
              </a:ext>
            </a:extLst>
          </p:cNvPr>
          <p:cNvSpPr>
            <a:spLocks noGrp="1"/>
          </p:cNvSpPr>
          <p:nvPr>
            <p:ph type="title"/>
          </p:nvPr>
        </p:nvSpPr>
        <p:spPr>
          <a:xfrm>
            <a:off x="0" y="-74645"/>
            <a:ext cx="11952513" cy="6932646"/>
          </a:xfrm>
        </p:spPr>
        <p:txBody>
          <a:bodyPr>
            <a:normAutofit fontScale="90000"/>
          </a:bodyPr>
          <a:lstStyle/>
          <a:p>
            <a:br>
              <a:rPr lang="uk-UA" sz="2700" dirty="0">
                <a:latin typeface="Times New Roman" panose="02020603050405020304" pitchFamily="18" charset="0"/>
                <a:cs typeface="Times New Roman" panose="02020603050405020304" pitchFamily="18" charset="0"/>
              </a:rPr>
            </a:br>
            <a:r>
              <a:rPr lang="uk-UA" sz="2700" b="1" dirty="0">
                <a:latin typeface="Times New Roman" panose="02020603050405020304" pitchFamily="18" charset="0"/>
                <a:cs typeface="Times New Roman" panose="02020603050405020304" pitchFamily="18" charset="0"/>
              </a:rPr>
              <a:t>Питання 2</a:t>
            </a:r>
            <a:br>
              <a:rPr lang="uk-UA" sz="2700" dirty="0">
                <a:latin typeface="Times New Roman" panose="02020603050405020304" pitchFamily="18" charset="0"/>
                <a:cs typeface="Times New Roman" panose="02020603050405020304" pitchFamily="18" charset="0"/>
              </a:rPr>
            </a:br>
            <a:br>
              <a:rPr lang="uk-UA"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Механізми створення інституційної пам’яті:</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1 – інститут </a:t>
            </a:r>
            <a:r>
              <a:rPr lang="uk-UA" sz="2700" dirty="0" err="1">
                <a:latin typeface="Times New Roman" panose="02020603050405020304" pitchFamily="18" charset="0"/>
                <a:cs typeface="Times New Roman" panose="02020603050405020304" pitchFamily="18" charset="0"/>
              </a:rPr>
              <a:t>менторства</a:t>
            </a:r>
            <a:r>
              <a:rPr lang="uk-UA" sz="2700" dirty="0">
                <a:latin typeface="Times New Roman" panose="02020603050405020304" pitchFamily="18" charset="0"/>
                <a:cs typeface="Times New Roman" panose="02020603050405020304" pitchFamily="18" charset="0"/>
              </a:rPr>
              <a:t> – передбачає передачу знань від одних співробітників до інших. Може бути безпосередня взаємодія – в сучасних умовах – створення ресурсів, на яких можна ознайомитись обмінятись досвідом з певними особами (є найдавнішим, пр. «Ім’я рози» У. Еко);</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2 – створення банків знань та інформації, де б люди мали змогу ділитись досвідом (пр. – особистий блог віце-президента </a:t>
            </a:r>
            <a:r>
              <a:rPr lang="en-US" sz="2700" dirty="0" err="1">
                <a:latin typeface="Times New Roman" panose="02020603050405020304" pitchFamily="18" charset="0"/>
                <a:cs typeface="Times New Roman" panose="02020603050405020304" pitchFamily="18" charset="0"/>
              </a:rPr>
              <a:t>Panopto</a:t>
            </a:r>
            <a:r>
              <a:rPr lang="ru-RU" sz="2700" dirty="0">
                <a:latin typeface="Times New Roman" panose="02020603050405020304" pitchFamily="18" charset="0"/>
                <a:cs typeface="Times New Roman" panose="02020603050405020304" pitchFamily="18" charset="0"/>
              </a:rPr>
              <a:t>, </a:t>
            </a:r>
            <a:r>
              <a:rPr lang="uk-UA" sz="2700" dirty="0">
                <a:latin typeface="Times New Roman" panose="02020603050405020304" pitchFamily="18" charset="0"/>
                <a:cs typeface="Times New Roman" panose="02020603050405020304" pitchFamily="18" charset="0"/>
              </a:rPr>
              <a:t>компанії  з виробництва ПО;</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 – використання та поширення відеоматеріалів (СРСР – створення інституційної пам’яті);</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4 – спеціальні програми з обміну досвідом (</a:t>
            </a:r>
            <a:r>
              <a:rPr lang="uk-UA" sz="2700" dirty="0" err="1">
                <a:latin typeface="Times New Roman" panose="02020603050405020304" pitchFamily="18" charset="0"/>
                <a:cs typeface="Times New Roman" panose="02020603050405020304" pitchFamily="18" charset="0"/>
              </a:rPr>
              <a:t>пр</a:t>
            </a:r>
            <a:r>
              <a:rPr lang="uk-UA" sz="2700" dirty="0">
                <a:latin typeface="Times New Roman" panose="02020603050405020304" pitchFamily="18" charset="0"/>
                <a:cs typeface="Times New Roman" panose="02020603050405020304" pitchFamily="18" charset="0"/>
              </a:rPr>
              <a:t>: літературні конференції та форуми на яких зокрема проводять майстер-класи для колег та новачків).</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Може бути міфологічним, релігійним та науковим.</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Форми: репродуктивна та конструктивна.</a:t>
            </a:r>
            <a:br>
              <a:rPr lang="ru-RU" sz="2700" dirty="0">
                <a:latin typeface="Times New Roman" panose="02020603050405020304" pitchFamily="18" charset="0"/>
                <a:cs typeface="Times New Roman" panose="02020603050405020304" pitchFamily="18" charset="0"/>
              </a:rPr>
            </a:br>
            <a:br>
              <a:rPr lang="ru-RU" dirty="0">
                <a:latin typeface="Times New Roman" panose="02020603050405020304" pitchFamily="18" charset="0"/>
                <a:cs typeface="Times New Roman" panose="02020603050405020304" pitchFamily="18" charset="0"/>
              </a:rPr>
            </a:br>
            <a:br>
              <a:rPr lang="ru-RU" dirty="0"/>
            </a:br>
            <a:br>
              <a:rPr lang="ru-RU" sz="2700" dirty="0">
                <a:latin typeface="Times New Roman" panose="02020603050405020304" pitchFamily="18" charset="0"/>
                <a:cs typeface="Times New Roman" panose="02020603050405020304" pitchFamily="18" charset="0"/>
              </a:rPr>
            </a:br>
            <a:endParaRPr lang="ru-RU"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6324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9A481A-03CF-4664-BA9D-0D88FE4ACFB5}"/>
              </a:ext>
            </a:extLst>
          </p:cNvPr>
          <p:cNvSpPr>
            <a:spLocks noGrp="1"/>
          </p:cNvSpPr>
          <p:nvPr>
            <p:ph type="title"/>
          </p:nvPr>
        </p:nvSpPr>
        <p:spPr>
          <a:xfrm>
            <a:off x="65314" y="335903"/>
            <a:ext cx="12008497" cy="5607698"/>
          </a:xfrm>
        </p:spPr>
        <p:txBody>
          <a:bodyPr>
            <a:normAutofit fontScale="90000"/>
          </a:bodyPr>
          <a:lstStyle/>
          <a:p>
            <a:br>
              <a:rPr lang="uk-UA" sz="2200" b="1" dirty="0">
                <a:latin typeface="Times New Roman" panose="02020603050405020304" pitchFamily="18" charset="0"/>
                <a:cs typeface="Times New Roman" panose="02020603050405020304" pitchFamily="18" charset="0"/>
              </a:rPr>
            </a:br>
            <a:r>
              <a:rPr lang="uk-UA" sz="2200" b="1" dirty="0">
                <a:latin typeface="Times New Roman" panose="02020603050405020304" pitchFamily="18" charset="0"/>
                <a:cs typeface="Times New Roman" panose="02020603050405020304" pitchFamily="18" charset="0"/>
              </a:rPr>
              <a:t>Питання 3.</a:t>
            </a:r>
            <a:br>
              <a:rPr lang="uk-UA" sz="2200" b="1"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Відсутність трансляції та розрив між пам’яттю поколінь.</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Заміна людей, включених до владних інституційних відносин (пр.: набір нових кадрів до міліції).</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Символічна смерть (</a:t>
            </a:r>
            <a:r>
              <a:rPr lang="uk-UA" sz="2200" dirty="0" err="1">
                <a:latin typeface="Times New Roman" panose="02020603050405020304" pitchFamily="18" charset="0"/>
                <a:cs typeface="Times New Roman" panose="02020603050405020304" pitchFamily="18" charset="0"/>
              </a:rPr>
              <a:t>пр</a:t>
            </a:r>
            <a:r>
              <a:rPr lang="uk-UA" sz="2200" dirty="0">
                <a:latin typeface="Times New Roman" panose="02020603050405020304" pitchFamily="18" charset="0"/>
                <a:cs typeface="Times New Roman" panose="02020603050405020304" pitchFamily="18" charset="0"/>
              </a:rPr>
              <a:t> :мусорна люстрація).</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Втрата інституційної пам’яті.. Державна влада – має бути аполітичність, стійкість та передбачуваність. </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Проблема – спроба побудувати докорінно нову систему замість поліпшення вже існуючої. </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Відсутнє прагнення до досягнення ефективних результатів (</a:t>
            </a:r>
            <a:r>
              <a:rPr lang="uk-UA" sz="2200" dirty="0" err="1">
                <a:latin typeface="Times New Roman" panose="02020603050405020304" pitchFamily="18" charset="0"/>
                <a:cs typeface="Times New Roman" panose="02020603050405020304" pitchFamily="18" charset="0"/>
              </a:rPr>
              <a:t>пр</a:t>
            </a:r>
            <a:r>
              <a:rPr lang="uk-UA" sz="2200" dirty="0">
                <a:latin typeface="Times New Roman" panose="02020603050405020304" pitchFamily="18" charset="0"/>
                <a:cs typeface="Times New Roman" panose="02020603050405020304" pitchFamily="18" charset="0"/>
              </a:rPr>
              <a:t>: якщо гарно працювати, доведеться робити це постійно).</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Необхідність опановувати якісно новий досвід (онлайн-консультації тощо).</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Відсутність забезпечення інновацій (як правило, лише на словах, </a:t>
            </a:r>
            <a:r>
              <a:rPr lang="uk-UA" sz="2200" dirty="0" err="1">
                <a:latin typeface="Times New Roman" panose="02020603050405020304" pitchFamily="18" charset="0"/>
                <a:cs typeface="Times New Roman" panose="02020603050405020304" pitchFamily="18" charset="0"/>
              </a:rPr>
              <a:t>т.к</a:t>
            </a:r>
            <a:r>
              <a:rPr lang="uk-UA" sz="2200" dirty="0">
                <a:latin typeface="Times New Roman" panose="02020603050405020304" pitchFamily="18" charset="0"/>
                <a:cs typeface="Times New Roman" panose="02020603050405020304" pitchFamily="18" charset="0"/>
              </a:rPr>
              <a:t>. розвиток потребує залучення додаткових інвестицій та первісних </a:t>
            </a:r>
            <a:r>
              <a:rPr lang="uk-UA" sz="2200" dirty="0" err="1">
                <a:latin typeface="Times New Roman" panose="02020603050405020304" pitchFamily="18" charset="0"/>
                <a:cs typeface="Times New Roman" panose="02020603050405020304" pitchFamily="18" charset="0"/>
              </a:rPr>
              <a:t>капітоловкладень</a:t>
            </a:r>
            <a:r>
              <a:rPr lang="uk-UA" sz="2200" dirty="0">
                <a:latin typeface="Times New Roman" panose="02020603050405020304" pitchFamily="18" charset="0"/>
                <a:cs typeface="Times New Roman" panose="02020603050405020304" pitchFamily="18" charset="0"/>
              </a:rPr>
              <a:t>).</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Націленість на практичний результат </a:t>
            </a:r>
            <a:r>
              <a:rPr lang="en-US" sz="2200" dirty="0">
                <a:latin typeface="Times New Roman" panose="02020603050405020304" pitchFamily="18" charset="0"/>
                <a:cs typeface="Times New Roman" panose="02020603050405020304" pitchFamily="18" charset="0"/>
              </a:rPr>
              <a:t>vs </a:t>
            </a:r>
            <a:r>
              <a:rPr lang="uk-UA" sz="2200" dirty="0">
                <a:latin typeface="Times New Roman" panose="02020603050405020304" pitchFamily="18" charset="0"/>
                <a:cs typeface="Times New Roman" panose="02020603050405020304" pitchFamily="18" charset="0"/>
              </a:rPr>
              <a:t>націленість на формальні покажчики роботи.</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Відсутність стратегічних цілей на неправильне цілепокладання (ми будуємо нове краще суспільство; </a:t>
            </a:r>
            <a:r>
              <a:rPr lang="uk-UA" sz="2200" dirty="0" err="1">
                <a:latin typeface="Times New Roman" panose="02020603050405020304" pitchFamily="18" charset="0"/>
                <a:cs typeface="Times New Roman" panose="02020603050405020304" pitchFamily="18" charset="0"/>
              </a:rPr>
              <a:t>догонимо</a:t>
            </a:r>
            <a:r>
              <a:rPr lang="uk-UA" sz="2200" dirty="0">
                <a:latin typeface="Times New Roman" panose="02020603050405020304" pitchFamily="18" charset="0"/>
                <a:cs typeface="Times New Roman" panose="02020603050405020304" pitchFamily="18" charset="0"/>
              </a:rPr>
              <a:t> та перегонимо Америку...).</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Втрата традицій навчання та розвитку.</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Втрата культури спілкування (приклад – радянські традиції та грубість, втручання у особисті справи; спадок – питання про в життя).</a:t>
            </a:r>
            <a:br>
              <a:rPr lang="ru-RU" sz="2200" dirty="0">
                <a:latin typeface="Times New Roman" panose="02020603050405020304" pitchFamily="18" charset="0"/>
                <a:cs typeface="Times New Roman" panose="02020603050405020304" pitchFamily="18" charset="0"/>
              </a:rPr>
            </a:br>
            <a:r>
              <a:rPr lang="uk-UA" sz="2200" dirty="0">
                <a:latin typeface="Times New Roman" panose="02020603050405020304" pitchFamily="18" charset="0"/>
                <a:cs typeface="Times New Roman" panose="02020603050405020304" pitchFamily="18" charset="0"/>
              </a:rPr>
              <a:t>Наявність бар’єрів вертикальної мобільності (часто – суб’єктивних, пр.: вік).</a:t>
            </a:r>
            <a:br>
              <a:rPr lang="ru-RU" sz="2200" dirty="0">
                <a:latin typeface="Times New Roman" panose="02020603050405020304" pitchFamily="18" charset="0"/>
                <a:cs typeface="Times New Roman" panose="02020603050405020304" pitchFamily="18" charset="0"/>
              </a:rPr>
            </a:br>
            <a:br>
              <a:rPr lang="ru-RU" dirty="0"/>
            </a:br>
            <a:br>
              <a:rPr lang="ru-RU" dirty="0"/>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br>
              <a:rPr lang="ru-RU" sz="3000" dirty="0">
                <a:latin typeface="Times New Roman" panose="02020603050405020304" pitchFamily="18" charset="0"/>
                <a:cs typeface="Times New Roman" panose="02020603050405020304" pitchFamily="18" charset="0"/>
              </a:rPr>
            </a:b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9936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F5541C-2446-4BA8-B823-468B873075A3}"/>
              </a:ext>
            </a:extLst>
          </p:cNvPr>
          <p:cNvSpPr>
            <a:spLocks noGrp="1"/>
          </p:cNvSpPr>
          <p:nvPr>
            <p:ph type="title"/>
          </p:nvPr>
        </p:nvSpPr>
        <p:spPr>
          <a:xfrm>
            <a:off x="619126" y="953324"/>
            <a:ext cx="11134724" cy="4775672"/>
          </a:xfrm>
        </p:spPr>
        <p:txBody>
          <a:bodyPr>
            <a:normAutofit fontScale="90000"/>
          </a:bodyPr>
          <a:lstStyle/>
          <a:p>
            <a:r>
              <a:rPr lang="uk-UA" sz="2800" dirty="0">
                <a:latin typeface="Times New Roman" panose="02020603050405020304" pitchFamily="18" charset="0"/>
                <a:cs typeface="Times New Roman" panose="02020603050405020304" pitchFamily="18" charset="0"/>
              </a:rPr>
              <a:t>Проблема: зміна кадрового складу </a:t>
            </a:r>
            <a:r>
              <a:rPr lang="en-US" sz="2800" dirty="0">
                <a:latin typeface="Times New Roman" panose="02020603050405020304" pitchFamily="18" charset="0"/>
                <a:cs typeface="Times New Roman" panose="02020603050405020304" pitchFamily="18" charset="0"/>
              </a:rPr>
              <a:t>vs </a:t>
            </a:r>
            <a:r>
              <a:rPr lang="uk-UA" sz="2800" dirty="0">
                <a:latin typeface="Times New Roman" panose="02020603050405020304" pitchFamily="18" charset="0"/>
                <a:cs typeface="Times New Roman" panose="02020603050405020304" pitchFamily="18" charset="0"/>
              </a:rPr>
              <a:t>збереження знань фахівців.</a:t>
            </a:r>
            <a:br>
              <a:rPr lang="uk-UA" sz="2800" dirty="0">
                <a:latin typeface="Times New Roman" panose="02020603050405020304" pitchFamily="18" charset="0"/>
                <a:cs typeface="Times New Roman" panose="02020603050405020304" pitchFamily="18" charset="0"/>
              </a:rPr>
            </a:br>
            <a:r>
              <a:rPr lang="uk-UA" sz="2800" dirty="0">
                <a:latin typeface="Times New Roman" panose="02020603050405020304" pitchFamily="18" charset="0"/>
                <a:cs typeface="Times New Roman" panose="02020603050405020304" pitchFamily="18" charset="0"/>
              </a:rPr>
              <a:t>Нерозвиненість інституційної пам’яті в класичному західному розумінні (відсутні організації даного типу).</a:t>
            </a:r>
            <a:br>
              <a:rPr lang="ru-RU" sz="2800" dirty="0">
                <a:latin typeface="Times New Roman" panose="02020603050405020304" pitchFamily="18" charset="0"/>
                <a:cs typeface="Times New Roman" panose="02020603050405020304" pitchFamily="18" charset="0"/>
              </a:rPr>
            </a:br>
            <a:r>
              <a:rPr lang="uk-UA" sz="2800" dirty="0">
                <a:latin typeface="Times New Roman" panose="02020603050405020304" pitchFamily="18" charset="0"/>
                <a:cs typeface="Times New Roman" panose="02020603050405020304" pitchFamily="18" charset="0"/>
              </a:rPr>
              <a:t>Проблема: поява нових соціальних інститутів та стара інституційна пам’ять, яка ще на змінилась (</a:t>
            </a:r>
            <a:r>
              <a:rPr lang="uk-UA" sz="2800" dirty="0" err="1">
                <a:latin typeface="Times New Roman" panose="02020603050405020304" pitchFamily="18" charset="0"/>
                <a:cs typeface="Times New Roman" panose="02020603050405020304" pitchFamily="18" charset="0"/>
              </a:rPr>
              <a:t>Г.Маршалл</a:t>
            </a:r>
            <a:r>
              <a:rPr lang="uk-UA" sz="2800" dirty="0">
                <a:latin typeface="Times New Roman" panose="02020603050405020304" pitchFamily="18" charset="0"/>
                <a:cs typeface="Times New Roman" panose="02020603050405020304" pitchFamily="18" charset="0"/>
              </a:rPr>
              <a:t> – </a:t>
            </a:r>
            <a:r>
              <a:rPr lang="uk-UA" sz="2800" dirty="0" err="1">
                <a:latin typeface="Times New Roman" panose="02020603050405020304" pitchFamily="18" charset="0"/>
                <a:cs typeface="Times New Roman" panose="02020603050405020304" pitchFamily="18" charset="0"/>
              </a:rPr>
              <a:t>моджо</a:t>
            </a:r>
            <a:r>
              <a:rPr lang="uk-UA" sz="2800" dirty="0">
                <a:latin typeface="Times New Roman" panose="02020603050405020304" pitchFamily="18" charset="0"/>
                <a:cs typeface="Times New Roman" panose="02020603050405020304" pitchFamily="18" charset="0"/>
              </a:rPr>
              <a:t>, «</a:t>
            </a:r>
            <a:r>
              <a:rPr lang="uk-UA" sz="2800" dirty="0" err="1">
                <a:latin typeface="Times New Roman" panose="02020603050405020304" pitchFamily="18" charset="0"/>
                <a:cs typeface="Times New Roman" panose="02020603050405020304" pitchFamily="18" charset="0"/>
              </a:rPr>
              <a:t>такой</a:t>
            </a:r>
            <a:r>
              <a:rPr lang="uk-UA" sz="2800" dirty="0">
                <a:latin typeface="Times New Roman" panose="02020603050405020304" pitchFamily="18" charset="0"/>
                <a:cs typeface="Times New Roman" panose="02020603050405020304" pitchFamily="18" charset="0"/>
              </a:rPr>
              <a:t> </a:t>
            </a:r>
            <a:r>
              <a:rPr lang="uk-UA" sz="2800" dirty="0" err="1">
                <a:latin typeface="Times New Roman" panose="02020603050405020304" pitchFamily="18" charset="0"/>
                <a:cs typeface="Times New Roman" panose="02020603050405020304" pitchFamily="18" charset="0"/>
              </a:rPr>
              <a:t>работ</a:t>
            </a:r>
            <a:r>
              <a:rPr lang="ru-RU" sz="2800" dirty="0">
                <a:latin typeface="Times New Roman" panose="02020603050405020304" pitchFamily="18" charset="0"/>
                <a:cs typeface="Times New Roman" panose="02020603050405020304" pitchFamily="18" charset="0"/>
              </a:rPr>
              <a:t>ы больше нет»).</a:t>
            </a:r>
            <a:br>
              <a:rPr lang="ru-RU" sz="2800" dirty="0">
                <a:latin typeface="Times New Roman" panose="02020603050405020304" pitchFamily="18" charset="0"/>
                <a:cs typeface="Times New Roman" panose="02020603050405020304" pitchFamily="18" charset="0"/>
              </a:rPr>
            </a:br>
            <a:r>
              <a:rPr lang="uk-UA" sz="2800" dirty="0">
                <a:latin typeface="Times New Roman" panose="02020603050405020304" pitchFamily="18" charset="0"/>
                <a:cs typeface="Times New Roman" panose="02020603050405020304" pitchFamily="18" charset="0"/>
              </a:rPr>
              <a:t>Створення нових інституцій (інтерв’ю Саакашвілі – створення нових інститутів в Грузії та «підтягування людей» в Україні),</a:t>
            </a:r>
            <a:br>
              <a:rPr lang="ru-RU" sz="2800" dirty="0">
                <a:latin typeface="Times New Roman" panose="02020603050405020304" pitchFamily="18" charset="0"/>
                <a:cs typeface="Times New Roman" panose="02020603050405020304" pitchFamily="18" charset="0"/>
              </a:rPr>
            </a:br>
            <a:r>
              <a:rPr lang="uk-UA" sz="2800" dirty="0">
                <a:latin typeface="Times New Roman" panose="02020603050405020304" pitchFamily="18" charset="0"/>
                <a:cs typeface="Times New Roman" panose="02020603050405020304" pitchFamily="18" charset="0"/>
              </a:rPr>
              <a:t>Побудова нового типу структури суспільства (</a:t>
            </a:r>
            <a:r>
              <a:rPr lang="uk-UA" sz="2800" dirty="0" err="1">
                <a:latin typeface="Times New Roman" panose="02020603050405020304" pitchFamily="18" charset="0"/>
                <a:cs typeface="Times New Roman" panose="02020603050405020304" pitchFamily="18" charset="0"/>
              </a:rPr>
              <a:t>Додонова</a:t>
            </a:r>
            <a:r>
              <a:rPr lang="uk-UA" sz="2800" dirty="0">
                <a:latin typeface="Times New Roman" panose="02020603050405020304" pitchFamily="18" charset="0"/>
                <a:cs typeface="Times New Roman" panose="02020603050405020304" pitchFamily="18" charset="0"/>
              </a:rPr>
              <a:t> В.І. Аберації на Донбасі – не бажання російського, а небажання нового переділу влади).</a:t>
            </a:r>
            <a:br>
              <a:rPr lang="ru-RU" sz="2800" dirty="0">
                <a:latin typeface="Times New Roman" panose="02020603050405020304" pitchFamily="18" charset="0"/>
                <a:cs typeface="Times New Roman" panose="02020603050405020304" pitchFamily="18" charset="0"/>
              </a:rPr>
            </a:br>
            <a:r>
              <a:rPr lang="uk-UA" sz="2800" dirty="0">
                <a:latin typeface="Times New Roman" panose="02020603050405020304" pitchFamily="18" charset="0"/>
                <a:cs typeface="Times New Roman" panose="02020603050405020304" pitchFamily="18" charset="0"/>
              </a:rPr>
              <a:t>Хаотичність та непередбачуваність трансформацій.</a:t>
            </a:r>
            <a:br>
              <a:rPr lang="ru-RU" sz="2000" dirty="0">
                <a:latin typeface="Times New Roman" panose="02020603050405020304" pitchFamily="18" charset="0"/>
                <a:cs typeface="Times New Roman" panose="02020603050405020304" pitchFamily="18" charset="0"/>
              </a:rPr>
            </a:br>
            <a:br>
              <a:rPr lang="uk-UA" dirty="0">
                <a:latin typeface="Times New Roman" panose="02020603050405020304" pitchFamily="18" charset="0"/>
                <a:cs typeface="Times New Roman" panose="02020603050405020304" pitchFamily="18" charset="0"/>
              </a:rPr>
            </a:br>
            <a:endParaRPr lang="ru-RU" dirty="0"/>
          </a:p>
        </p:txBody>
      </p:sp>
    </p:spTree>
    <p:extLst>
      <p:ext uri="{BB962C8B-B14F-4D97-AF65-F5344CB8AC3E}">
        <p14:creationId xmlns:p14="http://schemas.microsoft.com/office/powerpoint/2010/main" val="465330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E515A6-3D49-4304-BD13-6FEA994DD8C8}"/>
              </a:ext>
            </a:extLst>
          </p:cNvPr>
          <p:cNvSpPr>
            <a:spLocks noGrp="1"/>
          </p:cNvSpPr>
          <p:nvPr>
            <p:ph type="title"/>
          </p:nvPr>
        </p:nvSpPr>
        <p:spPr>
          <a:xfrm>
            <a:off x="695326" y="953324"/>
            <a:ext cx="11020424" cy="4887639"/>
          </a:xfrm>
        </p:spPr>
        <p:txBody>
          <a:bodyPr>
            <a:normAutofit fontScale="90000"/>
          </a:bodyPr>
          <a:lstStyle/>
          <a:p>
            <a:r>
              <a:rPr lang="uk-UA" sz="2700" dirty="0">
                <a:latin typeface="Times New Roman" panose="02020603050405020304" pitchFamily="18" charset="0"/>
                <a:cs typeface="Times New Roman" panose="02020603050405020304" pitchFamily="18" charset="0"/>
              </a:rPr>
              <a:t>Ментальні протиріччя: між образами колективного несвідомого та практикою (практика – орієнтація на інформаційне суспільство, ментальність – образ родючої землі),</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Тяжіння до традиційного суспільства та історично обумовлена периферійність суспільних процесів (Україна входила до складу великих імперій).</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Матриця патерналізму та вертикальної стратифікації (пошук однієї людини, які вирішить всі питання), всупереч західній традиції – індивідуалізму та самоорганізації. Конформізм як умова виживання.</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Соціальні та інституційні трансформації через девіантні прояви.</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Відсутність реадаптація та перегляду понять у відповідності до нової соціальної реальності.</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Покращенню інституційної пам’яті сприяють:</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1 – комплексна оцінка ефективності діяльності інституту в цілому;</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2 – обмін досвідом;</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 – вдосконалення методів роботи.</a:t>
            </a:r>
            <a:br>
              <a:rPr lang="ru-RU" sz="2700" dirty="0"/>
            </a:br>
            <a:br>
              <a:rPr lang="ru-RU" sz="2700" dirty="0"/>
            </a:br>
            <a:endParaRPr lang="ru-RU" sz="2700" dirty="0"/>
          </a:p>
        </p:txBody>
      </p:sp>
    </p:spTree>
    <p:extLst>
      <p:ext uri="{BB962C8B-B14F-4D97-AF65-F5344CB8AC3E}">
        <p14:creationId xmlns:p14="http://schemas.microsoft.com/office/powerpoint/2010/main" val="2143626545"/>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Галерея">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511</TotalTime>
  <Words>843</Words>
  <Application>Microsoft Office PowerPoint</Application>
  <PresentationFormat>Широкоэкранный</PresentationFormat>
  <Paragraphs>8</Paragraphs>
  <Slides>7</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Century Gothic</vt:lpstr>
      <vt:lpstr>Times New Roman</vt:lpstr>
      <vt:lpstr>Галерея</vt:lpstr>
      <vt:lpstr>  ІНСТИТУЦІЙНА ПАМ’ЯТЬ  </vt:lpstr>
      <vt:lpstr> План.  1. Співвідношення понять «історична пам’ять», «соціальна пам’ять» та «інституційна пам’ять». 2. Особливості конструювання та деконструювання інституційної пам’яті. 3. Особливості української інституційної пам’яті та її вплив на розвиток суспільства. </vt:lpstr>
      <vt:lpstr> Питання 1.  Історична пам’ять – система уявлень членів суспільства про спільне історичне минуле (як правило, ненаукових). Є завжди особисто забарвленою та певним чином деформованою. Соціальна пам’ять – цілісна та структурно організована система знань, яка визначає специфіку конкретного суспільства. Або – сукупність наукових знань, ідей, концепцій і теорій, а також репрезентацій, що складаються стихійно, символів, знаків і знакових систем і значень – тобто семіосферу, в якій індивіди, соціальні групи і спільності відтворюють свій рух в часі і просторі. Інституційна пам’ять – це серія колективних фактів, уявлень, досвіду та знань конкретної групи людей, які виходять за межі індивідуального знання, являють собою спільні спогади та передбачають передачу іншим членам суспільства. Інституційна пам’ять включає в себе історичні знання, практичні знання та так звану «мудрість». Елементи інституційної пам’яті є наявними в релігійних уявленнях (найбільш поширені та міцні), корпораціях, професійних групах, урядових організаціях, академічних колах та в культурі в цілому.  Інституційна пам’ять – писаний та неписаний досвід, накопичений всіма поколіннями співробітників даної організації.   </vt:lpstr>
      <vt:lpstr> Питання 2  Механізми створення інституційної пам’яті: 1 – інститут менторства – передбачає передачу знань від одних співробітників до інших. Може бути безпосередня взаємодія – в сучасних умовах – створення ресурсів, на яких можна ознайомитись обмінятись досвідом з певними особами (є найдавнішим, пр. «Ім’я рози» У. Еко); 2 – створення банків знань та інформації, де б люди мали змогу ділитись досвідом (пр. – особистий блог віце-президента Panopto, компанії  з виробництва ПО; 3 – використання та поширення відеоматеріалів (СРСР – створення інституційної пам’яті); 4 – спеціальні програми з обміну досвідом (пр: літературні конференції та форуми на яких зокрема проводять майстер-класи для колег та новачків). Може бути міфологічним, релігійним та науковим. Форми: репродуктивна та конструктивна.    </vt:lpstr>
      <vt:lpstr> Питання 3. Відсутність трансляції та розрив між пам’яттю поколінь. Заміна людей, включених до владних інституційних відносин (пр.: набір нових кадрів до міліції). Символічна смерть (пр :мусорна люстрація). Втрата інституційної пам’яті.. Державна влада – має бути аполітичність, стійкість та передбачуваність.  Проблема – спроба побудувати докорінно нову систему замість поліпшення вже існуючої.  Відсутнє прагнення до досягнення ефективних результатів (пр: якщо гарно працювати, доведеться робити це постійно). Необхідність опановувати якісно новий досвід (онлайн-консультації тощо). Відсутність забезпечення інновацій (як правило, лише на словах, т.к. розвиток потребує залучення додаткових інвестицій та первісних капітоловкладень). Націленість на практичний результат vs націленість на формальні покажчики роботи. Відсутність стратегічних цілей на неправильне цілепокладання (ми будуємо нове краще суспільство; догонимо та перегонимо Америку...). Втрата традицій навчання та розвитку. Втрата культури спілкування (приклад – радянські традиції та грубість, втручання у особисті справи; спадок – питання про в життя). Наявність бар’єрів вертикальної мобільності (часто – суб’єктивних, пр.: вік).        </vt:lpstr>
      <vt:lpstr>Проблема: зміна кадрового складу vs збереження знань фахівців. Нерозвиненість інституційної пам’яті в класичному західному розумінні (відсутні організації даного типу). Проблема: поява нових соціальних інститутів та стара інституційна пам’ять, яка ще на змінилась (Г.Маршалл – моджо, «такой работы больше нет»). Створення нових інституцій (інтерв’ю Саакашвілі – створення нових інститутів в Грузії та «підтягування людей» в Україні), Побудова нового типу структури суспільства (Додонова В.І. Аберації на Донбасі – не бажання російського, а небажання нового переділу влади). Хаотичність та непередбачуваність трансформацій.  </vt:lpstr>
      <vt:lpstr>Ментальні протиріччя: між образами колективного несвідомого та практикою (практика – орієнтація на інформаційне суспільство, ментальність – образ родючої землі), Тяжіння до традиційного суспільства та історично обумовлена периферійність суспільних процесів (Україна входила до складу великих імперій). Матриця патерналізму та вертикальної стратифікації (пошук однієї людини, які вирішить всі питання), всупереч західній традиції – індивідуалізму та самоорганізації. Конформізм як умова виживання. Соціальні та інституційні трансформації через девіантні прояви. Відсутність реадаптація та перегляду понять у відповідності до нової соціальної реальності. Покращенню інституційної пам’яті сприяють: 1 – комплексна оцінка ефективності діяльності інституту в цілому; 2 – обмін досвідом; 3 – вдосконалення методів роботи.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соціологія як наука</dc:title>
  <dc:creator>user</dc:creator>
  <cp:lastModifiedBy>user</cp:lastModifiedBy>
  <cp:revision>21</cp:revision>
  <dcterms:created xsi:type="dcterms:W3CDTF">2019-01-24T09:36:20Z</dcterms:created>
  <dcterms:modified xsi:type="dcterms:W3CDTF">2022-10-04T11:04:54Z</dcterms:modified>
</cp:coreProperties>
</file>