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0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C568-D1BC-44D7-AE7A-07317F26FA3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E3C4-FEA4-4DC1-9AF2-B6BD0AD7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C568-D1BC-44D7-AE7A-07317F26FA3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E3C4-FEA4-4DC1-9AF2-B6BD0AD7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C568-D1BC-44D7-AE7A-07317F26FA3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E3C4-FEA4-4DC1-9AF2-B6BD0AD7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C568-D1BC-44D7-AE7A-07317F26FA3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E3C4-FEA4-4DC1-9AF2-B6BD0AD7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C568-D1BC-44D7-AE7A-07317F26FA3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E3C4-FEA4-4DC1-9AF2-B6BD0AD7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C568-D1BC-44D7-AE7A-07317F26FA3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E3C4-FEA4-4DC1-9AF2-B6BD0AD7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C568-D1BC-44D7-AE7A-07317F26FA3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E3C4-FEA4-4DC1-9AF2-B6BD0AD7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C568-D1BC-44D7-AE7A-07317F26FA3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E3C4-FEA4-4DC1-9AF2-B6BD0AD7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C568-D1BC-44D7-AE7A-07317F26FA3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E3C4-FEA4-4DC1-9AF2-B6BD0AD7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C568-D1BC-44D7-AE7A-07317F26FA3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E3C4-FEA4-4DC1-9AF2-B6BD0AD7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C568-D1BC-44D7-AE7A-07317F26FA3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E3C4-FEA4-4DC1-9AF2-B6BD0AD7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4C568-D1BC-44D7-AE7A-07317F26FA3C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CE3C4-FEA4-4DC1-9AF2-B6BD0AD7A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Провадження у справах про адміністративні правопорушення</a:t>
            </a:r>
            <a:endParaRPr lang="ru-RU" b="1" dirty="0"/>
          </a:p>
        </p:txBody>
      </p:sp>
      <p:pic>
        <p:nvPicPr>
          <p:cNvPr id="1026" name="Picture 2" descr="Человечки для презентации картинки, стоковые фото Человечки для презентации  | Depositphotos">
            <a:extLst>
              <a:ext uri="{FF2B5EF4-FFF2-40B4-BE49-F238E27FC236}">
                <a16:creationId xmlns:a16="http://schemas.microsoft.com/office/drawing/2014/main" id="{D7801B17-B538-4FEE-AC91-6378B2E57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05718"/>
            <a:ext cx="4922912" cy="479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ncept des carrefours 3D illustration stock. Illustration du sens -  65525732">
            <a:extLst>
              <a:ext uri="{FF2B5EF4-FFF2-40B4-BE49-F238E27FC236}">
                <a16:creationId xmlns:a16="http://schemas.microsoft.com/office/drawing/2014/main" id="{E41667F9-B21E-4F96-BC7C-C158CB8AE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36" y="2852936"/>
            <a:ext cx="4005064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785395"/>
          </a:xfrm>
        </p:spPr>
        <p:txBody>
          <a:bodyPr/>
          <a:lstStyle/>
          <a:p>
            <a:pPr algn="just"/>
            <a:r>
              <a:rPr lang="uk-UA" b="1" u="sng" dirty="0">
                <a:solidFill>
                  <a:srgbClr val="FF0000"/>
                </a:solidFill>
              </a:rPr>
              <a:t>Посадова</a:t>
            </a:r>
            <a:r>
              <a:rPr lang="uk-UA" dirty="0"/>
              <a:t> - </a:t>
            </a:r>
            <a:r>
              <a:rPr lang="uk-UA" b="1" dirty="0"/>
              <a:t>визначає конкретну </a:t>
            </a:r>
            <a:r>
              <a:rPr lang="uk-UA" b="1" u="sng" dirty="0">
                <a:solidFill>
                  <a:srgbClr val="FF0000"/>
                </a:solidFill>
              </a:rPr>
              <a:t>особу, </a:t>
            </a:r>
            <a:r>
              <a:rPr lang="uk-UA" b="1" dirty="0"/>
              <a:t>яка уповноважена розглядати справу</a:t>
            </a:r>
          </a:p>
          <a:p>
            <a:pPr algn="just">
              <a:buNone/>
            </a:pPr>
            <a:r>
              <a:rPr lang="uk-UA" b="1" dirty="0"/>
              <a:t>(наприклад,  від імені Національної поліції справи можуть розглядати лише працівники, які мають спеціальні звання).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3d confused man stock illustration. Illustration of problems - 24019587">
            <a:extLst>
              <a:ext uri="{FF2B5EF4-FFF2-40B4-BE49-F238E27FC236}">
                <a16:creationId xmlns:a16="http://schemas.microsoft.com/office/drawing/2014/main" id="{D366E9A4-805E-4E82-8222-BE9ECA9FF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987" y="1844824"/>
            <a:ext cx="7900013" cy="54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/>
              <a:t>за способом визначення </a:t>
            </a:r>
            <a:endParaRPr lang="ru-RU" b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34680" cy="377301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b="1" u="sng" dirty="0">
                <a:solidFill>
                  <a:srgbClr val="FF0000"/>
                </a:solidFill>
              </a:rPr>
              <a:t>Виключна,</a:t>
            </a:r>
            <a:r>
              <a:rPr lang="uk-UA" b="1" dirty="0"/>
              <a:t> яка передбачає визначення органу (особи),уповноваженої вирішувати відповідне питання.</a:t>
            </a:r>
          </a:p>
          <a:p>
            <a:pPr algn="just">
              <a:buNone/>
            </a:pPr>
            <a:r>
              <a:rPr lang="uk-UA" b="1" dirty="0"/>
              <a:t>(наприклад, справи, вчинені особами віком від 16 до 18 років, розглядаються виключно в судовому порядку)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012160" y="1484784"/>
            <a:ext cx="2674640" cy="464137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</a:rPr>
              <a:t>Альтернативна </a:t>
            </a:r>
            <a:r>
              <a:rPr lang="uk-UA" b="1" dirty="0"/>
              <a:t>, яка передбачає  можливість </a:t>
            </a:r>
            <a:r>
              <a:rPr lang="uk-UA" b="1" dirty="0">
                <a:solidFill>
                  <a:srgbClr val="FF0000"/>
                </a:solidFill>
              </a:rPr>
              <a:t>кількох варіантів </a:t>
            </a:r>
            <a:r>
              <a:rPr lang="uk-UA" b="1" dirty="0"/>
              <a:t>вирішення певного питання.</a:t>
            </a:r>
          </a:p>
          <a:p>
            <a:pPr>
              <a:buNone/>
            </a:pPr>
            <a:r>
              <a:rPr lang="uk-UA" b="1" dirty="0"/>
              <a:t>     </a:t>
            </a:r>
            <a:r>
              <a:rPr lang="uk-UA" b="1" dirty="0">
                <a:solidFill>
                  <a:srgbClr val="FF0000"/>
                </a:solidFill>
              </a:rPr>
              <a:t>(або… </a:t>
            </a:r>
            <a:r>
              <a:rPr lang="uk-UA" b="1" dirty="0" err="1">
                <a:solidFill>
                  <a:srgbClr val="FF0000"/>
                </a:solidFill>
              </a:rPr>
              <a:t>або</a:t>
            </a:r>
            <a:r>
              <a:rPr lang="uk-UA" b="1" dirty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3 D Hombre Parado Y No Tenía Idea Foto de stock y más banco de imágenes de  Tridimensional - iStock">
            <a:extLst>
              <a:ext uri="{FF2B5EF4-FFF2-40B4-BE49-F238E27FC236}">
                <a16:creationId xmlns:a16="http://schemas.microsoft.com/office/drawing/2014/main" id="{59DCB277-BCCC-4105-8C87-CDED8757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933056"/>
            <a:ext cx="2811661" cy="281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u="sng" dirty="0">
                <a:solidFill>
                  <a:srgbClr val="FF0000"/>
                </a:solidFill>
              </a:rPr>
              <a:t>Особи, які беруть участь у провадженні у справах про адміністративні правопорушення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2132856"/>
            <a:ext cx="4038600" cy="4525963"/>
          </a:xfrm>
        </p:spPr>
        <p:txBody>
          <a:bodyPr/>
          <a:lstStyle/>
          <a:p>
            <a:pPr algn="just"/>
            <a:r>
              <a:rPr lang="uk-UA" b="1" dirty="0"/>
              <a:t>Особа, </a:t>
            </a:r>
            <a:r>
              <a:rPr lang="uk-UA" b="1" dirty="0">
                <a:solidFill>
                  <a:srgbClr val="FF0000"/>
                </a:solidFill>
              </a:rPr>
              <a:t>щодо якої </a:t>
            </a:r>
            <a:r>
              <a:rPr lang="uk-UA" b="1" dirty="0"/>
              <a:t>здійснюється провадження</a:t>
            </a:r>
          </a:p>
          <a:p>
            <a:endParaRPr lang="uk-UA" dirty="0"/>
          </a:p>
          <a:p>
            <a:endParaRPr lang="uk-UA" dirty="0"/>
          </a:p>
          <a:p>
            <a:pPr>
              <a:buNone/>
            </a:pPr>
            <a:endParaRPr lang="uk-UA" dirty="0"/>
          </a:p>
          <a:p>
            <a:pPr algn="ctr">
              <a:buNone/>
            </a:pPr>
            <a:r>
              <a:rPr lang="uk-UA" b="1" u="sng" dirty="0">
                <a:solidFill>
                  <a:srgbClr val="FF0000"/>
                </a:solidFill>
              </a:rPr>
              <a:t>обов’язкові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2132856"/>
            <a:ext cx="4038600" cy="4525963"/>
          </a:xfrm>
        </p:spPr>
        <p:txBody>
          <a:bodyPr/>
          <a:lstStyle/>
          <a:p>
            <a:pPr algn="just"/>
            <a:r>
              <a:rPr lang="uk-UA" b="1" dirty="0"/>
              <a:t>Орган (особа), </a:t>
            </a:r>
            <a:r>
              <a:rPr lang="uk-UA" b="1" dirty="0">
                <a:solidFill>
                  <a:srgbClr val="FF0000"/>
                </a:solidFill>
              </a:rPr>
              <a:t>яка </a:t>
            </a:r>
            <a:r>
              <a:rPr lang="uk-UA" b="1" dirty="0"/>
              <a:t>здійснює провадження</a:t>
            </a:r>
          </a:p>
          <a:p>
            <a:endParaRPr lang="uk-UA" dirty="0"/>
          </a:p>
          <a:p>
            <a:pPr>
              <a:buNone/>
            </a:pPr>
            <a:endParaRPr lang="uk-UA" dirty="0"/>
          </a:p>
          <a:p>
            <a:endParaRPr lang="uk-UA" dirty="0"/>
          </a:p>
          <a:p>
            <a:pPr algn="ctr">
              <a:buNone/>
            </a:pPr>
            <a:r>
              <a:rPr lang="uk-UA" b="1" u="sng" dirty="0">
                <a:solidFill>
                  <a:srgbClr val="FF0000"/>
                </a:solidFill>
              </a:rPr>
              <a:t>особи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3779912" y="260648"/>
            <a:ext cx="1224136" cy="712879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Особи,які беруть участь у провадженні у справах про адміністративні правопорушення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41304" y="4437111"/>
            <a:ext cx="4542656" cy="2808312"/>
          </a:xfrm>
        </p:spPr>
        <p:txBody>
          <a:bodyPr>
            <a:normAutofit fontScale="62500" lnSpcReduction="20000"/>
          </a:bodyPr>
          <a:lstStyle/>
          <a:p>
            <a:endParaRPr lang="uk-UA" dirty="0"/>
          </a:p>
          <a:p>
            <a:pPr algn="ctr"/>
            <a:r>
              <a:rPr lang="uk-UA" b="1" u="sng" dirty="0">
                <a:solidFill>
                  <a:srgbClr val="FF0000"/>
                </a:solidFill>
              </a:rPr>
              <a:t>Особи , які зацікавлені</a:t>
            </a:r>
          </a:p>
          <a:p>
            <a:pPr algn="ctr">
              <a:buNone/>
            </a:pPr>
            <a:r>
              <a:rPr lang="uk-UA" b="1" dirty="0"/>
              <a:t>-   потерпілий</a:t>
            </a:r>
          </a:p>
          <a:p>
            <a:pPr algn="ctr">
              <a:buNone/>
            </a:pPr>
            <a:r>
              <a:rPr lang="uk-UA" b="1" dirty="0"/>
              <a:t>- законні представники</a:t>
            </a:r>
            <a:r>
              <a:rPr lang="ru-RU" b="1" dirty="0"/>
              <a:t> та </a:t>
            </a:r>
            <a:r>
              <a:rPr lang="ru-RU" b="1" dirty="0" err="1"/>
              <a:t>представники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42656" y="2204864"/>
            <a:ext cx="4139952" cy="2232247"/>
          </a:xfrm>
        </p:spPr>
        <p:txBody>
          <a:bodyPr>
            <a:normAutofit fontScale="62500" lnSpcReduction="20000"/>
          </a:bodyPr>
          <a:lstStyle/>
          <a:p>
            <a:endParaRPr lang="uk-UA" dirty="0"/>
          </a:p>
          <a:p>
            <a:pPr algn="ctr"/>
            <a:r>
              <a:rPr lang="uk-UA" b="1" u="sng" dirty="0">
                <a:solidFill>
                  <a:srgbClr val="FF0000"/>
                </a:solidFill>
              </a:rPr>
              <a:t>Особи, які сприяють провадженню</a:t>
            </a:r>
          </a:p>
          <a:p>
            <a:pPr algn="ctr">
              <a:buNone/>
            </a:pPr>
            <a:r>
              <a:rPr lang="uk-UA" dirty="0"/>
              <a:t>- </a:t>
            </a:r>
            <a:r>
              <a:rPr lang="uk-UA" b="1" dirty="0"/>
              <a:t>свідок</a:t>
            </a:r>
          </a:p>
          <a:p>
            <a:pPr algn="ctr">
              <a:buNone/>
            </a:pPr>
            <a:r>
              <a:rPr lang="uk-UA" b="1" dirty="0"/>
              <a:t>- експерт</a:t>
            </a:r>
          </a:p>
          <a:p>
            <a:pPr algn="ctr">
              <a:buNone/>
            </a:pPr>
            <a:r>
              <a:rPr lang="uk-UA" b="1" dirty="0"/>
              <a:t>- перекладач</a:t>
            </a:r>
          </a:p>
          <a:p>
            <a:pPr algn="ctr">
              <a:buNone/>
            </a:pPr>
            <a:r>
              <a:rPr lang="uk-UA" b="1" dirty="0"/>
              <a:t>- спеціаліст</a:t>
            </a:r>
          </a:p>
          <a:p>
            <a:pPr algn="ctr">
              <a:buNone/>
            </a:pPr>
            <a:r>
              <a:rPr lang="uk-UA" b="1" dirty="0"/>
              <a:t>- захисник</a:t>
            </a:r>
            <a:endParaRPr lang="ru-RU" b="1" dirty="0"/>
          </a:p>
        </p:txBody>
      </p:sp>
      <p:pic>
        <p:nvPicPr>
          <p:cNvPr id="12292" name="Picture 4" descr="3d hombre mostrando - foto de stock | Crushpixel">
            <a:extLst>
              <a:ext uri="{FF2B5EF4-FFF2-40B4-BE49-F238E27FC236}">
                <a16:creationId xmlns:a16="http://schemas.microsoft.com/office/drawing/2014/main" id="{D44E355D-D08C-4DA3-9B31-52827B8D0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3240360" cy="453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>
                <a:solidFill>
                  <a:srgbClr val="FF0000"/>
                </a:solidFill>
              </a:rPr>
              <a:t>Органи (особи), уповноважені розглядати справу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b="1" dirty="0"/>
              <a:t>адміністративні комісії при виконавчих комітетах селищних, сільських, міських рад</a:t>
            </a:r>
          </a:p>
          <a:p>
            <a:pPr algn="just"/>
            <a:r>
              <a:rPr lang="uk-UA" b="1" dirty="0"/>
              <a:t>виконавчі комітети селищних, сільських, міських рад та їхні посадові особи</a:t>
            </a:r>
          </a:p>
          <a:p>
            <a:pPr algn="just"/>
            <a:r>
              <a:rPr lang="ru-RU" b="1" dirty="0" err="1"/>
              <a:t>районні</a:t>
            </a:r>
            <a:r>
              <a:rPr lang="ru-RU" b="1" dirty="0"/>
              <a:t>, </a:t>
            </a:r>
            <a:r>
              <a:rPr lang="ru-RU" b="1" dirty="0" err="1"/>
              <a:t>районні</a:t>
            </a:r>
            <a:r>
              <a:rPr lang="ru-RU" b="1" dirty="0"/>
              <a:t> у </a:t>
            </a:r>
            <a:r>
              <a:rPr lang="ru-RU" b="1" dirty="0" err="1"/>
              <a:t>місті</a:t>
            </a:r>
            <a:r>
              <a:rPr lang="ru-RU" b="1" dirty="0"/>
              <a:t>, </a:t>
            </a:r>
            <a:r>
              <a:rPr lang="ru-RU" b="1" dirty="0" err="1"/>
              <a:t>міські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міськрайонні</a:t>
            </a:r>
            <a:r>
              <a:rPr lang="ru-RU" b="1" dirty="0"/>
              <a:t> суди (</a:t>
            </a:r>
            <a:r>
              <a:rPr lang="ru-RU" b="1" dirty="0" err="1"/>
              <a:t>судді</a:t>
            </a:r>
            <a:r>
              <a:rPr lang="ru-RU" b="1" dirty="0"/>
              <a:t>), а у </a:t>
            </a:r>
            <a:r>
              <a:rPr lang="ru-RU" b="1" dirty="0" err="1"/>
              <a:t>випадках</a:t>
            </a:r>
            <a:r>
              <a:rPr lang="ru-RU" b="1" dirty="0"/>
              <a:t>, </a:t>
            </a:r>
            <a:r>
              <a:rPr lang="ru-RU" b="1" dirty="0" err="1"/>
              <a:t>передбачених</a:t>
            </a:r>
            <a:r>
              <a:rPr lang="ru-RU" b="1" dirty="0"/>
              <a:t> </a:t>
            </a:r>
            <a:r>
              <a:rPr lang="ru-RU" b="1" dirty="0" err="1"/>
              <a:t>зак-вом</a:t>
            </a:r>
            <a:r>
              <a:rPr lang="ru-RU" b="1" dirty="0"/>
              <a:t>, </a:t>
            </a:r>
            <a:r>
              <a:rPr lang="ru-RU" b="1" dirty="0" err="1"/>
              <a:t>місцеві</a:t>
            </a:r>
            <a:r>
              <a:rPr lang="ru-RU" b="1" dirty="0"/>
              <a:t> </a:t>
            </a:r>
            <a:r>
              <a:rPr lang="ru-RU" b="1" dirty="0" err="1"/>
              <a:t>адміністративні</a:t>
            </a:r>
            <a:r>
              <a:rPr lang="ru-RU" b="1" dirty="0"/>
              <a:t> та </a:t>
            </a:r>
            <a:r>
              <a:rPr lang="ru-RU" b="1" dirty="0" err="1"/>
              <a:t>господарські</a:t>
            </a:r>
            <a:r>
              <a:rPr lang="ru-RU" b="1" dirty="0"/>
              <a:t> суди, </a:t>
            </a:r>
            <a:r>
              <a:rPr lang="ru-RU" b="1" dirty="0" err="1"/>
              <a:t>апеляційні</a:t>
            </a:r>
            <a:r>
              <a:rPr lang="ru-RU" b="1" dirty="0"/>
              <a:t> суди, </a:t>
            </a:r>
            <a:r>
              <a:rPr lang="ru-RU" b="1" dirty="0" err="1"/>
              <a:t>вищі</a:t>
            </a:r>
            <a:r>
              <a:rPr lang="ru-RU" b="1" dirty="0"/>
              <a:t> </a:t>
            </a:r>
            <a:r>
              <a:rPr lang="ru-RU" b="1" dirty="0" err="1"/>
              <a:t>спеціалізовані</a:t>
            </a:r>
            <a:r>
              <a:rPr lang="ru-RU" b="1" dirty="0"/>
              <a:t> суди, </a:t>
            </a:r>
            <a:r>
              <a:rPr lang="ru-RU" b="1" dirty="0" err="1"/>
              <a:t>Верховний</a:t>
            </a:r>
            <a:r>
              <a:rPr lang="ru-RU" b="1" dirty="0"/>
              <a:t> Суд;</a:t>
            </a:r>
            <a:endParaRPr lang="uk-UA" b="1" dirty="0"/>
          </a:p>
          <a:p>
            <a:pPr algn="just"/>
            <a:r>
              <a:rPr lang="uk-UA" b="1" dirty="0"/>
              <a:t>органи Національної поліції, органи державних інспекцій та інші уповноважені на це органи (посадові особи)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d Hombre Tuvo Una Idea Foto de stock y más banco de imágenes de Personas -  iStock">
            <a:extLst>
              <a:ext uri="{FF2B5EF4-FFF2-40B4-BE49-F238E27FC236}">
                <a16:creationId xmlns:a16="http://schemas.microsoft.com/office/drawing/2014/main" id="{41A71857-653F-4D54-BA25-CE56DBC57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97" y="2349386"/>
            <a:ext cx="4181125" cy="452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u="sng" dirty="0">
                <a:solidFill>
                  <a:srgbClr val="FF0000"/>
                </a:solidFill>
              </a:rPr>
              <a:t>Органи (особи), уповноважені розглядати справу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7544" y="3284984"/>
            <a:ext cx="4038600" cy="4525963"/>
          </a:xfrm>
        </p:spPr>
        <p:txBody>
          <a:bodyPr/>
          <a:lstStyle/>
          <a:p>
            <a:pPr algn="ctr"/>
            <a:r>
              <a:rPr lang="uk-UA" b="1" dirty="0"/>
              <a:t>Судові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4008" y="3212976"/>
            <a:ext cx="4038600" cy="4525963"/>
          </a:xfrm>
        </p:spPr>
        <p:txBody>
          <a:bodyPr/>
          <a:lstStyle/>
          <a:p>
            <a:pPr algn="ctr"/>
            <a:r>
              <a:rPr lang="uk-UA" b="1" dirty="0"/>
              <a:t>Позасудові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d Человек Лежащий На Животе И Указывая Пальцем На Яркую Идею Лампы  Изолированы На Белом Фоне С Тенью — стоковые фотографии и другие картинки  Комикс - iStock">
            <a:extLst>
              <a:ext uri="{FF2B5EF4-FFF2-40B4-BE49-F238E27FC236}">
                <a16:creationId xmlns:a16="http://schemas.microsoft.com/office/drawing/2014/main" id="{3BF1235D-70A7-4465-BADD-07A35D40A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5490356" cy="411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764704"/>
            <a:ext cx="4038600" cy="4525963"/>
          </a:xfrm>
        </p:spPr>
        <p:txBody>
          <a:bodyPr/>
          <a:lstStyle/>
          <a:p>
            <a:pPr algn="ctr"/>
            <a:r>
              <a:rPr lang="uk-UA" b="1" u="sng" dirty="0"/>
              <a:t>органи,  для яких цей вид діяльності є </a:t>
            </a:r>
            <a:r>
              <a:rPr lang="uk-UA" b="1" u="sng" dirty="0">
                <a:solidFill>
                  <a:srgbClr val="FF0000"/>
                </a:solidFill>
              </a:rPr>
              <a:t>основним</a:t>
            </a:r>
          </a:p>
          <a:p>
            <a:pPr algn="ctr">
              <a:buNone/>
            </a:pPr>
            <a:r>
              <a:rPr lang="uk-UA" dirty="0"/>
              <a:t>(наприклад,</a:t>
            </a:r>
          </a:p>
          <a:p>
            <a:pPr algn="ctr">
              <a:buNone/>
            </a:pPr>
            <a:r>
              <a:rPr lang="uk-UA" dirty="0"/>
              <a:t>адміністративні комісії)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uk-UA" b="1" u="sng" dirty="0"/>
              <a:t>органи, для яких цей вид діяльності є </a:t>
            </a:r>
            <a:r>
              <a:rPr lang="uk-UA" b="1" u="sng" dirty="0">
                <a:solidFill>
                  <a:srgbClr val="FF0000"/>
                </a:solidFill>
              </a:rPr>
              <a:t>одним із багатьох напрямків</a:t>
            </a:r>
          </a:p>
          <a:p>
            <a:pPr algn="ctr">
              <a:buNone/>
            </a:pPr>
            <a:r>
              <a:rPr lang="uk-UA" dirty="0"/>
              <a:t>(наприклад, органи Національної поліції)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d 사람 아이디어 전구 생각 전구에 대한 스톡 사진 및 기타 이미지 - iStock">
            <a:extLst>
              <a:ext uri="{FF2B5EF4-FFF2-40B4-BE49-F238E27FC236}">
                <a16:creationId xmlns:a16="http://schemas.microsoft.com/office/drawing/2014/main" id="{70B52B4F-8CCA-40C4-B6F4-A033B9458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32037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uk-UA" b="1" u="sng" dirty="0">
                <a:solidFill>
                  <a:srgbClr val="FF0000"/>
                </a:solidFill>
              </a:rPr>
              <a:t>органи загальної компетенції</a:t>
            </a:r>
          </a:p>
          <a:p>
            <a:pPr algn="ctr">
              <a:buNone/>
            </a:pPr>
            <a:r>
              <a:rPr lang="uk-UA" b="1" dirty="0"/>
              <a:t>(наприклад, адміністративні комісії)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6399" y="332656"/>
            <a:ext cx="4038600" cy="4525963"/>
          </a:xfrm>
        </p:spPr>
        <p:txBody>
          <a:bodyPr/>
          <a:lstStyle/>
          <a:p>
            <a:pPr algn="ctr"/>
            <a:r>
              <a:rPr lang="uk-UA" b="1" u="sng" dirty="0">
                <a:solidFill>
                  <a:srgbClr val="FF0000"/>
                </a:solidFill>
              </a:rPr>
              <a:t>органи спеціальної компетенції</a:t>
            </a:r>
          </a:p>
          <a:p>
            <a:pPr algn="ctr">
              <a:buNone/>
            </a:pPr>
            <a:r>
              <a:rPr lang="uk-UA" b="1" dirty="0"/>
              <a:t>(наприклад, органи державних інспекцій)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человек удерживания документа Иллюстрация штока - иллюстрации насчитывающей  иллюстрация, изолировано: 14183773">
            <a:extLst>
              <a:ext uri="{FF2B5EF4-FFF2-40B4-BE49-F238E27FC236}">
                <a16:creationId xmlns:a16="http://schemas.microsoft.com/office/drawing/2014/main" id="{C5257250-32BD-4189-B3CB-599776B7B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84" y="3259019"/>
            <a:ext cx="357301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uk-UA" b="1" u="sng" dirty="0">
                <a:solidFill>
                  <a:srgbClr val="FF0000"/>
                </a:solidFill>
              </a:rPr>
              <a:t>колегіальні</a:t>
            </a:r>
          </a:p>
          <a:p>
            <a:pPr algn="ctr">
              <a:buNone/>
            </a:pPr>
            <a:r>
              <a:rPr lang="uk-UA" b="1" dirty="0"/>
              <a:t>(розгляд здійснюється </a:t>
            </a:r>
            <a:r>
              <a:rPr lang="uk-UA" b="1" dirty="0">
                <a:solidFill>
                  <a:srgbClr val="FF0000"/>
                </a:solidFill>
              </a:rPr>
              <a:t>колегією</a:t>
            </a:r>
            <a:r>
              <a:rPr lang="uk-UA" b="1" dirty="0"/>
              <a:t> у складі кількох осіб)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uk-UA" b="1" u="sng" dirty="0">
                <a:solidFill>
                  <a:srgbClr val="FF0000"/>
                </a:solidFill>
              </a:rPr>
              <a:t>одноосібні</a:t>
            </a:r>
          </a:p>
          <a:p>
            <a:pPr algn="ctr">
              <a:buNone/>
            </a:pPr>
            <a:r>
              <a:rPr lang="uk-UA" b="1" dirty="0"/>
              <a:t>(розгляд справи здійснюється </a:t>
            </a:r>
            <a:r>
              <a:rPr lang="uk-UA" b="1" dirty="0">
                <a:solidFill>
                  <a:srgbClr val="FF0000"/>
                </a:solidFill>
              </a:rPr>
              <a:t>однією </a:t>
            </a:r>
            <a:r>
              <a:rPr lang="uk-UA" b="1" dirty="0"/>
              <a:t>особою)</a:t>
            </a:r>
            <a:endParaRPr lang="ru-RU" b="1" dirty="0"/>
          </a:p>
        </p:txBody>
      </p:sp>
      <p:pic>
        <p:nvPicPr>
          <p:cNvPr id="16388" name="Picture 4" descr="3d человечки для презентаций powerpoint: 3d человечки для презентаций  powerpoint картинки - Э.Х.О. | ЗД-МИР">
            <a:extLst>
              <a:ext uri="{FF2B5EF4-FFF2-40B4-BE49-F238E27FC236}">
                <a16:creationId xmlns:a16="http://schemas.microsoft.com/office/drawing/2014/main" id="{F8BCD576-671C-4DC6-A0F0-3A7C7C333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07380"/>
            <a:ext cx="4038600" cy="327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/>
              <a:t>Стадії провадження у справах про адміністративні правопорушення</a:t>
            </a:r>
            <a:endParaRPr lang="ru-RU" b="1" u="sng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just">
              <a:buFont typeface="+mj-lt"/>
              <a:buAutoNum type="romanUcPeriod"/>
            </a:pPr>
            <a:r>
              <a:rPr lang="uk-UA" b="1" dirty="0"/>
              <a:t>Порушення провадження та адміністративне розслідування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uk-UA" b="1" dirty="0"/>
              <a:t>Розгляд справи та винесення постанови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uk-UA" b="1" dirty="0"/>
              <a:t>Перегляд справ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uk-UA" b="1" dirty="0"/>
              <a:t>Виконання постанови</a:t>
            </a:r>
          </a:p>
          <a:p>
            <a:pPr marL="571500" indent="-571500">
              <a:buNone/>
            </a:pPr>
            <a:endParaRPr lang="uk-UA" dirty="0"/>
          </a:p>
          <a:p>
            <a:pPr marL="571500" indent="-571500" algn="just">
              <a:buNone/>
            </a:pPr>
            <a:r>
              <a:rPr lang="en-US" dirty="0">
                <a:solidFill>
                  <a:srgbClr val="FF0000"/>
                </a:solidFill>
              </a:rPr>
              <a:t>I,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II,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IV </a:t>
            </a:r>
            <a:r>
              <a:rPr lang="ru-RU" dirty="0">
                <a:solidFill>
                  <a:srgbClr val="FF0000"/>
                </a:solidFill>
              </a:rPr>
              <a:t>-</a:t>
            </a:r>
            <a:r>
              <a:rPr lang="uk-UA" b="1" u="sng" dirty="0">
                <a:solidFill>
                  <a:srgbClr val="FF0000"/>
                </a:solidFill>
              </a:rPr>
              <a:t>обов’язкові        </a:t>
            </a:r>
            <a:r>
              <a:rPr lang="uk-UA" dirty="0">
                <a:solidFill>
                  <a:srgbClr val="FF0000"/>
                </a:solidFill>
              </a:rPr>
              <a:t>        </a:t>
            </a:r>
            <a:r>
              <a:rPr lang="en-US" dirty="0">
                <a:solidFill>
                  <a:srgbClr val="FF0000"/>
                </a:solidFill>
              </a:rPr>
              <a:t>III</a:t>
            </a:r>
            <a:r>
              <a:rPr lang="uk-UA" dirty="0">
                <a:solidFill>
                  <a:srgbClr val="FF0000"/>
                </a:solidFill>
              </a:rPr>
              <a:t> - </a:t>
            </a:r>
            <a:r>
              <a:rPr lang="uk-UA" b="1" u="sng" dirty="0">
                <a:solidFill>
                  <a:srgbClr val="FF0000"/>
                </a:solidFill>
              </a:rPr>
              <a:t>факультативна</a:t>
            </a:r>
          </a:p>
          <a:p>
            <a:pPr marL="571500" indent="-571500">
              <a:buFont typeface="+mj-lt"/>
              <a:buAutoNum type="romanUcPeriod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Провадження у справах про адміністративні правопорушення-це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uk-UA" dirty="0"/>
          </a:p>
          <a:p>
            <a:pPr algn="just"/>
            <a:r>
              <a:rPr lang="uk-UA" b="1" dirty="0"/>
              <a:t>Певна сукупність, взаємопов’язаних та взаємообумовлених дій, спрямованих на своєчасне, повне і об’єктивне </a:t>
            </a:r>
            <a:r>
              <a:rPr lang="uk-UA" b="1" u="sng" dirty="0">
                <a:solidFill>
                  <a:srgbClr val="FF0000"/>
                </a:solidFill>
              </a:rPr>
              <a:t>з’ясування</a:t>
            </a:r>
            <a:r>
              <a:rPr lang="uk-UA" b="1" u="sng" dirty="0"/>
              <a:t> </a:t>
            </a:r>
            <a:r>
              <a:rPr lang="uk-UA" b="1" dirty="0"/>
              <a:t>обставин кожної справи, </a:t>
            </a:r>
            <a:r>
              <a:rPr lang="uk-UA" b="1" u="sng" dirty="0">
                <a:solidFill>
                  <a:srgbClr val="FF0000"/>
                </a:solidFill>
              </a:rPr>
              <a:t>вирішення</a:t>
            </a:r>
            <a:r>
              <a:rPr lang="uk-UA" b="1" dirty="0"/>
              <a:t> її у точній відповідності до законодавства, забезпечення </a:t>
            </a:r>
            <a:r>
              <a:rPr lang="uk-UA" b="1" u="sng" dirty="0">
                <a:solidFill>
                  <a:srgbClr val="FF0000"/>
                </a:solidFill>
              </a:rPr>
              <a:t>виконання</a:t>
            </a:r>
            <a:r>
              <a:rPr lang="uk-UA" b="1" dirty="0"/>
              <a:t> винесеної постанови, а також </a:t>
            </a:r>
            <a:r>
              <a:rPr lang="uk-UA" b="1" u="sng" dirty="0">
                <a:solidFill>
                  <a:srgbClr val="FF0000"/>
                </a:solidFill>
              </a:rPr>
              <a:t>виявлення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причин та умов, що сприяють вчиненню адміністративних правопорушень, </a:t>
            </a:r>
            <a:r>
              <a:rPr lang="uk-UA" b="1" u="sng" dirty="0">
                <a:solidFill>
                  <a:srgbClr val="FF0000"/>
                </a:solidFill>
              </a:rPr>
              <a:t>запобігання</a:t>
            </a:r>
            <a:r>
              <a:rPr lang="uk-UA" b="1" dirty="0"/>
              <a:t> їм, </a:t>
            </a:r>
            <a:r>
              <a:rPr lang="uk-UA" b="1" u="sng" dirty="0">
                <a:solidFill>
                  <a:srgbClr val="FF0000"/>
                </a:solidFill>
              </a:rPr>
              <a:t>виховання</a:t>
            </a:r>
            <a:r>
              <a:rPr lang="uk-UA" b="1" dirty="0"/>
              <a:t> осіб у дусі додержання законів, </a:t>
            </a:r>
            <a:r>
              <a:rPr lang="uk-UA" b="1" u="sng" dirty="0">
                <a:solidFill>
                  <a:srgbClr val="FF0000"/>
                </a:solidFill>
              </a:rPr>
              <a:t>зміцнення</a:t>
            </a:r>
            <a:r>
              <a:rPr lang="uk-UA" b="1" dirty="0"/>
              <a:t> законності, які здійснюються спеціально уповноваженими органами(особами), з метою охорони прав і законних інтересів осіб, охорони власності, виконання завдань з охорони публічного порядку і публічної безпеки.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/>
              <a:t>Стадія порушення провадження та адміністративного розслідування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b="1" u="sng" dirty="0">
                <a:solidFill>
                  <a:srgbClr val="FF0000"/>
                </a:solidFill>
              </a:rPr>
              <a:t>Підстава</a:t>
            </a:r>
            <a:r>
              <a:rPr lang="uk-UA" b="1" dirty="0"/>
              <a:t> порушення - </a:t>
            </a:r>
            <a:r>
              <a:rPr lang="uk-UA" b="1" u="sng" dirty="0">
                <a:solidFill>
                  <a:srgbClr val="FF0000"/>
                </a:solidFill>
              </a:rPr>
              <a:t>факт </a:t>
            </a:r>
            <a:r>
              <a:rPr lang="uk-UA" b="1" dirty="0"/>
              <a:t>вчинення адміністративного правопорушення</a:t>
            </a:r>
          </a:p>
          <a:p>
            <a:pPr algn="just"/>
            <a:r>
              <a:rPr lang="uk-UA" b="1" u="sng" dirty="0">
                <a:solidFill>
                  <a:srgbClr val="FF0000"/>
                </a:solidFill>
              </a:rPr>
              <a:t>Зміст</a:t>
            </a:r>
            <a:r>
              <a:rPr lang="uk-UA" b="1" dirty="0"/>
              <a:t> стадії :</a:t>
            </a:r>
          </a:p>
          <a:p>
            <a:pPr algn="just">
              <a:buNone/>
            </a:pPr>
            <a:r>
              <a:rPr lang="uk-UA" b="1" dirty="0"/>
              <a:t>- порушення справи</a:t>
            </a:r>
          </a:p>
          <a:p>
            <a:pPr algn="just">
              <a:buNone/>
            </a:pPr>
            <a:r>
              <a:rPr lang="uk-UA" b="1" dirty="0"/>
              <a:t>- </a:t>
            </a:r>
            <a:r>
              <a:rPr lang="uk-UA" b="1" dirty="0">
                <a:solidFill>
                  <a:srgbClr val="FF0000"/>
                </a:solidFill>
              </a:rPr>
              <a:t>з</a:t>
            </a:r>
            <a:r>
              <a:rPr lang="en-US" b="1" dirty="0">
                <a:solidFill>
                  <a:srgbClr val="FF0000"/>
                </a:solidFill>
              </a:rPr>
              <a:t>’</a:t>
            </a:r>
            <a:r>
              <a:rPr lang="uk-UA" b="1" dirty="0" err="1">
                <a:solidFill>
                  <a:srgbClr val="FF0000"/>
                </a:solidFill>
              </a:rPr>
              <a:t>ясування</a:t>
            </a:r>
            <a:r>
              <a:rPr lang="uk-UA" b="1" dirty="0">
                <a:solidFill>
                  <a:srgbClr val="FF0000"/>
                </a:solidFill>
              </a:rPr>
              <a:t> причин і обставин </a:t>
            </a:r>
            <a:r>
              <a:rPr lang="uk-UA" b="1" dirty="0"/>
              <a:t>вчинення правопорушення, виявлення винних осіб, спричиненої шкоди,тощо</a:t>
            </a:r>
          </a:p>
          <a:p>
            <a:pPr algn="just">
              <a:buFontTx/>
              <a:buChar char="-"/>
            </a:pPr>
            <a:r>
              <a:rPr lang="uk-UA" b="1" dirty="0">
                <a:solidFill>
                  <a:srgbClr val="FF0000"/>
                </a:solidFill>
              </a:rPr>
              <a:t>процесуальне оформлення результатів </a:t>
            </a:r>
            <a:r>
              <a:rPr lang="uk-UA" b="1" dirty="0"/>
              <a:t>розслідування</a:t>
            </a:r>
          </a:p>
          <a:p>
            <a:pPr algn="just">
              <a:buFontTx/>
              <a:buChar char="-"/>
            </a:pPr>
            <a:r>
              <a:rPr lang="uk-UA" b="1" dirty="0">
                <a:solidFill>
                  <a:srgbClr val="FF0000"/>
                </a:solidFill>
              </a:rPr>
              <a:t>направлення матеріалів для розгляду за підвідомчістю</a:t>
            </a:r>
          </a:p>
          <a:p>
            <a:pPr algn="just"/>
            <a:r>
              <a:rPr lang="uk-UA" b="1" u="sng" dirty="0">
                <a:solidFill>
                  <a:srgbClr val="FF0000"/>
                </a:solidFill>
              </a:rPr>
              <a:t>Результат:</a:t>
            </a:r>
          </a:p>
          <a:p>
            <a:pPr algn="just">
              <a:buNone/>
            </a:pPr>
            <a:r>
              <a:rPr lang="uk-UA" b="1" dirty="0"/>
              <a:t>     </a:t>
            </a:r>
            <a:r>
              <a:rPr lang="uk-UA" b="1" u="sng" dirty="0">
                <a:solidFill>
                  <a:srgbClr val="FF0000"/>
                </a:solidFill>
              </a:rPr>
              <a:t>направлення</a:t>
            </a:r>
            <a:r>
              <a:rPr lang="uk-UA" b="1" dirty="0"/>
              <a:t> протоколу і матеріалів справи </a:t>
            </a:r>
            <a:r>
              <a:rPr lang="uk-UA" b="1" u="sng" dirty="0">
                <a:solidFill>
                  <a:srgbClr val="FF0000"/>
                </a:solidFill>
              </a:rPr>
              <a:t>до уповноваженого органу для розгляду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uk-UA" b="1" u="sng" dirty="0"/>
              <a:t>Обставини, за яких провадження </a:t>
            </a:r>
            <a:r>
              <a:rPr lang="uk-UA" b="1" u="sng" dirty="0">
                <a:solidFill>
                  <a:srgbClr val="FF0000"/>
                </a:solidFill>
              </a:rPr>
              <a:t>не порушується, а порушена підлягає закриттю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700808"/>
            <a:ext cx="5781328" cy="51571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b="1" u="sng" dirty="0">
                <a:solidFill>
                  <a:srgbClr val="FF0000"/>
                </a:solidFill>
              </a:rPr>
              <a:t>відсутність події та складу </a:t>
            </a:r>
            <a:r>
              <a:rPr lang="uk-UA" b="1" dirty="0"/>
              <a:t>адміністративного правопорушення</a:t>
            </a:r>
          </a:p>
          <a:p>
            <a:pPr algn="just"/>
            <a:r>
              <a:rPr lang="uk-UA" b="1" u="sng" dirty="0">
                <a:solidFill>
                  <a:srgbClr val="FF0000"/>
                </a:solidFill>
              </a:rPr>
              <a:t>недосягнення</a:t>
            </a:r>
            <a:r>
              <a:rPr lang="uk-UA" b="1" dirty="0"/>
              <a:t> особою на момент вчинення адміністративного правопорушення 16-річного </a:t>
            </a:r>
            <a:r>
              <a:rPr lang="uk-UA" b="1" u="sng" dirty="0">
                <a:solidFill>
                  <a:srgbClr val="FF0000"/>
                </a:solidFill>
              </a:rPr>
              <a:t>віку</a:t>
            </a:r>
          </a:p>
          <a:p>
            <a:pPr algn="just"/>
            <a:r>
              <a:rPr lang="uk-UA" b="1" u="sng" dirty="0">
                <a:solidFill>
                  <a:srgbClr val="FF0000"/>
                </a:solidFill>
              </a:rPr>
              <a:t>неосудність особи</a:t>
            </a:r>
            <a:r>
              <a:rPr lang="uk-UA" b="1" dirty="0"/>
              <a:t>, яка вчинила дію чи бездіяльність </a:t>
            </a:r>
          </a:p>
          <a:p>
            <a:pPr algn="just"/>
            <a:r>
              <a:rPr lang="uk-UA" b="1" dirty="0"/>
              <a:t>вчинення дій особою в стані </a:t>
            </a:r>
            <a:r>
              <a:rPr lang="uk-UA" b="1" u="sng" dirty="0">
                <a:solidFill>
                  <a:srgbClr val="FF0000"/>
                </a:solidFill>
              </a:rPr>
              <a:t>крайньої необхідності або необхідної оборони</a:t>
            </a:r>
          </a:p>
          <a:p>
            <a:pPr algn="just"/>
            <a:r>
              <a:rPr lang="uk-UA" b="1" dirty="0"/>
              <a:t>видання акта </a:t>
            </a:r>
            <a:r>
              <a:rPr lang="uk-UA" b="1" u="sng" dirty="0">
                <a:solidFill>
                  <a:srgbClr val="FF0000"/>
                </a:solidFill>
              </a:rPr>
              <a:t>амністії</a:t>
            </a:r>
            <a:r>
              <a:rPr lang="uk-UA" b="1" dirty="0"/>
              <a:t>, якщо він </a:t>
            </a:r>
            <a:r>
              <a:rPr lang="uk-UA" b="1" u="sng" dirty="0">
                <a:solidFill>
                  <a:srgbClr val="FF0000"/>
                </a:solidFill>
              </a:rPr>
              <a:t>усуває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застосування адміністративного стягнення</a:t>
            </a:r>
          </a:p>
          <a:p>
            <a:pPr algn="just"/>
            <a:r>
              <a:rPr lang="uk-UA" b="1" u="sng" dirty="0">
                <a:solidFill>
                  <a:srgbClr val="FF0000"/>
                </a:solidFill>
              </a:rPr>
              <a:t>скасування акта, </a:t>
            </a:r>
            <a:r>
              <a:rPr lang="uk-UA" b="1" dirty="0"/>
              <a:t>який встановлює адміністративну відповідальність</a:t>
            </a:r>
            <a:endParaRPr lang="ru-RU" b="1" dirty="0"/>
          </a:p>
        </p:txBody>
      </p:sp>
      <p:pic>
        <p:nvPicPr>
          <p:cNvPr id="20482" name="Picture 2" descr="190 человечков для презентации без фона">
            <a:extLst>
              <a:ext uri="{FF2B5EF4-FFF2-40B4-BE49-F238E27FC236}">
                <a16:creationId xmlns:a16="http://schemas.microsoft.com/office/drawing/2014/main" id="{67711D52-1FE4-4D08-BB5F-A6AEBD5BC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" y="1700808"/>
            <a:ext cx="33123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5266928" cy="564949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b="1" u="sng" dirty="0">
                <a:solidFill>
                  <a:srgbClr val="FF0000"/>
                </a:solidFill>
              </a:rPr>
              <a:t>закінчення</a:t>
            </a:r>
            <a:r>
              <a:rPr lang="uk-UA" b="1" dirty="0"/>
              <a:t> на момент розгляду справи </a:t>
            </a:r>
            <a:r>
              <a:rPr lang="uk-UA" b="1" u="sng" dirty="0">
                <a:solidFill>
                  <a:srgbClr val="FF0000"/>
                </a:solidFill>
              </a:rPr>
              <a:t>строків</a:t>
            </a:r>
            <a:r>
              <a:rPr lang="uk-UA" b="1" dirty="0"/>
              <a:t> накладання адміністративного стягнення</a:t>
            </a:r>
          </a:p>
          <a:p>
            <a:pPr algn="just"/>
            <a:r>
              <a:rPr lang="uk-UA" b="1" dirty="0"/>
              <a:t>наявність за </a:t>
            </a:r>
            <a:r>
              <a:rPr lang="uk-UA" b="1" u="sng" dirty="0">
                <a:solidFill>
                  <a:srgbClr val="FF0000"/>
                </a:solidFill>
              </a:rPr>
              <a:t>тим самим </a:t>
            </a:r>
            <a:r>
              <a:rPr lang="uk-UA" b="1" dirty="0"/>
              <a:t>фактом щодо особи, яка притягується до адміністративної відповідальності, </a:t>
            </a:r>
            <a:r>
              <a:rPr lang="uk-UA" b="1" u="sng" dirty="0">
                <a:solidFill>
                  <a:srgbClr val="FF0000"/>
                </a:solidFill>
              </a:rPr>
              <a:t>іншого законного рішення (постанови)</a:t>
            </a:r>
          </a:p>
          <a:p>
            <a:pPr algn="just"/>
            <a:r>
              <a:rPr lang="uk-UA" b="1" u="sng" dirty="0">
                <a:solidFill>
                  <a:srgbClr val="FF0000"/>
                </a:solidFill>
              </a:rPr>
              <a:t>смерть особи</a:t>
            </a:r>
            <a:r>
              <a:rPr lang="uk-UA" b="1" dirty="0"/>
              <a:t>, щодо якої було розпочато провадження в справі</a:t>
            </a:r>
            <a:endParaRPr lang="ru-RU" b="1" dirty="0"/>
          </a:p>
        </p:txBody>
      </p:sp>
      <p:pic>
        <p:nvPicPr>
          <p:cNvPr id="23554" name="Picture 2" descr="190 человечков для презентации без фона">
            <a:extLst>
              <a:ext uri="{FF2B5EF4-FFF2-40B4-BE49-F238E27FC236}">
                <a16:creationId xmlns:a16="http://schemas.microsoft.com/office/drawing/2014/main" id="{B1381FD5-62D4-45B4-9C89-FEC37AC4C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477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Вниз символ лестницы | Бесплатно значок">
            <a:extLst>
              <a:ext uri="{FF2B5EF4-FFF2-40B4-BE49-F238E27FC236}">
                <a16:creationId xmlns:a16="http://schemas.microsoft.com/office/drawing/2014/main" id="{18888F4F-74A8-4281-ACA0-621A03C7A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9" y="1988840"/>
            <a:ext cx="3275325" cy="32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Розгляд справи про адміністративні правопорушення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628800"/>
            <a:ext cx="5266928" cy="4497363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u="sng" dirty="0">
                <a:solidFill>
                  <a:srgbClr val="FF0000"/>
                </a:solidFill>
              </a:rPr>
              <a:t>підготовка</a:t>
            </a:r>
            <a:r>
              <a:rPr lang="uk-UA" b="1" dirty="0"/>
              <a:t> справи до розгляду</a:t>
            </a:r>
          </a:p>
          <a:p>
            <a:pPr algn="just"/>
            <a:r>
              <a:rPr lang="uk-UA" b="1" u="sng" dirty="0">
                <a:solidFill>
                  <a:srgbClr val="FF0000"/>
                </a:solidFill>
              </a:rPr>
              <a:t>аналіз</a:t>
            </a:r>
            <a:r>
              <a:rPr lang="uk-UA" b="1" dirty="0"/>
              <a:t> зібраних матеріалів про обставини справи</a:t>
            </a:r>
          </a:p>
          <a:p>
            <a:pPr algn="just"/>
            <a:r>
              <a:rPr lang="uk-UA" b="1" u="sng" dirty="0">
                <a:solidFill>
                  <a:srgbClr val="FF0000"/>
                </a:solidFill>
              </a:rPr>
              <a:t>прийняття постанови </a:t>
            </a:r>
            <a:r>
              <a:rPr lang="uk-UA" b="1" dirty="0"/>
              <a:t>по суті справи</a:t>
            </a:r>
          </a:p>
          <a:p>
            <a:pPr algn="just"/>
            <a:r>
              <a:rPr lang="uk-UA" b="1" u="sng" dirty="0">
                <a:solidFill>
                  <a:srgbClr val="FF0000"/>
                </a:solidFill>
              </a:rPr>
              <a:t>доведення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змісту цієї постанови до відома правопорушника</a:t>
            </a: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uk-UA" b="1" u="sng" dirty="0"/>
              <a:t>Місце розгляду справи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2060848"/>
            <a:ext cx="6357392" cy="4958011"/>
          </a:xfrm>
        </p:spPr>
        <p:txBody>
          <a:bodyPr>
            <a:normAutofit/>
          </a:bodyPr>
          <a:lstStyle/>
          <a:p>
            <a:pPr algn="just"/>
            <a:r>
              <a:rPr lang="uk-UA" b="1" dirty="0"/>
              <a:t>за місцем </a:t>
            </a:r>
            <a:r>
              <a:rPr lang="uk-UA" b="1" u="sng" dirty="0">
                <a:solidFill>
                  <a:srgbClr val="FF0000"/>
                </a:solidFill>
              </a:rPr>
              <a:t>вчинення</a:t>
            </a:r>
            <a:r>
              <a:rPr lang="uk-UA" b="1" dirty="0"/>
              <a:t> </a:t>
            </a:r>
            <a:r>
              <a:rPr lang="uk-UA" b="1" dirty="0">
                <a:solidFill>
                  <a:srgbClr val="FF0000"/>
                </a:solidFill>
              </a:rPr>
              <a:t>(виявлення) </a:t>
            </a:r>
            <a:r>
              <a:rPr lang="uk-UA" b="1" dirty="0"/>
              <a:t>правопорушення</a:t>
            </a:r>
          </a:p>
          <a:p>
            <a:pPr algn="just"/>
            <a:r>
              <a:rPr lang="uk-UA" b="1" dirty="0"/>
              <a:t>за місцем </a:t>
            </a:r>
            <a:r>
              <a:rPr lang="uk-UA" b="1" u="sng" dirty="0">
                <a:solidFill>
                  <a:srgbClr val="FF0000"/>
                </a:solidFill>
              </a:rPr>
              <a:t>проживання</a:t>
            </a:r>
            <a:r>
              <a:rPr lang="uk-UA" b="1" dirty="0"/>
              <a:t> правопорушника</a:t>
            </a:r>
          </a:p>
          <a:p>
            <a:pPr algn="just"/>
            <a:r>
              <a:rPr lang="uk-UA" b="1" dirty="0"/>
              <a:t>за місцем </a:t>
            </a:r>
            <a:r>
              <a:rPr lang="uk-UA" b="1" u="sng" dirty="0">
                <a:solidFill>
                  <a:srgbClr val="FF0000"/>
                </a:solidFill>
              </a:rPr>
              <a:t>обліку</a:t>
            </a:r>
            <a:r>
              <a:rPr lang="uk-UA" b="1" dirty="0"/>
              <a:t> транспортного засобу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адміністративні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правопорушення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дорожнього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зафіксовані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в автоматичному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розглядаються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i="1" u="sng" dirty="0" err="1"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sz="18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u="sng" dirty="0" err="1">
                <a:latin typeface="Times New Roman" pitchFamily="18" charset="0"/>
                <a:cs typeface="Times New Roman" pitchFamily="18" charset="0"/>
              </a:rPr>
              <a:t>оброблення</a:t>
            </a:r>
            <a:r>
              <a:rPr lang="ru-RU" sz="1800" i="1" u="sng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i="1" u="sng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800" i="1" u="sng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800" i="1" u="sng" dirty="0" err="1">
                <a:latin typeface="Times New Roman" pitchFamily="18" charset="0"/>
                <a:cs typeface="Times New Roman" pitchFamily="18" charset="0"/>
              </a:rPr>
              <a:t>правопорушень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значок галочки зеленого цвета, значки галочки, цветные значки, зеленые  значки PNG и вектор пнг для бесплатной загрузки">
            <a:extLst>
              <a:ext uri="{FF2B5EF4-FFF2-40B4-BE49-F238E27FC236}">
                <a16:creationId xmlns:a16="http://schemas.microsoft.com/office/drawing/2014/main" id="{482E6B18-90B7-4A3A-A9BA-73ACB1726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1103784" cy="11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значок галочки зеленого цвета, значки галочки, цветные значки, зеленые  значки PNG и вектор пнг для бесплатной загрузки">
            <a:extLst>
              <a:ext uri="{FF2B5EF4-FFF2-40B4-BE49-F238E27FC236}">
                <a16:creationId xmlns:a16="http://schemas.microsoft.com/office/drawing/2014/main" id="{C89DD5C8-5726-40F9-88FD-056D7AC6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20584"/>
            <a:ext cx="1103784" cy="11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значок галочки зеленого цвета, значки галочки, цветные значки, зеленые  значки PNG и вектор пнг для бесплатной загрузки">
            <a:extLst>
              <a:ext uri="{FF2B5EF4-FFF2-40B4-BE49-F238E27FC236}">
                <a16:creationId xmlns:a16="http://schemas.microsoft.com/office/drawing/2014/main" id="{0FDFDE71-F7BF-4490-8E31-FDF0D932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5883"/>
            <a:ext cx="1103784" cy="11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Строки розгляду справи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b="1" dirty="0" err="1">
                <a:solidFill>
                  <a:srgbClr val="FF0000"/>
                </a:solidFill>
              </a:rPr>
              <a:t>невідкладно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виявлення</a:t>
            </a:r>
            <a:r>
              <a:rPr lang="ru-RU" b="1" dirty="0"/>
              <a:t> </a:t>
            </a:r>
            <a:r>
              <a:rPr lang="ru-RU" b="1" dirty="0" err="1"/>
              <a:t>правопорушення</a:t>
            </a:r>
            <a:r>
              <a:rPr lang="ru-RU" b="1" dirty="0"/>
              <a:t> та </a:t>
            </a:r>
            <a:r>
              <a:rPr lang="ru-RU" b="1" dirty="0" err="1"/>
              <a:t>отримання</a:t>
            </a:r>
            <a:r>
              <a:rPr lang="ru-RU" b="1" dirty="0"/>
              <a:t> </a:t>
            </a:r>
            <a:r>
              <a:rPr lang="ru-RU" b="1" dirty="0" err="1"/>
              <a:t>відомостей</a:t>
            </a:r>
            <a:r>
              <a:rPr lang="ru-RU" b="1" dirty="0"/>
              <a:t> про </a:t>
            </a:r>
            <a:r>
              <a:rPr lang="ru-RU" b="1" dirty="0" err="1"/>
              <a:t>суб’єкта</a:t>
            </a:r>
            <a:r>
              <a:rPr lang="ru-RU" b="1" dirty="0"/>
              <a:t> </a:t>
            </a:r>
            <a:r>
              <a:rPr lang="ru-RU" b="1" dirty="0" err="1"/>
              <a:t>цього</a:t>
            </a:r>
            <a:r>
              <a:rPr lang="ru-RU" b="1" dirty="0"/>
              <a:t> </a:t>
            </a:r>
            <a:r>
              <a:rPr lang="ru-RU" b="1" dirty="0" err="1"/>
              <a:t>правопорушення</a:t>
            </a:r>
            <a:r>
              <a:rPr lang="ru-RU" dirty="0"/>
              <a:t>;</a:t>
            </a:r>
            <a:endParaRPr lang="uk-UA" b="1" u="sng" dirty="0"/>
          </a:p>
          <a:p>
            <a:pPr algn="just"/>
            <a:r>
              <a:rPr lang="uk-UA" b="1" u="sng" dirty="0">
                <a:solidFill>
                  <a:srgbClr val="FF0000"/>
                </a:solidFill>
              </a:rPr>
              <a:t>1 доба (протягом однієї доби</a:t>
            </a:r>
            <a:r>
              <a:rPr lang="uk-UA" b="1" dirty="0"/>
              <a:t>) з </a:t>
            </a:r>
            <a:r>
              <a:rPr lang="uk-UA" b="1" u="sng" dirty="0"/>
              <a:t>моменту</a:t>
            </a:r>
            <a:r>
              <a:rPr lang="uk-UA" b="1" dirty="0"/>
              <a:t> одержання уповноваженим органом (особою) протоколу та інших </a:t>
            </a:r>
            <a:r>
              <a:rPr lang="uk-UA" b="1"/>
              <a:t>матеріалів справи;</a:t>
            </a:r>
            <a:endParaRPr lang="uk-UA" b="1" dirty="0"/>
          </a:p>
          <a:p>
            <a:pPr algn="just"/>
            <a:r>
              <a:rPr lang="uk-UA" b="1" dirty="0">
                <a:solidFill>
                  <a:srgbClr val="FF0000"/>
                </a:solidFill>
              </a:rPr>
              <a:t>3 дні</a:t>
            </a:r>
          </a:p>
          <a:p>
            <a:pPr algn="just"/>
            <a:r>
              <a:rPr lang="uk-UA" b="1" dirty="0">
                <a:solidFill>
                  <a:srgbClr val="FF0000"/>
                </a:solidFill>
              </a:rPr>
              <a:t>5 днів</a:t>
            </a:r>
          </a:p>
          <a:p>
            <a:pPr algn="just"/>
            <a:r>
              <a:rPr lang="uk-UA" b="1" dirty="0">
                <a:solidFill>
                  <a:srgbClr val="FF0000"/>
                </a:solidFill>
              </a:rPr>
              <a:t>7 днів</a:t>
            </a:r>
          </a:p>
          <a:p>
            <a:pPr algn="just"/>
            <a:r>
              <a:rPr lang="uk-UA" b="1" dirty="0">
                <a:solidFill>
                  <a:srgbClr val="FF0000"/>
                </a:solidFill>
              </a:rPr>
              <a:t>15 днів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Докази у провадженні у справах про адміністративні правопорушення - це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36912"/>
            <a:ext cx="8229600" cy="4525963"/>
          </a:xfrm>
        </p:spPr>
        <p:txBody>
          <a:bodyPr/>
          <a:lstStyle/>
          <a:p>
            <a:pPr algn="just"/>
            <a:r>
              <a:rPr lang="uk-UA" b="1" u="sng" dirty="0">
                <a:solidFill>
                  <a:srgbClr val="FF0000"/>
                </a:solidFill>
              </a:rPr>
              <a:t>фактичні данні</a:t>
            </a:r>
            <a:r>
              <a:rPr lang="uk-UA" u="sng" dirty="0">
                <a:solidFill>
                  <a:srgbClr val="FF0000"/>
                </a:solidFill>
              </a:rPr>
              <a:t>, </a:t>
            </a:r>
            <a:r>
              <a:rPr lang="uk-UA" b="1" dirty="0"/>
              <a:t>які </a:t>
            </a:r>
            <a:r>
              <a:rPr lang="uk-UA" b="1" dirty="0">
                <a:solidFill>
                  <a:srgbClr val="FF0000"/>
                </a:solidFill>
              </a:rPr>
              <a:t>спростовують</a:t>
            </a:r>
            <a:r>
              <a:rPr lang="uk-UA" b="1" dirty="0"/>
              <a:t> або </a:t>
            </a:r>
            <a:r>
              <a:rPr lang="uk-UA" b="1" dirty="0">
                <a:solidFill>
                  <a:srgbClr val="FF0000"/>
                </a:solidFill>
              </a:rPr>
              <a:t>підтверджують</a:t>
            </a:r>
            <a:r>
              <a:rPr lang="uk-UA" b="1" dirty="0"/>
              <a:t> факт адміністративного правопорушення, </a:t>
            </a:r>
            <a:r>
              <a:rPr lang="uk-UA" b="1" dirty="0">
                <a:solidFill>
                  <a:srgbClr val="FF0000"/>
                </a:solidFill>
              </a:rPr>
              <a:t>причетність</a:t>
            </a:r>
            <a:r>
              <a:rPr lang="uk-UA" b="1" dirty="0"/>
              <a:t> особи до його вчинення, інші обставини, які </a:t>
            </a:r>
            <a:r>
              <a:rPr lang="uk-UA" b="1" dirty="0">
                <a:solidFill>
                  <a:srgbClr val="FF0000"/>
                </a:solidFill>
              </a:rPr>
              <a:t>мають значення</a:t>
            </a:r>
            <a:r>
              <a:rPr lang="uk-UA" b="1" dirty="0"/>
              <a:t> для справи.</a:t>
            </a:r>
            <a:endParaRPr lang="ru-RU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Докази: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556792"/>
            <a:ext cx="403860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b="1" dirty="0"/>
              <a:t>Речові </a:t>
            </a:r>
          </a:p>
          <a:p>
            <a:pPr algn="ctr"/>
            <a:r>
              <a:rPr lang="uk-UA" b="1" dirty="0"/>
              <a:t>Особисті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 algn="ctr"/>
            <a:r>
              <a:rPr lang="uk-UA" b="1" dirty="0"/>
              <a:t>Прямі</a:t>
            </a:r>
          </a:p>
          <a:p>
            <a:pPr algn="ctr"/>
            <a:r>
              <a:rPr lang="uk-UA" b="1" dirty="0"/>
              <a:t>Непрямі</a:t>
            </a:r>
          </a:p>
          <a:p>
            <a:pPr algn="ctr">
              <a:buNone/>
            </a:pPr>
            <a:r>
              <a:rPr lang="uk-UA" b="1" dirty="0"/>
              <a:t>(опосередковані)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b="1" dirty="0"/>
              <a:t>ті, що підтверджують </a:t>
            </a:r>
          </a:p>
          <a:p>
            <a:pPr algn="ctr"/>
            <a:r>
              <a:rPr lang="uk-UA" b="1" dirty="0"/>
              <a:t>ті, що спростовують</a:t>
            </a:r>
            <a:endParaRPr lang="ru-RU" b="1" dirty="0"/>
          </a:p>
        </p:txBody>
      </p:sp>
      <p:sp>
        <p:nvSpPr>
          <p:cNvPr id="5" name="AutoShape 2" descr="3d человечки паззл картинки, стоковые фото 3d человечки паззл |  Depositphotos">
            <a:extLst>
              <a:ext uri="{FF2B5EF4-FFF2-40B4-BE49-F238E27FC236}">
                <a16:creationId xmlns:a16="http://schemas.microsoft.com/office/drawing/2014/main" id="{131F1CF4-CB94-4526-919E-84A383381D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pic>
        <p:nvPicPr>
          <p:cNvPr id="19460" name="Picture 4" descr="Новини. Оголошення | ВСП ТЕФК БНАУ">
            <a:extLst>
              <a:ext uri="{FF2B5EF4-FFF2-40B4-BE49-F238E27FC236}">
                <a16:creationId xmlns:a16="http://schemas.microsoft.com/office/drawing/2014/main" id="{0E428A48-918F-4511-B3C9-C18D42034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44627"/>
            <a:ext cx="3324944" cy="33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Человечки | Фото большого размера и векторный клипарт | CLIPARTO">
            <a:extLst>
              <a:ext uri="{FF2B5EF4-FFF2-40B4-BE49-F238E27FC236}">
                <a16:creationId xmlns:a16="http://schemas.microsoft.com/office/drawing/2014/main" id="{E22C36E8-CAA5-45B0-836D-184263591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55103"/>
            <a:ext cx="3810000" cy="381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Джерела доказів у справах про адміністративні правопорушення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dirty="0"/>
              <a:t>- </a:t>
            </a:r>
            <a:r>
              <a:rPr lang="uk-UA" b="1" dirty="0"/>
              <a:t>це </a:t>
            </a:r>
            <a:r>
              <a:rPr lang="uk-UA" b="1" u="sng" dirty="0">
                <a:solidFill>
                  <a:srgbClr val="FF0000"/>
                </a:solidFill>
              </a:rPr>
              <a:t>матеріальні носії </a:t>
            </a:r>
            <a:r>
              <a:rPr lang="uk-UA" b="1" dirty="0"/>
              <a:t>повної інформації, за допомогою яких ця інформація долучається до провадження</a:t>
            </a:r>
          </a:p>
          <a:p>
            <a:endParaRPr lang="uk-UA" dirty="0"/>
          </a:p>
          <a:p>
            <a:pPr algn="just">
              <a:buNone/>
            </a:pPr>
            <a:r>
              <a:rPr lang="uk-UA" b="1" dirty="0"/>
              <a:t>Це:    - </a:t>
            </a:r>
            <a:r>
              <a:rPr lang="uk-UA" b="1" dirty="0">
                <a:solidFill>
                  <a:srgbClr val="FF0000"/>
                </a:solidFill>
              </a:rPr>
              <a:t>протокол</a:t>
            </a:r>
            <a:r>
              <a:rPr lang="uk-UA" b="1" dirty="0"/>
              <a:t> про адміністративні правопорушення</a:t>
            </a:r>
          </a:p>
          <a:p>
            <a:pPr algn="just">
              <a:buNone/>
            </a:pPr>
            <a:r>
              <a:rPr lang="uk-UA" b="1" dirty="0"/>
              <a:t>          - </a:t>
            </a:r>
            <a:r>
              <a:rPr lang="uk-UA" b="1" dirty="0">
                <a:solidFill>
                  <a:srgbClr val="FF0000"/>
                </a:solidFill>
              </a:rPr>
              <a:t>пояснення</a:t>
            </a:r>
            <a:r>
              <a:rPr lang="uk-UA" b="1" dirty="0"/>
              <a:t> особи, щодо якої здійснюється  провадження</a:t>
            </a:r>
          </a:p>
          <a:p>
            <a:pPr algn="just">
              <a:buNone/>
            </a:pPr>
            <a:r>
              <a:rPr lang="uk-UA" b="1" dirty="0"/>
              <a:t>         -  </a:t>
            </a:r>
            <a:r>
              <a:rPr lang="uk-UA" b="1" dirty="0">
                <a:solidFill>
                  <a:srgbClr val="FF0000"/>
                </a:solidFill>
              </a:rPr>
              <a:t>пояснення </a:t>
            </a:r>
            <a:r>
              <a:rPr lang="uk-UA" b="1" dirty="0"/>
              <a:t>потерпілих,свідків</a:t>
            </a:r>
          </a:p>
          <a:p>
            <a:pPr algn="just">
              <a:buNone/>
            </a:pPr>
            <a:r>
              <a:rPr lang="uk-UA" b="1" dirty="0"/>
              <a:t>         - </a:t>
            </a:r>
            <a:r>
              <a:rPr lang="uk-UA" b="1" dirty="0">
                <a:solidFill>
                  <a:srgbClr val="FF0000"/>
                </a:solidFill>
              </a:rPr>
              <a:t>висновок </a:t>
            </a:r>
            <a:r>
              <a:rPr lang="uk-UA" b="1" dirty="0"/>
              <a:t>експерта</a:t>
            </a:r>
          </a:p>
          <a:p>
            <a:pPr algn="just">
              <a:buNone/>
            </a:pPr>
            <a:r>
              <a:rPr lang="uk-UA" b="1" dirty="0"/>
              <a:t>         - </a:t>
            </a:r>
            <a:r>
              <a:rPr lang="uk-UA" b="1" dirty="0">
                <a:solidFill>
                  <a:srgbClr val="FF0000"/>
                </a:solidFill>
              </a:rPr>
              <a:t>речові </a:t>
            </a:r>
            <a:r>
              <a:rPr lang="uk-UA" b="1" dirty="0"/>
              <a:t>докази</a:t>
            </a:r>
          </a:p>
          <a:p>
            <a:pPr algn="just">
              <a:buNone/>
            </a:pPr>
            <a:r>
              <a:rPr lang="uk-UA" b="1" dirty="0"/>
              <a:t>         - </a:t>
            </a:r>
            <a:r>
              <a:rPr lang="uk-UA" b="1" dirty="0">
                <a:solidFill>
                  <a:srgbClr val="FF0000"/>
                </a:solidFill>
              </a:rPr>
              <a:t>показання технічних </a:t>
            </a:r>
            <a:r>
              <a:rPr lang="uk-UA" b="1" dirty="0"/>
              <a:t>приладів та засобів.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Доказування у провадженні у справах про адміністративні правопорушення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uk-UA" dirty="0"/>
          </a:p>
          <a:p>
            <a:pPr algn="ctr">
              <a:buNone/>
            </a:pPr>
            <a:r>
              <a:rPr lang="uk-UA" b="1" dirty="0"/>
              <a:t>Збір              Дослідження               Оцінка</a:t>
            </a:r>
          </a:p>
          <a:p>
            <a:pPr>
              <a:buNone/>
            </a:pPr>
            <a:endParaRPr lang="uk-UA" dirty="0"/>
          </a:p>
          <a:p>
            <a:pPr algn="ctr">
              <a:buNone/>
            </a:pPr>
            <a:r>
              <a:rPr lang="uk-UA" b="1" u="sng" dirty="0"/>
              <a:t>Вимоги до доказів:</a:t>
            </a:r>
            <a:endParaRPr lang="uk-UA" u="sng" dirty="0"/>
          </a:p>
          <a:p>
            <a:pPr algn="ctr">
              <a:buNone/>
            </a:pPr>
            <a:r>
              <a:rPr lang="uk-UA" dirty="0"/>
              <a:t>- </a:t>
            </a:r>
            <a:r>
              <a:rPr lang="uk-UA" b="1" dirty="0"/>
              <a:t>належність</a:t>
            </a:r>
          </a:p>
          <a:p>
            <a:pPr algn="ctr">
              <a:buNone/>
            </a:pPr>
            <a:r>
              <a:rPr lang="uk-UA" b="1" dirty="0"/>
              <a:t>- допустимість</a:t>
            </a:r>
            <a:endParaRPr lang="ru-RU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267744" y="3284984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796136" y="3356992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190 человечков для презентации без фона">
            <a:extLst>
              <a:ext uri="{FF2B5EF4-FFF2-40B4-BE49-F238E27FC236}">
                <a16:creationId xmlns:a16="http://schemas.microsoft.com/office/drawing/2014/main" id="{E89AF2E0-5EFD-4DD1-9800-65F601507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8" y="3933056"/>
            <a:ext cx="2597274" cy="25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Провадження у справах про адміністративні правопорушення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  <a:p>
            <a:endParaRPr lang="uk-UA" dirty="0"/>
          </a:p>
          <a:p>
            <a:pPr algn="ctr"/>
            <a:endParaRPr lang="uk-UA" b="1" dirty="0"/>
          </a:p>
          <a:p>
            <a:pPr algn="ctr"/>
            <a:r>
              <a:rPr lang="uk-UA" b="1" dirty="0"/>
              <a:t>судове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  <a:p>
            <a:endParaRPr lang="uk-UA" dirty="0"/>
          </a:p>
          <a:p>
            <a:pPr algn="ctr"/>
            <a:endParaRPr lang="uk-UA" b="1" dirty="0"/>
          </a:p>
          <a:p>
            <a:pPr algn="ctr"/>
            <a:r>
              <a:rPr lang="uk-UA" b="1" dirty="0"/>
              <a:t>позасудове</a:t>
            </a:r>
            <a:endParaRPr lang="ru-RU" b="1" dirty="0"/>
          </a:p>
        </p:txBody>
      </p:sp>
      <p:pic>
        <p:nvPicPr>
          <p:cNvPr id="2050" name="Picture 2" descr="3d человечки паззл картинки, стоковые фото 3d человечки паззл |  Depositphotos">
            <a:extLst>
              <a:ext uri="{FF2B5EF4-FFF2-40B4-BE49-F238E27FC236}">
                <a16:creationId xmlns:a16="http://schemas.microsoft.com/office/drawing/2014/main" id="{11C0C970-235C-452F-AB77-51CC44B9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43" y="3573016"/>
            <a:ext cx="7812360" cy="30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Провадження у справах про адміністративні правопорушення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/>
              <a:t>Звичайне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uk-UA" b="1" dirty="0"/>
              <a:t>включає </a:t>
            </a:r>
            <a:r>
              <a:rPr lang="uk-UA" b="1" u="sng" dirty="0">
                <a:solidFill>
                  <a:srgbClr val="FF0000"/>
                </a:solidFill>
              </a:rPr>
              <a:t>всі стадії </a:t>
            </a:r>
            <a:r>
              <a:rPr lang="uk-UA" b="1" dirty="0"/>
              <a:t>провадження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/>
              <a:t>Спрощене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68312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b="1" dirty="0"/>
              <a:t>із </a:t>
            </a:r>
            <a:r>
              <a:rPr lang="uk-UA" b="1" u="sng" dirty="0">
                <a:solidFill>
                  <a:srgbClr val="FF0000"/>
                </a:solidFill>
              </a:rPr>
              <a:t>мінімальною</a:t>
            </a:r>
            <a:r>
              <a:rPr lang="uk-UA" b="1" u="sng" dirty="0"/>
              <a:t> </a:t>
            </a:r>
            <a:r>
              <a:rPr lang="uk-UA" b="1" dirty="0"/>
              <a:t>кількістю дій та достатньо </a:t>
            </a:r>
            <a:r>
              <a:rPr lang="uk-UA" b="1" u="sng" dirty="0">
                <a:solidFill>
                  <a:srgbClr val="FF0000"/>
                </a:solidFill>
              </a:rPr>
              <a:t>оперативне</a:t>
            </a:r>
          </a:p>
          <a:p>
            <a:pPr algn="just"/>
            <a:r>
              <a:rPr lang="uk-UA" b="1" dirty="0"/>
              <a:t>протокол </a:t>
            </a:r>
            <a:r>
              <a:rPr lang="uk-UA" b="1" u="sng" dirty="0">
                <a:solidFill>
                  <a:srgbClr val="FF0000"/>
                </a:solidFill>
              </a:rPr>
              <a:t>не складається</a:t>
            </a:r>
            <a:r>
              <a:rPr lang="uk-UA" b="1" dirty="0"/>
              <a:t>; особа, яка виявила правопорушення, приймає і виконує рішення про притягнення особи до відповідальності </a:t>
            </a:r>
            <a:r>
              <a:rPr lang="uk-UA" b="1" u="sng" dirty="0">
                <a:solidFill>
                  <a:srgbClr val="FF0000"/>
                </a:solidFill>
              </a:rPr>
              <a:t>на місці </a:t>
            </a:r>
            <a:r>
              <a:rPr lang="uk-UA" b="1" dirty="0"/>
              <a:t>вчинення проступку)</a:t>
            </a:r>
          </a:p>
          <a:p>
            <a:pPr algn="just"/>
            <a:r>
              <a:rPr lang="uk-UA" b="1" dirty="0"/>
              <a:t>діяння </a:t>
            </a:r>
            <a:r>
              <a:rPr lang="uk-UA" b="1" u="sng" dirty="0">
                <a:solidFill>
                  <a:srgbClr val="FF0000"/>
                </a:solidFill>
              </a:rPr>
              <a:t>не має </a:t>
            </a:r>
            <a:r>
              <a:rPr lang="uk-UA" b="1" dirty="0"/>
              <a:t>значної суспільної шкідливості</a:t>
            </a:r>
          </a:p>
          <a:p>
            <a:pPr algn="just"/>
            <a:r>
              <a:rPr lang="uk-UA" b="1" dirty="0"/>
              <a:t>особа </a:t>
            </a:r>
            <a:r>
              <a:rPr lang="uk-UA" b="1" u="sng" dirty="0">
                <a:solidFill>
                  <a:srgbClr val="FF0000"/>
                </a:solidFill>
              </a:rPr>
              <a:t>визнає </a:t>
            </a:r>
            <a:r>
              <a:rPr lang="uk-UA" b="1" dirty="0"/>
              <a:t>себе винною й </a:t>
            </a:r>
            <a:r>
              <a:rPr lang="uk-UA" b="1" u="sng" dirty="0">
                <a:solidFill>
                  <a:srgbClr val="FF0000"/>
                </a:solidFill>
              </a:rPr>
              <a:t>згодна</a:t>
            </a:r>
            <a:r>
              <a:rPr lang="uk-UA" b="1" dirty="0"/>
              <a:t> бути притягнутою до відповідальності</a:t>
            </a:r>
          </a:p>
          <a:p>
            <a:pPr algn="just"/>
            <a:r>
              <a:rPr lang="uk-UA" b="1" dirty="0"/>
              <a:t>у вигляді стягнень передбачається або </a:t>
            </a:r>
            <a:r>
              <a:rPr lang="uk-UA" b="1" u="sng" dirty="0">
                <a:solidFill>
                  <a:srgbClr val="FF0000"/>
                </a:solidFill>
              </a:rPr>
              <a:t>попередження</a:t>
            </a:r>
            <a:r>
              <a:rPr lang="uk-UA" b="1" dirty="0"/>
              <a:t>, або </a:t>
            </a:r>
            <a:r>
              <a:rPr lang="uk-UA" b="1" u="sng" dirty="0">
                <a:solidFill>
                  <a:srgbClr val="FF0000"/>
                </a:solidFill>
              </a:rPr>
              <a:t>штраф</a:t>
            </a:r>
            <a:r>
              <a:rPr lang="uk-UA" b="1" dirty="0"/>
              <a:t> у невеликому розмірі</a:t>
            </a:r>
            <a:endParaRPr lang="ru-RU" b="1" dirty="0"/>
          </a:p>
        </p:txBody>
      </p:sp>
      <p:sp>
        <p:nvSpPr>
          <p:cNvPr id="4" name="AutoShape 2" descr="Человечек 3d картинки, стоковые фото Человечек 3d | Depositphotos">
            <a:extLst>
              <a:ext uri="{FF2B5EF4-FFF2-40B4-BE49-F238E27FC236}">
                <a16:creationId xmlns:a16="http://schemas.microsoft.com/office/drawing/2014/main" id="{B99E8021-87CE-4316-9D4F-1CFCDAD781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8" name="AutoShape 4" descr="Человечек 3d картинки, стоковые фото Человечек 3d | Depositphotos">
            <a:extLst>
              <a:ext uri="{FF2B5EF4-FFF2-40B4-BE49-F238E27FC236}">
                <a16:creationId xmlns:a16="http://schemas.microsoft.com/office/drawing/2014/main" id="{0AE5E4B8-F8F4-427F-96EE-9374B6B9A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12109" y="2971820"/>
            <a:ext cx="1249267" cy="124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pic>
        <p:nvPicPr>
          <p:cNvPr id="3080" name="Picture 8" descr="Pin on Tech">
            <a:extLst>
              <a:ext uri="{FF2B5EF4-FFF2-40B4-BE49-F238E27FC236}">
                <a16:creationId xmlns:a16="http://schemas.microsoft.com/office/drawing/2014/main" id="{902D9628-B4F9-48FA-AA88-3F3E26883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7" y="2971800"/>
            <a:ext cx="3493013" cy="372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Умный человек белизны 3d в черных круглых стеклах указывая вверх по персту  Иллюстрация штока - иллюстрации насчитывающей перст, дело: 30546150">
            <a:extLst>
              <a:ext uri="{FF2B5EF4-FFF2-40B4-BE49-F238E27FC236}">
                <a16:creationId xmlns:a16="http://schemas.microsoft.com/office/drawing/2014/main" id="{3F6A3F87-6F38-41A2-8A06-076BAF23D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535"/>
            <a:ext cx="4361656" cy="532420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Завдання провадження у справах про адміністративне правопорушення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419872" y="2060848"/>
            <a:ext cx="5410944" cy="428133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b="1" dirty="0"/>
              <a:t>своєчасне, повне, об’єктивне, </a:t>
            </a:r>
            <a:r>
              <a:rPr lang="uk-UA" b="1" dirty="0">
                <a:solidFill>
                  <a:srgbClr val="FF0000"/>
                </a:solidFill>
              </a:rPr>
              <a:t>з’ясування</a:t>
            </a:r>
            <a:r>
              <a:rPr lang="uk-UA" b="1" dirty="0"/>
              <a:t>  всіх обставин кожної справи</a:t>
            </a:r>
          </a:p>
          <a:p>
            <a:pPr algn="just"/>
            <a:r>
              <a:rPr lang="uk-UA" b="1" dirty="0">
                <a:solidFill>
                  <a:srgbClr val="FF0000"/>
                </a:solidFill>
              </a:rPr>
              <a:t>вирішення</a:t>
            </a:r>
            <a:r>
              <a:rPr lang="uk-UA" b="1" dirty="0"/>
              <a:t> її у точній відповідності до законодавства</a:t>
            </a:r>
          </a:p>
          <a:p>
            <a:pPr algn="just"/>
            <a:r>
              <a:rPr lang="uk-UA" b="1" dirty="0">
                <a:solidFill>
                  <a:srgbClr val="FF0000"/>
                </a:solidFill>
              </a:rPr>
              <a:t>забезпечення виконання </a:t>
            </a:r>
            <a:r>
              <a:rPr lang="uk-UA" b="1" dirty="0"/>
              <a:t>винесеної постанови</a:t>
            </a:r>
          </a:p>
          <a:p>
            <a:pPr algn="just"/>
            <a:r>
              <a:rPr lang="uk-UA" b="1" dirty="0">
                <a:solidFill>
                  <a:srgbClr val="FF0000"/>
                </a:solidFill>
              </a:rPr>
              <a:t>виявлення причин та умов</a:t>
            </a:r>
            <a:r>
              <a:rPr lang="uk-UA" b="1" dirty="0"/>
              <a:t>, що сприяють вчиненню правопорушень, виховання особи</a:t>
            </a:r>
          </a:p>
          <a:p>
            <a:pPr algn="just"/>
            <a:r>
              <a:rPr lang="uk-UA" b="1" dirty="0">
                <a:solidFill>
                  <a:srgbClr val="FF0000"/>
                </a:solidFill>
              </a:rPr>
              <a:t>запобігання</a:t>
            </a:r>
            <a:r>
              <a:rPr lang="uk-UA" b="1" dirty="0"/>
              <a:t> правопорушенням (загальна та конкретна превенція)</a:t>
            </a:r>
            <a:endParaRPr lang="ru-RU" b="1" dirty="0"/>
          </a:p>
        </p:txBody>
      </p:sp>
      <p:sp>
        <p:nvSpPr>
          <p:cNvPr id="2" name="AutoShape 2" descr="3d человечки умный картинки, стоковые фото 3d человечки умный |  Depositphotos">
            <a:extLst>
              <a:ext uri="{FF2B5EF4-FFF2-40B4-BE49-F238E27FC236}">
                <a16:creationId xmlns:a16="http://schemas.microsoft.com/office/drawing/2014/main" id="{E822C660-9E9B-4E77-9ECF-15388B7A2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3768" y="3276600"/>
            <a:ext cx="2240632" cy="22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3" name="AutoShape 4" descr="3d человечки умный картинки, стоковые фото 3d человечки умный |  Depositphotos">
            <a:extLst>
              <a:ext uri="{FF2B5EF4-FFF2-40B4-BE49-F238E27FC236}">
                <a16:creationId xmlns:a16="http://schemas.microsoft.com/office/drawing/2014/main" id="{FFC29346-88EE-4C1D-A931-0324546860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d person and checklist. Man checks a checklist with a magnifying glass. 3d  imag , #ad, #Man, #checks, … | Sculpture lessons, Powerpoint animation,  Magnifying glass">
            <a:extLst>
              <a:ext uri="{FF2B5EF4-FFF2-40B4-BE49-F238E27FC236}">
                <a16:creationId xmlns:a16="http://schemas.microsoft.com/office/drawing/2014/main" id="{F7E7A02C-5D6C-4937-AD5E-4617C8EF5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" y="900875"/>
            <a:ext cx="597024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Принципи провадження у справах про адміністративні правопорушення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1" y="1844824"/>
            <a:ext cx="4267409" cy="4924995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/>
              <a:t>Верховенство права</a:t>
            </a:r>
          </a:p>
          <a:p>
            <a:r>
              <a:rPr lang="uk-UA" b="1" dirty="0"/>
              <a:t>Законність</a:t>
            </a:r>
          </a:p>
          <a:p>
            <a:r>
              <a:rPr lang="uk-UA" b="1" dirty="0"/>
              <a:t>Публічність (офіційність)</a:t>
            </a:r>
          </a:p>
          <a:p>
            <a:r>
              <a:rPr lang="uk-UA" b="1" dirty="0"/>
              <a:t>Об’єктивність </a:t>
            </a:r>
          </a:p>
          <a:p>
            <a:r>
              <a:rPr lang="uk-UA" b="1" dirty="0"/>
              <a:t>Національної мови</a:t>
            </a:r>
          </a:p>
          <a:p>
            <a:r>
              <a:rPr lang="uk-UA" b="1" dirty="0"/>
              <a:t>Простота, оперативність, економність</a:t>
            </a:r>
          </a:p>
          <a:p>
            <a:r>
              <a:rPr lang="uk-UA" b="1" dirty="0"/>
              <a:t>Рівність учасників перед законом</a:t>
            </a:r>
          </a:p>
          <a:p>
            <a:r>
              <a:rPr lang="uk-UA" b="1" dirty="0"/>
              <a:t>Безпосередність</a:t>
            </a:r>
          </a:p>
          <a:p>
            <a:r>
              <a:rPr lang="uk-UA" b="1" dirty="0"/>
              <a:t>Право на захист</a:t>
            </a:r>
          </a:p>
          <a:p>
            <a:r>
              <a:rPr lang="uk-UA" b="1" dirty="0"/>
              <a:t>Самостійність і незалежність суб’єктів юрисдикції</a:t>
            </a:r>
          </a:p>
          <a:p>
            <a:r>
              <a:rPr lang="uk-UA" b="1" dirty="0"/>
              <a:t>Поєднання імперативності і </a:t>
            </a:r>
            <a:r>
              <a:rPr lang="uk-UA" b="1" dirty="0" err="1"/>
              <a:t>диспозитивності</a:t>
            </a:r>
            <a:r>
              <a:rPr lang="uk-UA" b="1" dirty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d Man Files Concept Stock Illustrations – 156 3d Man Files Concept Stock  Illustrations, Vectors &amp;amp; Clipart - Dreamstime">
            <a:extLst>
              <a:ext uri="{FF2B5EF4-FFF2-40B4-BE49-F238E27FC236}">
                <a16:creationId xmlns:a16="http://schemas.microsoft.com/office/drawing/2014/main" id="{8D252434-9068-418D-B60A-9BE5EE16B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218456"/>
            <a:ext cx="4550225" cy="52348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Підвідомчість - це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600201"/>
            <a:ext cx="4906888" cy="442108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</a:rPr>
              <a:t>коло питань</a:t>
            </a:r>
            <a:r>
              <a:rPr lang="uk-UA" b="1" dirty="0"/>
              <a:t>, вирішення яких віднесено законодавством до </a:t>
            </a:r>
            <a:r>
              <a:rPr lang="uk-UA" b="1" dirty="0">
                <a:solidFill>
                  <a:srgbClr val="FF0000"/>
                </a:solidFill>
              </a:rPr>
              <a:t>повноважень</a:t>
            </a:r>
            <a:r>
              <a:rPr lang="uk-UA" b="1" dirty="0"/>
              <a:t> того чи іншого органу (посадової особи);</a:t>
            </a:r>
          </a:p>
          <a:p>
            <a:pPr algn="just"/>
            <a:r>
              <a:rPr lang="uk-UA" b="1" dirty="0">
                <a:solidFill>
                  <a:srgbClr val="FF0000"/>
                </a:solidFill>
              </a:rPr>
              <a:t>розмежування компетенції </a:t>
            </a:r>
            <a:r>
              <a:rPr lang="uk-UA" b="1" dirty="0"/>
              <a:t>в системі відносин між органами щодо вирішення справ, встановлення характеру та меж вирішення справ.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d Man Business Man Working Hard Stock Illustration - Illustration of  executive, company: 27654330">
            <a:extLst>
              <a:ext uri="{FF2B5EF4-FFF2-40B4-BE49-F238E27FC236}">
                <a16:creationId xmlns:a16="http://schemas.microsoft.com/office/drawing/2014/main" id="{78E2ED1D-1916-4BE7-9C23-1182AB588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4232614" cy="45259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Підвідомчість у справах про адміністративні правопорушення - це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32037"/>
            <a:ext cx="5472608" cy="4525963"/>
          </a:xfrm>
        </p:spPr>
        <p:txBody>
          <a:bodyPr/>
          <a:lstStyle/>
          <a:p>
            <a:pPr algn="just"/>
            <a:r>
              <a:rPr lang="uk-UA" b="1" dirty="0"/>
              <a:t>Визначена законодавством </a:t>
            </a:r>
            <a:r>
              <a:rPr lang="uk-UA" b="1" dirty="0">
                <a:solidFill>
                  <a:srgbClr val="FF0000"/>
                </a:solidFill>
              </a:rPr>
              <a:t>відособленість компетенції </a:t>
            </a:r>
            <a:r>
              <a:rPr lang="uk-UA" b="1" dirty="0"/>
              <a:t>органу, який уповноважений здійснювати дії юрисдикційного характеру, які віднесені до його відання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ncept des carrefours 3D illustration stock. Illustration du sens -  65525732">
            <a:extLst>
              <a:ext uri="{FF2B5EF4-FFF2-40B4-BE49-F238E27FC236}">
                <a16:creationId xmlns:a16="http://schemas.microsoft.com/office/drawing/2014/main" id="{D96A7FAB-DEC7-4531-BCE8-EB40EE036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96042"/>
            <a:ext cx="3132957" cy="31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Види підвідомчості справ про адміністративні правопорушення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b="1" u="sng" dirty="0">
                <a:solidFill>
                  <a:srgbClr val="FF0000"/>
                </a:solidFill>
              </a:rPr>
              <a:t>Видова (предметна</a:t>
            </a:r>
            <a:r>
              <a:rPr lang="uk-UA" dirty="0"/>
              <a:t>) - </a:t>
            </a:r>
            <a:r>
              <a:rPr lang="uk-UA" b="1" dirty="0"/>
              <a:t>передбачає розподіл компетенції уповноважених органів (осіб) залежно від </a:t>
            </a:r>
            <a:r>
              <a:rPr lang="uk-UA" b="1" u="sng" dirty="0">
                <a:solidFill>
                  <a:srgbClr val="FF0000"/>
                </a:solidFill>
              </a:rPr>
              <a:t>виду адміністративного правопорушення </a:t>
            </a:r>
            <a:r>
              <a:rPr lang="uk-UA" b="1" dirty="0"/>
              <a:t>(глава 17 </a:t>
            </a:r>
            <a:r>
              <a:rPr lang="uk-UA" b="1" dirty="0" err="1"/>
              <a:t>КпАП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65848" y="3310545"/>
            <a:ext cx="3956248" cy="334523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u="sng" dirty="0">
                <a:solidFill>
                  <a:srgbClr val="FF0000"/>
                </a:solidFill>
              </a:rPr>
              <a:t>Територіальна (просторова) 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b="1" dirty="0"/>
              <a:t>передбачає розподіл компетенції органів залежно від </a:t>
            </a:r>
            <a:r>
              <a:rPr lang="uk-UA" b="1" u="sng" dirty="0">
                <a:solidFill>
                  <a:srgbClr val="FF0000"/>
                </a:solidFill>
              </a:rPr>
              <a:t>місця вчинення </a:t>
            </a:r>
            <a:r>
              <a:rPr lang="uk-UA" b="1" dirty="0"/>
              <a:t>проступку, </a:t>
            </a:r>
            <a:r>
              <a:rPr lang="uk-UA" b="1" u="sng" dirty="0">
                <a:solidFill>
                  <a:srgbClr val="FF0000"/>
                </a:solidFill>
              </a:rPr>
              <a:t>місця проживання </a:t>
            </a:r>
            <a:r>
              <a:rPr lang="uk-UA" b="1" dirty="0"/>
              <a:t>особи, </a:t>
            </a:r>
            <a:r>
              <a:rPr lang="uk-UA" b="1" u="sng" dirty="0">
                <a:solidFill>
                  <a:srgbClr val="FF0000"/>
                </a:solidFill>
              </a:rPr>
              <a:t>місця обліку </a:t>
            </a:r>
            <a:r>
              <a:rPr lang="uk-UA" b="1" dirty="0"/>
              <a:t>транспортного засобу)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1135</Words>
  <Application>Microsoft Office PowerPoint</Application>
  <PresentationFormat>Экран (4:3)</PresentationFormat>
  <Paragraphs>172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Тема Office</vt:lpstr>
      <vt:lpstr>Провадження у справах про адміністративні правопорушення</vt:lpstr>
      <vt:lpstr>Провадження у справах про адміністративні правопорушення-це</vt:lpstr>
      <vt:lpstr>Провадження у справах про адміністративні правопорушення</vt:lpstr>
      <vt:lpstr>Провадження у справах про адміністративні правопорушення</vt:lpstr>
      <vt:lpstr>Завдання провадження у справах про адміністративне правопорушення</vt:lpstr>
      <vt:lpstr>Принципи провадження у справах про адміністративні правопорушення</vt:lpstr>
      <vt:lpstr>Підвідомчість - це</vt:lpstr>
      <vt:lpstr>Підвідомчість у справах про адміністративні правопорушення - це</vt:lpstr>
      <vt:lpstr>Види підвідомчості справ про адміністративні правопорушення</vt:lpstr>
      <vt:lpstr>Презентация PowerPoint</vt:lpstr>
      <vt:lpstr>за способом визначення </vt:lpstr>
      <vt:lpstr>Особи, які беруть участь у провадженні у справах про адміністративні правопорушення</vt:lpstr>
      <vt:lpstr>Особи,які беруть участь у провадженні у справах про адміністративні правопорушення</vt:lpstr>
      <vt:lpstr>Органи (особи), уповноважені розглядати справу</vt:lpstr>
      <vt:lpstr>Органи (особи), уповноважені розглядати справу</vt:lpstr>
      <vt:lpstr>Презентация PowerPoint</vt:lpstr>
      <vt:lpstr>Презентация PowerPoint</vt:lpstr>
      <vt:lpstr>Презентация PowerPoint</vt:lpstr>
      <vt:lpstr>Стадії провадження у справах про адміністративні правопорушення</vt:lpstr>
      <vt:lpstr>Стадія порушення провадження та адміністративного розслідування</vt:lpstr>
      <vt:lpstr>Обставини, за яких провадження не порушується, а порушена підлягає закриттю</vt:lpstr>
      <vt:lpstr>Презентация PowerPoint</vt:lpstr>
      <vt:lpstr>Розгляд справи про адміністративні правопорушення</vt:lpstr>
      <vt:lpstr>Місце розгляду справи</vt:lpstr>
      <vt:lpstr>Строки розгляду справи</vt:lpstr>
      <vt:lpstr>Докази у провадженні у справах про адміністративні правопорушення - це</vt:lpstr>
      <vt:lpstr>Докази:</vt:lpstr>
      <vt:lpstr>Джерела доказів у справах про адміністративні правопорушення</vt:lpstr>
      <vt:lpstr>Доказування у провадженні у справах про адміністративні правопорушення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116</cp:revision>
  <dcterms:created xsi:type="dcterms:W3CDTF">2019-01-28T12:07:10Z</dcterms:created>
  <dcterms:modified xsi:type="dcterms:W3CDTF">2022-02-14T20:29:01Z</dcterms:modified>
</cp:coreProperties>
</file>