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4" r:id="rId5"/>
    <p:sldId id="265" r:id="rId6"/>
    <p:sldId id="266" r:id="rId7"/>
    <p:sldId id="267" r:id="rId8"/>
    <p:sldId id="268" r:id="rId9"/>
    <p:sldId id="269" r:id="rId10"/>
    <p:sldId id="25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4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CFAAB3-39A8-422C-BA89-3039FF7E9E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B907B2A-D1EA-4D2A-893A-3829BA449B76}">
      <dgm:prSet phldrT="[Текст]"/>
      <dgm:spPr/>
      <dgm:t>
        <a:bodyPr/>
        <a:lstStyle/>
        <a:p>
          <a:r>
            <a:rPr lang="uk-UA" b="1" dirty="0" smtClean="0"/>
            <a:t>Беверіджа</a:t>
          </a:r>
          <a:endParaRPr lang="uk-UA" b="1" dirty="0"/>
        </a:p>
      </dgm:t>
    </dgm:pt>
    <dgm:pt modelId="{546AE928-D28B-4040-9B19-D8D83134EEFC}" type="parTrans" cxnId="{E111F4BA-4D66-4799-AB7B-B4D91DBFC709}">
      <dgm:prSet/>
      <dgm:spPr/>
      <dgm:t>
        <a:bodyPr/>
        <a:lstStyle/>
        <a:p>
          <a:endParaRPr lang="uk-UA"/>
        </a:p>
      </dgm:t>
    </dgm:pt>
    <dgm:pt modelId="{40784A90-7290-4C85-87D3-3CA57C4B63B1}" type="sibTrans" cxnId="{E111F4BA-4D66-4799-AB7B-B4D91DBFC709}">
      <dgm:prSet/>
      <dgm:spPr/>
      <dgm:t>
        <a:bodyPr/>
        <a:lstStyle/>
        <a:p>
          <a:endParaRPr lang="uk-UA"/>
        </a:p>
      </dgm:t>
    </dgm:pt>
    <dgm:pt modelId="{CC796CB5-AA24-45AF-9F2B-14B10F5925BA}">
      <dgm:prSet phldrT="[Текст]"/>
      <dgm:spPr/>
      <dgm:t>
        <a:bodyPr/>
        <a:lstStyle/>
        <a:p>
          <a:r>
            <a:rPr lang="uk-UA" dirty="0" smtClean="0"/>
            <a:t>організація соціального захисту на основі взаємної допомоги і соціального страхування працюючого населення</a:t>
          </a:r>
          <a:endParaRPr lang="uk-UA" dirty="0"/>
        </a:p>
      </dgm:t>
    </dgm:pt>
    <dgm:pt modelId="{3A290313-5349-4285-9792-D1075D432E5D}" type="parTrans" cxnId="{B0116FBB-4626-480E-98C8-603739685AA8}">
      <dgm:prSet/>
      <dgm:spPr/>
      <dgm:t>
        <a:bodyPr/>
        <a:lstStyle/>
        <a:p>
          <a:endParaRPr lang="uk-UA"/>
        </a:p>
      </dgm:t>
    </dgm:pt>
    <dgm:pt modelId="{CED21C83-AF3F-4A1A-8FEE-5AB79D20904D}" type="sibTrans" cxnId="{B0116FBB-4626-480E-98C8-603739685AA8}">
      <dgm:prSet/>
      <dgm:spPr/>
      <dgm:t>
        <a:bodyPr/>
        <a:lstStyle/>
        <a:p>
          <a:endParaRPr lang="uk-UA"/>
        </a:p>
      </dgm:t>
    </dgm:pt>
    <dgm:pt modelId="{3E463B83-1995-4AC5-8D43-C2629EC70898}">
      <dgm:prSet phldrT="[Текст]"/>
      <dgm:spPr/>
      <dgm:t>
        <a:bodyPr/>
        <a:lstStyle/>
        <a:p>
          <a:r>
            <a:rPr lang="uk-UA" b="1" dirty="0" smtClean="0"/>
            <a:t>Бісмарка</a:t>
          </a:r>
          <a:endParaRPr lang="uk-UA" b="1" dirty="0"/>
        </a:p>
      </dgm:t>
    </dgm:pt>
    <dgm:pt modelId="{EBD62364-4D19-43EB-B619-F9836CD7322A}" type="parTrans" cxnId="{C4F87671-3BEC-4CBA-8057-E44AE7057A7D}">
      <dgm:prSet/>
      <dgm:spPr/>
      <dgm:t>
        <a:bodyPr/>
        <a:lstStyle/>
        <a:p>
          <a:endParaRPr lang="uk-UA"/>
        </a:p>
      </dgm:t>
    </dgm:pt>
    <dgm:pt modelId="{9B13B260-5040-4766-B013-A4F030FD1E2B}" type="sibTrans" cxnId="{C4F87671-3BEC-4CBA-8057-E44AE7057A7D}">
      <dgm:prSet/>
      <dgm:spPr/>
      <dgm:t>
        <a:bodyPr/>
        <a:lstStyle/>
        <a:p>
          <a:endParaRPr lang="uk-UA"/>
        </a:p>
      </dgm:t>
    </dgm:pt>
    <dgm:pt modelId="{825297BF-A00B-402A-BE3F-BB4C83D852F4}">
      <dgm:prSet phldrT="[Текст]"/>
      <dgm:spPr/>
      <dgm:t>
        <a:bodyPr/>
        <a:lstStyle/>
        <a:p>
          <a:r>
            <a:rPr lang="uk-UA" dirty="0" smtClean="0"/>
            <a:t>базується на принципі забезпечення мінімального споживчого бюджету всього населення держави</a:t>
          </a:r>
          <a:endParaRPr lang="uk-UA" dirty="0"/>
        </a:p>
      </dgm:t>
    </dgm:pt>
    <dgm:pt modelId="{F8B129C7-1B82-4FF5-B791-C35D71663B49}" type="parTrans" cxnId="{BC545A78-3F02-4C3B-8C18-95087E457A57}">
      <dgm:prSet/>
      <dgm:spPr/>
      <dgm:t>
        <a:bodyPr/>
        <a:lstStyle/>
        <a:p>
          <a:endParaRPr lang="uk-UA"/>
        </a:p>
      </dgm:t>
    </dgm:pt>
    <dgm:pt modelId="{EDFA6644-BE48-4A8E-BD03-9D325883EFB3}" type="sibTrans" cxnId="{BC545A78-3F02-4C3B-8C18-95087E457A57}">
      <dgm:prSet/>
      <dgm:spPr/>
      <dgm:t>
        <a:bodyPr/>
        <a:lstStyle/>
        <a:p>
          <a:endParaRPr lang="uk-UA"/>
        </a:p>
      </dgm:t>
    </dgm:pt>
    <dgm:pt modelId="{24C24837-7906-43B2-85D5-8F59E5B65F07}" type="pres">
      <dgm:prSet presAssocID="{48CFAAB3-39A8-422C-BA89-3039FF7E9E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0296E-6074-4FB3-B1FC-58019BC1CE2B}" type="pres">
      <dgm:prSet presAssocID="{EB907B2A-D1EA-4D2A-893A-3829BA449B76}" presName="linNode" presStyleCnt="0"/>
      <dgm:spPr/>
    </dgm:pt>
    <dgm:pt modelId="{09769E67-9F46-4CE6-A7D0-D24267CF8594}" type="pres">
      <dgm:prSet presAssocID="{EB907B2A-D1EA-4D2A-893A-3829BA449B76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A2135-1A91-4EF5-B861-8AF97AC584BB}" type="pres">
      <dgm:prSet presAssocID="{EB907B2A-D1EA-4D2A-893A-3829BA449B76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4A5517-9479-4846-84C9-F5B9AF87046B}" type="pres">
      <dgm:prSet presAssocID="{40784A90-7290-4C85-87D3-3CA57C4B63B1}" presName="sp" presStyleCnt="0"/>
      <dgm:spPr/>
    </dgm:pt>
    <dgm:pt modelId="{584EC826-E9DC-4AB7-8AB2-D4ABA8FE4DB4}" type="pres">
      <dgm:prSet presAssocID="{3E463B83-1995-4AC5-8D43-C2629EC70898}" presName="linNode" presStyleCnt="0"/>
      <dgm:spPr/>
    </dgm:pt>
    <dgm:pt modelId="{CEF4611F-9DA6-4FE4-9B9A-909007EF83EC}" type="pres">
      <dgm:prSet presAssocID="{3E463B83-1995-4AC5-8D43-C2629EC7089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B21F4-9CD8-4B24-83AC-B20BB7C83181}" type="pres">
      <dgm:prSet presAssocID="{3E463B83-1995-4AC5-8D43-C2629EC7089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116FBB-4626-480E-98C8-603739685AA8}" srcId="{EB907B2A-D1EA-4D2A-893A-3829BA449B76}" destId="{CC796CB5-AA24-45AF-9F2B-14B10F5925BA}" srcOrd="0" destOrd="0" parTransId="{3A290313-5349-4285-9792-D1075D432E5D}" sibTransId="{CED21C83-AF3F-4A1A-8FEE-5AB79D20904D}"/>
    <dgm:cxn modelId="{83EB7503-E45F-443C-A50F-A0C36FEC5494}" type="presOf" srcId="{825297BF-A00B-402A-BE3F-BB4C83D852F4}" destId="{DBBB21F4-9CD8-4B24-83AC-B20BB7C83181}" srcOrd="0" destOrd="0" presId="urn:microsoft.com/office/officeart/2005/8/layout/vList5"/>
    <dgm:cxn modelId="{BC545A78-3F02-4C3B-8C18-95087E457A57}" srcId="{3E463B83-1995-4AC5-8D43-C2629EC70898}" destId="{825297BF-A00B-402A-BE3F-BB4C83D852F4}" srcOrd="0" destOrd="0" parTransId="{F8B129C7-1B82-4FF5-B791-C35D71663B49}" sibTransId="{EDFA6644-BE48-4A8E-BD03-9D325883EFB3}"/>
    <dgm:cxn modelId="{5ED49053-880D-4AB9-8664-3C7E3C9715B9}" type="presOf" srcId="{EB907B2A-D1EA-4D2A-893A-3829BA449B76}" destId="{09769E67-9F46-4CE6-A7D0-D24267CF8594}" srcOrd="0" destOrd="0" presId="urn:microsoft.com/office/officeart/2005/8/layout/vList5"/>
    <dgm:cxn modelId="{406E5E1D-7EF7-4691-BE6E-A9D6BD6514A3}" type="presOf" srcId="{CC796CB5-AA24-45AF-9F2B-14B10F5925BA}" destId="{761A2135-1A91-4EF5-B861-8AF97AC584BB}" srcOrd="0" destOrd="0" presId="urn:microsoft.com/office/officeart/2005/8/layout/vList5"/>
    <dgm:cxn modelId="{529CAA8E-8205-4AB3-BB0E-97D0A8C40F10}" type="presOf" srcId="{48CFAAB3-39A8-422C-BA89-3039FF7E9ED0}" destId="{24C24837-7906-43B2-85D5-8F59E5B65F07}" srcOrd="0" destOrd="0" presId="urn:microsoft.com/office/officeart/2005/8/layout/vList5"/>
    <dgm:cxn modelId="{E111F4BA-4D66-4799-AB7B-B4D91DBFC709}" srcId="{48CFAAB3-39A8-422C-BA89-3039FF7E9ED0}" destId="{EB907B2A-D1EA-4D2A-893A-3829BA449B76}" srcOrd="0" destOrd="0" parTransId="{546AE928-D28B-4040-9B19-D8D83134EEFC}" sibTransId="{40784A90-7290-4C85-87D3-3CA57C4B63B1}"/>
    <dgm:cxn modelId="{C4F87671-3BEC-4CBA-8057-E44AE7057A7D}" srcId="{48CFAAB3-39A8-422C-BA89-3039FF7E9ED0}" destId="{3E463B83-1995-4AC5-8D43-C2629EC70898}" srcOrd="1" destOrd="0" parTransId="{EBD62364-4D19-43EB-B619-F9836CD7322A}" sibTransId="{9B13B260-5040-4766-B013-A4F030FD1E2B}"/>
    <dgm:cxn modelId="{11B3AA0A-E86E-497F-86B7-F5FFF864ADA1}" type="presOf" srcId="{3E463B83-1995-4AC5-8D43-C2629EC70898}" destId="{CEF4611F-9DA6-4FE4-9B9A-909007EF83EC}" srcOrd="0" destOrd="0" presId="urn:microsoft.com/office/officeart/2005/8/layout/vList5"/>
    <dgm:cxn modelId="{A5E465FD-8EB6-4339-B56E-61B489778881}" type="presParOf" srcId="{24C24837-7906-43B2-85D5-8F59E5B65F07}" destId="{2B80296E-6074-4FB3-B1FC-58019BC1CE2B}" srcOrd="0" destOrd="0" presId="urn:microsoft.com/office/officeart/2005/8/layout/vList5"/>
    <dgm:cxn modelId="{258F6490-3064-4B08-87FB-37AD9A931544}" type="presParOf" srcId="{2B80296E-6074-4FB3-B1FC-58019BC1CE2B}" destId="{09769E67-9F46-4CE6-A7D0-D24267CF8594}" srcOrd="0" destOrd="0" presId="urn:microsoft.com/office/officeart/2005/8/layout/vList5"/>
    <dgm:cxn modelId="{A705BC49-1BF5-440F-BF13-AD6A04A660D7}" type="presParOf" srcId="{2B80296E-6074-4FB3-B1FC-58019BC1CE2B}" destId="{761A2135-1A91-4EF5-B861-8AF97AC584BB}" srcOrd="1" destOrd="0" presId="urn:microsoft.com/office/officeart/2005/8/layout/vList5"/>
    <dgm:cxn modelId="{B1EB86EF-FB50-45FB-AE2B-C7E4B342D763}" type="presParOf" srcId="{24C24837-7906-43B2-85D5-8F59E5B65F07}" destId="{B54A5517-9479-4846-84C9-F5B9AF87046B}" srcOrd="1" destOrd="0" presId="urn:microsoft.com/office/officeart/2005/8/layout/vList5"/>
    <dgm:cxn modelId="{C48F226D-3D67-4EBB-9587-9250306D4DB0}" type="presParOf" srcId="{24C24837-7906-43B2-85D5-8F59E5B65F07}" destId="{584EC826-E9DC-4AB7-8AB2-D4ABA8FE4DB4}" srcOrd="2" destOrd="0" presId="urn:microsoft.com/office/officeart/2005/8/layout/vList5"/>
    <dgm:cxn modelId="{8771573D-0E3C-4407-B759-4ED3B51573A1}" type="presParOf" srcId="{584EC826-E9DC-4AB7-8AB2-D4ABA8FE4DB4}" destId="{CEF4611F-9DA6-4FE4-9B9A-909007EF83EC}" srcOrd="0" destOrd="0" presId="urn:microsoft.com/office/officeart/2005/8/layout/vList5"/>
    <dgm:cxn modelId="{4F93E6E9-9CAB-4CBB-9F74-99DF25D01977}" type="presParOf" srcId="{584EC826-E9DC-4AB7-8AB2-D4ABA8FE4DB4}" destId="{DBBB21F4-9CD8-4B24-83AC-B20BB7C831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CFAAB3-39A8-422C-BA89-3039FF7E9ED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B907B2A-D1EA-4D2A-893A-3829BA449B76}">
      <dgm:prSet phldrT="[Текст]"/>
      <dgm:spPr/>
      <dgm:t>
        <a:bodyPr/>
        <a:lstStyle/>
        <a:p>
          <a:r>
            <a:rPr lang="uk-UA" b="1" i="0" dirty="0" smtClean="0"/>
            <a:t>Приватно-корпоративна модель</a:t>
          </a:r>
          <a:endParaRPr lang="uk-UA" dirty="0"/>
        </a:p>
      </dgm:t>
    </dgm:pt>
    <dgm:pt modelId="{546AE928-D28B-4040-9B19-D8D83134EEFC}" type="parTrans" cxnId="{E111F4BA-4D66-4799-AB7B-B4D91DBFC709}">
      <dgm:prSet/>
      <dgm:spPr/>
      <dgm:t>
        <a:bodyPr/>
        <a:lstStyle/>
        <a:p>
          <a:endParaRPr lang="uk-UA"/>
        </a:p>
      </dgm:t>
    </dgm:pt>
    <dgm:pt modelId="{40784A90-7290-4C85-87D3-3CA57C4B63B1}" type="sibTrans" cxnId="{E111F4BA-4D66-4799-AB7B-B4D91DBFC709}">
      <dgm:prSet/>
      <dgm:spPr/>
      <dgm:t>
        <a:bodyPr/>
        <a:lstStyle/>
        <a:p>
          <a:endParaRPr lang="uk-UA"/>
        </a:p>
      </dgm:t>
    </dgm:pt>
    <dgm:pt modelId="{CC796CB5-AA24-45AF-9F2B-14B10F5925BA}">
      <dgm:prSet phldrT="[Текст]"/>
      <dgm:spPr/>
      <dgm:t>
        <a:bodyPr/>
        <a:lstStyle/>
        <a:p>
          <a:r>
            <a:rPr lang="ru-RU" dirty="0" smtClean="0"/>
            <a:t>паралельно діють страхові товариства та приватні страхові компанії.</a:t>
          </a:r>
          <a:endParaRPr lang="uk-UA" dirty="0"/>
        </a:p>
      </dgm:t>
    </dgm:pt>
    <dgm:pt modelId="{3A290313-5349-4285-9792-D1075D432E5D}" type="parTrans" cxnId="{B0116FBB-4626-480E-98C8-603739685AA8}">
      <dgm:prSet/>
      <dgm:spPr/>
      <dgm:t>
        <a:bodyPr/>
        <a:lstStyle/>
        <a:p>
          <a:endParaRPr lang="uk-UA"/>
        </a:p>
      </dgm:t>
    </dgm:pt>
    <dgm:pt modelId="{CED21C83-AF3F-4A1A-8FEE-5AB79D20904D}" type="sibTrans" cxnId="{B0116FBB-4626-480E-98C8-603739685AA8}">
      <dgm:prSet/>
      <dgm:spPr/>
      <dgm:t>
        <a:bodyPr/>
        <a:lstStyle/>
        <a:p>
          <a:endParaRPr lang="uk-UA"/>
        </a:p>
      </dgm:t>
    </dgm:pt>
    <dgm:pt modelId="{3E463B83-1995-4AC5-8D43-C2629EC70898}">
      <dgm:prSet phldrT="[Текст]"/>
      <dgm:spPr/>
      <dgm:t>
        <a:bodyPr/>
        <a:lstStyle/>
        <a:p>
          <a:r>
            <a:rPr lang="uk-UA" b="1" i="0" dirty="0" smtClean="0"/>
            <a:t>Голандська модель. </a:t>
          </a:r>
          <a:endParaRPr lang="uk-UA" dirty="0"/>
        </a:p>
      </dgm:t>
    </dgm:pt>
    <dgm:pt modelId="{EBD62364-4D19-43EB-B619-F9836CD7322A}" type="parTrans" cxnId="{C4F87671-3BEC-4CBA-8057-E44AE7057A7D}">
      <dgm:prSet/>
      <dgm:spPr/>
      <dgm:t>
        <a:bodyPr/>
        <a:lstStyle/>
        <a:p>
          <a:endParaRPr lang="uk-UA"/>
        </a:p>
      </dgm:t>
    </dgm:pt>
    <dgm:pt modelId="{9B13B260-5040-4766-B013-A4F030FD1E2B}" type="sibTrans" cxnId="{C4F87671-3BEC-4CBA-8057-E44AE7057A7D}">
      <dgm:prSet/>
      <dgm:spPr/>
      <dgm:t>
        <a:bodyPr/>
        <a:lstStyle/>
        <a:p>
          <a:endParaRPr lang="uk-UA"/>
        </a:p>
      </dgm:t>
    </dgm:pt>
    <dgm:pt modelId="{825297BF-A00B-402A-BE3F-BB4C83D852F4}">
      <dgm:prSet phldrT="[Текст]"/>
      <dgm:spPr/>
      <dgm:t>
        <a:bodyPr/>
        <a:lstStyle/>
        <a:p>
          <a:r>
            <a:rPr lang="uk-UA" dirty="0" smtClean="0"/>
            <a:t>забезпечує один рівень захисту від нещасного випадку, не залежно від того, виник він на виробництві або в побуті. Він забезпечує страхування на випадок інвалідності в рамках медичного страхування.</a:t>
          </a:r>
          <a:endParaRPr lang="uk-UA" dirty="0"/>
        </a:p>
      </dgm:t>
    </dgm:pt>
    <dgm:pt modelId="{F8B129C7-1B82-4FF5-B791-C35D71663B49}" type="parTrans" cxnId="{BC545A78-3F02-4C3B-8C18-95087E457A57}">
      <dgm:prSet/>
      <dgm:spPr/>
      <dgm:t>
        <a:bodyPr/>
        <a:lstStyle/>
        <a:p>
          <a:endParaRPr lang="uk-UA"/>
        </a:p>
      </dgm:t>
    </dgm:pt>
    <dgm:pt modelId="{EDFA6644-BE48-4A8E-BD03-9D325883EFB3}" type="sibTrans" cxnId="{BC545A78-3F02-4C3B-8C18-95087E457A57}">
      <dgm:prSet/>
      <dgm:spPr/>
      <dgm:t>
        <a:bodyPr/>
        <a:lstStyle/>
        <a:p>
          <a:endParaRPr lang="uk-UA"/>
        </a:p>
      </dgm:t>
    </dgm:pt>
    <dgm:pt modelId="{24C24837-7906-43B2-85D5-8F59E5B65F07}" type="pres">
      <dgm:prSet presAssocID="{48CFAAB3-39A8-422C-BA89-3039FF7E9E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80296E-6074-4FB3-B1FC-58019BC1CE2B}" type="pres">
      <dgm:prSet presAssocID="{EB907B2A-D1EA-4D2A-893A-3829BA449B76}" presName="linNode" presStyleCnt="0"/>
      <dgm:spPr/>
    </dgm:pt>
    <dgm:pt modelId="{09769E67-9F46-4CE6-A7D0-D24267CF8594}" type="pres">
      <dgm:prSet presAssocID="{EB907B2A-D1EA-4D2A-893A-3829BA449B76}" presName="parentText" presStyleLbl="node1" presStyleIdx="0" presStyleCnt="2" custLinFactNeighborY="-3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1A2135-1A91-4EF5-B861-8AF97AC584BB}" type="pres">
      <dgm:prSet presAssocID="{EB907B2A-D1EA-4D2A-893A-3829BA449B76}" presName="descendantText" presStyleLbl="alignAccFollowNode1" presStyleIdx="0" presStyleCnt="2" custScaleY="1152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4A5517-9479-4846-84C9-F5B9AF87046B}" type="pres">
      <dgm:prSet presAssocID="{40784A90-7290-4C85-87D3-3CA57C4B63B1}" presName="sp" presStyleCnt="0"/>
      <dgm:spPr/>
    </dgm:pt>
    <dgm:pt modelId="{584EC826-E9DC-4AB7-8AB2-D4ABA8FE4DB4}" type="pres">
      <dgm:prSet presAssocID="{3E463B83-1995-4AC5-8D43-C2629EC70898}" presName="linNode" presStyleCnt="0"/>
      <dgm:spPr/>
    </dgm:pt>
    <dgm:pt modelId="{CEF4611F-9DA6-4FE4-9B9A-909007EF83EC}" type="pres">
      <dgm:prSet presAssocID="{3E463B83-1995-4AC5-8D43-C2629EC7089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BBB21F4-9CD8-4B24-83AC-B20BB7C83181}" type="pres">
      <dgm:prSet presAssocID="{3E463B83-1995-4AC5-8D43-C2629EC70898}" presName="descendantText" presStyleLbl="alignAccFollowNode1" presStyleIdx="1" presStyleCnt="2" custScaleY="1152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B0116FBB-4626-480E-98C8-603739685AA8}" srcId="{EB907B2A-D1EA-4D2A-893A-3829BA449B76}" destId="{CC796CB5-AA24-45AF-9F2B-14B10F5925BA}" srcOrd="0" destOrd="0" parTransId="{3A290313-5349-4285-9792-D1075D432E5D}" sibTransId="{CED21C83-AF3F-4A1A-8FEE-5AB79D20904D}"/>
    <dgm:cxn modelId="{FCE8258A-8E8E-416F-BB65-5A8C38C22EC4}" type="presOf" srcId="{3E463B83-1995-4AC5-8D43-C2629EC70898}" destId="{CEF4611F-9DA6-4FE4-9B9A-909007EF83EC}" srcOrd="0" destOrd="0" presId="urn:microsoft.com/office/officeart/2005/8/layout/vList5"/>
    <dgm:cxn modelId="{6561F311-C0D4-4A7E-9B15-DAFF8B5EDE8E}" type="presOf" srcId="{CC796CB5-AA24-45AF-9F2B-14B10F5925BA}" destId="{761A2135-1A91-4EF5-B861-8AF97AC584BB}" srcOrd="0" destOrd="0" presId="urn:microsoft.com/office/officeart/2005/8/layout/vList5"/>
    <dgm:cxn modelId="{BC545A78-3F02-4C3B-8C18-95087E457A57}" srcId="{3E463B83-1995-4AC5-8D43-C2629EC70898}" destId="{825297BF-A00B-402A-BE3F-BB4C83D852F4}" srcOrd="0" destOrd="0" parTransId="{F8B129C7-1B82-4FF5-B791-C35D71663B49}" sibTransId="{EDFA6644-BE48-4A8E-BD03-9D325883EFB3}"/>
    <dgm:cxn modelId="{BFDBAE7E-D5F8-4D13-833D-4229F6A1628F}" type="presOf" srcId="{EB907B2A-D1EA-4D2A-893A-3829BA449B76}" destId="{09769E67-9F46-4CE6-A7D0-D24267CF8594}" srcOrd="0" destOrd="0" presId="urn:microsoft.com/office/officeart/2005/8/layout/vList5"/>
    <dgm:cxn modelId="{E111F4BA-4D66-4799-AB7B-B4D91DBFC709}" srcId="{48CFAAB3-39A8-422C-BA89-3039FF7E9ED0}" destId="{EB907B2A-D1EA-4D2A-893A-3829BA449B76}" srcOrd="0" destOrd="0" parTransId="{546AE928-D28B-4040-9B19-D8D83134EEFC}" sibTransId="{40784A90-7290-4C85-87D3-3CA57C4B63B1}"/>
    <dgm:cxn modelId="{778BC5DA-3213-4993-BB96-E117252900C7}" type="presOf" srcId="{48CFAAB3-39A8-422C-BA89-3039FF7E9ED0}" destId="{24C24837-7906-43B2-85D5-8F59E5B65F07}" srcOrd="0" destOrd="0" presId="urn:microsoft.com/office/officeart/2005/8/layout/vList5"/>
    <dgm:cxn modelId="{C4F87671-3BEC-4CBA-8057-E44AE7057A7D}" srcId="{48CFAAB3-39A8-422C-BA89-3039FF7E9ED0}" destId="{3E463B83-1995-4AC5-8D43-C2629EC70898}" srcOrd="1" destOrd="0" parTransId="{EBD62364-4D19-43EB-B619-F9836CD7322A}" sibTransId="{9B13B260-5040-4766-B013-A4F030FD1E2B}"/>
    <dgm:cxn modelId="{3BF21F26-7D6A-4531-A5B9-C7CE84C131AB}" type="presOf" srcId="{825297BF-A00B-402A-BE3F-BB4C83D852F4}" destId="{DBBB21F4-9CD8-4B24-83AC-B20BB7C83181}" srcOrd="0" destOrd="0" presId="urn:microsoft.com/office/officeart/2005/8/layout/vList5"/>
    <dgm:cxn modelId="{8CD07956-F2E5-47F3-A5C3-A699A7F6E7E2}" type="presParOf" srcId="{24C24837-7906-43B2-85D5-8F59E5B65F07}" destId="{2B80296E-6074-4FB3-B1FC-58019BC1CE2B}" srcOrd="0" destOrd="0" presId="urn:microsoft.com/office/officeart/2005/8/layout/vList5"/>
    <dgm:cxn modelId="{5F430ED5-C502-4D2D-88E3-13513273FBFF}" type="presParOf" srcId="{2B80296E-6074-4FB3-B1FC-58019BC1CE2B}" destId="{09769E67-9F46-4CE6-A7D0-D24267CF8594}" srcOrd="0" destOrd="0" presId="urn:microsoft.com/office/officeart/2005/8/layout/vList5"/>
    <dgm:cxn modelId="{2AF0540B-3206-41D0-BC0C-0BCD354F4712}" type="presParOf" srcId="{2B80296E-6074-4FB3-B1FC-58019BC1CE2B}" destId="{761A2135-1A91-4EF5-B861-8AF97AC584BB}" srcOrd="1" destOrd="0" presId="urn:microsoft.com/office/officeart/2005/8/layout/vList5"/>
    <dgm:cxn modelId="{72D4C0FB-82C4-45E3-8725-403E98893004}" type="presParOf" srcId="{24C24837-7906-43B2-85D5-8F59E5B65F07}" destId="{B54A5517-9479-4846-84C9-F5B9AF87046B}" srcOrd="1" destOrd="0" presId="urn:microsoft.com/office/officeart/2005/8/layout/vList5"/>
    <dgm:cxn modelId="{F472D229-E4D5-47CF-B998-B70ECF43F057}" type="presParOf" srcId="{24C24837-7906-43B2-85D5-8F59E5B65F07}" destId="{584EC826-E9DC-4AB7-8AB2-D4ABA8FE4DB4}" srcOrd="2" destOrd="0" presId="urn:microsoft.com/office/officeart/2005/8/layout/vList5"/>
    <dgm:cxn modelId="{98FA13EE-F2E1-414F-A762-74C1D11471F1}" type="presParOf" srcId="{584EC826-E9DC-4AB7-8AB2-D4ABA8FE4DB4}" destId="{CEF4611F-9DA6-4FE4-9B9A-909007EF83EC}" srcOrd="0" destOrd="0" presId="urn:microsoft.com/office/officeart/2005/8/layout/vList5"/>
    <dgm:cxn modelId="{96044DC7-D83D-4A42-8141-1F4FF5C60C59}" type="presParOf" srcId="{584EC826-E9DC-4AB7-8AB2-D4ABA8FE4DB4}" destId="{DBBB21F4-9CD8-4B24-83AC-B20BB7C8318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A2135-1A91-4EF5-B861-8AF97AC584BB}">
      <dsp:nvSpPr>
        <dsp:cNvPr id="0" name=""/>
        <dsp:cNvSpPr/>
      </dsp:nvSpPr>
      <dsp:spPr>
        <a:xfrm rot="5400000">
          <a:off x="3649447" y="-1355983"/>
          <a:ext cx="927299" cy="38711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організація соціального захисту на основі взаємної допомоги і соціального страхування працюючого населення</a:t>
          </a:r>
          <a:endParaRPr lang="uk-UA" sz="1600" kern="1200" dirty="0"/>
        </a:p>
      </dsp:txBody>
      <dsp:txXfrm rot="-5400000">
        <a:off x="2177522" y="161209"/>
        <a:ext cx="3825883" cy="836765"/>
      </dsp:txXfrm>
    </dsp:sp>
    <dsp:sp modelId="{09769E67-9F46-4CE6-A7D0-D24267CF8594}">
      <dsp:nvSpPr>
        <dsp:cNvPr id="0" name=""/>
        <dsp:cNvSpPr/>
      </dsp:nvSpPr>
      <dsp:spPr>
        <a:xfrm>
          <a:off x="0" y="29"/>
          <a:ext cx="2177521" cy="1159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Беверіджа</a:t>
          </a:r>
          <a:endParaRPr lang="uk-UA" sz="2900" b="1" kern="1200" dirty="0"/>
        </a:p>
      </dsp:txBody>
      <dsp:txXfrm>
        <a:off x="56584" y="56613"/>
        <a:ext cx="2064353" cy="1045956"/>
      </dsp:txXfrm>
    </dsp:sp>
    <dsp:sp modelId="{DBBB21F4-9CD8-4B24-83AC-B20BB7C83181}">
      <dsp:nvSpPr>
        <dsp:cNvPr id="0" name=""/>
        <dsp:cNvSpPr/>
      </dsp:nvSpPr>
      <dsp:spPr>
        <a:xfrm rot="5400000">
          <a:off x="3649447" y="-138902"/>
          <a:ext cx="927299" cy="387115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базується на принципі забезпечення мінімального споживчого бюджету всього населення держави</a:t>
          </a:r>
          <a:endParaRPr lang="uk-UA" sz="1600" kern="1200" dirty="0"/>
        </a:p>
      </dsp:txBody>
      <dsp:txXfrm rot="-5400000">
        <a:off x="2177522" y="1378290"/>
        <a:ext cx="3825883" cy="836765"/>
      </dsp:txXfrm>
    </dsp:sp>
    <dsp:sp modelId="{CEF4611F-9DA6-4FE4-9B9A-909007EF83EC}">
      <dsp:nvSpPr>
        <dsp:cNvPr id="0" name=""/>
        <dsp:cNvSpPr/>
      </dsp:nvSpPr>
      <dsp:spPr>
        <a:xfrm>
          <a:off x="0" y="1217110"/>
          <a:ext cx="2177521" cy="11591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b="1" kern="1200" dirty="0" smtClean="0"/>
            <a:t>Бісмарка</a:t>
          </a:r>
          <a:endParaRPr lang="uk-UA" sz="2900" b="1" kern="1200" dirty="0"/>
        </a:p>
      </dsp:txBody>
      <dsp:txXfrm>
        <a:off x="56584" y="1273694"/>
        <a:ext cx="2064353" cy="1045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A2135-1A91-4EF5-B861-8AF97AC584BB}">
      <dsp:nvSpPr>
        <dsp:cNvPr id="0" name=""/>
        <dsp:cNvSpPr/>
      </dsp:nvSpPr>
      <dsp:spPr>
        <a:xfrm rot="5400000">
          <a:off x="3643965" y="-1396589"/>
          <a:ext cx="1036193" cy="39172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паралельно діють страхові товариства та приватні страхові компанії.</a:t>
          </a:r>
          <a:endParaRPr lang="uk-UA" sz="1200" kern="1200" dirty="0"/>
        </a:p>
      </dsp:txBody>
      <dsp:txXfrm rot="-5400000">
        <a:off x="2203445" y="94514"/>
        <a:ext cx="3866652" cy="935027"/>
      </dsp:txXfrm>
    </dsp:sp>
    <dsp:sp modelId="{09769E67-9F46-4CE6-A7D0-D24267CF8594}">
      <dsp:nvSpPr>
        <dsp:cNvPr id="0" name=""/>
        <dsp:cNvSpPr/>
      </dsp:nvSpPr>
      <dsp:spPr>
        <a:xfrm>
          <a:off x="0" y="0"/>
          <a:ext cx="2203444" cy="11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/>
            <a:t>Приватно-корпоративна модель</a:t>
          </a:r>
          <a:endParaRPr lang="uk-UA" sz="2200" kern="1200" dirty="0"/>
        </a:p>
      </dsp:txBody>
      <dsp:txXfrm>
        <a:off x="54869" y="54869"/>
        <a:ext cx="2093706" cy="1014261"/>
      </dsp:txXfrm>
    </dsp:sp>
    <dsp:sp modelId="{DBBB21F4-9CD8-4B24-83AC-B20BB7C83181}">
      <dsp:nvSpPr>
        <dsp:cNvPr id="0" name=""/>
        <dsp:cNvSpPr/>
      </dsp:nvSpPr>
      <dsp:spPr>
        <a:xfrm rot="5400000">
          <a:off x="3643970" y="-216389"/>
          <a:ext cx="1036184" cy="391723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забезпечує один рівень захисту від нещасного випадку, не залежно від того, виник він на виробництві або в побуті. Він забезпечує страхування на випадок інвалідності в рамках медичного страхування.</a:t>
          </a:r>
          <a:endParaRPr lang="uk-UA" sz="1200" kern="1200" dirty="0"/>
        </a:p>
      </dsp:txBody>
      <dsp:txXfrm rot="-5400000">
        <a:off x="2203445" y="1274718"/>
        <a:ext cx="3866653" cy="935020"/>
      </dsp:txXfrm>
    </dsp:sp>
    <dsp:sp modelId="{CEF4611F-9DA6-4FE4-9B9A-909007EF83EC}">
      <dsp:nvSpPr>
        <dsp:cNvPr id="0" name=""/>
        <dsp:cNvSpPr/>
      </dsp:nvSpPr>
      <dsp:spPr>
        <a:xfrm>
          <a:off x="0" y="1180227"/>
          <a:ext cx="2203444" cy="1123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b="1" i="0" kern="1200" dirty="0" smtClean="0"/>
            <a:t>Голандська модель. </a:t>
          </a:r>
          <a:endParaRPr lang="uk-UA" sz="2200" kern="1200" dirty="0"/>
        </a:p>
      </dsp:txBody>
      <dsp:txXfrm>
        <a:off x="54869" y="1235096"/>
        <a:ext cx="2093706" cy="1014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5048" y="2636912"/>
            <a:ext cx="8568952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5976664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16632"/>
            <a:ext cx="66967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99938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6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Заголовок</a:t>
            </a:r>
            <a:r>
              <a:rPr lang="en-US" dirty="0" smtClean="0"/>
              <a:t> </a:t>
            </a:r>
            <a:r>
              <a:rPr lang="ru-RU" dirty="0" smtClean="0"/>
              <a:t>слайда</a:t>
            </a:r>
            <a:endParaRPr lang="ru-RU" dirty="0"/>
          </a:p>
        </p:txBody>
      </p:sp>
      <p:pic>
        <p:nvPicPr>
          <p:cNvPr id="3" name="Рисунок 2" descr="ÐÐ°ÑÑÐ¸Ð½ÐºÐ¸ Ð¿Ð¾ Ð·Ð°Ð¿ÑÐ¾ÑÑ ÑÐ¾ÑÑÐ°Ð»ÑÐ½Ð¸Ð¹ Ð·Ð°ÑÐ¸ÑÑ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smtClean="0"/>
              <a:t>Тема </a:t>
            </a:r>
            <a:r>
              <a:rPr lang="uk-UA" sz="2800" b="1" smtClean="0"/>
              <a:t>№3 </a:t>
            </a:r>
            <a:r>
              <a:rPr lang="uk-UA" sz="2800" b="1" dirty="0" smtClean="0"/>
              <a:t>«Теорія права соціального захисту»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invGray">
          <a:xfrm rot="17973186">
            <a:off x="5033168" y="3000375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invGray">
          <a:xfrm rot="3465783">
            <a:off x="5033168" y="4905375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invGray">
          <a:xfrm rot="14369022">
            <a:off x="3960018" y="3067050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invGray">
          <a:xfrm rot="7535209">
            <a:off x="3925094" y="4875212"/>
            <a:ext cx="698500" cy="255588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invGray">
          <a:xfrm>
            <a:off x="5541963" y="3993356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invGray">
          <a:xfrm rot="10800000">
            <a:off x="3421063" y="3987006"/>
            <a:ext cx="760412" cy="255587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gray">
          <a:xfrm>
            <a:off x="3197225" y="2436018"/>
            <a:ext cx="3295650" cy="3297238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854447" y="3161506"/>
            <a:ext cx="1901824" cy="1901825"/>
            <a:chOff x="2238" y="1769"/>
            <a:chExt cx="1361" cy="1361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16" name="Text Box 20"/>
            <p:cNvSpPr txBox="1">
              <a:spLocks noChangeArrowheads="1"/>
            </p:cNvSpPr>
            <p:nvPr/>
          </p:nvSpPr>
          <p:spPr bwMode="gray">
            <a:xfrm>
              <a:off x="2369" y="2171"/>
              <a:ext cx="1072" cy="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rmAutofit fontScale="85000" lnSpcReduction="10000"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80808"/>
                  </a:solidFill>
                </a:rPr>
                <a:t>Традиційні </a:t>
              </a:r>
            </a:p>
            <a:p>
              <a:pPr algn="ctr" eaLnBrk="0" hangingPunct="0"/>
              <a:r>
                <a:rPr lang="ru-RU" sz="2400" b="1" dirty="0" smtClean="0">
                  <a:solidFill>
                    <a:srgbClr val="080808"/>
                  </a:solidFill>
                </a:rPr>
                <a:t>ризики</a:t>
              </a:r>
              <a:endParaRPr lang="en-US" sz="2400" b="1" dirty="0">
                <a:solidFill>
                  <a:srgbClr val="080808"/>
                </a:solidFill>
              </a:endParaRPr>
            </a:p>
          </p:txBody>
        </p:sp>
      </p:grp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1139825" y="4242593"/>
            <a:ext cx="2281237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rgbClr val="FEFEFE"/>
                </a:solidFill>
              </a:rPr>
              <a:t>безробіття</a:t>
            </a:r>
            <a:endParaRPr lang="en-US" b="1" dirty="0">
              <a:solidFill>
                <a:srgbClr val="FEFEFE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1331640" y="2790825"/>
            <a:ext cx="228123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 smtClean="0">
                <a:solidFill>
                  <a:srgbClr val="FEFEFE"/>
                </a:solidFill>
              </a:rPr>
              <a:t>хвороба</a:t>
            </a:r>
            <a:r>
              <a:rPr lang="uk-UA" dirty="0" smtClean="0">
                <a:solidFill>
                  <a:srgbClr val="FEFEFE"/>
                </a:solidFill>
              </a:rPr>
              <a:t> 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gray">
          <a:xfrm>
            <a:off x="6335713" y="3921918"/>
            <a:ext cx="2347912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chemeClr val="bg1"/>
                </a:solidFill>
              </a:rPr>
              <a:t>професійна хвороба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5" name="AutoShape 25"/>
          <p:cNvSpPr>
            <a:spLocks noChangeArrowheads="1"/>
          </p:cNvSpPr>
          <p:nvPr/>
        </p:nvSpPr>
        <p:spPr bwMode="gray">
          <a:xfrm>
            <a:off x="5664200" y="2512218"/>
            <a:ext cx="2347913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chemeClr val="bg1"/>
                </a:solidFill>
              </a:rPr>
              <a:t>трудове каліцтво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gray">
          <a:xfrm>
            <a:off x="5664200" y="5196681"/>
            <a:ext cx="2347913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chemeClr val="bg1"/>
                </a:solidFill>
              </a:rPr>
              <a:t>вагітність та пологи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7" name="Рисунок 26" descr="ÐÐ°ÑÑÐ¸Ð½ÐºÐ¸ Ð¿Ð¾ Ð·Ð°Ð¿ÑÐ¾ÑÑ Ð±ÑÐ´Ð½ÑÑÑÑ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422" y="5766592"/>
            <a:ext cx="1868170" cy="1158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ÐÐ°ÑÑÐ¸Ð½ÐºÐ¸ Ð¿Ð¾ Ð·Ð°Ð¿ÑÐ¾ÑÑ Ð²ÑÑÐ°ÑÐ° Ð³Ð¾Ð´ÑÐ²Ð°Ð»ÑÐ½Ð¸ÐºÐ°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360" y="5765020"/>
            <a:ext cx="1777016" cy="115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ÐÐ°ÑÑÐ¸Ð½ÐºÐ¸ Ð¿Ð¾ Ð·Ð°Ð¿ÑÐ¾ÑÑ Ð±ÐµÐ·ÑÐ¾Ð±ÑÑÑÑ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26" y="5733255"/>
            <a:ext cx="1727689" cy="1117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ÐÐ°ÑÑÐ¸Ð½ÐºÐ¸ Ð¿Ð¾ Ð·Ð°Ð¿ÑÐ¾ÑÑ Ð±ÐµÐ·ÑÐ¾Ð±ÑÑÑÑ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645" y="5766593"/>
            <a:ext cx="1704355" cy="1126574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AutoShape 23"/>
          <p:cNvSpPr>
            <a:spLocks noChangeArrowheads="1"/>
          </p:cNvSpPr>
          <p:nvPr/>
        </p:nvSpPr>
        <p:spPr bwMode="gray">
          <a:xfrm>
            <a:off x="1021342" y="3532590"/>
            <a:ext cx="2281237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chemeClr val="bg1"/>
                </a:solidFill>
              </a:rPr>
              <a:t>утримання дітей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5" name="AutoShape 26"/>
          <p:cNvSpPr>
            <a:spLocks noChangeArrowheads="1"/>
          </p:cNvSpPr>
          <p:nvPr/>
        </p:nvSpPr>
        <p:spPr bwMode="gray">
          <a:xfrm>
            <a:off x="6466424" y="3150622"/>
            <a:ext cx="2347913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chemeClr val="bg1"/>
                </a:solidFill>
              </a:rPr>
              <a:t>інвалідність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gray">
          <a:xfrm>
            <a:off x="1483710" y="4984092"/>
            <a:ext cx="228123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chemeClr val="bg1"/>
                </a:solidFill>
              </a:rPr>
              <a:t>втрата годувальника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7" name="AutoShape 25"/>
          <p:cNvSpPr>
            <a:spLocks noChangeArrowheads="1"/>
          </p:cNvSpPr>
          <p:nvPr/>
        </p:nvSpPr>
        <p:spPr bwMode="gray">
          <a:xfrm>
            <a:off x="6012160" y="4561553"/>
            <a:ext cx="2347913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rgbClr val="FEFEFE"/>
                </a:solidFill>
              </a:rPr>
              <a:t>старість</a:t>
            </a:r>
            <a:endParaRPr lang="en-US" b="1" dirty="0">
              <a:solidFill>
                <a:srgbClr val="FEFEFE"/>
              </a:solidFill>
            </a:endParaRPr>
          </a:p>
        </p:txBody>
      </p:sp>
      <p:pic>
        <p:nvPicPr>
          <p:cNvPr id="38" name="Рисунок 37" descr="ÐÐ¾ÑÐ¾Ð¶ÐµÐµ Ð¸Ð·Ð¾Ð±ÑÐ°Ð¶ÐµÐ½Ð¸Ðµ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80091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 descr="ÐÐ°ÑÑÐ¸Ð½ÐºÐ¸ Ð¿Ð¾ Ð·Ð°Ð¿ÑÐ¾ÑÑ ÑÑÐ°ÑÑÑÑÑ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5733256"/>
            <a:ext cx="2032019" cy="1159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 descr="ÐÐ°ÑÑÐ¸Ð½ÐºÐ¸ Ð¿Ð¾ Ð·Ð°Ð¿ÑÐ¾ÑÑ ÑÑÑÐ´Ð¾Ð²Ðµ ÐºÐ°Ð»ÑÑÑÐ²Ð¾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89" y="1011475"/>
            <a:ext cx="2032019" cy="1500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Ð ÐµÐ·ÑÐ»ÑÑÐ°Ñ Ð¿Ð¾ÑÑÐºÑ Ð·Ð¾Ð±ÑÐ°Ð¶ÐµÐ½Ñ Ð·Ð° Ð·Ð°Ð¿Ð¸ÑÐ¾Ð¼ &quot;Ð´Ð¾ÐºÑÐ¾Ñ ÑÐ¶Ð°Ñ ÑÐ¾Ð´Ñ&quot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443" y="1011475"/>
            <a:ext cx="2156301" cy="15007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9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invGray">
          <a:xfrm rot="17973186">
            <a:off x="5033168" y="3000375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invGray">
          <a:xfrm rot="3465783">
            <a:off x="5033168" y="4905375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invGray">
          <a:xfrm rot="14369022">
            <a:off x="3960018" y="3067050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invGray">
          <a:xfrm rot="7535209">
            <a:off x="3925094" y="4875212"/>
            <a:ext cx="698500" cy="255588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invGray">
          <a:xfrm>
            <a:off x="5541963" y="3993356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invGray">
          <a:xfrm rot="10800000">
            <a:off x="3421063" y="3987006"/>
            <a:ext cx="760412" cy="255587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gray">
          <a:xfrm>
            <a:off x="3197225" y="2436018"/>
            <a:ext cx="3295650" cy="3297238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 dirty="0"/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854447" y="3161506"/>
            <a:ext cx="1901824" cy="1901825"/>
            <a:chOff x="2238" y="1769"/>
            <a:chExt cx="1361" cy="1361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 dirty="0"/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8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19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  <p:sp>
            <p:nvSpPr>
              <p:cNvPr id="20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 dirty="0"/>
              </a:p>
            </p:txBody>
          </p:sp>
        </p:grpSp>
        <p:sp>
          <p:nvSpPr>
            <p:cNvPr id="16" name="Text Box 20"/>
            <p:cNvSpPr txBox="1">
              <a:spLocks noChangeArrowheads="1"/>
            </p:cNvSpPr>
            <p:nvPr/>
          </p:nvSpPr>
          <p:spPr bwMode="gray">
            <a:xfrm>
              <a:off x="2369" y="2171"/>
              <a:ext cx="1072" cy="5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normAutofit fontScale="77500" lnSpcReduction="20000"/>
            </a:bodyPr>
            <a:lstStyle/>
            <a:p>
              <a:pPr algn="ctr" eaLnBrk="0" hangingPunct="0"/>
              <a:r>
                <a:rPr lang="ru-RU" sz="2400" b="1" dirty="0" smtClean="0">
                  <a:solidFill>
                    <a:srgbClr val="080808"/>
                  </a:solidFill>
                </a:rPr>
                <a:t>Нетрадиційні </a:t>
              </a:r>
            </a:p>
            <a:p>
              <a:pPr algn="ctr" eaLnBrk="0" hangingPunct="0"/>
              <a:r>
                <a:rPr lang="ru-RU" sz="2400" b="1" dirty="0" smtClean="0">
                  <a:solidFill>
                    <a:srgbClr val="080808"/>
                  </a:solidFill>
                </a:rPr>
                <a:t>ризики</a:t>
              </a:r>
              <a:endParaRPr lang="en-US" sz="2400" b="1" dirty="0">
                <a:solidFill>
                  <a:srgbClr val="080808"/>
                </a:solidFill>
              </a:endParaRPr>
            </a:p>
          </p:txBody>
        </p:sp>
      </p:grpSp>
      <p:sp>
        <p:nvSpPr>
          <p:cNvPr id="21" name="AutoShape 21"/>
          <p:cNvSpPr>
            <a:spLocks noChangeArrowheads="1"/>
          </p:cNvSpPr>
          <p:nvPr/>
        </p:nvSpPr>
        <p:spPr bwMode="gray">
          <a:xfrm>
            <a:off x="1331640" y="4803281"/>
            <a:ext cx="2281237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 smtClean="0">
                <a:solidFill>
                  <a:srgbClr val="FEFEFE"/>
                </a:solidFill>
              </a:rPr>
              <a:t>домашнє насильство</a:t>
            </a:r>
            <a:endParaRPr lang="en-US" b="1" dirty="0">
              <a:solidFill>
                <a:srgbClr val="FEFEFE"/>
              </a:solidFill>
            </a:endParaRP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gray">
          <a:xfrm>
            <a:off x="1573210" y="2825930"/>
            <a:ext cx="228123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 smtClean="0">
                <a:solidFill>
                  <a:schemeClr val="bg1"/>
                </a:solidFill>
              </a:rPr>
              <a:t>стихійні лиха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4" name="AutoShape 24"/>
          <p:cNvSpPr>
            <a:spLocks noChangeArrowheads="1"/>
          </p:cNvSpPr>
          <p:nvPr/>
        </p:nvSpPr>
        <p:spPr bwMode="gray">
          <a:xfrm>
            <a:off x="6300192" y="3866805"/>
            <a:ext cx="2347912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 smtClean="0">
                <a:solidFill>
                  <a:schemeClr val="bg1"/>
                </a:solidFill>
              </a:rPr>
              <a:t>бідність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6" name="AutoShape 26"/>
          <p:cNvSpPr>
            <a:spLocks noChangeArrowheads="1"/>
          </p:cNvSpPr>
          <p:nvPr/>
        </p:nvSpPr>
        <p:spPr bwMode="gray">
          <a:xfrm>
            <a:off x="5932573" y="4825778"/>
            <a:ext cx="2347913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 smtClean="0">
                <a:solidFill>
                  <a:schemeClr val="bg1"/>
                </a:solidFill>
              </a:rPr>
              <a:t>торгівля людьми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4" name="AutoShape 23"/>
          <p:cNvSpPr>
            <a:spLocks noChangeArrowheads="1"/>
          </p:cNvSpPr>
          <p:nvPr/>
        </p:nvSpPr>
        <p:spPr bwMode="gray">
          <a:xfrm>
            <a:off x="1139824" y="3522431"/>
            <a:ext cx="2281237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chemeClr val="bg1"/>
                </a:solidFill>
              </a:rPr>
              <a:t>безпритульність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6" name="AutoShape 22"/>
          <p:cNvSpPr>
            <a:spLocks noChangeArrowheads="1"/>
          </p:cNvSpPr>
          <p:nvPr/>
        </p:nvSpPr>
        <p:spPr bwMode="gray">
          <a:xfrm>
            <a:off x="5900727" y="2959892"/>
            <a:ext cx="228123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chemeClr val="bg1"/>
                </a:solidFill>
              </a:rPr>
              <a:t>сирітство</a:t>
            </a:r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38" name="Рисунок 37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80091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 descr="ÐÐ°ÑÑÐ¸Ð½ÐºÐ¸ Ð¿Ð¾ Ð·Ð°Ð¿ÑÐ¾ÑÑ ÑÐ°Ð¼Ð¾ÑÐ½ÑÑÑÑ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21935"/>
            <a:ext cx="1848485" cy="153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Рисунок 42" descr="ÐÐ°ÑÑÐ¸Ð½ÐºÐ¸ Ð¿Ð¾ Ð·Ð°Ð¿ÑÐ¾ÑÑ ÑÐ°Ð¼Ð¾ÑÐ½ÑÑÑÑ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4581" y="5329964"/>
            <a:ext cx="1859419" cy="153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Рисунок 43" descr="ÐÐ°ÑÑÐ¸Ð½ÐºÐ¸ Ð¿Ð¾ Ð·Ð°Ð¿ÑÐ¾ÑÑ Ð±ÐµÐ·Ð¿ÑÐ¸ÑÑÐ»ÑÐ½ÑÑÑÑ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588" y="764704"/>
            <a:ext cx="1848485" cy="1384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Рисунок 44" descr="ÐÐ°ÑÑÐ¸Ð½ÐºÐ¸ Ð¿Ð¾ Ð·Ð°Ð¿ÑÐ¾ÑÑ Ð±ÐµÐ·Ð¿ÑÐ¸ÑÑÐ»ÑÐ½Ñ Ð¾ÑÐ¾Ð±Ð¸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359981"/>
            <a:ext cx="1973589" cy="1506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Рисунок 45" descr="ÐÐ°ÑÑÐ¸Ð½ÐºÐ¸ Ð¿Ð¾ Ð·Ð°Ð¿ÑÐ¾ÑÑ ÑÐ¸ÑÑÑÑÑÐ²Ð¾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2" y="5329964"/>
            <a:ext cx="1871018" cy="1528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 descr="ÐÐ°ÑÑÐ¸Ð½ÐºÐ¸ Ð¿Ð¾ Ð·Ð°Ð¿ÑÐ¾ÑÑ ÑÐ¸ÑÑÑÑÑÐ²Ð¾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132" y="5329963"/>
            <a:ext cx="1598930" cy="153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Рисунок 47" descr="ÐÐ°ÑÑÐ¸Ð½ÐºÐ¸ Ð¿Ð¾ Ð·Ð°Ð¿ÑÐ¾ÑÑ Ð´Ð¾Ð¼ÑÐ½Ñ Ð½Ð°ÑÐ¸Ð»ÑÑÑÐ²Ð¾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90" y="764703"/>
            <a:ext cx="1848485" cy="138493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AutoShape 22"/>
          <p:cNvSpPr>
            <a:spLocks noChangeArrowheads="1"/>
          </p:cNvSpPr>
          <p:nvPr/>
        </p:nvSpPr>
        <p:spPr bwMode="gray">
          <a:xfrm>
            <a:off x="880881" y="4136091"/>
            <a:ext cx="228123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uk-UA" b="1" dirty="0">
                <a:solidFill>
                  <a:schemeClr val="bg1"/>
                </a:solidFill>
              </a:rPr>
              <a:t>самотність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0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80091" cy="18448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6102267"/>
              </p:ext>
            </p:extLst>
          </p:nvPr>
        </p:nvGraphicFramePr>
        <p:xfrm>
          <a:off x="1403648" y="1916832"/>
          <a:ext cx="6048672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2843808" y="332656"/>
            <a:ext cx="345638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Моделі соціального захисту</a:t>
            </a:r>
            <a:endParaRPr lang="uk-UA" sz="2400" b="1" dirty="0"/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4016681007"/>
              </p:ext>
            </p:extLst>
          </p:nvPr>
        </p:nvGraphicFramePr>
        <p:xfrm>
          <a:off x="1403648" y="4365104"/>
          <a:ext cx="612068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0939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¼Ð¾Ð´ÐµÐ»Ñ ÑÐ¾ÑÑÐ°Ð»ÑÐ½Ð¾Ð³Ð¾ ÑÑÑÐ°ÑÑÐ²Ð°Ð½Ð½Ñ Ð±ÐµÐ²ÐµÑÑÐ´Ð¶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1"/>
            <a:ext cx="7344816" cy="49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ÐÐ¾ÑÐ¾Ð¶ÐµÐµ Ð¸Ð·Ð¾Ð±ÑÐ°Ð¶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80091" cy="1844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84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916832"/>
            <a:ext cx="6696744" cy="1143000"/>
          </a:xfrm>
        </p:spPr>
        <p:txBody>
          <a:bodyPr/>
          <a:lstStyle/>
          <a:p>
            <a:r>
              <a:rPr lang="uk-UA" dirty="0" smtClean="0"/>
              <a:t>План:</a:t>
            </a:r>
            <a:endParaRPr lang="uk-UA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789684"/>
            <a:ext cx="8280920" cy="36636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742950" indent="-742950" algn="just">
              <a:buFont typeface="+mj-lt"/>
              <a:buAutoNum type="arabicPeriod"/>
            </a:pPr>
            <a:r>
              <a:rPr lang="uk-UA" dirty="0">
                <a:effectLst/>
              </a:rPr>
              <a:t>Соціальний  захист в Україні: поняття та структура. Співвідношення понять «соціальний захист» та «соціальне забезпечення».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uk-UA" dirty="0" smtClean="0">
                <a:effectLst/>
              </a:rPr>
              <a:t>Поняття </a:t>
            </a:r>
            <a:r>
              <a:rPr lang="uk-UA" dirty="0">
                <a:effectLst/>
              </a:rPr>
              <a:t>і предмет права соціального захисту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uk-UA" dirty="0">
                <a:effectLst/>
              </a:rPr>
              <a:t>Принципи права соціального захисту.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uk-UA" dirty="0">
                <a:effectLst/>
              </a:rPr>
              <a:t>Соціальні ризики та способи їх державного забезпечення.  Поняття, ознаки, види соціальних ризиків. Основні та додаткові ризики. Система соціальних ризиків за законодавством України: страхові та нестрахові ризики. 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uk-UA" dirty="0">
                <a:effectLst/>
              </a:rPr>
              <a:t>Концепції соціального захисту.</a:t>
            </a:r>
          </a:p>
          <a:p>
            <a:pPr marL="742950" lvl="0" indent="-742950" algn="just">
              <a:buFont typeface="+mj-lt"/>
              <a:buAutoNum type="arabicPeriod"/>
            </a:pPr>
            <a:r>
              <a:rPr lang="uk-UA" dirty="0" smtClean="0">
                <a:effectLst/>
              </a:rPr>
              <a:t>Конституційне </a:t>
            </a:r>
            <a:r>
              <a:rPr lang="uk-UA" dirty="0">
                <a:effectLst/>
              </a:rPr>
              <a:t>право людини і громадянина на соціальний захист в Україні: механізм реалізації та гарантії здійснення.</a:t>
            </a:r>
          </a:p>
          <a:p>
            <a:pPr marL="742950" indent="-742950" algn="just">
              <a:buFont typeface="+mj-lt"/>
              <a:buAutoNum type="arabicPeriod"/>
            </a:pPr>
            <a:endParaRPr lang="uk-UA" dirty="0"/>
          </a:p>
        </p:txBody>
      </p:sp>
      <p:pic>
        <p:nvPicPr>
          <p:cNvPr id="4" name="Рисунок 3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548"/>
            <a:ext cx="2411760" cy="15482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783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62931" y="3861048"/>
            <a:ext cx="3960440" cy="1512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>
            <a:normAutofit/>
          </a:bodyPr>
          <a:lstStyle/>
          <a:p>
            <a:pPr algn="just"/>
            <a:r>
              <a:rPr lang="uk-UA" dirty="0"/>
              <a:t>обмежену сукупність </a:t>
            </a:r>
            <a:r>
              <a:rPr lang="uk-UA" dirty="0" smtClean="0"/>
              <a:t>дій </a:t>
            </a:r>
            <a:r>
              <a:rPr lang="uk-UA" dirty="0"/>
              <a:t>спрямованих на надання допомоги під час життєвих негараздів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8963" y="3861048"/>
            <a:ext cx="4752528" cy="151216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just"/>
            <a:r>
              <a:rPr lang="uk-UA" dirty="0" smtClean="0"/>
              <a:t>це </a:t>
            </a:r>
            <a:r>
              <a:rPr lang="uk-UA" dirty="0"/>
              <a:t>діяльність держави, спрямована на забезпечення процесу формування і розвитку повноцінної особистості, виявлення й нейтралізацію негативних факторів, що впливають на неї, створення умов для самовизначення й ствердження у житті</a:t>
            </a:r>
          </a:p>
        </p:txBody>
      </p:sp>
      <p:sp>
        <p:nvSpPr>
          <p:cNvPr id="5" name="Овал 4"/>
          <p:cNvSpPr/>
          <p:nvPr/>
        </p:nvSpPr>
        <p:spPr>
          <a:xfrm>
            <a:off x="2266681" y="1772816"/>
            <a:ext cx="475252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Соціальний захист</a:t>
            </a:r>
            <a:endParaRPr lang="uk-UA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2924944"/>
            <a:ext cx="3312368" cy="50405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широкому розумінні</a:t>
            </a:r>
            <a:endParaRPr lang="uk-UA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86967" y="2895021"/>
            <a:ext cx="3312368" cy="50405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 вузькому розумінні</a:t>
            </a:r>
            <a:endParaRPr lang="uk-UA" dirty="0"/>
          </a:p>
        </p:txBody>
      </p:sp>
      <p:cxnSp>
        <p:nvCxnSpPr>
          <p:cNvPr id="9" name="Прямая со стрелкой 8"/>
          <p:cNvCxnSpPr>
            <a:stCxn id="5" idx="4"/>
          </p:cNvCxnSpPr>
          <p:nvPr/>
        </p:nvCxnSpPr>
        <p:spPr>
          <a:xfrm flipH="1">
            <a:off x="2195736" y="2564904"/>
            <a:ext cx="2447209" cy="330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4"/>
            <a:endCxn id="7" idx="0"/>
          </p:cNvCxnSpPr>
          <p:nvPr/>
        </p:nvCxnSpPr>
        <p:spPr>
          <a:xfrm>
            <a:off x="4642945" y="2564904"/>
            <a:ext cx="2500206" cy="330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Стрелка вниз 11"/>
          <p:cNvSpPr/>
          <p:nvPr/>
        </p:nvSpPr>
        <p:spPr>
          <a:xfrm>
            <a:off x="1763688" y="3416424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6747107" y="3399077"/>
            <a:ext cx="792088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43808" y="260648"/>
            <a:ext cx="367240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1600" b="1" dirty="0" smtClean="0">
                <a:effectLst/>
              </a:rPr>
              <a:t>1. Соціальний  </a:t>
            </a:r>
            <a:r>
              <a:rPr lang="uk-UA" sz="1600" b="1" dirty="0">
                <a:effectLst/>
              </a:rPr>
              <a:t>захист в Україні: поняття та структура. Співвідношення понять «соціальний захист» та «соціальне забезпечення».</a:t>
            </a:r>
          </a:p>
          <a:p>
            <a:endParaRPr lang="uk-UA" dirty="0"/>
          </a:p>
        </p:txBody>
      </p:sp>
      <p:pic>
        <p:nvPicPr>
          <p:cNvPr id="16" name="Рисунок 15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36075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911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08083" cy="17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1916832"/>
            <a:ext cx="569652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Право соціального захисту – нова галузь національного права, яка перебуває на етапі становлення.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1" y="2780928"/>
            <a:ext cx="5696529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ru-RU" dirty="0"/>
              <a:t>Всі норми, які утворюють право соціального захисту, залежно від їх цільової спрямованості можна поділити на групи</a:t>
            </a:r>
            <a:r>
              <a:rPr lang="uk-UA" dirty="0" smtClean="0"/>
              <a:t> </a:t>
            </a:r>
            <a:endParaRPr lang="uk-UA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-10451" y="3715071"/>
            <a:ext cx="9046948" cy="2882281"/>
            <a:chOff x="-10451" y="3715071"/>
            <a:chExt cx="9046948" cy="245023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3717032"/>
              <a:ext cx="2915816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uk-UA" dirty="0"/>
                <a:t>норми, що визначають сферу соціального захисту і загальні засади соціальної політики у цій сфері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10451" y="4589512"/>
              <a:ext cx="2926267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r>
                <a:rPr lang="uk-UA" dirty="0"/>
                <a:t>норми, що закріплюють коло соціальних ризиків як підстави для соціального захисту 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0451" y="5445224"/>
              <a:ext cx="2926267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r>
                <a:rPr lang="uk-UA" dirty="0"/>
                <a:t>норми, якими визначаються зобов'язальні державні органи та установи, а також уповноважені недержавні суб'єкти у сфері соціального захисту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131840" y="3715071"/>
              <a:ext cx="294394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r>
                <a:rPr lang="uk-UA" dirty="0"/>
                <a:t>норми про бюджетні призначення з Державного бюджету України за державною програмою "Соціальний захист та соціальне забезпечення"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300192" y="3721637"/>
              <a:ext cx="273630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uk-UA" dirty="0"/>
                <a:t>норми про соціальні стандарти та державні гарантії їх забезпечення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149517" y="4560664"/>
              <a:ext cx="2926267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uk-UA" dirty="0"/>
                <a:t>норми, які регламентують організацію спеціальних соціальних фондів (страхових і нестрахових) </a:t>
              </a: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149517" y="5416376"/>
              <a:ext cx="2926267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uk-UA" dirty="0"/>
                <a:t>норми, які регламентують порядок збирання коштів на соціальне забезпечення</a:t>
              </a: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300193" y="4560664"/>
              <a:ext cx="273630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r>
                <a:rPr lang="uk-UA" dirty="0"/>
                <a:t>норми про організацію і порядок здійснення недержавного соціального </a:t>
              </a:r>
              <a:r>
                <a:rPr lang="uk-UA" dirty="0" smtClean="0"/>
                <a:t>захисту</a:t>
              </a:r>
              <a:endParaRPr lang="uk-UA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300193" y="5416376"/>
              <a:ext cx="2736304" cy="7200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92500" lnSpcReduction="10000"/>
            </a:bodyPr>
            <a:lstStyle/>
            <a:p>
              <a:pPr algn="ctr"/>
              <a:r>
                <a:rPr lang="uk-UA" dirty="0"/>
                <a:t>норми, які встановлюють засоби захисту права; відповідальність суб'єктів</a:t>
              </a:r>
            </a:p>
          </p:txBody>
        </p:sp>
      </p:grpSp>
      <p:sp>
        <p:nvSpPr>
          <p:cNvPr id="15" name="Стрелка вниз 14"/>
          <p:cNvSpPr/>
          <p:nvPr/>
        </p:nvSpPr>
        <p:spPr>
          <a:xfrm>
            <a:off x="4427984" y="2564904"/>
            <a:ext cx="576064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17" name="Прямая со стрелкой 16"/>
          <p:cNvCxnSpPr>
            <a:stCxn id="4" idx="2"/>
            <a:endCxn id="5" idx="0"/>
          </p:cNvCxnSpPr>
          <p:nvPr/>
        </p:nvCxnSpPr>
        <p:spPr>
          <a:xfrm flipH="1">
            <a:off x="1457908" y="3429000"/>
            <a:ext cx="3370068" cy="288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</p:cNvCxnSpPr>
          <p:nvPr/>
        </p:nvCxnSpPr>
        <p:spPr>
          <a:xfrm>
            <a:off x="4827976" y="3429000"/>
            <a:ext cx="0" cy="2937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</p:cNvCxnSpPr>
          <p:nvPr/>
        </p:nvCxnSpPr>
        <p:spPr>
          <a:xfrm>
            <a:off x="4827976" y="3429000"/>
            <a:ext cx="299228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068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80091" cy="17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1988840"/>
            <a:ext cx="61926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Предмет галузі права соціального захисту </a:t>
            </a:r>
          </a:p>
          <a:p>
            <a:pPr algn="ctr"/>
            <a:r>
              <a:rPr lang="uk-UA" dirty="0" smtClean="0"/>
              <a:t>(суспільні відносини)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75655" y="5877272"/>
            <a:ext cx="5468579" cy="8470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uk-UA" dirty="0"/>
              <a:t>відносини щодо прямих (безпосередніх) соціальних виплат та послуг, спрямованих на окрему фізичну особу, і відносини щодо непрямих соціально-захисних заходів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144" y="3136383"/>
            <a:ext cx="4794321" cy="76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62500" lnSpcReduction="20000"/>
          </a:bodyPr>
          <a:lstStyle/>
          <a:p>
            <a:pPr algn="ctr"/>
            <a:r>
              <a:rPr lang="uk-UA" dirty="0"/>
              <a:t>відносини у сфері загальнообов'язкового державного соціального страхування; державної соціальної допомоги; державного соціального забезпечення за рахунок бюджетних коштів (спеціальний соціальний захист); додаткового соціального захисту окремих категорій осіб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526" y="4061820"/>
            <a:ext cx="4811506" cy="76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uk-UA" dirty="0"/>
              <a:t>відносини між громадянином і органом (закладом) соціального захисту і відносини між юридичними особами (державними і недержавними) з приводу організації і забезпечення діяльності системи соціального захисту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26" y="4969470"/>
            <a:ext cx="4811506" cy="76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uk-UA" dirty="0" smtClean="0"/>
              <a:t>пенсійні відносини; </a:t>
            </a:r>
            <a:r>
              <a:rPr lang="uk-UA" dirty="0"/>
              <a:t>з приводу забезпечення грошовими соціальними допомогами; з приводу забезпечення матеріальною допомогою; з приводу надання соціальних послуг; забезпечення соціальними пільгами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13697" y="3134303"/>
            <a:ext cx="3730303" cy="76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uk-UA" dirty="0"/>
              <a:t>матеріальні, розподільчі, організаційно-розпорядчі, фінансові, процедурні та процесуальні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4031220"/>
            <a:ext cx="3707904" cy="76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uk-UA" dirty="0"/>
              <a:t>відносини у сфері державного і недержавного соціального захисту;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4938871"/>
            <a:ext cx="3707904" cy="763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uk-UA" dirty="0"/>
              <a:t>відносини у сфері загального, спеціального і додаткового соціального захисту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3131840" y="2852936"/>
            <a:ext cx="1944216" cy="2813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6" idx="3"/>
          </p:cNvCxnSpPr>
          <p:nvPr/>
        </p:nvCxnSpPr>
        <p:spPr>
          <a:xfrm flipH="1">
            <a:off x="4860032" y="2852936"/>
            <a:ext cx="288032" cy="15907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8" idx="1"/>
          </p:cNvCxnSpPr>
          <p:nvPr/>
        </p:nvCxnSpPr>
        <p:spPr>
          <a:xfrm>
            <a:off x="5148064" y="2852936"/>
            <a:ext cx="265633" cy="663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0" idx="1"/>
          </p:cNvCxnSpPr>
          <p:nvPr/>
        </p:nvCxnSpPr>
        <p:spPr>
          <a:xfrm>
            <a:off x="5076056" y="2852936"/>
            <a:ext cx="360040" cy="15601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1" idx="1"/>
          </p:cNvCxnSpPr>
          <p:nvPr/>
        </p:nvCxnSpPr>
        <p:spPr>
          <a:xfrm>
            <a:off x="5076056" y="2852936"/>
            <a:ext cx="360040" cy="2467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4932040" y="2852936"/>
            <a:ext cx="216024" cy="24984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5148064" y="2852936"/>
            <a:ext cx="0" cy="30963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5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0"/>
            <a:ext cx="2536075" cy="17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1556792"/>
            <a:ext cx="3600400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Право соціального захисту як галузь права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356992"/>
            <a:ext cx="7776864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система </a:t>
            </a:r>
            <a:r>
              <a:rPr lang="uk-UA" b="1" dirty="0"/>
              <a:t>юридичних норм, які регулюють відносини щодо організації, фінансування і надання матеріального забезпечення, матеріальної підтримки та соціальних послуг населенню для захисту від негативних наслідків соціальних ризиків</a:t>
            </a:r>
            <a:endParaRPr lang="uk-UA" dirty="0"/>
          </a:p>
        </p:txBody>
      </p:sp>
      <p:sp>
        <p:nvSpPr>
          <p:cNvPr id="5" name="Стрелка вниз 4"/>
          <p:cNvSpPr/>
          <p:nvPr/>
        </p:nvSpPr>
        <p:spPr>
          <a:xfrm>
            <a:off x="4355976" y="2780928"/>
            <a:ext cx="864096" cy="576064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це</a:t>
            </a:r>
            <a:endParaRPr lang="uk-UA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3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80091" cy="18448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915816" y="1556792"/>
            <a:ext cx="352839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Принципи права соціального захисту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544" y="3068960"/>
            <a:ext cx="28083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всезагальність соціального захисту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67844" y="3068960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рівність прав і можливостей та заборона дискримінації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357" y="4293096"/>
            <a:ext cx="28083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всебічність (універсальність) соціального захисту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67844" y="4286684"/>
            <a:ext cx="30243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диференціація умов та рівня соціального захисту</a:t>
            </a:r>
            <a:r>
              <a:rPr lang="uk-UA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71800" y="5661248"/>
            <a:ext cx="381642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незменшуваність змісту та обсягу соціальних виплат і послуг при прийнятті нових законів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67813" y="3068960"/>
            <a:ext cx="2568683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наукова та економічна обґрунтованість соціальних стандартів</a:t>
            </a:r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67813" y="4286684"/>
            <a:ext cx="2568683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державна гарантованість встановлених прав</a:t>
            </a:r>
            <a:endParaRPr lang="uk-UA" dirty="0"/>
          </a:p>
        </p:txBody>
      </p:sp>
      <p:cxnSp>
        <p:nvCxnSpPr>
          <p:cNvPr id="12" name="Прямая со стрелкой 11"/>
          <p:cNvCxnSpPr>
            <a:stCxn id="3" idx="2"/>
            <a:endCxn id="4" idx="0"/>
          </p:cNvCxnSpPr>
          <p:nvPr/>
        </p:nvCxnSpPr>
        <p:spPr>
          <a:xfrm flipH="1">
            <a:off x="1436700" y="2636912"/>
            <a:ext cx="3243312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3" idx="2"/>
            <a:endCxn id="5" idx="0"/>
          </p:cNvCxnSpPr>
          <p:nvPr/>
        </p:nvCxnSpPr>
        <p:spPr>
          <a:xfrm>
            <a:off x="4680012" y="263691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  <a:endCxn id="9" idx="0"/>
          </p:cNvCxnSpPr>
          <p:nvPr/>
        </p:nvCxnSpPr>
        <p:spPr>
          <a:xfrm>
            <a:off x="4680012" y="2636912"/>
            <a:ext cx="3072143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5" idx="2"/>
            <a:endCxn id="7" idx="0"/>
          </p:cNvCxnSpPr>
          <p:nvPr/>
        </p:nvCxnSpPr>
        <p:spPr>
          <a:xfrm>
            <a:off x="4680012" y="4005064"/>
            <a:ext cx="0" cy="281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4" idx="2"/>
            <a:endCxn id="6" idx="0"/>
          </p:cNvCxnSpPr>
          <p:nvPr/>
        </p:nvCxnSpPr>
        <p:spPr>
          <a:xfrm>
            <a:off x="1436700" y="4005064"/>
            <a:ext cx="6813" cy="288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  <a:endCxn id="8" idx="0"/>
          </p:cNvCxnSpPr>
          <p:nvPr/>
        </p:nvCxnSpPr>
        <p:spPr>
          <a:xfrm>
            <a:off x="4680012" y="5222788"/>
            <a:ext cx="0" cy="4384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9" idx="2"/>
            <a:endCxn id="10" idx="0"/>
          </p:cNvCxnSpPr>
          <p:nvPr/>
        </p:nvCxnSpPr>
        <p:spPr>
          <a:xfrm>
            <a:off x="7752155" y="4005064"/>
            <a:ext cx="0" cy="281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27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80091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ÐÐ°ÑÑÐ¸Ð½ÐºÐ¸ Ð¿Ð¾ Ð·Ð°Ð¿ÑÐ¾ÑÑ Ð¿ÑÐ¾Ð¶Ð¸ÑÐºÐ¾Ð²Ð¸Ð¹ Ð¼ÑÐ½ÑÐ¼ÑÐ¼ 2019 ÑÐ°Ð±Ð»Ð¸ÑÑ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9" y="4832960"/>
            <a:ext cx="3605768" cy="20250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87824" y="922412"/>
            <a:ext cx="3456384" cy="922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Прожитковий мінімум</a:t>
            </a:r>
          </a:p>
          <a:p>
            <a:pPr algn="ctr"/>
            <a:r>
              <a:rPr lang="uk-UA" sz="1400" dirty="0"/>
              <a:t>Закон України "Про прожитковий мінімум"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319972" y="1844824"/>
            <a:ext cx="792088" cy="64807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2463056"/>
            <a:ext cx="6120679" cy="14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uk-UA" i="1" dirty="0" smtClean="0"/>
              <a:t>вартісна величина </a:t>
            </a:r>
            <a:r>
              <a:rPr lang="uk-UA" i="1" dirty="0"/>
              <a:t>достатнього для нормального функціонування організму людини, збереження її здоров'я набору продуктів харчування, а також мінімального набору непродовольчих товарів та мінімального набору послуг, необхідних для задоволення основних соціальних і культурних потреб особистості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4293096"/>
            <a:ext cx="4968552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u="sng" dirty="0" smtClean="0"/>
              <a:t>Прожитковий мінімум</a:t>
            </a:r>
          </a:p>
          <a:p>
            <a:r>
              <a:rPr lang="uk-UA" dirty="0" smtClean="0"/>
              <a:t>з </a:t>
            </a:r>
            <a:r>
              <a:rPr lang="uk-UA" dirty="0"/>
              <a:t>1 січня 2019 року - 1853 гривні, </a:t>
            </a:r>
          </a:p>
          <a:p>
            <a:r>
              <a:rPr lang="uk-UA" dirty="0"/>
              <a:t>з 1 липня - 1936 гривень, </a:t>
            </a:r>
          </a:p>
          <a:p>
            <a:r>
              <a:rPr lang="uk-UA" dirty="0"/>
              <a:t>з 1 грудня - 2027 гривень, </a:t>
            </a:r>
            <a:endParaRPr lang="uk-UA" dirty="0" smtClean="0"/>
          </a:p>
          <a:p>
            <a:r>
              <a:rPr lang="ru-RU" u="sng" dirty="0" smtClean="0"/>
              <a:t>Мінімальна заробітна плата</a:t>
            </a:r>
            <a:r>
              <a:rPr lang="ru-RU" dirty="0" smtClean="0"/>
              <a:t>:</a:t>
            </a:r>
            <a:endParaRPr lang="uk-UA" dirty="0"/>
          </a:p>
          <a:p>
            <a:r>
              <a:rPr lang="ru-RU" dirty="0"/>
              <a:t>у місячному розмірі: з 1 січня - 4173 гривні;</a:t>
            </a:r>
            <a:endParaRPr lang="uk-UA" dirty="0"/>
          </a:p>
          <a:p>
            <a:r>
              <a:rPr lang="ru-RU" dirty="0"/>
              <a:t>у погодинному розмірі: з 1 січня - 25,13 гривні.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6493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Ð¾ÑÐ¾Ð¶ÐµÐµ Ð¸Ð·Ð¾Ð±ÑÐ°Ð¶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0"/>
            <a:ext cx="2680091" cy="18448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915816" y="476672"/>
            <a:ext cx="3384376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/>
              <a:t>Соціальні ризики </a:t>
            </a:r>
            <a:endParaRPr lang="uk-UA" b="1" dirty="0" smtClean="0"/>
          </a:p>
          <a:p>
            <a:pPr algn="ctr"/>
            <a:r>
              <a:rPr lang="uk-UA" b="1" dirty="0" smtClean="0"/>
              <a:t>та </a:t>
            </a:r>
            <a:r>
              <a:rPr lang="uk-UA" b="1" dirty="0"/>
              <a:t>способи їх державного забезпечення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988840"/>
            <a:ext cx="453650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Соціальний ризик</a:t>
            </a:r>
            <a:endParaRPr lang="uk-UA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625" y="2924944"/>
            <a:ext cx="65966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dirty="0" smtClean="0"/>
              <a:t>складні життєві обставини, </a:t>
            </a:r>
            <a:r>
              <a:rPr lang="ru-RU" dirty="0"/>
              <a:t>що об'єктивно порушують нормальну життєдіяльність особи, наслідки яких вона не може подолати самостійно</a:t>
            </a:r>
            <a:endParaRPr lang="uk-UA" dirty="0"/>
          </a:p>
        </p:txBody>
      </p:sp>
      <p:sp>
        <p:nvSpPr>
          <p:cNvPr id="7" name="Стрелка вниз 6"/>
          <p:cNvSpPr/>
          <p:nvPr/>
        </p:nvSpPr>
        <p:spPr>
          <a:xfrm>
            <a:off x="4240240" y="2636912"/>
            <a:ext cx="64807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74163" y="4221088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Традиційні</a:t>
            </a:r>
            <a:endParaRPr lang="uk-UA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2" y="4274687"/>
            <a:ext cx="29523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Нетрадиційні</a:t>
            </a:r>
            <a:endParaRPr lang="uk-UA" dirty="0"/>
          </a:p>
        </p:txBody>
      </p:sp>
      <p:sp>
        <p:nvSpPr>
          <p:cNvPr id="3" name="Стрелка вниз 2"/>
          <p:cNvSpPr/>
          <p:nvPr/>
        </p:nvSpPr>
        <p:spPr>
          <a:xfrm>
            <a:off x="1763688" y="3861048"/>
            <a:ext cx="576064" cy="413639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876256" y="3861048"/>
            <a:ext cx="720080" cy="4136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257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67ce57852bd8e8999ca58aca5e5f37f625e2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778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Заголовок слайда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Звонок адвокату</dc:title>
  <dc:creator>obstinate</dc:creator>
  <dc:description>Шаблон презентации с сайта https://presentation-creation.ru/</dc:description>
  <cp:lastModifiedBy>Георгий</cp:lastModifiedBy>
  <cp:revision>63</cp:revision>
  <dcterms:created xsi:type="dcterms:W3CDTF">2018-02-25T09:09:03Z</dcterms:created>
  <dcterms:modified xsi:type="dcterms:W3CDTF">2020-04-23T16:29:33Z</dcterms:modified>
</cp:coreProperties>
</file>