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57" r:id="rId8"/>
    <p:sldId id="258" r:id="rId9"/>
    <p:sldId id="259" r:id="rId10"/>
    <p:sldId id="261" r:id="rId11"/>
    <p:sldId id="262" r:id="rId12"/>
    <p:sldId id="260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8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2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07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3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5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8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5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8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9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2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9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9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2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7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71C7228-9FB0-47B9-8D30-E02B3EBE6B14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3C5BAC9-2797-4184-B95B-BA0895C9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49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984" y="605260"/>
            <a:ext cx="9144000" cy="38844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Функціональні вузли</a:t>
            </a:r>
            <a:br>
              <a:rPr lang="uk-UA" dirty="0" smtClean="0"/>
            </a:br>
            <a:r>
              <a:rPr lang="uk-UA" dirty="0" smtClean="0"/>
              <a:t>мікропроцесорної </a:t>
            </a:r>
            <a:br>
              <a:rPr lang="uk-UA" dirty="0" smtClean="0"/>
            </a:br>
            <a:r>
              <a:rPr lang="uk-UA" dirty="0" smtClean="0"/>
              <a:t>техніки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9023" y="5596327"/>
            <a:ext cx="9144000" cy="754025"/>
          </a:xfrm>
        </p:spPr>
        <p:txBody>
          <a:bodyPr/>
          <a:lstStyle/>
          <a:p>
            <a:r>
              <a:rPr lang="uk-UA" dirty="0" smtClean="0"/>
              <a:t>Ніконова А.О.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68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логічних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. </a:t>
            </a:r>
            <a:r>
              <a:rPr lang="ru-RU" dirty="0" err="1"/>
              <a:t>Логічні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0248" y="1825625"/>
            <a:ext cx="708355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проектувальника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зазвичай,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ще називають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операцією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інверсії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матимемо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04" y="2601086"/>
            <a:ext cx="2613660" cy="18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400" y="554609"/>
            <a:ext cx="102338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називають таблицею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стовбців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входять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є ще один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стовбець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шістнадцять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наведено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76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219075"/>
            <a:ext cx="108870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9632" y="1322705"/>
            <a:ext cx="571195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вхідні</a:t>
            </a:r>
            <a:r>
              <a:rPr lang="ru-RU" sz="2000" dirty="0"/>
              <a:t> </a:t>
            </a:r>
            <a:r>
              <a:rPr lang="ru-RU" sz="2000" dirty="0" err="1"/>
              <a:t>сигнали</a:t>
            </a:r>
            <a:r>
              <a:rPr lang="ru-RU" sz="2000" dirty="0"/>
              <a:t> </a:t>
            </a:r>
            <a:r>
              <a:rPr lang="ru-RU" sz="2000" dirty="0" err="1"/>
              <a:t>змінювати</a:t>
            </a:r>
            <a:r>
              <a:rPr lang="ru-RU" sz="2000" dirty="0"/>
              <a:t> з часом, як </a:t>
            </a:r>
            <a:r>
              <a:rPr lang="ru-RU" sz="2000" dirty="0" err="1"/>
              <a:t>це</a:t>
            </a:r>
            <a:r>
              <a:rPr lang="ru-RU" sz="2000" dirty="0"/>
              <a:t> показано на </a:t>
            </a:r>
            <a:r>
              <a:rPr lang="ru-RU" sz="2000" dirty="0" smtClean="0"/>
              <a:t>рисунку, </a:t>
            </a:r>
            <a:r>
              <a:rPr lang="ru-RU" sz="2000" dirty="0"/>
              <a:t>можна </a:t>
            </a:r>
            <a:r>
              <a:rPr lang="ru-RU" sz="2000" dirty="0" err="1"/>
              <a:t>отримати</a:t>
            </a:r>
            <a:r>
              <a:rPr lang="ru-RU" sz="2000" dirty="0"/>
              <a:t> </a:t>
            </a:r>
            <a:r>
              <a:rPr lang="ru-RU" sz="2000" dirty="0" err="1"/>
              <a:t>часові</a:t>
            </a:r>
            <a:r>
              <a:rPr lang="ru-RU" sz="2000" dirty="0"/>
              <a:t> </a:t>
            </a:r>
            <a:r>
              <a:rPr lang="ru-RU" sz="2000" dirty="0" err="1"/>
              <a:t>діаграми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відповідають</a:t>
            </a:r>
            <a:r>
              <a:rPr lang="ru-RU" sz="2000" dirty="0"/>
              <a:t> </a:t>
            </a:r>
            <a:r>
              <a:rPr lang="ru-RU" sz="2000" dirty="0" err="1"/>
              <a:t>динамічному</a:t>
            </a:r>
            <a:r>
              <a:rPr lang="ru-RU" sz="2000" dirty="0"/>
              <a:t> режиму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логічних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. У </a:t>
            </a:r>
            <a:r>
              <a:rPr lang="ru-RU" sz="2000" dirty="0" err="1"/>
              <a:t>загальному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вхідних</a:t>
            </a:r>
            <a:r>
              <a:rPr lang="ru-RU" sz="2000" dirty="0"/>
              <a:t> </a:t>
            </a:r>
            <a:r>
              <a:rPr lang="ru-RU" sz="2000" dirty="0" err="1"/>
              <a:t>змінних</a:t>
            </a:r>
            <a:r>
              <a:rPr lang="ru-RU" sz="2000" dirty="0"/>
              <a:t> (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входів</a:t>
            </a:r>
            <a:r>
              <a:rPr lang="ru-RU" sz="2000" dirty="0"/>
              <a:t>) </a:t>
            </a:r>
            <a:r>
              <a:rPr lang="ru-RU" sz="2000" dirty="0" err="1"/>
              <a:t>логічних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, </a:t>
            </a:r>
            <a:r>
              <a:rPr lang="ru-RU" sz="2000" dirty="0" err="1"/>
              <a:t>необхідних</a:t>
            </a:r>
            <a:r>
              <a:rPr lang="ru-RU" sz="2000" dirty="0"/>
              <a:t> для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складних</a:t>
            </a:r>
            <a:r>
              <a:rPr lang="ru-RU" sz="2000" dirty="0"/>
              <a:t> </a:t>
            </a:r>
            <a:r>
              <a:rPr lang="ru-RU" sz="2000" dirty="0" err="1"/>
              <a:t>логічних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, може бути будь-</a:t>
            </a:r>
            <a:r>
              <a:rPr lang="ru-RU" sz="2000" dirty="0" err="1"/>
              <a:t>якою</a:t>
            </a:r>
            <a:r>
              <a:rPr lang="ru-RU" sz="2000" dirty="0"/>
              <a:t>. Реально у </a:t>
            </a:r>
            <a:r>
              <a:rPr lang="ru-RU" sz="2000" dirty="0" err="1"/>
              <a:t>елементів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випускаються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ІМС, вона, як правило, </a:t>
            </a:r>
            <a:r>
              <a:rPr lang="ru-RU" sz="2000" dirty="0" err="1"/>
              <a:t>складає</a:t>
            </a:r>
            <a:r>
              <a:rPr lang="ru-RU" sz="2000" dirty="0"/>
              <a:t> 2 (</a:t>
            </a:r>
            <a:r>
              <a:rPr lang="ru-RU" sz="2000" dirty="0" err="1"/>
              <a:t>чотири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 в одному </a:t>
            </a:r>
            <a:r>
              <a:rPr lang="ru-RU" sz="2000" dirty="0" err="1"/>
              <a:t>корпусі</a:t>
            </a:r>
            <a:r>
              <a:rPr lang="ru-RU" sz="2000" dirty="0"/>
              <a:t> ІМС,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спільні</a:t>
            </a:r>
            <a:r>
              <a:rPr lang="ru-RU" sz="2000" dirty="0"/>
              <a:t> кола </a:t>
            </a:r>
            <a:r>
              <a:rPr lang="ru-RU" sz="2000" dirty="0" err="1"/>
              <a:t>живлення</a:t>
            </a:r>
            <a:r>
              <a:rPr lang="ru-RU" sz="2000" dirty="0"/>
              <a:t>), 3 (три </a:t>
            </a:r>
            <a:r>
              <a:rPr lang="ru-RU" sz="2000" dirty="0" err="1"/>
              <a:t>елементи</a:t>
            </a:r>
            <a:r>
              <a:rPr lang="ru-RU" sz="2000" dirty="0"/>
              <a:t>), 4 (два </a:t>
            </a:r>
            <a:r>
              <a:rPr lang="ru-RU" sz="2000" dirty="0" err="1"/>
              <a:t>елементи</a:t>
            </a:r>
            <a:r>
              <a:rPr lang="ru-RU" sz="2000" dirty="0"/>
              <a:t>), 8 (один </a:t>
            </a:r>
            <a:r>
              <a:rPr lang="ru-RU" sz="2000" dirty="0" err="1"/>
              <a:t>елемент</a:t>
            </a:r>
            <a:r>
              <a:rPr lang="ru-RU" sz="2000" dirty="0"/>
              <a:t>). </a:t>
            </a:r>
            <a:r>
              <a:rPr lang="ru-RU" sz="2000" dirty="0" err="1"/>
              <a:t>Частіше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 І-НІ, АБО-НІ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" y="593217"/>
            <a:ext cx="4169664" cy="55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5816" y="1258697"/>
            <a:ext cx="591312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базою,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резисторно-діодні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(РДЛ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резисторно-діодна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резисторно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(РТЛ),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резисторно-діоднотранзисторні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(РДТЛ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транзисторнотранзисторні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(ТТЛ),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К-МОН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транзисторах (К-МОН-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двовходових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резисторнодіодних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2АБО та 2І наведено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рисунку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" y="766883"/>
            <a:ext cx="3998214" cy="53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0488" y="911225"/>
            <a:ext cx="48524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ключах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вмиканням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числа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інвертор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схема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подача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транзистора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завадостійкість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81" y="1118425"/>
            <a:ext cx="4540741" cy="36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240" y="362585"/>
            <a:ext cx="110140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Схеми</a:t>
            </a:r>
            <a:r>
              <a:rPr lang="ru-RU" sz="2400" dirty="0"/>
              <a:t> </a:t>
            </a:r>
            <a:r>
              <a:rPr lang="ru-RU" sz="2400" dirty="0" err="1"/>
              <a:t>діодно-транзисторних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2АБО-НІ та 2І-НІ наведено на </a:t>
            </a:r>
            <a:r>
              <a:rPr lang="ru-RU" sz="2400" dirty="0" smtClean="0"/>
              <a:t>рисунку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72" y="868620"/>
            <a:ext cx="8691876" cy="38453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4240" y="4933248"/>
            <a:ext cx="10174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Діоди</a:t>
            </a:r>
            <a:r>
              <a:rPr lang="ru-RU" dirty="0"/>
              <a:t> </a:t>
            </a:r>
            <a:r>
              <a:rPr lang="en-US" dirty="0"/>
              <a:t>VD3 </a:t>
            </a:r>
            <a:r>
              <a:rPr lang="ru-RU" dirty="0"/>
              <a:t>і </a:t>
            </a:r>
            <a:r>
              <a:rPr lang="en-US" dirty="0"/>
              <a:t>VD4 </a:t>
            </a:r>
            <a:r>
              <a:rPr lang="ru-RU" dirty="0"/>
              <a:t>у </a:t>
            </a:r>
            <a:r>
              <a:rPr lang="ru-RU" dirty="0" err="1"/>
              <a:t>елемента</a:t>
            </a:r>
            <a:r>
              <a:rPr lang="ru-RU" dirty="0"/>
              <a:t> І-НІ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відкриваючої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транзистор </a:t>
            </a: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падає</a:t>
            </a:r>
            <a:r>
              <a:rPr lang="ru-RU" dirty="0"/>
              <a:t> на </a:t>
            </a:r>
            <a:r>
              <a:rPr lang="ru-RU" dirty="0" err="1"/>
              <a:t>діодах</a:t>
            </a:r>
            <a:r>
              <a:rPr lang="ru-RU" dirty="0"/>
              <a:t> </a:t>
            </a:r>
            <a:r>
              <a:rPr lang="en-US" dirty="0"/>
              <a:t>VD1 </a:t>
            </a:r>
            <a:r>
              <a:rPr lang="ru-RU" dirty="0"/>
              <a:t>або </a:t>
            </a:r>
            <a:r>
              <a:rPr lang="en-US" dirty="0"/>
              <a:t>VD2 (</a:t>
            </a:r>
            <a:r>
              <a:rPr lang="ru-RU" dirty="0" err="1"/>
              <a:t>замінюють</a:t>
            </a:r>
            <a:r>
              <a:rPr lang="ru-RU" dirty="0"/>
              <a:t> </a:t>
            </a:r>
            <a:r>
              <a:rPr lang="en-US" dirty="0"/>
              <a:t>U</a:t>
            </a:r>
            <a:r>
              <a:rPr lang="ru-RU" dirty="0" err="1"/>
              <a:t>зм</a:t>
            </a:r>
            <a:r>
              <a:rPr lang="ru-RU" dirty="0"/>
              <a:t>).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ТТЛ. Схему </a:t>
            </a:r>
            <a:r>
              <a:rPr lang="ru-RU" dirty="0" err="1"/>
              <a:t>двоходового</a:t>
            </a:r>
            <a:r>
              <a:rPr lang="ru-RU" dirty="0"/>
              <a:t> ТТЛ </a:t>
            </a:r>
            <a:r>
              <a:rPr lang="ru-RU" dirty="0" err="1"/>
              <a:t>елемента</a:t>
            </a:r>
            <a:r>
              <a:rPr lang="ru-RU" dirty="0"/>
              <a:t> 2І-НІ наведено на рисунку 1.8. </a:t>
            </a:r>
            <a:r>
              <a:rPr lang="ru-RU" dirty="0" err="1"/>
              <a:t>Відмінною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рисою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на </a:t>
            </a:r>
            <a:r>
              <a:rPr lang="ru-RU" dirty="0" err="1"/>
              <a:t>вході</a:t>
            </a:r>
            <a:r>
              <a:rPr lang="ru-RU" dirty="0"/>
              <a:t> </a:t>
            </a:r>
            <a:r>
              <a:rPr lang="ru-RU" dirty="0" err="1"/>
              <a:t>багатоемітерного</a:t>
            </a:r>
            <a:r>
              <a:rPr lang="ru-RU" dirty="0"/>
              <a:t> транзистора </a:t>
            </a:r>
            <a:r>
              <a:rPr lang="en-US" dirty="0"/>
              <a:t>VT1,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набутком</a:t>
            </a:r>
            <a:r>
              <a:rPr lang="ru-RU" dirty="0"/>
              <a:t> </a:t>
            </a:r>
            <a:r>
              <a:rPr lang="ru-RU" dirty="0" err="1"/>
              <a:t>інтегральної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і </a:t>
            </a:r>
            <a:r>
              <a:rPr lang="ru-RU" dirty="0" err="1"/>
              <a:t>замінює</a:t>
            </a:r>
            <a:r>
              <a:rPr lang="ru-RU" dirty="0"/>
              <a:t> </a:t>
            </a:r>
            <a:r>
              <a:rPr lang="ru-RU" dirty="0" err="1"/>
              <a:t>вхідний</a:t>
            </a:r>
            <a:r>
              <a:rPr lang="ru-RU" dirty="0"/>
              <a:t> </a:t>
            </a:r>
            <a:r>
              <a:rPr lang="ru-RU" dirty="0" err="1"/>
              <a:t>діодний</a:t>
            </a:r>
            <a:r>
              <a:rPr lang="ru-RU" dirty="0"/>
              <a:t> </a:t>
            </a:r>
            <a:r>
              <a:rPr lang="ru-RU" dirty="0" err="1"/>
              <a:t>вузол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РДТЛ.</a:t>
            </a:r>
          </a:p>
        </p:txBody>
      </p:sp>
    </p:spTree>
    <p:extLst>
      <p:ext uri="{BB962C8B-B14F-4D97-AF65-F5344CB8AC3E}">
        <p14:creationId xmlns:p14="http://schemas.microsoft.com/office/powerpoint/2010/main" val="214187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4376" y="792353"/>
            <a:ext cx="64709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Елемент</a:t>
            </a:r>
            <a:r>
              <a:rPr lang="ru-RU" sz="2000" dirty="0"/>
              <a:t> ТТЛ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складний</a:t>
            </a:r>
            <a:r>
              <a:rPr lang="ru-RU" sz="2000" dirty="0"/>
              <a:t> </a:t>
            </a:r>
            <a:r>
              <a:rPr lang="ru-RU" sz="2000" dirty="0" err="1"/>
              <a:t>двотактний</a:t>
            </a:r>
            <a:r>
              <a:rPr lang="ru-RU" sz="2000" dirty="0"/>
              <a:t> </a:t>
            </a:r>
            <a:r>
              <a:rPr lang="ru-RU" sz="2000" dirty="0" err="1"/>
              <a:t>вихідний</a:t>
            </a:r>
            <a:r>
              <a:rPr lang="ru-RU" sz="2000" dirty="0"/>
              <a:t> каскад,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збільшити</a:t>
            </a:r>
            <a:r>
              <a:rPr lang="ru-RU" sz="2000" dirty="0"/>
              <a:t> </a:t>
            </a:r>
            <a:r>
              <a:rPr lang="ru-RU" sz="2000" dirty="0" err="1"/>
              <a:t>навантажувальну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елемента</a:t>
            </a:r>
            <a:r>
              <a:rPr lang="ru-RU" sz="2000" dirty="0"/>
              <a:t> – 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опору </a:t>
            </a:r>
            <a:r>
              <a:rPr lang="ru-RU" sz="2000" dirty="0" err="1"/>
              <a:t>колекторного</a:t>
            </a:r>
            <a:r>
              <a:rPr lang="ru-RU" sz="2000" dirty="0"/>
              <a:t> резистора на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напруги</a:t>
            </a:r>
            <a:r>
              <a:rPr lang="ru-RU" sz="2000" dirty="0"/>
              <a:t> </a:t>
            </a:r>
            <a:r>
              <a:rPr lang="ru-RU" sz="2000" dirty="0" err="1"/>
              <a:t>вихідного</a:t>
            </a:r>
            <a:r>
              <a:rPr lang="ru-RU" sz="2000" dirty="0"/>
              <a:t> сигналу,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відповідає</a:t>
            </a:r>
            <a:r>
              <a:rPr lang="ru-RU" sz="2000" dirty="0"/>
              <a:t> 1. </a:t>
            </a:r>
            <a:r>
              <a:rPr lang="ru-RU" sz="2000" dirty="0" err="1"/>
              <a:t>Діод</a:t>
            </a:r>
            <a:r>
              <a:rPr lang="ru-RU" sz="2000" dirty="0"/>
              <a:t> </a:t>
            </a:r>
            <a:r>
              <a:rPr lang="en-US" sz="2000" dirty="0"/>
              <a:t>VD (</a:t>
            </a:r>
            <a:r>
              <a:rPr lang="ru-RU" sz="2000" dirty="0"/>
              <a:t>як </a:t>
            </a:r>
            <a:r>
              <a:rPr lang="ru-RU" sz="2000" dirty="0" err="1"/>
              <a:t>пороговий</a:t>
            </a:r>
            <a:r>
              <a:rPr lang="ru-RU" sz="2000" dirty="0"/>
              <a:t> </a:t>
            </a:r>
            <a:r>
              <a:rPr lang="ru-RU" sz="2000" dirty="0" err="1"/>
              <a:t>елемент</a:t>
            </a:r>
            <a:r>
              <a:rPr lang="ru-RU" sz="2000" dirty="0"/>
              <a:t> з </a:t>
            </a:r>
            <a:r>
              <a:rPr lang="ru-RU" sz="2000" dirty="0" err="1"/>
              <a:t>напругою</a:t>
            </a:r>
            <a:r>
              <a:rPr lang="ru-RU" sz="2000" dirty="0"/>
              <a:t> </a:t>
            </a:r>
            <a:r>
              <a:rPr lang="ru-RU" sz="2000" dirty="0" err="1"/>
              <a:t>відкривання</a:t>
            </a:r>
            <a:r>
              <a:rPr lang="ru-RU" sz="2000" dirty="0"/>
              <a:t> близько 0,6 В) </a:t>
            </a:r>
            <a:r>
              <a:rPr lang="ru-RU" sz="2000" dirty="0" err="1"/>
              <a:t>надійно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закритий</a:t>
            </a:r>
            <a:r>
              <a:rPr lang="ru-RU" sz="2000" dirty="0"/>
              <a:t> стан транзистора </a:t>
            </a:r>
            <a:r>
              <a:rPr lang="en-US" sz="2000" dirty="0"/>
              <a:t>VT3 </a:t>
            </a:r>
            <a:r>
              <a:rPr lang="ru-RU" sz="2000" dirty="0"/>
              <a:t>при </a:t>
            </a:r>
            <a:r>
              <a:rPr lang="ru-RU" sz="2000" dirty="0" err="1"/>
              <a:t>відкритому</a:t>
            </a:r>
            <a:r>
              <a:rPr lang="ru-RU" sz="2000" dirty="0"/>
              <a:t> </a:t>
            </a:r>
            <a:r>
              <a:rPr lang="en-US" sz="2000" dirty="0"/>
              <a:t>VT2 (</a:t>
            </a:r>
            <a:r>
              <a:rPr lang="ru-RU" sz="2000" dirty="0" err="1"/>
              <a:t>падіння</a:t>
            </a:r>
            <a:r>
              <a:rPr lang="ru-RU" sz="2000" dirty="0"/>
              <a:t> на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складає</a:t>
            </a:r>
            <a:r>
              <a:rPr lang="ru-RU" sz="2000" dirty="0"/>
              <a:t> 0,2 - 0,4 В).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81" y="792353"/>
            <a:ext cx="4474423" cy="39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0368" y="417448"/>
            <a:ext cx="6178296" cy="59193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Розсмоктування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зарядів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активного.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ІМС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Шоттки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вмикається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переходу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базаколектор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транзистора (анодом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Швидкодія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називається транзистором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Шоттки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рисунку 1.9 наведено схему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двовходового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І-НІ,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КМОН транзисторах. Як видно з рисунку,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роль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каналу становить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ключами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підмикається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VT4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ІМС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від’ємної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входах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ІМС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допустимого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ІМС.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" y="916304"/>
            <a:ext cx="4683216" cy="4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9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840" y="728345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Елементи</a:t>
            </a:r>
            <a:r>
              <a:rPr lang="ru-RU" dirty="0"/>
              <a:t> К-МОН </a:t>
            </a:r>
            <a:r>
              <a:rPr lang="ru-RU" dirty="0" err="1"/>
              <a:t>прості</a:t>
            </a:r>
            <a:r>
              <a:rPr lang="ru-RU" dirty="0"/>
              <a:t> у </a:t>
            </a:r>
            <a:r>
              <a:rPr lang="ru-RU" dirty="0" err="1"/>
              <a:t>виготовленні</a:t>
            </a:r>
            <a:r>
              <a:rPr lang="ru-RU" dirty="0"/>
              <a:t> (а значить </a:t>
            </a:r>
            <a:r>
              <a:rPr lang="ru-RU" dirty="0" err="1"/>
              <a:t>дешеві</a:t>
            </a:r>
            <a:r>
              <a:rPr lang="ru-RU" dirty="0"/>
              <a:t>),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завадостійкість</a:t>
            </a:r>
            <a:r>
              <a:rPr lang="ru-RU" dirty="0"/>
              <a:t> ніж </a:t>
            </a:r>
            <a:r>
              <a:rPr lang="ru-RU" dirty="0" err="1"/>
              <a:t>елементи</a:t>
            </a:r>
            <a:r>
              <a:rPr lang="ru-RU" dirty="0"/>
              <a:t> ТТЛ, а за </a:t>
            </a:r>
            <a:r>
              <a:rPr lang="ru-RU" dirty="0" err="1"/>
              <a:t>частотними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у </a:t>
            </a:r>
            <a:r>
              <a:rPr lang="ru-RU" dirty="0" err="1"/>
              <a:t>останній</a:t>
            </a:r>
            <a:r>
              <a:rPr lang="ru-RU" dirty="0"/>
              <a:t> час </a:t>
            </a:r>
            <a:r>
              <a:rPr lang="ru-RU" dirty="0" err="1"/>
              <a:t>наближаються</a:t>
            </a:r>
            <a:r>
              <a:rPr lang="ru-RU" dirty="0"/>
              <a:t> до них. </a:t>
            </a:r>
            <a:r>
              <a:rPr lang="ru-RU" dirty="0" err="1"/>
              <a:t>Перевагою</a:t>
            </a:r>
            <a:r>
              <a:rPr lang="ru-RU" dirty="0"/>
              <a:t> К-МОН </a:t>
            </a:r>
            <a:r>
              <a:rPr lang="ru-RU" dirty="0" err="1"/>
              <a:t>логіки</a:t>
            </a:r>
            <a:r>
              <a:rPr lang="ru-RU" dirty="0"/>
              <a:t> є ще й те,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працездатна</a:t>
            </a:r>
            <a:r>
              <a:rPr lang="ru-RU" dirty="0"/>
              <a:t> у широкому </a:t>
            </a:r>
            <a:r>
              <a:rPr lang="ru-RU" dirty="0" err="1"/>
              <a:t>діапазоні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. Так, </a:t>
            </a:r>
            <a:r>
              <a:rPr lang="ru-RU" dirty="0" err="1"/>
              <a:t>якщо</a:t>
            </a:r>
            <a:r>
              <a:rPr lang="ru-RU" dirty="0"/>
              <a:t> для ІМС ТТЛ </a:t>
            </a:r>
            <a:r>
              <a:rPr lang="ru-RU" dirty="0" err="1"/>
              <a:t>типове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 становить 5 В ± 5 %, то для ІМС К-МОН вона може </a:t>
            </a:r>
            <a:r>
              <a:rPr lang="ru-RU" dirty="0" err="1"/>
              <a:t>становити</a:t>
            </a:r>
            <a:r>
              <a:rPr lang="ru-RU" dirty="0"/>
              <a:t> від 3 до 15 В. </a:t>
            </a:r>
          </a:p>
        </p:txBody>
      </p:sp>
    </p:spTree>
    <p:extLst>
      <p:ext uri="{BB962C8B-B14F-4D97-AF65-F5344CB8AC3E}">
        <p14:creationId xmlns:p14="http://schemas.microsoft.com/office/powerpoint/2010/main" val="56994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24" y="2462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ОСОБЛИВОСТІ МІКРОПРОЦЕСОРНИХ СИСТЕМ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16" y="1642744"/>
            <a:ext cx="11253216" cy="484035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Електронна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система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будь-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електронний</a:t>
            </a:r>
            <a:r>
              <a:rPr lang="ru-RU" sz="2400" dirty="0"/>
              <a:t> </a:t>
            </a:r>
            <a:r>
              <a:rPr lang="ru-RU" sz="2400" dirty="0" err="1"/>
              <a:t>вузол</a:t>
            </a:r>
            <a:r>
              <a:rPr lang="ru-RU" sz="2400" dirty="0"/>
              <a:t>, блок, </a:t>
            </a:r>
            <a:r>
              <a:rPr lang="ru-RU" sz="2400" dirty="0" err="1"/>
              <a:t>прилад</a:t>
            </a:r>
            <a:r>
              <a:rPr lang="ru-RU" sz="2400" dirty="0"/>
              <a:t> або комплекс,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виконує</a:t>
            </a:r>
            <a:r>
              <a:rPr lang="ru-RU" sz="2400" dirty="0"/>
              <a:t> </a:t>
            </a:r>
            <a:r>
              <a:rPr lang="ru-RU" sz="2400" dirty="0" err="1"/>
              <a:t>обробку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Інтегральна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мікросхема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Integrated</a:t>
            </a:r>
            <a:r>
              <a:rPr lang="ru-RU" sz="2400" dirty="0"/>
              <a:t> </a:t>
            </a:r>
            <a:r>
              <a:rPr lang="ru-RU" sz="2400" dirty="0" err="1"/>
              <a:t>Circuit</a:t>
            </a:r>
            <a:r>
              <a:rPr lang="ru-RU" sz="2400" dirty="0"/>
              <a:t> (IC) - </a:t>
            </a:r>
            <a:r>
              <a:rPr lang="ru-RU" sz="2400" dirty="0" err="1"/>
              <a:t>активні</a:t>
            </a:r>
            <a:r>
              <a:rPr lang="ru-RU" sz="2400" dirty="0"/>
              <a:t> (</a:t>
            </a:r>
            <a:r>
              <a:rPr lang="ru-RU" sz="2400" dirty="0" err="1"/>
              <a:t>діоди</a:t>
            </a:r>
            <a:r>
              <a:rPr lang="ru-RU" sz="2400" dirty="0"/>
              <a:t>, </a:t>
            </a:r>
            <a:r>
              <a:rPr lang="ru-RU" sz="2400" dirty="0" err="1"/>
              <a:t>транзистори</a:t>
            </a:r>
            <a:r>
              <a:rPr lang="ru-RU" sz="2400" dirty="0"/>
              <a:t>) і </a:t>
            </a:r>
            <a:r>
              <a:rPr lang="ru-RU" sz="2400" dirty="0" err="1"/>
              <a:t>пасивні</a:t>
            </a:r>
            <a:r>
              <a:rPr lang="ru-RU" sz="2400" dirty="0"/>
              <a:t> (</a:t>
            </a:r>
            <a:r>
              <a:rPr lang="ru-RU" sz="2400" dirty="0" err="1"/>
              <a:t>резистори</a:t>
            </a:r>
            <a:r>
              <a:rPr lang="ru-RU" sz="2400" dirty="0"/>
              <a:t>, </a:t>
            </a:r>
            <a:r>
              <a:rPr lang="ru-RU" sz="2400" dirty="0" err="1"/>
              <a:t>конденсатори</a:t>
            </a:r>
            <a:r>
              <a:rPr lang="ru-RU" sz="2400" dirty="0"/>
              <a:t>) </a:t>
            </a:r>
            <a:r>
              <a:rPr lang="ru-RU" sz="2400" dirty="0" err="1"/>
              <a:t>елементи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провідники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їх </a:t>
            </a:r>
            <a:r>
              <a:rPr lang="ru-RU" sz="2400" dirty="0" err="1"/>
              <a:t>з'єднують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принципової</a:t>
            </a:r>
            <a:r>
              <a:rPr lang="ru-RU" sz="2400" dirty="0"/>
              <a:t> </a:t>
            </a:r>
            <a:r>
              <a:rPr lang="ru-RU" sz="2400" dirty="0" err="1"/>
              <a:t>електричної</a:t>
            </a:r>
            <a:r>
              <a:rPr lang="ru-RU" sz="2400" dirty="0"/>
              <a:t> </a:t>
            </a:r>
            <a:r>
              <a:rPr lang="ru-RU" sz="2400" dirty="0" err="1"/>
              <a:t>схеми</a:t>
            </a:r>
            <a:r>
              <a:rPr lang="ru-RU" sz="2400" dirty="0"/>
              <a:t> пристрою, </a:t>
            </a:r>
            <a:r>
              <a:rPr lang="ru-RU" sz="2400" dirty="0" err="1"/>
              <a:t>виготовлені</a:t>
            </a:r>
            <a:r>
              <a:rPr lang="ru-RU" sz="2400" dirty="0"/>
              <a:t> як </a:t>
            </a:r>
            <a:r>
              <a:rPr lang="ru-RU" sz="2400" dirty="0" err="1"/>
              <a:t>одне</a:t>
            </a:r>
            <a:r>
              <a:rPr lang="ru-RU" sz="2400" dirty="0"/>
              <a:t> </a:t>
            </a:r>
            <a:r>
              <a:rPr lang="ru-RU" sz="2400" dirty="0" err="1"/>
              <a:t>ціле</a:t>
            </a:r>
            <a:r>
              <a:rPr lang="ru-RU" sz="2400" dirty="0"/>
              <a:t> у </a:t>
            </a:r>
            <a:r>
              <a:rPr lang="ru-RU" sz="2400" dirty="0" err="1"/>
              <a:t>єдиному</a:t>
            </a:r>
            <a:r>
              <a:rPr lang="ru-RU" sz="2400" dirty="0"/>
              <a:t> </a:t>
            </a:r>
            <a:r>
              <a:rPr lang="ru-RU" sz="2400" dirty="0" err="1"/>
              <a:t>технологічному</a:t>
            </a:r>
            <a:r>
              <a:rPr lang="ru-RU" sz="2400" dirty="0"/>
              <a:t> </a:t>
            </a:r>
            <a:r>
              <a:rPr lang="ru-RU" sz="2400" dirty="0" err="1"/>
              <a:t>циклі</a:t>
            </a:r>
            <a:r>
              <a:rPr lang="ru-RU" sz="2400" dirty="0"/>
              <a:t> на кристалі </a:t>
            </a:r>
            <a:r>
              <a:rPr lang="ru-RU" sz="2400" dirty="0" err="1"/>
              <a:t>напівпровідникового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Напівпровідникові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мікросхеми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мікросхеми</a:t>
            </a:r>
            <a:r>
              <a:rPr lang="ru-RU" sz="2400" dirty="0"/>
              <a:t>, у яких </a:t>
            </a:r>
            <a:r>
              <a:rPr lang="ru-RU" sz="2400" dirty="0" err="1"/>
              <a:t>інтегральні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(</a:t>
            </a:r>
            <a:r>
              <a:rPr lang="ru-RU" sz="2400" dirty="0" err="1"/>
              <a:t>транзистори</a:t>
            </a:r>
            <a:r>
              <a:rPr lang="ru-RU" sz="2400" dirty="0"/>
              <a:t>, </a:t>
            </a:r>
            <a:r>
              <a:rPr lang="ru-RU" sz="2400" dirty="0" err="1"/>
              <a:t>діоди</a:t>
            </a:r>
            <a:r>
              <a:rPr lang="ru-RU" sz="2400" dirty="0"/>
              <a:t>, </a:t>
            </a:r>
            <a:r>
              <a:rPr lang="ru-RU" sz="2400" dirty="0" err="1"/>
              <a:t>резистори</a:t>
            </a:r>
            <a:r>
              <a:rPr lang="ru-RU" sz="2400" dirty="0"/>
              <a:t>, </a:t>
            </a:r>
            <a:r>
              <a:rPr lang="ru-RU" sz="2400" dirty="0" err="1"/>
              <a:t>конденсатори</a:t>
            </a:r>
            <a:r>
              <a:rPr lang="ru-RU" sz="2400" dirty="0"/>
              <a:t>) </a:t>
            </a:r>
            <a:r>
              <a:rPr lang="ru-RU" sz="2400" dirty="0" err="1"/>
              <a:t>виготовляються</a:t>
            </a:r>
            <a:r>
              <a:rPr lang="ru-RU" sz="2400" dirty="0"/>
              <a:t> у </a:t>
            </a:r>
            <a:r>
              <a:rPr lang="ru-RU" sz="2400" dirty="0" err="1"/>
              <a:t>поверхневому</a:t>
            </a:r>
            <a:r>
              <a:rPr lang="ru-RU" sz="2400" dirty="0"/>
              <a:t> </a:t>
            </a:r>
            <a:r>
              <a:rPr lang="ru-RU" sz="2400" dirty="0" err="1"/>
              <a:t>шарі</a:t>
            </a:r>
            <a:r>
              <a:rPr lang="ru-RU" sz="2400" dirty="0"/>
              <a:t> </a:t>
            </a:r>
            <a:r>
              <a:rPr lang="ru-RU" sz="2400" dirty="0" err="1"/>
              <a:t>напівпровідникової</a:t>
            </a:r>
            <a:r>
              <a:rPr lang="ru-RU" sz="2400" dirty="0"/>
              <a:t> </a:t>
            </a:r>
            <a:r>
              <a:rPr lang="ru-RU" sz="2400" dirty="0" err="1"/>
              <a:t>пластини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Завдання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набір</a:t>
            </a:r>
            <a:r>
              <a:rPr lang="ru-RU" sz="2400" dirty="0"/>
              <a:t> </a:t>
            </a:r>
            <a:r>
              <a:rPr lang="ru-RU" sz="2400" dirty="0" err="1"/>
              <a:t>функцій</a:t>
            </a:r>
            <a:r>
              <a:rPr lang="ru-RU" sz="2400" dirty="0"/>
              <a:t>, </a:t>
            </a:r>
            <a:r>
              <a:rPr lang="ru-RU" sz="2400" dirty="0" err="1"/>
              <a:t>виконання</a:t>
            </a:r>
            <a:r>
              <a:rPr lang="ru-RU" sz="2400" dirty="0"/>
              <a:t> яких потрібно від </a:t>
            </a:r>
            <a:r>
              <a:rPr lang="ru-RU" sz="2400" dirty="0" err="1"/>
              <a:t>електронної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437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Універсальні</a:t>
            </a:r>
            <a:r>
              <a:rPr lang="ru-RU" dirty="0" smtClean="0"/>
              <a:t> </a:t>
            </a:r>
            <a:r>
              <a:rPr lang="ru-RU" dirty="0" err="1"/>
              <a:t>базиси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200" y="1249552"/>
            <a:ext cx="10233800" cy="5105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Логічні</a:t>
            </a:r>
            <a:r>
              <a:rPr lang="ru-RU" dirty="0" smtClean="0"/>
              <a:t> </a:t>
            </a:r>
            <a:r>
              <a:rPr lang="ru-RU" dirty="0" err="1"/>
              <a:t>функції</a:t>
            </a:r>
            <a:r>
              <a:rPr lang="ru-RU" dirty="0"/>
              <a:t> «</a:t>
            </a:r>
            <a:r>
              <a:rPr lang="ru-RU" dirty="0" smtClean="0"/>
              <a:t>І-НІ» </a:t>
            </a:r>
            <a:r>
              <a:rPr lang="ru-RU" dirty="0"/>
              <a:t>(</a:t>
            </a:r>
            <a:r>
              <a:rPr lang="ru-RU" dirty="0" err="1"/>
              <a:t>функція</a:t>
            </a:r>
            <a:r>
              <a:rPr lang="ru-RU" dirty="0"/>
              <a:t> Шеффера) і «АБО-</a:t>
            </a:r>
            <a:r>
              <a:rPr lang="en-US" dirty="0" smtClean="0"/>
              <a:t>H</a:t>
            </a:r>
            <a:r>
              <a:rPr lang="uk-UA" dirty="0" smtClean="0"/>
              <a:t>І</a:t>
            </a:r>
            <a:r>
              <a:rPr lang="en-US" dirty="0" smtClean="0"/>
              <a:t>» </a:t>
            </a:r>
            <a:r>
              <a:rPr lang="en-US" dirty="0"/>
              <a:t>(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Пірса</a:t>
            </a:r>
            <a:r>
              <a:rPr lang="ru-RU" dirty="0"/>
              <a:t>)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в </a:t>
            </a:r>
            <a:r>
              <a:rPr lang="ru-RU" dirty="0" err="1"/>
              <a:t>цифровій</a:t>
            </a:r>
            <a:r>
              <a:rPr lang="ru-RU" dirty="0"/>
              <a:t> </a:t>
            </a:r>
            <a:r>
              <a:rPr lang="ru-RU" dirty="0" err="1"/>
              <a:t>техніці</a:t>
            </a:r>
            <a:r>
              <a:rPr lang="ru-RU" dirty="0"/>
              <a:t> і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універсальними</a:t>
            </a:r>
            <a:r>
              <a:rPr lang="ru-RU" dirty="0"/>
              <a:t> базисами (як і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їх </a:t>
            </a:r>
            <a:r>
              <a:rPr lang="ru-RU" dirty="0" err="1"/>
              <a:t>реалізують</a:t>
            </a:r>
            <a:r>
              <a:rPr lang="ru-RU" dirty="0"/>
              <a:t>). Причина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наступному</a:t>
            </a:r>
            <a:r>
              <a:rPr lang="ru-RU" dirty="0"/>
              <a:t>: </a:t>
            </a:r>
            <a:r>
              <a:rPr lang="ru-RU" dirty="0" err="1"/>
              <a:t>цифровий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будь-яку </a:t>
            </a:r>
            <a:r>
              <a:rPr lang="ru-RU" dirty="0" err="1"/>
              <a:t>логічну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, можна </a:t>
            </a:r>
            <a:r>
              <a:rPr lang="ru-RU" dirty="0" err="1"/>
              <a:t>побудувати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одного виду ("АБО-</a:t>
            </a:r>
            <a:r>
              <a:rPr lang="en-US" dirty="0" smtClean="0"/>
              <a:t>H</a:t>
            </a:r>
            <a:r>
              <a:rPr lang="uk-UA" dirty="0" smtClean="0"/>
              <a:t>І</a:t>
            </a:r>
            <a:r>
              <a:rPr lang="en-US" dirty="0" smtClean="0"/>
              <a:t>" </a:t>
            </a:r>
            <a:r>
              <a:rPr lang="ru-RU" dirty="0"/>
              <a:t>або "І-НЕ"). При </a:t>
            </a:r>
            <a:r>
              <a:rPr lang="ru-RU" dirty="0" err="1"/>
              <a:t>інтегральній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надійності</a:t>
            </a:r>
            <a:r>
              <a:rPr lang="ru-RU" dirty="0"/>
              <a:t> та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однотипних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бажано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Операції</a:t>
            </a:r>
            <a:r>
              <a:rPr lang="ru-RU" dirty="0"/>
              <a:t> «АБО-</a:t>
            </a:r>
            <a:r>
              <a:rPr lang="en-US" dirty="0" smtClean="0"/>
              <a:t>H</a:t>
            </a:r>
            <a:r>
              <a:rPr lang="uk-UA" dirty="0" smtClean="0"/>
              <a:t>І</a:t>
            </a:r>
            <a:r>
              <a:rPr lang="en-US" dirty="0" smtClean="0"/>
              <a:t>», </a:t>
            </a:r>
            <a:r>
              <a:rPr lang="en-US" dirty="0"/>
              <a:t>«</a:t>
            </a:r>
            <a:r>
              <a:rPr lang="ru-RU" dirty="0" smtClean="0"/>
              <a:t>І-НІ»</a:t>
            </a:r>
          </a:p>
          <a:p>
            <a:r>
              <a:rPr lang="ru-RU" dirty="0" err="1"/>
              <a:t>Операція</a:t>
            </a:r>
            <a:r>
              <a:rPr lang="ru-RU" dirty="0"/>
              <a:t> «</a:t>
            </a:r>
            <a:r>
              <a:rPr lang="ru-RU" dirty="0" smtClean="0"/>
              <a:t>АБО-HІ» </a:t>
            </a:r>
            <a:r>
              <a:rPr lang="ru-RU" dirty="0" err="1"/>
              <a:t>математично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</a:t>
            </a:r>
            <a:r>
              <a:rPr lang="ru-RU" dirty="0" err="1"/>
              <a:t>стрілкою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стрілка</a:t>
            </a:r>
            <a:r>
              <a:rPr lang="ru-RU" dirty="0"/>
              <a:t> </a:t>
            </a:r>
            <a:r>
              <a:rPr lang="ru-RU" dirty="0" err="1"/>
              <a:t>Пірса</a:t>
            </a:r>
            <a:r>
              <a:rPr lang="ru-RU" dirty="0"/>
              <a:t>) і для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 </a:t>
            </a:r>
            <a:r>
              <a:rPr lang="ru-RU" dirty="0" err="1"/>
              <a:t>записується</a:t>
            </a:r>
            <a:r>
              <a:rPr lang="ru-RU" dirty="0"/>
              <a:t> так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АБО-НІ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07" y="5431535"/>
            <a:ext cx="2762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761" y="673480"/>
            <a:ext cx="8771897" cy="51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8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808" y="563753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Операція</a:t>
            </a:r>
            <a:r>
              <a:rPr lang="ru-RU" dirty="0"/>
              <a:t> "</a:t>
            </a:r>
            <a:r>
              <a:rPr lang="ru-RU" dirty="0" smtClean="0"/>
              <a:t>І-НІ" </a:t>
            </a:r>
            <a:r>
              <a:rPr lang="ru-RU" dirty="0" err="1"/>
              <a:t>зображується</a:t>
            </a:r>
            <a:r>
              <a:rPr lang="ru-RU" dirty="0"/>
              <a:t> значком штрих "|" (штрих Шеффера), і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визначенням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аргументів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 smtClean="0"/>
              <a:t>запис</a:t>
            </a: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І-НІ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33" y="1875282"/>
            <a:ext cx="2600325" cy="419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08" y="2612707"/>
            <a:ext cx="6829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7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713" y="527177"/>
            <a:ext cx="77313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3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490" y="682625"/>
            <a:ext cx="80603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8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92" y="710057"/>
            <a:ext cx="102338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/>
              <a:t>порогову</a:t>
            </a:r>
            <a:r>
              <a:rPr lang="ru-RU" dirty="0"/>
              <a:t> </a:t>
            </a:r>
            <a:r>
              <a:rPr lang="ru-RU" dirty="0" err="1"/>
              <a:t>логічну</a:t>
            </a:r>
            <a:r>
              <a:rPr lang="ru-RU" dirty="0"/>
              <a:t> схему з пятью </a:t>
            </a:r>
            <a:r>
              <a:rPr lang="ru-RU" dirty="0" err="1"/>
              <a:t>вхідними</a:t>
            </a:r>
            <a:r>
              <a:rPr lang="ru-RU" dirty="0"/>
              <a:t> </a:t>
            </a:r>
            <a:r>
              <a:rPr lang="ru-RU" dirty="0" err="1"/>
              <a:t>змінними</a:t>
            </a:r>
            <a:r>
              <a:rPr lang="ru-RU" dirty="0"/>
              <a:t>. На </a:t>
            </a:r>
            <a:r>
              <a:rPr lang="ru-RU" dirty="0" err="1"/>
              <a:t>виході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1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щонайменше</a:t>
            </a:r>
            <a:r>
              <a:rPr lang="ru-RU" dirty="0"/>
              <a:t> на 4 входах </a:t>
            </a:r>
            <a:r>
              <a:rPr lang="ru-RU" dirty="0" err="1"/>
              <a:t>присутня</a:t>
            </a:r>
            <a:r>
              <a:rPr lang="ru-RU" dirty="0"/>
              <a:t> 1.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на </a:t>
            </a:r>
            <a:r>
              <a:rPr lang="ru-RU" dirty="0" err="1"/>
              <a:t>елементах</a:t>
            </a:r>
            <a:r>
              <a:rPr lang="ru-RU" dirty="0"/>
              <a:t> базису </a:t>
            </a:r>
            <a:r>
              <a:rPr lang="ru-RU" dirty="0" err="1"/>
              <a:t>Пірса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/>
              <a:t>логічну</a:t>
            </a:r>
            <a:r>
              <a:rPr lang="ru-RU" dirty="0"/>
              <a:t> схему </a:t>
            </a:r>
            <a:r>
              <a:rPr lang="ru-RU" dirty="0" err="1"/>
              <a:t>зведення</a:t>
            </a:r>
            <a:r>
              <a:rPr lang="ru-RU" dirty="0"/>
              <a:t> в квадрат </a:t>
            </a:r>
            <a:r>
              <a:rPr lang="ru-RU" dirty="0" err="1"/>
              <a:t>двійкових</a:t>
            </a:r>
            <a:r>
              <a:rPr lang="ru-RU" dirty="0"/>
              <a:t> чисел від 0 до </a:t>
            </a:r>
            <a:r>
              <a:rPr lang="ru-RU" dirty="0" smtClean="0"/>
              <a:t>9</a:t>
            </a:r>
            <a:endParaRPr lang="en-US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72501"/>
              </p:ext>
            </p:extLst>
          </p:nvPr>
        </p:nvGraphicFramePr>
        <p:xfrm>
          <a:off x="1331722" y="3325556"/>
          <a:ext cx="5934075" cy="188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765">
                  <a:extLst>
                    <a:ext uri="{9D8B030D-6E8A-4147-A177-3AD203B41FA5}">
                      <a16:colId xmlns:a16="http://schemas.microsoft.com/office/drawing/2014/main" val="392880343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86728281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00486975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36023128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3636661715"/>
                    </a:ext>
                  </a:extLst>
                </a:gridCol>
                <a:gridCol w="407035">
                  <a:extLst>
                    <a:ext uri="{9D8B030D-6E8A-4147-A177-3AD203B41FA5}">
                      <a16:colId xmlns:a16="http://schemas.microsoft.com/office/drawing/2014/main" val="2619502478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3790901063"/>
                    </a:ext>
                  </a:extLst>
                </a:gridCol>
                <a:gridCol w="407035">
                  <a:extLst>
                    <a:ext uri="{9D8B030D-6E8A-4147-A177-3AD203B41FA5}">
                      <a16:colId xmlns:a16="http://schemas.microsoft.com/office/drawing/2014/main" val="2371406625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834207462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178245394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621051753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135105043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9140948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684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445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067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174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395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16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990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049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43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61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917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9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232" y="710057"/>
            <a:ext cx="10594848" cy="4351338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Швидкодія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показник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електронною</a:t>
            </a:r>
            <a:r>
              <a:rPr lang="ru-RU" sz="2400" dirty="0"/>
              <a:t> системою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функцій</a:t>
            </a:r>
            <a:r>
              <a:rPr lang="ru-RU" sz="2400" dirty="0"/>
              <a:t>. </a:t>
            </a:r>
          </a:p>
          <a:p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Гнучкість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підлаштовуватися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. </a:t>
            </a:r>
          </a:p>
          <a:p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Надмірність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показник</a:t>
            </a:r>
            <a:r>
              <a:rPr lang="ru-RU" sz="2400" dirty="0"/>
              <a:t> </a:t>
            </a:r>
            <a:r>
              <a:rPr lang="ru-RU" sz="2400" dirty="0" err="1"/>
              <a:t>ступеня</a:t>
            </a:r>
            <a:r>
              <a:rPr lang="ru-RU" sz="2400" dirty="0"/>
              <a:t> </a:t>
            </a:r>
            <a:r>
              <a:rPr lang="ru-RU" sz="2400" dirty="0" err="1"/>
              <a:t>відповідності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розв'язуваною</a:t>
            </a:r>
            <a:r>
              <a:rPr lang="ru-RU" sz="2400" dirty="0"/>
              <a:t> </a:t>
            </a:r>
            <a:r>
              <a:rPr lang="ru-RU" sz="2400" dirty="0" err="1"/>
              <a:t>даною</a:t>
            </a:r>
            <a:r>
              <a:rPr lang="ru-RU" sz="2400" dirty="0"/>
              <a:t> системою </a:t>
            </a:r>
            <a:r>
              <a:rPr lang="ru-RU" sz="2400" dirty="0" err="1"/>
              <a:t>завдання</a:t>
            </a:r>
            <a:r>
              <a:rPr lang="ru-RU" sz="2400" dirty="0"/>
              <a:t>. </a:t>
            </a:r>
          </a:p>
          <a:p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Інтерфейс</a:t>
            </a:r>
            <a:r>
              <a:rPr lang="ru-RU" sz="2400" dirty="0"/>
              <a:t> — угода про </a:t>
            </a:r>
            <a:r>
              <a:rPr lang="ru-RU" sz="2400" dirty="0" err="1"/>
              <a:t>обмін</a:t>
            </a:r>
            <a:r>
              <a:rPr lang="ru-RU" sz="2400" dirty="0"/>
              <a:t> </a:t>
            </a:r>
            <a:r>
              <a:rPr lang="ru-RU" sz="2400" dirty="0" err="1"/>
              <a:t>інформацією</a:t>
            </a:r>
            <a:r>
              <a:rPr lang="ru-RU" sz="2400" dirty="0"/>
              <a:t>, правила </a:t>
            </a:r>
            <a:r>
              <a:rPr lang="ru-RU" sz="2400" dirty="0" err="1"/>
              <a:t>обміну</a:t>
            </a:r>
            <a:r>
              <a:rPr lang="ru-RU" sz="2400" dirty="0"/>
              <a:t> </a:t>
            </a:r>
            <a:r>
              <a:rPr lang="ru-RU" sz="2400" dirty="0" err="1"/>
              <a:t>інформацією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включають</a:t>
            </a:r>
            <a:r>
              <a:rPr lang="ru-RU" sz="2400" dirty="0"/>
              <a:t> </a:t>
            </a:r>
            <a:r>
              <a:rPr lang="ru-RU" sz="2400" dirty="0" err="1"/>
              <a:t>електричну</a:t>
            </a:r>
            <a:r>
              <a:rPr lang="ru-RU" sz="2400" dirty="0"/>
              <a:t>, </a:t>
            </a:r>
            <a:r>
              <a:rPr lang="ru-RU" sz="2400" dirty="0" err="1"/>
              <a:t>логічну</a:t>
            </a:r>
            <a:r>
              <a:rPr lang="ru-RU" sz="2400" dirty="0"/>
              <a:t> й </a:t>
            </a:r>
            <a:r>
              <a:rPr lang="ru-RU" sz="2400" dirty="0" err="1"/>
              <a:t>конструктивну</a:t>
            </a:r>
            <a:r>
              <a:rPr lang="ru-RU" sz="2400" dirty="0"/>
              <a:t> </a:t>
            </a:r>
            <a:r>
              <a:rPr lang="ru-RU" sz="2400" dirty="0" err="1"/>
              <a:t>сумісність</a:t>
            </a:r>
            <a:r>
              <a:rPr lang="ru-RU" sz="2400" dirty="0"/>
              <a:t> </a:t>
            </a:r>
            <a:r>
              <a:rPr lang="ru-RU" sz="2400" dirty="0" err="1"/>
              <a:t>пристроїв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приймають</a:t>
            </a:r>
            <a:r>
              <a:rPr lang="ru-RU" sz="2400" dirty="0"/>
              <a:t> участь в </a:t>
            </a:r>
            <a:r>
              <a:rPr lang="ru-RU" sz="2400" dirty="0" err="1"/>
              <a:t>обміні</a:t>
            </a:r>
            <a:r>
              <a:rPr lang="ru-RU" sz="2400" dirty="0"/>
              <a:t>. </a:t>
            </a:r>
            <a:r>
              <a:rPr lang="ru-RU" sz="2400" dirty="0" err="1"/>
              <a:t>Інша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— </a:t>
            </a:r>
            <a:r>
              <a:rPr lang="ru-RU" sz="2400" dirty="0" err="1"/>
              <a:t>сполучення</a:t>
            </a:r>
            <a:r>
              <a:rPr lang="ru-RU" sz="2400" dirty="0"/>
              <a:t>. </a:t>
            </a:r>
          </a:p>
          <a:p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Процесор</a:t>
            </a:r>
            <a:r>
              <a:rPr lang="ru-RU" sz="2400" dirty="0"/>
              <a:t> – </a:t>
            </a:r>
            <a:r>
              <a:rPr lang="ru-RU" sz="2400" dirty="0" err="1"/>
              <a:t>електронний</a:t>
            </a:r>
            <a:r>
              <a:rPr lang="ru-RU" sz="2400" dirty="0"/>
              <a:t> </a:t>
            </a:r>
            <a:r>
              <a:rPr lang="ru-RU" sz="2400" dirty="0" err="1"/>
              <a:t>пристрій</a:t>
            </a:r>
            <a:r>
              <a:rPr lang="ru-RU" sz="2400" dirty="0"/>
              <a:t>, </a:t>
            </a:r>
            <a:r>
              <a:rPr lang="ru-RU" sz="2400" dirty="0" err="1"/>
              <a:t>призначений</a:t>
            </a:r>
            <a:r>
              <a:rPr lang="ru-RU" sz="2400" dirty="0"/>
              <a:t> для </a:t>
            </a:r>
            <a:r>
              <a:rPr lang="ru-RU" sz="2400" dirty="0" err="1"/>
              <a:t>розшифрування</a:t>
            </a:r>
            <a:r>
              <a:rPr lang="ru-RU" sz="2400" dirty="0"/>
              <a:t> </a:t>
            </a:r>
            <a:r>
              <a:rPr lang="ru-RU" sz="2400" dirty="0" err="1"/>
              <a:t>програмного</a:t>
            </a:r>
            <a:r>
              <a:rPr lang="ru-RU" sz="2400" dirty="0"/>
              <a:t> коду та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послідовності</a:t>
            </a:r>
            <a:r>
              <a:rPr lang="ru-RU" sz="2400" dirty="0"/>
              <a:t> </a:t>
            </a:r>
            <a:r>
              <a:rPr lang="ru-RU" sz="2400" dirty="0" err="1"/>
              <a:t>логічних</a:t>
            </a:r>
            <a:r>
              <a:rPr lang="ru-RU" sz="2400" dirty="0"/>
              <a:t> і </a:t>
            </a:r>
            <a:r>
              <a:rPr lang="ru-RU" sz="2400" dirty="0" err="1"/>
              <a:t>арифметичних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над </a:t>
            </a:r>
            <a:r>
              <a:rPr lang="ru-RU" sz="2400" dirty="0" err="1"/>
              <a:t>бітами</a:t>
            </a:r>
            <a:r>
              <a:rPr lang="ru-RU" sz="2400" dirty="0"/>
              <a:t>.  </a:t>
            </a:r>
          </a:p>
          <a:p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Мікропроцесор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(МП)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функціонально</a:t>
            </a:r>
            <a:r>
              <a:rPr lang="ru-RU" sz="2400" dirty="0"/>
              <a:t> </a:t>
            </a:r>
            <a:r>
              <a:rPr lang="ru-RU" sz="2400" dirty="0" err="1"/>
              <a:t>закінчений</a:t>
            </a:r>
            <a:r>
              <a:rPr lang="ru-RU" sz="2400" dirty="0"/>
              <a:t> </a:t>
            </a:r>
            <a:r>
              <a:rPr lang="ru-RU" sz="2400" dirty="0" err="1"/>
              <a:t>процесор</a:t>
            </a:r>
            <a:r>
              <a:rPr lang="ru-RU" sz="2400" dirty="0"/>
              <a:t> для </a:t>
            </a:r>
            <a:r>
              <a:rPr lang="ru-RU" sz="2400" dirty="0" err="1"/>
              <a:t>побудови</a:t>
            </a:r>
            <a:r>
              <a:rPr lang="ru-RU" sz="2400" dirty="0"/>
              <a:t> </a:t>
            </a:r>
            <a:r>
              <a:rPr lang="ru-RU" sz="2400" dirty="0" err="1"/>
              <a:t>мікро</a:t>
            </a:r>
            <a:r>
              <a:rPr lang="ru-RU" sz="2400" dirty="0"/>
              <a:t>-ЕОМ, </a:t>
            </a:r>
            <a:r>
              <a:rPr lang="ru-RU" sz="2400" dirty="0" err="1"/>
              <a:t>реалізований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або </a:t>
            </a:r>
            <a:r>
              <a:rPr lang="ru-RU" sz="2400" dirty="0" err="1"/>
              <a:t>декількох</a:t>
            </a:r>
            <a:r>
              <a:rPr lang="ru-RU" sz="2400" dirty="0"/>
              <a:t> великих </a:t>
            </a:r>
            <a:r>
              <a:rPr lang="ru-RU" sz="2400" dirty="0" err="1"/>
              <a:t>інтегральних</a:t>
            </a:r>
            <a:r>
              <a:rPr lang="ru-RU" sz="2400" dirty="0"/>
              <a:t> схем (ВІС) і </a:t>
            </a:r>
            <a:r>
              <a:rPr lang="ru-RU" sz="2400" dirty="0" err="1"/>
              <a:t>призначений</a:t>
            </a:r>
            <a:r>
              <a:rPr lang="ru-RU" sz="2400" dirty="0"/>
              <a:t> для </a:t>
            </a:r>
            <a:r>
              <a:rPr lang="ru-RU" sz="2400" dirty="0" err="1"/>
              <a:t>обробки</a:t>
            </a:r>
            <a:r>
              <a:rPr lang="ru-RU" sz="2400" dirty="0"/>
              <a:t> </a:t>
            </a:r>
            <a:r>
              <a:rPr lang="ru-RU" sz="2400" dirty="0" err="1"/>
              <a:t>цифрової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по </a:t>
            </a:r>
            <a:r>
              <a:rPr lang="ru-RU" sz="2400" dirty="0" err="1"/>
              <a:t>заданих</a:t>
            </a:r>
            <a:r>
              <a:rPr lang="ru-RU" sz="2400" dirty="0"/>
              <a:t> </a:t>
            </a:r>
            <a:r>
              <a:rPr lang="ru-RU" sz="2400" dirty="0" err="1"/>
              <a:t>програмах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878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" y="344296"/>
            <a:ext cx="11686032" cy="5663311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Мікропроцесорна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система (МПС)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мікропроцесор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програмно</a:t>
            </a:r>
            <a:r>
              <a:rPr lang="ru-RU" sz="2400" dirty="0"/>
              <a:t> </a:t>
            </a:r>
            <a:r>
              <a:rPr lang="ru-RU" sz="2400" dirty="0" err="1"/>
              <a:t>керує</a:t>
            </a:r>
            <a:r>
              <a:rPr lang="ru-RU" sz="2400" dirty="0"/>
              <a:t> </a:t>
            </a:r>
            <a:r>
              <a:rPr lang="ru-RU" sz="2400" dirty="0" err="1"/>
              <a:t>зовнішніми</a:t>
            </a:r>
            <a:r>
              <a:rPr lang="ru-RU" sz="2400" dirty="0"/>
              <a:t> </a:t>
            </a:r>
            <a:r>
              <a:rPr lang="ru-RU" sz="2400" dirty="0" err="1"/>
              <a:t>периферійними</a:t>
            </a:r>
            <a:r>
              <a:rPr lang="ru-RU" sz="2400" dirty="0"/>
              <a:t> </a:t>
            </a:r>
            <a:r>
              <a:rPr lang="ru-RU" sz="2400" dirty="0" err="1"/>
              <a:t>пристроями</a:t>
            </a:r>
            <a:r>
              <a:rPr lang="ru-RU" sz="2400" dirty="0"/>
              <a:t> й </a:t>
            </a:r>
            <a:r>
              <a:rPr lang="ru-RU" sz="2400" dirty="0" err="1"/>
              <a:t>елементами</a:t>
            </a:r>
            <a:r>
              <a:rPr lang="ru-RU" sz="2400" dirty="0"/>
              <a:t>, </a:t>
            </a:r>
            <a:r>
              <a:rPr lang="ru-RU" sz="2400" dirty="0" err="1"/>
              <a:t>призначений</a:t>
            </a:r>
            <a:r>
              <a:rPr lang="ru-RU" sz="2400" dirty="0"/>
              <a:t> для </a:t>
            </a:r>
            <a:r>
              <a:rPr lang="ru-RU" sz="2400" dirty="0" err="1"/>
              <a:t>цілей</a:t>
            </a:r>
            <a:r>
              <a:rPr lang="ru-RU" sz="2400" dirty="0"/>
              <a:t> </a:t>
            </a:r>
            <a:r>
              <a:rPr lang="ru-RU" sz="2400" dirty="0" err="1"/>
              <a:t>обчислення</a:t>
            </a:r>
            <a:r>
              <a:rPr lang="ru-RU" sz="2400" dirty="0"/>
              <a:t>, контролю та </a:t>
            </a:r>
            <a:r>
              <a:rPr lang="ru-RU" sz="2400" dirty="0" err="1"/>
              <a:t>керування</a:t>
            </a:r>
            <a:r>
              <a:rPr lang="ru-RU" sz="2400" dirty="0"/>
              <a:t>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пристроями</a:t>
            </a:r>
            <a:r>
              <a:rPr lang="ru-RU" sz="2400" dirty="0"/>
              <a:t> (</a:t>
            </a:r>
            <a:r>
              <a:rPr lang="ru-RU" sz="2400" dirty="0" err="1"/>
              <a:t>рішення</a:t>
            </a:r>
            <a:r>
              <a:rPr lang="ru-RU" sz="2400" dirty="0"/>
              <a:t> </a:t>
            </a:r>
            <a:r>
              <a:rPr lang="ru-RU" sz="2400" dirty="0" err="1"/>
              <a:t>спеціалізованих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). МПС може </a:t>
            </a:r>
            <a:r>
              <a:rPr lang="ru-RU" sz="2400" dirty="0" err="1"/>
              <a:t>реалізовуватися</a:t>
            </a:r>
            <a:r>
              <a:rPr lang="ru-RU" sz="2400" dirty="0"/>
              <a:t> на: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однокристальних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мікропроцесорах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ОМП (МК);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-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секційних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багатокристальних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) МП;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складних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матричних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програмованих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логічних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схемах (ПЛІС, PLD, CPLD і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ін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.). </a:t>
            </a:r>
          </a:p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Драйвер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програмний</a:t>
            </a:r>
            <a:r>
              <a:rPr lang="ru-RU" sz="2400" dirty="0"/>
              <a:t> модуль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операційною</a:t>
            </a:r>
            <a:r>
              <a:rPr lang="ru-RU" sz="2400" dirty="0"/>
              <a:t> системою та </a:t>
            </a:r>
            <a:r>
              <a:rPr lang="ru-RU" sz="2400" dirty="0" err="1"/>
              <a:t>апаратним</a:t>
            </a:r>
            <a:r>
              <a:rPr lang="ru-RU" sz="2400" dirty="0"/>
              <a:t> </a:t>
            </a:r>
            <a:r>
              <a:rPr lang="ru-RU" sz="2400" dirty="0" err="1"/>
              <a:t>забезпеченням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оператору (</a:t>
            </a:r>
            <a:r>
              <a:rPr lang="ru-RU" sz="2400" dirty="0" err="1"/>
              <a:t>програмісту</a:t>
            </a:r>
            <a:r>
              <a:rPr lang="ru-RU" sz="2400" dirty="0"/>
              <a:t>) </a:t>
            </a:r>
            <a:r>
              <a:rPr lang="ru-RU" sz="2400" dirty="0" err="1"/>
              <a:t>керувати</a:t>
            </a:r>
            <a:r>
              <a:rPr lang="ru-RU" sz="2400" dirty="0"/>
              <a:t>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пристроями</a:t>
            </a:r>
            <a:r>
              <a:rPr lang="ru-RU" sz="2400" dirty="0"/>
              <a:t>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складності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команд,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зрозумілі</a:t>
            </a:r>
            <a:r>
              <a:rPr lang="ru-RU" sz="2400" dirty="0"/>
              <a:t> </a:t>
            </a:r>
            <a:r>
              <a:rPr lang="ru-RU" sz="2400" dirty="0" err="1"/>
              <a:t>людині</a:t>
            </a:r>
            <a:r>
              <a:rPr lang="ru-RU" sz="2400" dirty="0"/>
              <a:t>: не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електричних</a:t>
            </a:r>
            <a:r>
              <a:rPr lang="ru-RU" sz="2400" dirty="0"/>
              <a:t> </a:t>
            </a:r>
            <a:r>
              <a:rPr lang="ru-RU" sz="2400" dirty="0" err="1"/>
              <a:t>сигналів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подаються</a:t>
            </a:r>
            <a:r>
              <a:rPr lang="ru-RU" sz="2400" dirty="0"/>
              <a:t> на </a:t>
            </a:r>
            <a:r>
              <a:rPr lang="ru-RU" sz="2400" dirty="0" err="1"/>
              <a:t>елементи</a:t>
            </a:r>
            <a:r>
              <a:rPr lang="ru-RU" sz="2400" dirty="0"/>
              <a:t> плати, а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логіки</a:t>
            </a:r>
            <a:r>
              <a:rPr lang="ru-RU" sz="2400" dirty="0"/>
              <a:t>. </a:t>
            </a:r>
          </a:p>
          <a:p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Операційна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система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, яка може </a:t>
            </a:r>
            <a:r>
              <a:rPr lang="ru-RU" sz="2400" dirty="0" err="1"/>
              <a:t>інтегрувати</a:t>
            </a:r>
            <a:r>
              <a:rPr lang="ru-RU" sz="2400" dirty="0"/>
              <a:t> в себе </a:t>
            </a:r>
            <a:r>
              <a:rPr lang="ru-RU" sz="2400" dirty="0" err="1"/>
              <a:t>безліч</a:t>
            </a:r>
            <a:r>
              <a:rPr lang="ru-RU" sz="2400" dirty="0"/>
              <a:t> </a:t>
            </a:r>
            <a:r>
              <a:rPr lang="ru-RU" sz="2400" dirty="0" err="1"/>
              <a:t>драйверів</a:t>
            </a:r>
            <a:r>
              <a:rPr lang="ru-RU" sz="2400" dirty="0"/>
              <a:t> у </a:t>
            </a:r>
            <a:r>
              <a:rPr lang="ru-RU" sz="2400" dirty="0" err="1"/>
              <a:t>єдине</a:t>
            </a:r>
            <a:r>
              <a:rPr lang="ru-RU" sz="2400" dirty="0"/>
              <a:t> </a:t>
            </a:r>
            <a:r>
              <a:rPr lang="ru-RU" sz="2400" dirty="0" err="1"/>
              <a:t>ціле</a:t>
            </a:r>
            <a:r>
              <a:rPr lang="ru-RU" sz="2400" dirty="0"/>
              <a:t>, тобто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безконфліктне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пристроїв</a:t>
            </a:r>
            <a:r>
              <a:rPr lang="ru-RU" sz="2400" dirty="0"/>
              <a:t> в </a:t>
            </a:r>
            <a:r>
              <a:rPr lang="ru-RU" sz="2400" dirty="0" err="1"/>
              <a:t>єдиному</a:t>
            </a:r>
            <a:r>
              <a:rPr lang="ru-RU" sz="2400" dirty="0"/>
              <a:t> </a:t>
            </a:r>
            <a:r>
              <a:rPr lang="ru-RU" sz="2400" dirty="0" err="1"/>
              <a:t>програмному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.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операційній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кінцеві</a:t>
            </a:r>
            <a:r>
              <a:rPr lang="ru-RU" sz="2400" dirty="0"/>
              <a:t> </a:t>
            </a:r>
            <a:r>
              <a:rPr lang="ru-RU" sz="2400" dirty="0" err="1"/>
              <a:t>користувачі</a:t>
            </a:r>
            <a:r>
              <a:rPr lang="ru-RU" sz="2400" dirty="0"/>
              <a:t> — </a:t>
            </a:r>
            <a:r>
              <a:rPr lang="ru-RU" sz="2400" dirty="0" err="1"/>
              <a:t>звичайні</a:t>
            </a:r>
            <a:r>
              <a:rPr lang="ru-RU" sz="2400" dirty="0"/>
              <a:t> люди, не </a:t>
            </a:r>
            <a:r>
              <a:rPr lang="ru-RU" sz="2400" dirty="0" err="1"/>
              <a:t>фахівці</a:t>
            </a:r>
            <a:r>
              <a:rPr lang="ru-RU" sz="2400" dirty="0"/>
              <a:t> —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упевнено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з </a:t>
            </a:r>
            <a:r>
              <a:rPr lang="ru-RU" sz="2400" dirty="0" err="1"/>
              <a:t>логікою</a:t>
            </a:r>
            <a:r>
              <a:rPr lang="ru-RU" sz="2400" dirty="0"/>
              <a:t> папок, </a:t>
            </a:r>
            <a:r>
              <a:rPr lang="ru-RU" sz="2400" dirty="0" err="1"/>
              <a:t>файлів</a:t>
            </a:r>
            <a:r>
              <a:rPr lang="ru-RU" sz="2400" dirty="0"/>
              <a:t> і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, не </a:t>
            </a:r>
            <a:r>
              <a:rPr lang="ru-RU" sz="2400" dirty="0" err="1"/>
              <a:t>вникаючи</a:t>
            </a:r>
            <a:r>
              <a:rPr lang="ru-RU" sz="2400" dirty="0"/>
              <a:t> </a:t>
            </a:r>
            <a:r>
              <a:rPr lang="ru-RU" sz="2400" dirty="0" err="1"/>
              <a:t>ні</a:t>
            </a:r>
            <a:r>
              <a:rPr lang="ru-RU" sz="2400" dirty="0"/>
              <a:t> в </a:t>
            </a:r>
            <a:r>
              <a:rPr lang="ru-RU" sz="2400" dirty="0" err="1"/>
              <a:t>конфігурацію</a:t>
            </a:r>
            <a:r>
              <a:rPr lang="ru-RU" sz="2400" dirty="0"/>
              <a:t> </a:t>
            </a:r>
            <a:r>
              <a:rPr lang="ru-RU" sz="2400" dirty="0" err="1"/>
              <a:t>комп'ютера</a:t>
            </a:r>
            <a:r>
              <a:rPr lang="ru-RU" sz="2400" dirty="0"/>
              <a:t>, </a:t>
            </a:r>
            <a:r>
              <a:rPr lang="ru-RU" sz="2400" dirty="0" err="1"/>
              <a:t>ні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тим</a:t>
            </a:r>
            <a:r>
              <a:rPr lang="ru-RU" sz="2400" dirty="0"/>
              <a:t> більше в те, як </a:t>
            </a:r>
            <a:r>
              <a:rPr lang="ru-RU" sz="2400" dirty="0" err="1"/>
              <a:t>мікросхеми</a:t>
            </a:r>
            <a:r>
              <a:rPr lang="ru-RU" sz="2400" dirty="0"/>
              <a:t> </a:t>
            </a:r>
            <a:r>
              <a:rPr lang="ru-RU" sz="2400" dirty="0" err="1"/>
              <a:t>передають</a:t>
            </a:r>
            <a:r>
              <a:rPr lang="ru-RU" sz="2400" dirty="0"/>
              <a:t> один одному </a:t>
            </a:r>
            <a:r>
              <a:rPr lang="ru-RU" sz="2400" dirty="0" err="1"/>
              <a:t>електричні</a:t>
            </a:r>
            <a:r>
              <a:rPr lang="ru-RU" sz="2400" dirty="0"/>
              <a:t> </a:t>
            </a:r>
            <a:r>
              <a:rPr lang="ru-RU" sz="2400" dirty="0" err="1"/>
              <a:t>сигнали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681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88" y="262000"/>
            <a:ext cx="11398136" cy="613879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Програми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користувачів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модулі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над </a:t>
            </a:r>
            <a:r>
              <a:rPr lang="ru-RU" dirty="0" err="1"/>
              <a:t>операційною</a:t>
            </a:r>
            <a:r>
              <a:rPr lang="ru-RU" dirty="0"/>
              <a:t> системою, — ще </a:t>
            </a:r>
            <a:r>
              <a:rPr lang="ru-RU" dirty="0" err="1"/>
              <a:t>далі</a:t>
            </a:r>
            <a:r>
              <a:rPr lang="ru-RU" dirty="0"/>
              <a:t> від </a:t>
            </a:r>
            <a:r>
              <a:rPr lang="ru-RU" dirty="0" err="1"/>
              <a:t>машинної</a:t>
            </a:r>
            <a:r>
              <a:rPr lang="ru-RU" dirty="0"/>
              <a:t> </a:t>
            </a:r>
            <a:r>
              <a:rPr lang="ru-RU" dirty="0" err="1"/>
              <a:t>логіки</a:t>
            </a:r>
            <a:r>
              <a:rPr lang="ru-RU" dirty="0"/>
              <a:t> та ще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smtClean="0"/>
              <a:t> </a:t>
            </a:r>
            <a:r>
              <a:rPr lang="ru-RU" dirty="0" err="1"/>
              <a:t>людської</a:t>
            </a:r>
            <a:r>
              <a:rPr lang="ru-RU" dirty="0"/>
              <a:t>: до </a:t>
            </a:r>
            <a:r>
              <a:rPr lang="ru-RU" dirty="0" err="1"/>
              <a:t>логіки</a:t>
            </a:r>
            <a:r>
              <a:rPr lang="ru-RU" dirty="0"/>
              <a:t> </a:t>
            </a:r>
            <a:r>
              <a:rPr lang="ru-RU" dirty="0" err="1"/>
              <a:t>фахівця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інженер-електрик</a:t>
            </a:r>
            <a:r>
              <a:rPr lang="ru-RU" dirty="0"/>
              <a:t> </a:t>
            </a:r>
            <a:r>
              <a:rPr lang="ru-RU" dirty="0" err="1"/>
              <a:t>глибоко</a:t>
            </a:r>
            <a:r>
              <a:rPr lang="ru-RU" dirty="0"/>
              <a:t> не </a:t>
            </a:r>
            <a:r>
              <a:rPr lang="ru-RU" dirty="0" err="1"/>
              <a:t>знаючи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та </a:t>
            </a:r>
            <a:r>
              <a:rPr lang="ru-RU" dirty="0" err="1"/>
              <a:t>операційну</a:t>
            </a:r>
            <a:r>
              <a:rPr lang="ru-RU" dirty="0"/>
              <a:t> систему без проблем може </a:t>
            </a:r>
            <a:r>
              <a:rPr lang="ru-RU" dirty="0" err="1"/>
              <a:t>завантажити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і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, </a:t>
            </a:r>
            <a:r>
              <a:rPr lang="ru-RU" dirty="0" err="1"/>
              <a:t>користуючись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 </a:t>
            </a:r>
            <a:r>
              <a:rPr lang="ru-RU" dirty="0" err="1"/>
              <a:t>електротехніки</a:t>
            </a:r>
            <a:r>
              <a:rPr lang="ru-RU" dirty="0"/>
              <a:t>.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Платформа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модулі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Операційна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система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платформа, тому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але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мається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платформа </a:t>
            </a:r>
            <a:r>
              <a:rPr lang="ru-RU" dirty="0" err="1"/>
              <a:t>спеціалізована</a:t>
            </a:r>
            <a:r>
              <a:rPr lang="ru-RU" dirty="0"/>
              <a:t>, на яку можна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комбінаціях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модулі</a:t>
            </a:r>
            <a:r>
              <a:rPr lang="ru-RU" dirty="0"/>
              <a:t> для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вузьких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 У </a:t>
            </a:r>
            <a:r>
              <a:rPr lang="ru-RU" dirty="0" err="1"/>
              <a:t>платформі</a:t>
            </a:r>
            <a:r>
              <a:rPr lang="ru-RU" dirty="0"/>
              <a:t> є ядро, яке </a:t>
            </a:r>
            <a:r>
              <a:rPr lang="ru-RU" dirty="0" err="1"/>
              <a:t>організовує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 — </a:t>
            </a:r>
            <a:r>
              <a:rPr lang="ru-RU" dirty="0" err="1"/>
              <a:t>аналогічно</a:t>
            </a:r>
            <a:r>
              <a:rPr lang="ru-RU" dirty="0"/>
              <a:t> </a:t>
            </a:r>
            <a:r>
              <a:rPr lang="ru-RU" dirty="0" err="1"/>
              <a:t>материнській</a:t>
            </a:r>
            <a:r>
              <a:rPr lang="ru-RU" dirty="0"/>
              <a:t> </a:t>
            </a:r>
            <a:r>
              <a:rPr lang="ru-RU" dirty="0" err="1"/>
              <a:t>платі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підключаються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.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 </a:t>
            </a:r>
            <a:r>
              <a:rPr lang="ru-RU" dirty="0" err="1"/>
              <a:t>функціональність</a:t>
            </a:r>
            <a:r>
              <a:rPr lang="ru-RU" dirty="0"/>
              <a:t> такого комплексу можна </a:t>
            </a:r>
            <a:r>
              <a:rPr lang="ru-RU" dirty="0" err="1"/>
              <a:t>розширювати</a:t>
            </a:r>
            <a:r>
              <a:rPr lang="ru-RU" dirty="0"/>
              <a:t>.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Код (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програма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по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(текст): з боку </a:t>
            </a:r>
            <a:r>
              <a:rPr lang="ru-RU" dirty="0" err="1"/>
              <a:t>користувача</a:t>
            </a:r>
            <a:r>
              <a:rPr lang="ru-RU" dirty="0"/>
              <a:t> – </a:t>
            </a:r>
            <a:r>
              <a:rPr lang="ru-RU" dirty="0" err="1"/>
              <a:t>програма</a:t>
            </a:r>
            <a:r>
              <a:rPr lang="ru-RU" dirty="0"/>
              <a:t>, з боку </a:t>
            </a:r>
            <a:r>
              <a:rPr lang="ru-RU" dirty="0" err="1"/>
              <a:t>програміста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собою код. </a:t>
            </a:r>
            <a:r>
              <a:rPr lang="ru-RU" dirty="0" err="1"/>
              <a:t>Якщо</a:t>
            </a:r>
            <a:r>
              <a:rPr lang="ru-RU" dirty="0"/>
              <a:t> ми </a:t>
            </a:r>
            <a:r>
              <a:rPr lang="ru-RU" dirty="0" err="1"/>
              <a:t>використовуємо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як </a:t>
            </a:r>
            <a:r>
              <a:rPr lang="ru-RU" dirty="0" err="1"/>
              <a:t>знаряддя</a:t>
            </a:r>
            <a:r>
              <a:rPr lang="ru-RU" dirty="0"/>
              <a:t>, не </a:t>
            </a:r>
            <a:r>
              <a:rPr lang="ru-RU" dirty="0" err="1"/>
              <a:t>заглиблюючись</a:t>
            </a:r>
            <a:r>
              <a:rPr lang="ru-RU" dirty="0"/>
              <a:t> в суть, то </a:t>
            </a:r>
            <a:r>
              <a:rPr lang="ru-RU" dirty="0" err="1"/>
              <a:t>частіше</a:t>
            </a:r>
            <a:r>
              <a:rPr lang="ru-RU" dirty="0"/>
              <a:t> говоримо про </a:t>
            </a:r>
            <a:r>
              <a:rPr lang="ru-RU" dirty="0" err="1"/>
              <a:t>програму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переписуємо</a:t>
            </a:r>
            <a:r>
              <a:rPr lang="ru-RU" dirty="0"/>
              <a:t> або </a:t>
            </a:r>
            <a:r>
              <a:rPr lang="ru-RU" dirty="0" err="1"/>
              <a:t>дописуємо</a:t>
            </a:r>
            <a:r>
              <a:rPr lang="ru-RU" dirty="0"/>
              <a:t>, – то про код. Код і алгоритм </a:t>
            </a:r>
            <a:r>
              <a:rPr lang="ru-RU" dirty="0" err="1"/>
              <a:t>співвідносяться</a:t>
            </a:r>
            <a:r>
              <a:rPr lang="ru-RU" dirty="0"/>
              <a:t> як текст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. Допустимо, потрібно </a:t>
            </a:r>
            <a:r>
              <a:rPr lang="ru-RU" dirty="0" err="1"/>
              <a:t>порахувати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електронів</a:t>
            </a:r>
            <a:r>
              <a:rPr lang="ru-RU" dirty="0"/>
              <a:t> в </a:t>
            </a:r>
            <a:r>
              <a:rPr lang="ru-RU" dirty="0" err="1"/>
              <a:t>провіднику</a:t>
            </a:r>
            <a:r>
              <a:rPr lang="ru-RU" dirty="0"/>
              <a:t>. </a:t>
            </a:r>
            <a:r>
              <a:rPr lang="ru-RU" dirty="0" err="1"/>
              <a:t>Формули</a:t>
            </a:r>
            <a:r>
              <a:rPr lang="ru-RU" dirty="0"/>
              <a:t> нам </a:t>
            </a:r>
            <a:r>
              <a:rPr lang="ru-RU" dirty="0" err="1"/>
              <a:t>дасть</a:t>
            </a:r>
            <a:r>
              <a:rPr lang="ru-RU" dirty="0"/>
              <a:t> математик.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25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264" y="399161"/>
            <a:ext cx="10233800" cy="398081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Алгоритм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описані</a:t>
            </a:r>
            <a:r>
              <a:rPr lang="ru-RU" sz="2400" dirty="0"/>
              <a:t> </a:t>
            </a:r>
            <a:r>
              <a:rPr lang="ru-RU" sz="2400" dirty="0" err="1"/>
              <a:t>людською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кроки,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людині</a:t>
            </a:r>
            <a:r>
              <a:rPr lang="ru-RU" sz="2400" dirty="0"/>
              <a:t> потрібно </a:t>
            </a:r>
            <a:r>
              <a:rPr lang="ru-RU" sz="2400" dirty="0" err="1"/>
              <a:t>зробити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з </a:t>
            </a:r>
            <a:r>
              <a:rPr lang="ru-RU" sz="2400" dirty="0" err="1"/>
              <a:t>вихідних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 </a:t>
            </a:r>
            <a:r>
              <a:rPr lang="ru-RU" sz="2400" dirty="0" err="1"/>
              <a:t>діаметра</a:t>
            </a:r>
            <a:r>
              <a:rPr lang="ru-RU" sz="2400" dirty="0"/>
              <a:t> </a:t>
            </a:r>
            <a:r>
              <a:rPr lang="ru-RU" sz="2400" dirty="0" err="1"/>
              <a:t>провідника</a:t>
            </a:r>
            <a:r>
              <a:rPr lang="ru-RU" sz="2400" dirty="0"/>
              <a:t>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довжини</a:t>
            </a:r>
            <a:r>
              <a:rPr lang="ru-RU" sz="2400" dirty="0"/>
              <a:t>, </a:t>
            </a:r>
            <a:r>
              <a:rPr lang="ru-RU" sz="2400" dirty="0" err="1"/>
              <a:t>одержати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необхідні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: «</a:t>
            </a:r>
            <a:r>
              <a:rPr lang="ru-RU" sz="2400" dirty="0" err="1"/>
              <a:t>Взяти</a:t>
            </a:r>
            <a:r>
              <a:rPr lang="ru-RU" sz="2400" dirty="0"/>
              <a:t> формулу номер один. </a:t>
            </a:r>
            <a:r>
              <a:rPr lang="ru-RU" sz="2400" dirty="0" err="1"/>
              <a:t>Підставити</a:t>
            </a:r>
            <a:r>
              <a:rPr lang="ru-RU" sz="2400" dirty="0"/>
              <a:t> в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. </a:t>
            </a:r>
            <a:r>
              <a:rPr lang="ru-RU" sz="2400" dirty="0" err="1"/>
              <a:t>Розрахувати</a:t>
            </a:r>
            <a:r>
              <a:rPr lang="ru-RU" sz="2400" dirty="0"/>
              <a:t>... </a:t>
            </a:r>
            <a:r>
              <a:rPr lang="ru-RU" sz="2400" dirty="0" err="1"/>
              <a:t>Взяти</a:t>
            </a:r>
            <a:r>
              <a:rPr lang="ru-RU" sz="2400" dirty="0"/>
              <a:t> формулу номер два...» </a:t>
            </a:r>
            <a:r>
              <a:rPr lang="ru-RU" sz="2400" dirty="0" err="1"/>
              <a:t>Маючи</a:t>
            </a:r>
            <a:r>
              <a:rPr lang="ru-RU" sz="2400" dirty="0"/>
              <a:t> алгоритм, можна </a:t>
            </a:r>
            <a:r>
              <a:rPr lang="ru-RU" sz="2400" dirty="0" err="1"/>
              <a:t>одержати</a:t>
            </a:r>
            <a:r>
              <a:rPr lang="ru-RU" sz="2400" dirty="0"/>
              <a:t> </a:t>
            </a:r>
            <a:r>
              <a:rPr lang="ru-RU" sz="2400" dirty="0" err="1"/>
              <a:t>бажаний</a:t>
            </a:r>
            <a:r>
              <a:rPr lang="ru-RU" sz="2400" dirty="0"/>
              <a:t> результат, </a:t>
            </a:r>
            <a:r>
              <a:rPr lang="ru-RU" sz="2400" dirty="0" err="1"/>
              <a:t>навіть</a:t>
            </a:r>
            <a:r>
              <a:rPr lang="ru-RU" sz="2400" dirty="0"/>
              <a:t> не </a:t>
            </a:r>
            <a:r>
              <a:rPr lang="ru-RU" sz="2400" dirty="0" err="1"/>
              <a:t>розуміючи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та </a:t>
            </a:r>
            <a:r>
              <a:rPr lang="ru-RU" sz="2400" dirty="0" err="1"/>
              <a:t>навіщо</a:t>
            </a:r>
            <a:r>
              <a:rPr lang="ru-RU" sz="2400" dirty="0"/>
              <a:t> ми </a:t>
            </a:r>
            <a:r>
              <a:rPr lang="ru-RU" sz="2400" dirty="0" err="1"/>
              <a:t>робимо</a:t>
            </a:r>
            <a:r>
              <a:rPr lang="ru-RU" sz="2400" dirty="0"/>
              <a:t>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Код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бінарний</a:t>
            </a:r>
            <a:r>
              <a:rPr lang="ru-RU" sz="2400" dirty="0"/>
              <a:t> текст, </a:t>
            </a:r>
            <a:r>
              <a:rPr lang="ru-RU" sz="2400" dirty="0" err="1"/>
              <a:t>який</a:t>
            </a:r>
            <a:r>
              <a:rPr lang="ru-RU" sz="2400" dirty="0"/>
              <a:t> «</a:t>
            </a:r>
            <a:r>
              <a:rPr lang="ru-RU" sz="2400" dirty="0" err="1"/>
              <a:t>пояснює</a:t>
            </a:r>
            <a:r>
              <a:rPr lang="ru-RU" sz="2400" dirty="0"/>
              <a:t>» </a:t>
            </a:r>
            <a:r>
              <a:rPr lang="ru-RU" sz="2400" dirty="0" err="1"/>
              <a:t>комп'ютеру</a:t>
            </a:r>
            <a:r>
              <a:rPr lang="ru-RU" sz="2400" dirty="0"/>
              <a:t>, як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виконувати</a:t>
            </a:r>
            <a:r>
              <a:rPr lang="ru-RU" sz="2400" dirty="0"/>
              <a:t> алгоритм, </a:t>
            </a:r>
            <a:r>
              <a:rPr lang="ru-RU" sz="2400" dirty="0" err="1"/>
              <a:t>виконаний</a:t>
            </a:r>
            <a:r>
              <a:rPr lang="ru-RU" sz="2400" dirty="0"/>
              <a:t> на </a:t>
            </a:r>
            <a:r>
              <a:rPr lang="ru-RU" sz="2400" dirty="0" err="1"/>
              <a:t>одній</a:t>
            </a:r>
            <a:r>
              <a:rPr lang="ru-RU" sz="2400" dirty="0"/>
              <a:t> з </a:t>
            </a:r>
            <a:r>
              <a:rPr lang="ru-RU" sz="2400" dirty="0" err="1"/>
              <a:t>мов</a:t>
            </a:r>
            <a:r>
              <a:rPr lang="ru-RU" sz="2400" dirty="0"/>
              <a:t> </a:t>
            </a:r>
            <a:r>
              <a:rPr lang="ru-RU" sz="2400" dirty="0" err="1"/>
              <a:t>програмування</a:t>
            </a:r>
            <a:r>
              <a:rPr lang="ru-RU" sz="2400" dirty="0"/>
              <a:t>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384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528" y="316864"/>
            <a:ext cx="10233800" cy="5727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ІМС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Джорджа Буля (1815 – 1864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вона може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«1»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або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хибною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нулем «0»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двійковій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 і 1. Величина,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називається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двійковою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Складна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двійкових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називається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двійковою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/>
              <a:t>                                      y </a:t>
            </a:r>
            <a:r>
              <a:rPr lang="ru-RU" sz="2400" dirty="0"/>
              <a:t>= f (х1, х2, ... , </a:t>
            </a:r>
            <a:r>
              <a:rPr lang="ru-RU" sz="2400" dirty="0" err="1"/>
              <a:t>хn</a:t>
            </a:r>
            <a:r>
              <a:rPr lang="ru-RU" sz="2400" dirty="0"/>
              <a:t>) , де х = {1,0}.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82840" y="143128"/>
                <a:ext cx="10233800" cy="6852032"/>
              </a:xfrm>
            </p:spPr>
            <p:txBody>
              <a:bodyPr>
                <a:no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логіки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є три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основних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логічних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дії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операції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операція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логічне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заперечення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зворотне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змінної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від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якої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вона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залежить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dirty="0"/>
                  <a:t>y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операція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логічне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додавання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диз’юнкція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істинна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істинна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хоча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 одна з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незалежних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змінних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неї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входять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x1 + x2;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операція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логічне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множення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кон’юнкція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істинна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істинні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незалежні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неї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входять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x1 · x2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Зверніть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увагу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в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логіки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немає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операцій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віднімання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ділення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Порядок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логіки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перш за все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виконується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операція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НІ,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потім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й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насамкінець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АБО. Для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порядку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 і в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звичайній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застосовують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дужки.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логіки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справедливі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закони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переставний</a:t>
                </a:r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комутативний</a:t>
                </a:r>
                <a:r>
                  <a:rPr lang="ru-R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+ x2= x2+ x1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x1 · x2= x2 · x1;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сполучний</a:t>
                </a:r>
                <a:r>
                  <a:rPr lang="ru-R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асоціативний</a:t>
                </a:r>
                <a:r>
                  <a:rPr lang="ru-R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x1+ x2+x3= x1+ (x2+x3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(x1+ x2)+x3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x1 · x2 · x3= x1(x2 · x3)= (x1 · x2) x3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розподільний</a:t>
                </a:r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дистрибутивний</a:t>
                </a:r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 x2+x3)= x1 · x2+ x1 · x3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840" y="143128"/>
                <a:ext cx="10233800" cy="685203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21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8520" y="444881"/>
                <a:ext cx="10233800" cy="4351338"/>
              </a:xfrm>
            </p:spPr>
            <p:txBody>
              <a:bodyPr>
                <a:normAutofit/>
              </a:bodyPr>
              <a:lstStyle/>
              <a:p>
                <a:r>
                  <a:rPr lang="ru-R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Тотожності 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алгебри</a:t>
                </a:r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логіки</a:t>
                </a:r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 ·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·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= x  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x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· 0 = 0;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+ x1 · x2 + x1 · x3 = x1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1+</m:t>
                    </m:r>
                    <m:acc>
                      <m:accPr>
                        <m:chr m:val="̅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2+</m:t>
                    </m:r>
                    <m:acc>
                      <m:accPr>
                        <m:chr m:val="̅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x1(x1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+ x2)= x1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1(</m:t>
                    </m:r>
                    <m:acc>
                      <m:accPr>
                        <m:chr m:val="̅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2)=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(x1+x2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)(x1+x3)= x1+ x2 ·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x3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520" y="444881"/>
                <a:ext cx="10233800" cy="4351338"/>
              </a:xfrm>
              <a:blipFill>
                <a:blip r:embed="rId2"/>
                <a:stretch>
                  <a:fillRect l="-536" t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00544" y="4796219"/>
                <a:ext cx="11059808" cy="1878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основних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законів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логіки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також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відносяться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інверсії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логічних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додавання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множення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правила де Моргана</a:t>
                </a:r>
                <a:r>
                  <a:rPr lang="ru-RU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ru-RU" dirty="0"/>
              </a:p>
              <a:p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4" y="4796219"/>
                <a:ext cx="11059808" cy="1878591"/>
              </a:xfrm>
              <a:prstGeom prst="rect">
                <a:avLst/>
              </a:prstGeom>
              <a:blipFill>
                <a:blip r:embed="rId3"/>
                <a:stretch>
                  <a:fillRect l="-606" t="-1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527667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2245</TotalTime>
  <Words>2186</Words>
  <Application>Microsoft Office PowerPoint</Application>
  <PresentationFormat>Широкоэкранный</PresentationFormat>
  <Paragraphs>230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Corbel</vt:lpstr>
      <vt:lpstr>Times New Roman</vt:lpstr>
      <vt:lpstr>Wingdings</vt:lpstr>
      <vt:lpstr>Глубина</vt:lpstr>
      <vt:lpstr>Функціональні вузли мікропроцесорної  техніки</vt:lpstr>
      <vt:lpstr>ОСОБЛИВОСТІ МІКРОПРОЦЕСОРНИХ СИСТЕМ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Реалізація простих логічних функцій. Логічні елементи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Універсальні базиси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24</cp:revision>
  <dcterms:created xsi:type="dcterms:W3CDTF">2022-09-04T18:42:30Z</dcterms:created>
  <dcterms:modified xsi:type="dcterms:W3CDTF">2022-09-08T08:00:03Z</dcterms:modified>
</cp:coreProperties>
</file>