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21.11.2022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21.11.2022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21.11.2022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21.11.2022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21.11.2022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21.11.2022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21.11.2022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3D4A8"/>
            </a:gs>
            <a:gs pos="25000">
              <a:srgbClr val="21D6E0"/>
            </a:gs>
            <a:gs pos="75000">
              <a:srgbClr val="0087E6"/>
            </a:gs>
            <a:gs pos="100000">
              <a:srgbClr val="005CBF"/>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21.11.2022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988840"/>
            <a:ext cx="8229600" cy="1143000"/>
          </a:xfrm>
        </p:spPr>
        <p:txBody>
          <a:bodyPr>
            <a:normAutofit fontScale="90000"/>
          </a:bodyPr>
          <a:lstStyle/>
          <a:p>
            <a:r>
              <a:rPr lang="uk-UA" dirty="0" smtClean="0"/>
              <a:t>Навчальна дисципліна </a:t>
            </a:r>
            <a:r>
              <a:rPr lang="uk-UA" dirty="0" smtClean="0"/>
              <a:t>«</a:t>
            </a:r>
            <a:r>
              <a:rPr lang="ru-RU" dirty="0"/>
              <a:t>УПРАВЛІННЯ ФІНАНСОВОЮ САНАЦІЄЮ ТА БАНКРУТСТВОМ ПІДПРИЄМСТВ</a:t>
            </a:r>
            <a:r>
              <a:rPr lang="uk-UA" dirty="0" smtClean="0"/>
              <a:t>»</a:t>
            </a:r>
            <a:endParaRPr lang="ru-RU" dirty="0"/>
          </a:p>
        </p:txBody>
      </p:sp>
      <p:sp>
        <p:nvSpPr>
          <p:cNvPr id="3" name="Объект 2"/>
          <p:cNvSpPr>
            <a:spLocks noGrp="1"/>
          </p:cNvSpPr>
          <p:nvPr>
            <p:ph idx="1"/>
          </p:nvPr>
        </p:nvSpPr>
        <p:spPr>
          <a:xfrm>
            <a:off x="457200" y="4221088"/>
            <a:ext cx="8229600" cy="1905075"/>
          </a:xfrm>
        </p:spPr>
        <p:txBody>
          <a:bodyPr/>
          <a:lstStyle/>
          <a:p>
            <a:pPr marL="0" indent="0" algn="r">
              <a:buNone/>
            </a:pPr>
            <a:r>
              <a:rPr lang="uk-UA" dirty="0" smtClean="0"/>
              <a:t>Викладач: </a:t>
            </a:r>
            <a:r>
              <a:rPr lang="uk-UA" dirty="0" err="1" smtClean="0"/>
              <a:t>к.е.н</a:t>
            </a:r>
            <a:r>
              <a:rPr lang="uk-UA" dirty="0" smtClean="0"/>
              <a:t>., доц. </a:t>
            </a:r>
            <a:r>
              <a:rPr lang="uk-UA" dirty="0" err="1" smtClean="0"/>
              <a:t>Хацер</a:t>
            </a:r>
            <a:r>
              <a:rPr lang="uk-UA" dirty="0" smtClean="0"/>
              <a:t> М.В.</a:t>
            </a:r>
            <a:endParaRPr lang="ru-RU" dirty="0"/>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dirty="0" smtClean="0"/>
              <a:t>Кафедра «Підприємництва, менеджменту організацій та логістики»</a:t>
            </a:r>
            <a:endParaRPr lang="ru-RU" dirty="0"/>
          </a:p>
        </p:txBody>
      </p:sp>
    </p:spTree>
    <p:extLst>
      <p:ext uri="{BB962C8B-B14F-4D97-AF65-F5344CB8AC3E}">
        <p14:creationId xmlns:p14="http://schemas.microsoft.com/office/powerpoint/2010/main" val="570663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371600" y="548680"/>
            <a:ext cx="6400800" cy="5090120"/>
          </a:xfrm>
        </p:spPr>
        <p:txBody>
          <a:bodyPr>
            <a:normAutofit fontScale="32500" lnSpcReduction="20000"/>
          </a:bodyPr>
          <a:lstStyle/>
          <a:p>
            <a:r>
              <a:rPr lang="uk-UA" sz="4500" b="1" dirty="0">
                <a:solidFill>
                  <a:schemeClr val="tx1"/>
                </a:solidFill>
              </a:rPr>
              <a:t>Метою вивчення навчальної дисципліни «Управління фінансовою санацією та банкрутством підприємств» є </a:t>
            </a:r>
            <a:r>
              <a:rPr lang="uk-UA" sz="4500" dirty="0">
                <a:solidFill>
                  <a:schemeClr val="tx1"/>
                </a:solidFill>
              </a:rPr>
              <a:t>отримання знань з теоретико-методологічних, методичних, технологічних і змістовних аспектів організації та виконання управління фінансовою санацією та банкрутством підприємств; набуття навичок та умінь використання управління фінансовою санацією та банкрутством підприємств для прийняття ефективних організаційних і виробничих рішень.</a:t>
            </a:r>
            <a:endParaRPr lang="uk-UA" sz="4500" dirty="0" smtClean="0">
              <a:solidFill>
                <a:schemeClr val="tx1"/>
              </a:solidFill>
            </a:endParaRPr>
          </a:p>
          <a:p>
            <a:endParaRPr lang="uk-UA" sz="4500" b="1" dirty="0" smtClean="0">
              <a:solidFill>
                <a:schemeClr val="tx1"/>
              </a:solidFill>
            </a:endParaRPr>
          </a:p>
          <a:p>
            <a:r>
              <a:rPr lang="uk-UA" sz="4500" b="1" dirty="0">
                <a:solidFill>
                  <a:schemeClr val="tx1"/>
                </a:solidFill>
              </a:rPr>
              <a:t>Основними завданнями вивчення дисципліни «Управління фінансовою санацією та банкрутством підприємств» є: </a:t>
            </a:r>
            <a:r>
              <a:rPr lang="uk-UA" sz="4500" b="1" dirty="0" smtClean="0">
                <a:solidFill>
                  <a:schemeClr val="tx1"/>
                </a:solidFill>
              </a:rPr>
              <a:t> </a:t>
            </a:r>
            <a:r>
              <a:rPr lang="uk-UA" sz="4500" dirty="0" smtClean="0">
                <a:solidFill>
                  <a:schemeClr val="tx1"/>
                </a:solidFill>
              </a:rPr>
              <a:t>ознайомитися </a:t>
            </a:r>
            <a:r>
              <a:rPr lang="uk-UA" sz="4500" dirty="0">
                <a:solidFill>
                  <a:schemeClr val="tx1"/>
                </a:solidFill>
              </a:rPr>
              <a:t>з основними теоретичними категоріями дисципліни</a:t>
            </a:r>
            <a:r>
              <a:rPr lang="uk-UA" sz="4500" dirty="0" smtClean="0">
                <a:solidFill>
                  <a:schemeClr val="tx1"/>
                </a:solidFill>
              </a:rPr>
              <a:t>; навчитися </a:t>
            </a:r>
            <a:r>
              <a:rPr lang="uk-UA" sz="4500" dirty="0">
                <a:solidFill>
                  <a:schemeClr val="tx1"/>
                </a:solidFill>
              </a:rPr>
              <a:t>використовувати управління фінансовою санацією та банкрутством підприємств в фінансово-господарській діяльності підприємства для відновлення його конкурентоспроможності, фінансової стійкості та прибутковості роботи у довгостроковій перспективі</a:t>
            </a:r>
            <a:r>
              <a:rPr lang="uk-UA" sz="4500" dirty="0" smtClean="0">
                <a:solidFill>
                  <a:schemeClr val="tx1"/>
                </a:solidFill>
              </a:rPr>
              <a:t>; зрозуміти </a:t>
            </a:r>
            <a:r>
              <a:rPr lang="uk-UA" sz="4500" dirty="0">
                <a:solidFill>
                  <a:schemeClr val="tx1"/>
                </a:solidFill>
              </a:rPr>
              <a:t>особливості здійснення управління фінансовою санацією та банкрутством на підприємствах різних форм власності та організаційно-правових форм</a:t>
            </a:r>
            <a:r>
              <a:rPr lang="uk-UA" sz="4500" dirty="0" smtClean="0">
                <a:solidFill>
                  <a:schemeClr val="tx1"/>
                </a:solidFill>
              </a:rPr>
              <a:t>; набути </a:t>
            </a:r>
            <a:r>
              <a:rPr lang="uk-UA" sz="4500" dirty="0">
                <a:solidFill>
                  <a:schemeClr val="tx1"/>
                </a:solidFill>
              </a:rPr>
              <a:t>вмінь з застосування комплексу спеціальних методів та технологій, що використовуються при управлінні фінансовою санацією та банкрутством підприємств</a:t>
            </a:r>
            <a:r>
              <a:rPr lang="uk-UA" sz="4500" dirty="0" smtClean="0">
                <a:solidFill>
                  <a:schemeClr val="tx1"/>
                </a:solidFill>
              </a:rPr>
              <a:t>; навчитися </a:t>
            </a:r>
            <a:r>
              <a:rPr lang="uk-UA" sz="4500" dirty="0">
                <a:solidFill>
                  <a:schemeClr val="tx1"/>
                </a:solidFill>
              </a:rPr>
              <a:t>використовувати результати управління фінансовою санацією та банкрутством підприємств для підвищення ефективності прийняття управлінських рішень у передкризовий, кризовий та посткризовий період розвитку суб’єктів підприємницької діяльності.</a:t>
            </a:r>
          </a:p>
          <a:p>
            <a:endParaRPr lang="ru-RU" dirty="0"/>
          </a:p>
        </p:txBody>
      </p:sp>
    </p:spTree>
    <p:extLst>
      <p:ext uri="{BB962C8B-B14F-4D97-AF65-F5344CB8AC3E}">
        <p14:creationId xmlns:p14="http://schemas.microsoft.com/office/powerpoint/2010/main" val="2717194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85000" lnSpcReduction="10000"/>
          </a:bodyPr>
          <a:lstStyle/>
          <a:p>
            <a:pPr marL="0" indent="0" algn="ctr">
              <a:buNone/>
            </a:pPr>
            <a:r>
              <a:rPr lang="uk-UA" b="1" dirty="0"/>
              <a:t>Результати навчання: </a:t>
            </a:r>
            <a:endParaRPr lang="uk-UA" b="1" dirty="0" smtClean="0"/>
          </a:p>
          <a:p>
            <a:pPr marL="0" indent="0">
              <a:buNone/>
            </a:pPr>
            <a:r>
              <a:rPr lang="uk-UA" dirty="0"/>
              <a:t>СК 1. Здатність визначати та описувати характеристики організації.</a:t>
            </a:r>
          </a:p>
          <a:p>
            <a:pPr marL="0" indent="0">
              <a:buNone/>
            </a:pPr>
            <a:r>
              <a:rPr lang="uk-UA" dirty="0"/>
              <a:t>СК 2. Здатність аналізувати результати діяльності організації, зіставляти їх з факторами впливу зовнішнього та внутрішнього середовища.</a:t>
            </a:r>
          </a:p>
          <a:p>
            <a:pPr marL="0" indent="0">
              <a:buNone/>
            </a:pPr>
            <a:r>
              <a:rPr lang="uk-UA" dirty="0"/>
              <a:t>СК 7. Здатність обирати та використовувати сучасний інструментарій менеджменту.</a:t>
            </a:r>
          </a:p>
          <a:p>
            <a:pPr marL="0" indent="0">
              <a:buNone/>
            </a:pPr>
            <a:r>
              <a:rPr lang="uk-UA" dirty="0"/>
              <a:t>СК 9. Здатність працювати в команді та налагоджувати міжособистісну взаємодію при вирішенні професійних завдань.</a:t>
            </a:r>
          </a:p>
          <a:p>
            <a:pPr marL="0" indent="0">
              <a:buNone/>
            </a:pPr>
            <a:r>
              <a:rPr lang="uk-UA" dirty="0"/>
              <a:t>СК 12. Здатність аналізувати й структурувати проблеми організації, формувати обґрунтовані рішення.</a:t>
            </a:r>
          </a:p>
          <a:p>
            <a:pPr marL="0" indent="0">
              <a:buNone/>
            </a:pPr>
            <a:endParaRPr lang="ru-RU" dirty="0"/>
          </a:p>
        </p:txBody>
      </p:sp>
    </p:spTree>
    <p:extLst>
      <p:ext uri="{BB962C8B-B14F-4D97-AF65-F5344CB8AC3E}">
        <p14:creationId xmlns:p14="http://schemas.microsoft.com/office/powerpoint/2010/main" val="3474680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85000" lnSpcReduction="20000"/>
          </a:bodyPr>
          <a:lstStyle/>
          <a:p>
            <a:pPr marL="0" indent="0" algn="ctr">
              <a:buNone/>
            </a:pPr>
            <a:r>
              <a:rPr lang="uk-UA" b="1" dirty="0" smtClean="0"/>
              <a:t>Компетентності: </a:t>
            </a:r>
          </a:p>
          <a:p>
            <a:pPr marL="0" indent="0">
              <a:buNone/>
            </a:pPr>
            <a:r>
              <a:rPr lang="uk-UA" dirty="0" smtClean="0"/>
              <a:t>ПРН </a:t>
            </a:r>
            <a:r>
              <a:rPr lang="uk-UA" dirty="0"/>
              <a:t>3. Демонструвати знання теорій, методів і функцій менеджменту, сучасних концепцій лідерства.</a:t>
            </a:r>
          </a:p>
          <a:p>
            <a:pPr marL="0" indent="0">
              <a:buNone/>
            </a:pPr>
            <a:r>
              <a:rPr lang="uk-UA" dirty="0"/>
              <a:t>ПРН 4. Демонструвати навички виявлення проблем та обґрунтування управлінських рішень.</a:t>
            </a:r>
          </a:p>
          <a:p>
            <a:pPr marL="0" indent="0">
              <a:buNone/>
            </a:pPr>
            <a:r>
              <a:rPr lang="uk-UA" dirty="0"/>
              <a:t>ПРН 6. Виявляти навички пошуку, збирання та аналізу інформації, розрахунку показників для обґрунтування управлінських рішень.</a:t>
            </a:r>
          </a:p>
          <a:p>
            <a:pPr marL="0" indent="0">
              <a:buNone/>
            </a:pPr>
            <a:r>
              <a:rPr lang="uk-UA" dirty="0"/>
              <a:t>ПРН 8. Застосовувати методи менеджменту для забезпечення ефективності діяльності організації.</a:t>
            </a:r>
          </a:p>
          <a:p>
            <a:pPr marL="0" indent="0">
              <a:buNone/>
            </a:pPr>
            <a:r>
              <a:rPr lang="uk-UA" dirty="0"/>
              <a:t>ПРН 9. Демонструвати навички взаємодії, лідерства, командної роботи.</a:t>
            </a:r>
          </a:p>
          <a:p>
            <a:pPr marL="0" indent="0">
              <a:buNone/>
            </a:pPr>
            <a:r>
              <a:rPr lang="uk-UA" dirty="0"/>
              <a:t>ПРН 16. Демонструвати навички самостійної роботи, гнучкого мислення, відкритості до нових знань, бути критичним і самокритичним.</a:t>
            </a:r>
          </a:p>
        </p:txBody>
      </p:sp>
    </p:spTree>
    <p:extLst>
      <p:ext uri="{BB962C8B-B14F-4D97-AF65-F5344CB8AC3E}">
        <p14:creationId xmlns:p14="http://schemas.microsoft.com/office/powerpoint/2010/main" val="3440902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40000" lnSpcReduction="20000"/>
          </a:bodyPr>
          <a:lstStyle/>
          <a:p>
            <a:pPr marL="0" indent="0" algn="ctr">
              <a:buNone/>
            </a:pPr>
            <a:r>
              <a:rPr lang="uk-UA" sz="2800" b="1" dirty="0"/>
              <a:t>Програма навчальної дисципліни</a:t>
            </a:r>
          </a:p>
          <a:p>
            <a:pPr marL="0" indent="0">
              <a:buNone/>
            </a:pPr>
            <a:endParaRPr lang="uk-UA" sz="2800" b="1" dirty="0"/>
          </a:p>
          <a:p>
            <a:pPr marL="0" indent="0">
              <a:buNone/>
            </a:pPr>
            <a:r>
              <a:rPr lang="uk-UA" sz="2800" b="1" dirty="0"/>
              <a:t>Змістовий модуль 1. Теоретична характеристика фінансової санації підприємства</a:t>
            </a:r>
          </a:p>
          <a:p>
            <a:pPr marL="0" indent="0">
              <a:buNone/>
            </a:pPr>
            <a:endParaRPr lang="uk-UA" sz="2800" b="1" dirty="0"/>
          </a:p>
          <a:p>
            <a:pPr marL="0" indent="0">
              <a:buNone/>
            </a:pPr>
            <a:r>
              <a:rPr lang="uk-UA" sz="2800" b="1" dirty="0"/>
              <a:t>Тема 1. Основи фінансової санації підприємств</a:t>
            </a:r>
          </a:p>
          <a:p>
            <a:pPr marL="0" indent="0">
              <a:buNone/>
            </a:pPr>
            <a:r>
              <a:rPr lang="uk-UA" sz="2800" b="1" dirty="0"/>
              <a:t>Фінансова криза на підприємстві: економічний зміст та фактори, що її зумовлюють. Етапи досліджень кризових явищ та їх характеристика. Сутність терміну «фінансова криза». Етапи розвитку кризи. Зовнішні та внутрішні фактори, що можуть викликати фінансову кризу на підприємстві. Фази розвитку фінансової кризи на підприємстві.</a:t>
            </a:r>
          </a:p>
          <a:p>
            <a:pPr marL="0" indent="0">
              <a:buNone/>
            </a:pPr>
            <a:r>
              <a:rPr lang="uk-UA" sz="2800" b="1" dirty="0"/>
              <a:t>Сутність санації підприємства. Визначення терміну «санація». Цілі санації підприємства. Фінансово-економічні заходи санації підприємства та їх характеристика. Організаційно-правові заходи санації підприємства та їх характеристика. Виробничо-технічні заходи санації підприємства та їх характеристика. Соціальні заходи санації підприємства та їх характеристика. Випадки, коли приймається рішення про фінансову санацію підприємств.</a:t>
            </a:r>
          </a:p>
          <a:p>
            <a:pPr marL="0" indent="0">
              <a:buNone/>
            </a:pPr>
            <a:r>
              <a:rPr lang="uk-UA" sz="2800" b="1" dirty="0"/>
              <a:t>Модель фінансової санації. Добровільна ліквідація підприємства-боржника. Примусова ліквідація підприємства. Стратегія санації підприємства. Програма санації. Проект фінансового оздоровлення. План маркетингу і оцінка ринків збуту продукції. План виробництва і капіталовкладень. Організаційний план. Фінансовий план.</a:t>
            </a:r>
          </a:p>
          <a:p>
            <a:pPr marL="0" indent="0">
              <a:buNone/>
            </a:pPr>
            <a:endParaRPr lang="uk-UA" sz="2800" b="1" dirty="0"/>
          </a:p>
          <a:p>
            <a:pPr marL="0" indent="0">
              <a:buNone/>
            </a:pPr>
            <a:r>
              <a:rPr lang="uk-UA" sz="2800" b="1" dirty="0"/>
              <a:t>Тема 2. Оцінювання санаційної спроможності підприємства</a:t>
            </a:r>
          </a:p>
          <a:p>
            <a:pPr marL="0" indent="0">
              <a:buNone/>
            </a:pPr>
            <a:r>
              <a:rPr lang="uk-UA" sz="2800" b="1" dirty="0"/>
              <a:t>Сутність санаційної спроможності та санаційного аудиту. Загальні передумови санаційної спроможності підприємства. Головна мета санаційного аудиту. Складові санаційного аудиту підприємства. Вимоги до санаційного аудитора.</a:t>
            </a:r>
          </a:p>
          <a:p>
            <a:pPr marL="0" indent="0">
              <a:buNone/>
            </a:pPr>
            <a:r>
              <a:rPr lang="uk-UA" sz="2800" b="1" dirty="0"/>
              <a:t>Порядок проведення санаційного аудиту на підприємстві. Перелік документів, необхідний для проведення санаційного аудиту. Етапи санаційного аудиту. Ознайомлення зі стратегічним плануванням, оперативним поточним станом підприємства та умовами роботи в галузі. Загальний аналіз виробничої і господарської діяльності підприємства. Аналіз фінансового стану підприємства. Оцінка впливу зовнішнього середовища на реалізацію плану фінансового оздоровлення. Формулювання аудиторських висновків.</a:t>
            </a:r>
          </a:p>
          <a:p>
            <a:pPr marL="0" indent="0">
              <a:buNone/>
            </a:pPr>
            <a:endParaRPr lang="uk-UA" sz="2800" b="1" dirty="0"/>
          </a:p>
          <a:p>
            <a:pPr marL="0" indent="0">
              <a:buNone/>
            </a:pPr>
            <a:r>
              <a:rPr lang="uk-UA" sz="2800" b="1" dirty="0"/>
              <a:t>Тема 3. Складання та узгодження плану фінансової санації підприємства</a:t>
            </a:r>
          </a:p>
          <a:p>
            <a:pPr marL="0" indent="0">
              <a:buNone/>
            </a:pPr>
            <a:r>
              <a:rPr lang="uk-UA" sz="2800" b="1" dirty="0"/>
              <a:t>Сутність плану фінансової санації підприємства. Суб’єкти, що беруть участь у складанні плану фінансової санації підприємства. Принципи складання плану фінансової санації підприємства.</a:t>
            </a:r>
          </a:p>
          <a:p>
            <a:pPr marL="0" indent="0">
              <a:buNone/>
            </a:pPr>
            <a:r>
              <a:rPr lang="uk-UA" sz="2800" b="1" dirty="0"/>
              <a:t>Структура плану санації. Вступ: загальна характеристика підприємства; правова форма організації бізнесу та форма власності; організаційна структура; сфера діяльності; історична довідка. Розділ 1: аналіз вихідних даних; оцінка навколишнього середовища; аналіз фінансово–господарського стану підприємства; аналіз причин кризової ситуації та слабких місць; стан ринків збуту продукції; наявний потенціал; обґрунтування доцільності санації. Розділ 2: стратегія санації; стратегічні цілі санації (дерево цілей); оперативна програма; каталог оперативних заходів із відновлення ліквідності. Розділ 3: план маркетингу та оцінка ринку збуту; план виробництва та капіталовкладень; організаційний план; фінансовий план. Розділ 4: організація реалізації плану; оцінка ефективності санації; ймовірність ризику у процесі виконання; суми можливих збитків; можливі позитивні і додаткові прибутки.</a:t>
            </a:r>
          </a:p>
          <a:p>
            <a:pPr marL="0" indent="0">
              <a:buNone/>
            </a:pPr>
            <a:endParaRPr lang="uk-UA" sz="2100" b="1" dirty="0"/>
          </a:p>
          <a:p>
            <a:pPr marL="0" indent="0">
              <a:buNone/>
            </a:pPr>
            <a:endParaRPr lang="ru-RU" dirty="0"/>
          </a:p>
        </p:txBody>
      </p:sp>
    </p:spTree>
    <p:extLst>
      <p:ext uri="{BB962C8B-B14F-4D97-AF65-F5344CB8AC3E}">
        <p14:creationId xmlns:p14="http://schemas.microsoft.com/office/powerpoint/2010/main" val="3457822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70000" lnSpcReduction="20000"/>
          </a:bodyPr>
          <a:lstStyle/>
          <a:p>
            <a:pPr marL="0" indent="0" algn="ctr">
              <a:buNone/>
            </a:pPr>
            <a:r>
              <a:rPr lang="uk-UA" sz="2100" b="1" dirty="0"/>
              <a:t>Змістовий модуль 2. Досудова та судова санація підприємства.</a:t>
            </a:r>
          </a:p>
          <a:p>
            <a:pPr marL="0" indent="0" algn="ctr">
              <a:buNone/>
            </a:pPr>
            <a:endParaRPr lang="uk-UA" sz="2100" b="1" dirty="0"/>
          </a:p>
          <a:p>
            <a:pPr marL="0" indent="0" algn="ctr">
              <a:buNone/>
            </a:pPr>
            <a:r>
              <a:rPr lang="uk-UA" sz="2100" b="1" dirty="0"/>
              <a:t>Тема 4. Досудова санація</a:t>
            </a:r>
          </a:p>
          <a:p>
            <a:pPr marL="0" indent="0" algn="ctr">
              <a:buNone/>
            </a:pPr>
            <a:r>
              <a:rPr lang="uk-UA" sz="2100" b="1" dirty="0"/>
              <a:t>Загальна характеристика досудової санації. Сутність досудової санації. Ініціатори досудової санації. Види заходів при досудовій санації. Санація державних підприємств до порушення справи про банкрутство.</a:t>
            </a:r>
          </a:p>
          <a:p>
            <a:pPr marL="0" indent="0" algn="ctr">
              <a:buNone/>
            </a:pPr>
            <a:r>
              <a:rPr lang="uk-UA" sz="2100" b="1" dirty="0"/>
              <a:t>План досудової санації. Складові плану досудової санації підприємства. Визначення терміну та кінцевих строків проведення досудової санації. Узгодження всіх частин плану досудової санації із заінтересованими особами. </a:t>
            </a:r>
          </a:p>
          <a:p>
            <a:pPr marL="0" indent="0" algn="ctr">
              <a:buNone/>
            </a:pPr>
            <a:r>
              <a:rPr lang="uk-UA" sz="2100" b="1" dirty="0"/>
              <a:t>Процедура санації боржника до порушення провадження у справі про банкрутство. Ініціатори процедури санації боржника до порушення провадження у справі про банкрутство. Необхідні передумови процедури санації боржника до порушення провадження у справі про банкрутство. Причини ухвали про відмову в затвердженні плану санації боржника до порушення провадження у справі про банкрутство господарським судом. Строк дії процедури санації боржника до порушення провадження у справі про банкрутство.</a:t>
            </a:r>
          </a:p>
          <a:p>
            <a:pPr marL="0" indent="0" algn="ctr">
              <a:buNone/>
            </a:pPr>
            <a:endParaRPr lang="uk-UA" sz="2100" b="1" dirty="0"/>
          </a:p>
          <a:p>
            <a:pPr marL="0" indent="0" algn="ctr">
              <a:buNone/>
            </a:pPr>
            <a:r>
              <a:rPr lang="uk-UA" sz="2100" b="1" dirty="0"/>
              <a:t>Тема 5. Санація підприємств у судовому порядку</a:t>
            </a:r>
          </a:p>
          <a:p>
            <a:pPr marL="0" indent="0" algn="ctr">
              <a:buNone/>
            </a:pPr>
            <a:r>
              <a:rPr lang="uk-UA" sz="2100" b="1" dirty="0"/>
              <a:t>Загальна характеристика судової санації. Передумови судової санації. Строки запровадження судової санації. Процедура проведення судової санації. Учасники судової санації та їх права і обов’язки. Права і обов’язки керуючого судової санацією. Варіанти закінчення судової санації для підприємства боржника.</a:t>
            </a:r>
          </a:p>
          <a:p>
            <a:pPr marL="0" indent="0" algn="ctr">
              <a:buNone/>
            </a:pPr>
            <a:r>
              <a:rPr lang="uk-UA" sz="2100" b="1" dirty="0"/>
              <a:t>Сутність та значення мирової угоди при санації. Умови укладання мирової угоди при процедурі провадження справи про банкрутство підприємства. Права і обов’язки учасників укладання мирової угоди. Складові мирової угоди при процедурі провадження справи про банкрутство підприємства. Причини відмови господарським судом затвердження мирової угоди при процедурі провадження справи про банкрутство підприємства.</a:t>
            </a:r>
            <a:endParaRPr lang="uk-UA" sz="2100" b="1" dirty="0"/>
          </a:p>
        </p:txBody>
      </p:sp>
    </p:spTree>
    <p:extLst>
      <p:ext uri="{BB962C8B-B14F-4D97-AF65-F5344CB8AC3E}">
        <p14:creationId xmlns:p14="http://schemas.microsoft.com/office/powerpoint/2010/main" val="372011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Autofit/>
          </a:bodyPr>
          <a:lstStyle/>
          <a:p>
            <a:pPr marL="0" indent="0" algn="ctr">
              <a:buNone/>
            </a:pPr>
            <a:r>
              <a:rPr lang="uk-UA" sz="1100" b="1" dirty="0"/>
              <a:t>Змістовий модуль 3. Фінансування, реструктуризація та державна фінансова підтримка санації підприємств</a:t>
            </a:r>
          </a:p>
          <a:p>
            <a:pPr marL="0" indent="0" algn="ctr">
              <a:buNone/>
            </a:pPr>
            <a:endParaRPr lang="uk-UA" sz="1100" b="1" dirty="0"/>
          </a:p>
          <a:p>
            <a:pPr marL="0" indent="0" algn="ctr">
              <a:buNone/>
            </a:pPr>
            <a:r>
              <a:rPr lang="uk-UA" sz="1100" b="1" dirty="0"/>
              <a:t>Тема 6. Фінансування санації підприємств</a:t>
            </a:r>
          </a:p>
          <a:p>
            <a:pPr marL="0" indent="0" algn="ctr">
              <a:buNone/>
            </a:pPr>
            <a:r>
              <a:rPr lang="uk-UA" sz="1100" b="1" dirty="0"/>
              <a:t>Характеристика внутрішніх джерел проведення фінансової санації підприємства. Фінансова санація за рахунок залучених коштів власника (власників) боржника: сутність, напрями та їх характеристика, особливості використання в Україні. Фінансова санація за рахунок залучених коштів працівників підприємства-боржника: сутність, напрями та їх характеристика, особливості використання в Україні.</a:t>
            </a:r>
          </a:p>
          <a:p>
            <a:pPr marL="0" indent="0" algn="ctr">
              <a:buNone/>
            </a:pPr>
            <a:r>
              <a:rPr lang="uk-UA" sz="1100" b="1" dirty="0"/>
              <a:t>Характеристика зовнішніх джерел проведення фінансової санації підприємства. Фінансова санація за рахунок кредиторів підприємства-боржника: сутність, напрями та їх характеристика, особливості використання в Україні. Фінансова санація за рахунок залучення кредитних коштів для підприємства-боржника: сутність, напрями та їх характеристика, особливості використання в Україні. Фінансова санація за рахунок залучення інвестицій на підприємство-боржник: сутність, напрями та їх характеристика, особливості використання в Україні.</a:t>
            </a:r>
          </a:p>
          <a:p>
            <a:pPr marL="0" indent="0" algn="ctr">
              <a:buNone/>
            </a:pPr>
            <a:endParaRPr lang="uk-UA" sz="1100" b="1" dirty="0"/>
          </a:p>
          <a:p>
            <a:pPr marL="0" indent="0" algn="ctr">
              <a:buNone/>
            </a:pPr>
            <a:r>
              <a:rPr lang="uk-UA" sz="1100" b="1" dirty="0"/>
              <a:t>Тема 7. Реструктуризація підприємства</a:t>
            </a:r>
          </a:p>
          <a:p>
            <a:pPr marL="0" indent="0" algn="ctr">
              <a:buNone/>
            </a:pPr>
            <a:r>
              <a:rPr lang="uk-UA" sz="1100" b="1" dirty="0"/>
              <a:t>Характеристика процедури реструктуризації (реорганізації) підприємства. Особливості реструктуризації (реорганізації) підприємства. Сутність терміну «реструктуризація (реорганізація) підприємств».</a:t>
            </a:r>
          </a:p>
          <a:p>
            <a:pPr marL="0" indent="0" algn="ctr">
              <a:buNone/>
            </a:pPr>
            <a:r>
              <a:rPr lang="uk-UA" sz="1100" b="1" dirty="0"/>
              <a:t>Форми реструктуризації підприємства. Реструктуризація виробництва: сутність та перелік заходів. Реструктуризація активів: сутність та перелік заходів. Фінансова реструктуризація: сутність та перелік заходів.</a:t>
            </a:r>
          </a:p>
          <a:p>
            <a:pPr marL="0" indent="0" algn="ctr">
              <a:buNone/>
            </a:pPr>
            <a:r>
              <a:rPr lang="uk-UA" sz="1100" b="1" dirty="0"/>
              <a:t>Реорганізація підприємства як інструмент санації. Сутність корпоративної реструктуризації. Підготовка та оцінка можливості проведення корпоративної реструктуризації. Реорганізація, спрямована на укрупнення підприємств (злиття, приєднання): сутність, мотиви, горизонтальне і вертикальне злиття (приєднання). Злиття кількох підприємств в одне. Реорганізація приєднанням. Реорганізація підприємств, спрямована на їх розукрупнення (поділ, виділення): сутність, причини. Реорганізація поділом. Реорганізація виокремленням. Перетворення як окремий випадок реорганізації підприємств.</a:t>
            </a:r>
          </a:p>
          <a:p>
            <a:pPr marL="0" indent="0" algn="ctr">
              <a:buNone/>
            </a:pPr>
            <a:endParaRPr lang="uk-UA" sz="1100" b="1" dirty="0"/>
          </a:p>
          <a:p>
            <a:pPr marL="0" indent="0" algn="ctr">
              <a:buNone/>
            </a:pPr>
            <a:r>
              <a:rPr lang="uk-UA" sz="1100" b="1" dirty="0"/>
              <a:t>Тема 8. Методи державної фінансової підтримки санації підприємств</a:t>
            </a:r>
          </a:p>
          <a:p>
            <a:pPr marL="0" indent="0" algn="ctr">
              <a:buNone/>
            </a:pPr>
            <a:r>
              <a:rPr lang="uk-UA" sz="1100" b="1" dirty="0"/>
              <a:t>Державна підтримка санації суб’єктів господарювання. Передумови та особливості здійснення державної підтримки санації підприємств. Основні критерії відбору підприємств для надання їм цільової державної підтримки. </a:t>
            </a:r>
          </a:p>
          <a:p>
            <a:pPr marL="0" indent="0" algn="ctr">
              <a:buNone/>
            </a:pPr>
            <a:r>
              <a:rPr lang="uk-UA" sz="1100" b="1" dirty="0"/>
              <a:t>Державні органи уповноважені в питаннях попередження банкрутства підприємств. Міністерство юстиції, як державний орган уповноважений в питаннях попередження банкрутства підприємств в Україні. Завдання Міністерства юстиції, як державного органу уповноваженого в питаннях попередження банкрутства підприємств в Україні.</a:t>
            </a:r>
          </a:p>
          <a:p>
            <a:pPr marL="0" indent="0" algn="ctr">
              <a:buNone/>
            </a:pPr>
            <a:r>
              <a:rPr lang="uk-UA" sz="1100" b="1" dirty="0"/>
              <a:t>Форми та методи державної фінансової підтримки санації підприємств. Пряме державне фінансування: види та особливості. Випадки фінансової підтримки санації підприємств державою на безповоротній основі. Фінансова участь держави в санації підприємств. Форми непрямої державної підтримки підприємств-боржників. Форми фіскальної державної підтримки підприємств-боржників.</a:t>
            </a:r>
            <a:endParaRPr lang="uk-UA" sz="1100" b="1" dirty="0"/>
          </a:p>
        </p:txBody>
      </p:sp>
    </p:spTree>
    <p:extLst>
      <p:ext uri="{BB962C8B-B14F-4D97-AF65-F5344CB8AC3E}">
        <p14:creationId xmlns:p14="http://schemas.microsoft.com/office/powerpoint/2010/main" val="450426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25000" lnSpcReduction="20000"/>
          </a:bodyPr>
          <a:lstStyle/>
          <a:p>
            <a:pPr marL="0" indent="0" algn="ctr">
              <a:buNone/>
            </a:pPr>
            <a:r>
              <a:rPr lang="uk-UA" sz="3600" b="1" dirty="0" smtClean="0"/>
              <a:t>Змістовий модуль 4. Теоретична характеристика банкрутства та ліквідації підприємства</a:t>
            </a:r>
          </a:p>
          <a:p>
            <a:pPr marL="0" indent="0" algn="ctr">
              <a:buNone/>
            </a:pPr>
            <a:endParaRPr lang="uk-UA" sz="3600" b="1" dirty="0" smtClean="0"/>
          </a:p>
          <a:p>
            <a:pPr marL="0" indent="0" algn="ctr">
              <a:buNone/>
            </a:pPr>
            <a:r>
              <a:rPr lang="uk-UA" sz="3600" b="1" dirty="0" smtClean="0"/>
              <a:t>Тема 9. Економіко-правові аспекти банкрутства та ліквідації підприємств</a:t>
            </a:r>
          </a:p>
          <a:p>
            <a:pPr marL="0" indent="0" algn="ctr">
              <a:buNone/>
            </a:pPr>
            <a:r>
              <a:rPr lang="uk-UA" sz="3600" b="1" dirty="0" smtClean="0"/>
              <a:t>Загальна характеристика інституту банкрутства підприємств. Історія розвитку інституту банкрутства підприємств. Британська та американська моделі банкрутства підприємств. Підходи до визначення цілей процесу банкрутства суб’єктів господарювання. Функції законодавства про банкрутство.</a:t>
            </a:r>
          </a:p>
          <a:p>
            <a:pPr marL="0" indent="0" algn="ctr">
              <a:buNone/>
            </a:pPr>
            <a:r>
              <a:rPr lang="uk-UA" sz="3600" b="1" dirty="0" smtClean="0"/>
              <a:t>Розвиток інституту банкрутства в Україні. Перший закон у сфері регулювання відносин неспроможності в країні: особливості та недоліки. Законодавче визначення термінів «неспроможність» та «банкрутство». Структура законодавства про банкрутство підприємств в Україні. Концептуальні задачі законодавства про банкрутство в Україні. </a:t>
            </a:r>
          </a:p>
          <a:p>
            <a:pPr marL="0" indent="0" algn="ctr">
              <a:buNone/>
            </a:pPr>
            <a:r>
              <a:rPr lang="uk-UA" sz="3600" b="1" dirty="0" smtClean="0"/>
              <a:t>Сутність процедури банкрутства. Процедура розпорядження майном боржника. Мирова угода. Санація. Процедура ліквідації.</a:t>
            </a:r>
          </a:p>
          <a:p>
            <a:pPr marL="0" indent="0" algn="ctr">
              <a:buNone/>
            </a:pPr>
            <a:r>
              <a:rPr lang="uk-UA" sz="3600" b="1" dirty="0" smtClean="0"/>
              <a:t>Доарбітражне врегулювання господарських спорів. Сторони доарбітражного врегулювання господарських спорів. Складання претензії та відповідь на неї у доарбітражному врегулюванні господарських спорів. Чотири варіанти дій контрагента після одержання претензії. </a:t>
            </a:r>
          </a:p>
          <a:p>
            <a:pPr marL="0" indent="0" algn="ctr">
              <a:buNone/>
            </a:pPr>
            <a:r>
              <a:rPr lang="uk-UA" sz="3600" b="1" dirty="0" smtClean="0"/>
              <a:t>Судове провадження справи про банкрутство. Етапи проходження справи згідно законодавства про банкрутство: 1. Подання заяви про порушення справи про боржника: Кредитори (в тому числі органи міністерства доходів і зборів, працівники підприємства); Спільна заява кредиторів; Боржник. 2. Постанова про порушення справи про банкрутство: Призначення керівника майном; Призначення дати проведення підготовчого засідання суду; Введення мораторію на задоволення вимог кредиторів. 3. Підготовче засідання господарського суду: Оцінка відповіді боржника; Призначення проведення експертизи фінансового стану підприємства; Визначення ознак неплатоспроможності боржника; Зобов'язання позивача опублікувати в установленому законодавством порядку оголошення про порушення справи про банкрутство; Визначення: дати складання розпорядником майна реєстру вимог кредиторів; дати попереднього засідання, дати скликання перших загальних зборів кредиторів; дати засідання суду, на якому буде прийнято постанова про санацію боржника або про визнання його банкрутом. 4. Попереднє засідання господарського суду: Розгляд реєстру вимог кредиторів і вимог, по яких були заперечення боржника і які не були внесені в реєстр; Визначення розміру визнаних судом вимог кредиторів включених розпорядником майна в реєстр кредиторів і затвердження реєстру. 5. Проведення зборів кредиторів і створення комітету кредиторів. Звернення в господарський суд з наступними питаннями: Початок процедури санації; Складання мирової угоди; Визнання боржника банкрутом і початок ліквідаційної процедури. 6. Заключне засідання господарського суду: Постанова про проведення санації боржника і призначення керівника санацією; Постанова про складання мирової угоди; Постанова про визнання боржника банкрутом і початок ліквідаційної процедури.</a:t>
            </a:r>
          </a:p>
          <a:p>
            <a:pPr marL="0" indent="0" algn="ctr">
              <a:buNone/>
            </a:pPr>
            <a:r>
              <a:rPr lang="uk-UA" sz="3600" b="1" dirty="0" smtClean="0"/>
              <a:t>Ліквідація підприємства – банкрута. Строк ліквідаційної процедури. Особливості ліквідаційної процедури підприємства-банкрута. Дії ліквідатора в межах процедури ліквідації підприємства-банкрута. Завершення процедури ліквідації підприємства-банкрута.</a:t>
            </a:r>
          </a:p>
          <a:p>
            <a:pPr marL="0" indent="0" algn="ctr">
              <a:buNone/>
            </a:pPr>
            <a:endParaRPr lang="uk-UA" sz="3600" b="1" dirty="0" smtClean="0"/>
          </a:p>
          <a:p>
            <a:pPr marL="0" indent="0" algn="ctr">
              <a:buNone/>
            </a:pPr>
            <a:r>
              <a:rPr lang="uk-UA" sz="3600" b="1" dirty="0" smtClean="0"/>
              <a:t>Тема 10. Особливості фінансової санації та банкрутства підприємств різних форм власності та видів діяльності</a:t>
            </a:r>
          </a:p>
          <a:p>
            <a:pPr marL="0" indent="0" algn="ctr">
              <a:buNone/>
            </a:pPr>
            <a:r>
              <a:rPr lang="uk-UA" sz="3600" b="1" dirty="0" smtClean="0"/>
              <a:t>Особливості банкрутства суб’єктів підприємницької діяльності, що мають суспільну, іншу цінність або особливий статус. Дії державних та муніципальних владних інститутів у процедурі банкрутства суб’єктів підприємницької діяльності, що мають суспільну, іншу цінність або особливий статус. Суб’єкти підприємницької діяльності з особливим статусом: сутність, особливості банкрутства. Особливо небезпечні суб’єкти підприємницької діяльності: сутність, особливості банкрутства. Суб’єкти підприємницької діяльності, що мають суспільну або іншу цінність: сутність, особливості банкрутства.</a:t>
            </a:r>
          </a:p>
          <a:p>
            <a:pPr marL="0" indent="0" algn="ctr">
              <a:buNone/>
            </a:pPr>
            <a:r>
              <a:rPr lang="uk-UA" sz="3600" b="1" dirty="0" smtClean="0"/>
              <a:t>Особливості банкрутства сільськогосподарських підприємств. Сутність сільськогосподарського підприємства. Процедури санації, розпорядження майном та ліквідації для сільськогосподарських підприємств.</a:t>
            </a:r>
          </a:p>
          <a:p>
            <a:pPr marL="0" indent="0" algn="ctr">
              <a:buNone/>
            </a:pPr>
            <a:r>
              <a:rPr lang="uk-UA" sz="3600" b="1" dirty="0" smtClean="0"/>
              <a:t>Особливості банкрутства страховиків. Вимоги до арбітражних керуючих. Вимоги до покупця цілісного майнового комплексу страховика. Особливості розподілу ліквідаційної маси при ліквідації страхових компаній.</a:t>
            </a:r>
          </a:p>
          <a:p>
            <a:pPr marL="0" indent="0" algn="ctr">
              <a:buNone/>
            </a:pPr>
            <a:r>
              <a:rPr lang="uk-UA" sz="3600" b="1" dirty="0" smtClean="0"/>
              <a:t>Особливості банкрутства професійних учасників ринку цінних паперів та інститутів спільного інвестування. Учасники справи про банкрутство професійних учасників ринку цінних паперів та інститутів спільного інвестування. </a:t>
            </a:r>
          </a:p>
          <a:p>
            <a:pPr marL="0" indent="0" algn="ctr">
              <a:buNone/>
            </a:pPr>
            <a:r>
              <a:rPr lang="uk-UA" sz="3600" b="1" dirty="0" smtClean="0"/>
              <a:t>Особливості банкрутства фізичної особи – підприємця. Підстави для визнання фізичної особи - підприємця банкрутом. План погашення боргів фізичної особи – підприємця. Розгляд господарським судом справи про банкрутство фізичної особи – підприємця. Особливості задоволення вимог кредиторів фізичної особи - підприємця, визнаної банкрутом.</a:t>
            </a:r>
          </a:p>
          <a:p>
            <a:pPr marL="0" indent="0" algn="ctr">
              <a:buNone/>
            </a:pPr>
            <a:r>
              <a:rPr lang="uk-UA" sz="3600" b="1" dirty="0" smtClean="0"/>
              <a:t>Особливості банкрутства фермерського господарства. Підстави для визнання фермерського господарства банкрутом. Особливості санації, розпорядження майном та ліквідації фермерського господарства.</a:t>
            </a:r>
          </a:p>
          <a:p>
            <a:pPr marL="0" indent="0" algn="ctr">
              <a:buNone/>
            </a:pPr>
            <a:r>
              <a:rPr lang="uk-UA" sz="3600" b="1" dirty="0" smtClean="0"/>
              <a:t>Особливості банкрутства державних підприємств та підприємств, у статутному капіталі яких частка державної власності перевищує 50 відсотків. Участь державних інститутів у процедурі банкрутства державних підприємств та підприємств, у статутному капіталі яких частка державної власності перевищує 50 відсотків. Особливості санації, розпорядження майном та ліквідації державних підприємств та підприємств, у статутному капіталі яких частка державної власності перевищує 50 відсотків</a:t>
            </a:r>
            <a:r>
              <a:rPr lang="ru-RU" sz="2100" b="1" dirty="0" smtClean="0"/>
              <a:t>.</a:t>
            </a:r>
            <a:endParaRPr lang="ru-RU" sz="2100" b="1" dirty="0"/>
          </a:p>
        </p:txBody>
      </p:sp>
    </p:spTree>
    <p:extLst>
      <p:ext uri="{BB962C8B-B14F-4D97-AF65-F5344CB8AC3E}">
        <p14:creationId xmlns:p14="http://schemas.microsoft.com/office/powerpoint/2010/main" val="401573716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2163</Words>
  <Application>Microsoft Office PowerPoint</Application>
  <PresentationFormat>Экран (4:3)</PresentationFormat>
  <Paragraphs>78</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Навчальна дисципліна «УПРАВЛІННЯ ФІНАНСОВОЮ САНАЦІЄЮ ТА БАНКРУТСТВОМ ПІДПРИЄМСТВ»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12</cp:revision>
  <dcterms:created xsi:type="dcterms:W3CDTF">2020-08-26T06:53:27Z</dcterms:created>
  <dcterms:modified xsi:type="dcterms:W3CDTF">2022-11-21T15:51:17Z</dcterms:modified>
</cp:coreProperties>
</file>