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5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2FDFE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7811" autoAdjust="0"/>
    <p:restoredTop sz="94660"/>
  </p:normalViewPr>
  <p:slideViewPr>
    <p:cSldViewPr snapToGrid="0">
      <p:cViewPr varScale="1">
        <p:scale>
          <a:sx n="69" d="100"/>
          <a:sy n="69" d="100"/>
        </p:scale>
        <p:origin x="-450" y="-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817BD9-FE61-420E-8F48-67DB8C42880F}" type="datetimeFigureOut">
              <a:rPr lang="x-none" smtClean="0"/>
              <a:pPr/>
              <a:t>24.01.2023</a:t>
            </a:fld>
            <a:endParaRPr lang="x-none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x-none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95521F-5DF8-416B-B6FE-33876C05932B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xmlns="" val="22799807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F97C1-9614-4B39-974F-3B9B49849869}" type="datetimeFigureOut">
              <a:rPr lang="ru-RU" smtClean="0"/>
              <a:pPr/>
              <a:t>24.01.2023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5C6168F1-F037-49CF-9C25-A8D7A79186EA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050350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F97C1-9614-4B39-974F-3B9B49849869}" type="datetimeFigureOut">
              <a:rPr lang="ru-RU" smtClean="0"/>
              <a:pPr/>
              <a:t>24.01.2023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168F1-F037-49CF-9C25-A8D7A79186EA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0160496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F97C1-9614-4B39-974F-3B9B49849869}" type="datetimeFigureOut">
              <a:rPr lang="ru-RU" smtClean="0"/>
              <a:pPr/>
              <a:t>24.01.2023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168F1-F037-49CF-9C25-A8D7A79186EA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79517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F97C1-9614-4B39-974F-3B9B49849869}" type="datetimeFigureOut">
              <a:rPr lang="ru-RU" smtClean="0"/>
              <a:pPr/>
              <a:t>24.01.2023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168F1-F037-49CF-9C25-A8D7A79186EA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2133659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F97C1-9614-4B39-974F-3B9B49849869}" type="datetimeFigureOut">
              <a:rPr lang="ru-RU" smtClean="0"/>
              <a:pPr/>
              <a:t>24.01.2023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168F1-F037-49CF-9C25-A8D7A79186EA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5486146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F97C1-9614-4B39-974F-3B9B49849869}" type="datetimeFigureOut">
              <a:rPr lang="ru-RU" smtClean="0"/>
              <a:pPr/>
              <a:t>24.01.2023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168F1-F037-49CF-9C25-A8D7A79186EA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3205648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F97C1-9614-4B39-974F-3B9B49849869}" type="datetimeFigureOut">
              <a:rPr lang="ru-RU" smtClean="0"/>
              <a:pPr/>
              <a:t>24.01.2023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168F1-F037-49CF-9C25-A8D7A79186EA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4915000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F97C1-9614-4B39-974F-3B9B49849869}" type="datetimeFigureOut">
              <a:rPr lang="ru-RU" smtClean="0"/>
              <a:pPr/>
              <a:t>24.01.2023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168F1-F037-49CF-9C25-A8D7A79186EA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029948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F97C1-9614-4B39-974F-3B9B49849869}" type="datetimeFigureOut">
              <a:rPr lang="ru-RU" smtClean="0"/>
              <a:pPr/>
              <a:t>24.01.2023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168F1-F037-49CF-9C25-A8D7A79186E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330595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F97C1-9614-4B39-974F-3B9B49849869}" type="datetimeFigureOut">
              <a:rPr lang="ru-RU" smtClean="0"/>
              <a:pPr/>
              <a:t>24.01.2023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168F1-F037-49CF-9C25-A8D7A79186EA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6518982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B14F97C1-9614-4B39-974F-3B9B49849869}" type="datetimeFigureOut">
              <a:rPr lang="ru-RU" smtClean="0"/>
              <a:pPr/>
              <a:t>24.01.2023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168F1-F037-49CF-9C25-A8D7A79186EA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015070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4F97C1-9614-4B39-974F-3B9B49849869}" type="datetimeFigureOut">
              <a:rPr lang="ru-RU" smtClean="0"/>
              <a:pPr/>
              <a:t>24.01.2023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5C6168F1-F037-49CF-9C25-A8D7A79186EA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7807169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85617" y="386303"/>
            <a:ext cx="6818568" cy="2511642"/>
          </a:xfrm>
          <a:gradFill flip="none" rotWithShape="1">
            <a:gsLst>
              <a:gs pos="0">
                <a:schemeClr val="accent3">
                  <a:lumMod val="0"/>
                  <a:lumOff val="100000"/>
                </a:schemeClr>
              </a:gs>
              <a:gs pos="35000">
                <a:schemeClr val="accent3">
                  <a:lumMod val="0"/>
                  <a:lumOff val="100000"/>
                </a:schemeClr>
              </a:gs>
              <a:gs pos="100000">
                <a:schemeClr val="accent3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</p:spPr>
        <p:txBody>
          <a:bodyPr>
            <a:normAutofit/>
          </a:bodyPr>
          <a:lstStyle/>
          <a:p>
            <a:pPr algn="ctr"/>
            <a:r>
              <a:rPr lang="ru-RU" sz="3200" b="1" i="1" dirty="0">
                <a:solidFill>
                  <a:schemeClr val="accent2"/>
                </a:solidFill>
                <a:latin typeface="Cambria" panose="02040503050406030204" pitchFamily="18" charset="0"/>
              </a:rPr>
              <a:t>ДИСЦИПЛІНА ЗА ВИБОРОМ СТУДЕНТА: </a:t>
            </a:r>
            <a:r>
              <a:rPr lang="ru-RU" sz="3200" b="1" i="1" dirty="0">
                <a:solidFill>
                  <a:srgbClr val="FF0000"/>
                </a:solidFill>
                <a:latin typeface="Cambria" panose="02040503050406030204" pitchFamily="18" charset="0"/>
              </a:rPr>
              <a:t/>
            </a:r>
            <a:br>
              <a:rPr lang="ru-RU" sz="3200" b="1" i="1" dirty="0">
                <a:solidFill>
                  <a:srgbClr val="FF0000"/>
                </a:solidFill>
                <a:latin typeface="Cambria" panose="02040503050406030204" pitchFamily="18" charset="0"/>
              </a:rPr>
            </a:br>
            <a:r>
              <a:rPr lang="ru-RU" sz="3200" b="1" i="1" dirty="0">
                <a:solidFill>
                  <a:srgbClr val="C00000"/>
                </a:solidFill>
                <a:latin typeface="Cambria" panose="02040503050406030204" pitchFamily="18" charset="0"/>
              </a:rPr>
              <a:t>ЕКОНОМІЧНИЙ РОЗВИТОК УКРАЇНИ: ЄВРОПЕЙСЬКИЙ ВЕКТОР ІНТЕГРАЦІЇ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81370" y="3731177"/>
            <a:ext cx="8000254" cy="2894706"/>
          </a:xfrm>
          <a:gradFill>
            <a:gsLst>
              <a:gs pos="400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fontScale="92500" lnSpcReduction="10000"/>
          </a:bodyPr>
          <a:lstStyle/>
          <a:p>
            <a:pPr algn="l">
              <a:spcBef>
                <a:spcPts val="0"/>
              </a:spcBef>
            </a:pPr>
            <a:r>
              <a:rPr lang="uk-UA" sz="2400" b="1" i="1" dirty="0">
                <a:solidFill>
                  <a:schemeClr val="tx1"/>
                </a:solidFill>
                <a:latin typeface="Cambria" panose="02040503050406030204" pitchFamily="18" charset="0"/>
              </a:rPr>
              <a:t>розробник дисципліни, лектор:</a:t>
            </a:r>
          </a:p>
          <a:p>
            <a:pPr algn="l">
              <a:spcBef>
                <a:spcPts val="0"/>
              </a:spcBef>
            </a:pPr>
            <a:r>
              <a:rPr lang="uk-UA" sz="2400" b="1" i="1" dirty="0">
                <a:solidFill>
                  <a:srgbClr val="C00000"/>
                </a:solidFill>
                <a:latin typeface="Cambria" panose="02040503050406030204" pitchFamily="18" charset="0"/>
              </a:rPr>
              <a:t>МЕТЕЛЕНКО НАТАЛЯ ГЕОРГІЇВНА</a:t>
            </a:r>
          </a:p>
          <a:p>
            <a:pPr algn="l">
              <a:spcBef>
                <a:spcPts val="0"/>
              </a:spcBef>
            </a:pPr>
            <a:r>
              <a:rPr lang="uk-UA" sz="2400" i="1" dirty="0">
                <a:solidFill>
                  <a:schemeClr val="tx1"/>
                </a:solidFill>
                <a:latin typeface="Cambria" panose="02040503050406030204" pitchFamily="18" charset="0"/>
              </a:rPr>
              <a:t>д.е.н., професор, АКАДЕМІК АКАДЕМІЇ ЕКОНОМІЧНИХ НАУК УКРАЇНИ</a:t>
            </a:r>
          </a:p>
          <a:p>
            <a:pPr algn="l">
              <a:spcBef>
                <a:spcPts val="0"/>
              </a:spcBef>
            </a:pPr>
            <a:r>
              <a:rPr lang="uk-UA" sz="2400" i="1" dirty="0" smtClean="0">
                <a:solidFill>
                  <a:schemeClr val="tx1"/>
                </a:solidFill>
                <a:latin typeface="Cambria" panose="02040503050406030204" pitchFamily="18" charset="0"/>
              </a:rPr>
              <a:t>ДИРЕКТОР  </a:t>
            </a:r>
            <a:r>
              <a:rPr lang="uk-UA" sz="2400" i="1" dirty="0" err="1" smtClean="0">
                <a:solidFill>
                  <a:schemeClr val="tx1"/>
                </a:solidFill>
                <a:latin typeface="Cambria" panose="02040503050406030204" pitchFamily="18" charset="0"/>
              </a:rPr>
              <a:t>ІнженернОГО</a:t>
            </a:r>
            <a:r>
              <a:rPr lang="uk-UA" sz="2400" i="1" dirty="0" smtClean="0">
                <a:solidFill>
                  <a:schemeClr val="tx1"/>
                </a:solidFill>
                <a:latin typeface="Cambria" panose="02040503050406030204" pitchFamily="18" charset="0"/>
              </a:rPr>
              <a:t> навчально-науковОГО </a:t>
            </a:r>
            <a:r>
              <a:rPr lang="uk-UA" sz="2400" i="1" dirty="0" err="1" smtClean="0">
                <a:solidFill>
                  <a:schemeClr val="tx1"/>
                </a:solidFill>
                <a:latin typeface="Cambria" panose="02040503050406030204" pitchFamily="18" charset="0"/>
              </a:rPr>
              <a:t>інститутУ</a:t>
            </a:r>
            <a:r>
              <a:rPr lang="uk-UA" sz="2400" i="1" dirty="0" smtClean="0">
                <a:solidFill>
                  <a:schemeClr val="tx1"/>
                </a:solidFill>
                <a:latin typeface="Cambria" panose="02040503050406030204" pitchFamily="18" charset="0"/>
              </a:rPr>
              <a:t> ім. Ю.М.Потебні </a:t>
            </a:r>
            <a:endParaRPr lang="uk-UA" sz="2400" i="1" dirty="0">
              <a:solidFill>
                <a:schemeClr val="tx1"/>
              </a:solidFill>
              <a:latin typeface="Cambria" panose="02040503050406030204" pitchFamily="18" charset="0"/>
            </a:endParaRPr>
          </a:p>
          <a:p>
            <a:pPr algn="l">
              <a:spcBef>
                <a:spcPts val="0"/>
              </a:spcBef>
            </a:pPr>
            <a:r>
              <a:rPr lang="uk-UA" sz="2400" i="1" dirty="0">
                <a:solidFill>
                  <a:schemeClr val="tx1"/>
                </a:solidFill>
                <a:latin typeface="Cambria" panose="02040503050406030204" pitchFamily="18" charset="0"/>
              </a:rPr>
              <a:t> Запорізького національного університету</a:t>
            </a:r>
          </a:p>
          <a:p>
            <a:pPr algn="l">
              <a:spcBef>
                <a:spcPts val="0"/>
              </a:spcBef>
            </a:pPr>
            <a:endParaRPr lang="uk-UA" sz="2400" i="1" dirty="0">
              <a:solidFill>
                <a:schemeClr val="tx1"/>
              </a:solidFill>
              <a:latin typeface="Cambria" panose="02040503050406030204" pitchFamily="18" charset="0"/>
            </a:endParaRPr>
          </a:p>
          <a:p>
            <a:pPr algn="l">
              <a:spcBef>
                <a:spcPts val="0"/>
              </a:spcBef>
            </a:pPr>
            <a:endParaRPr lang="uk-UA" sz="2400" dirty="0">
              <a:latin typeface="Cambria" panose="02040503050406030204" pitchFamily="18" charset="0"/>
            </a:endParaRPr>
          </a:p>
          <a:p>
            <a:pPr algn="l">
              <a:spcBef>
                <a:spcPts val="0"/>
              </a:spcBef>
            </a:pPr>
            <a:endParaRPr lang="ru-RU" sz="2400" dirty="0">
              <a:latin typeface="Cambria" panose="02040503050406030204" pitchFamily="18" charset="0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F232E501-113A-47A8-8994-C6A6DC5370A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609427" y="109046"/>
            <a:ext cx="3296956" cy="4944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4304468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>
            <a:extLst>
              <a:ext uri="{FF2B5EF4-FFF2-40B4-BE49-F238E27FC236}">
                <a16:creationId xmlns:a16="http://schemas.microsoft.com/office/drawing/2014/main" xmlns="" id="{C6FB0BB8-7B58-4245-AF72-4FBE4F69B6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6739" y="296594"/>
            <a:ext cx="10343858" cy="786618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2000">
                <a:schemeClr val="accent5">
                  <a:lumMod val="60000"/>
                  <a:lumOff val="40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algn="ctr"/>
            <a:r>
              <a:rPr lang="uk-UA" sz="2400" b="1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МЕТЕЛЕНКО НАТАЛЯ ГЕОРГІЇВНА </a:t>
            </a:r>
            <a:r>
              <a:rPr lang="uk-UA" sz="24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– </a:t>
            </a:r>
            <a:r>
              <a:rPr lang="uk-UA" sz="2400" b="1" i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наукові напрями досліджень, практичний досвід, досвід науково – педагогічної діяльності</a:t>
            </a:r>
            <a:endParaRPr lang="x-none" sz="2400" b="1" i="1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9" name="Объект 8">
            <a:extLst>
              <a:ext uri="{FF2B5EF4-FFF2-40B4-BE49-F238E27FC236}">
                <a16:creationId xmlns:a16="http://schemas.microsoft.com/office/drawing/2014/main" xmlns="" id="{CC3D2C69-7154-4132-B0AE-DE1001374F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5760" y="1280160"/>
            <a:ext cx="11240085" cy="5416061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2000">
                <a:schemeClr val="accent5">
                  <a:lumMod val="60000"/>
                  <a:lumOff val="40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fontScale="77500" lnSpcReduction="200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uk-UA" sz="4400" b="1" i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Наукові напрями досліджень:</a:t>
            </a: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uk-UA" sz="2600" i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економіка промислових підприємств (галузі машинобудування, металургія, енергетика); дослідження внутрішнього господарського механізму підприємств промисловості; розробка стратегії розвитку підприємств;</a:t>
            </a: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uk-UA" sz="2600" i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фінансова стратегія та фінансова безпека підприємств різних галузей та секторів економіки (процедури ліквідації та банкрутства, ідентифікація ризиків втрати фінансової безпеки);</a:t>
            </a: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uk-UA" sz="2600" i="1" dirty="0">
                <a:latin typeface="Cambria" panose="02040503050406030204" pitchFamily="18" charset="0"/>
                <a:ea typeface="Cambria" panose="02040503050406030204" pitchFamily="18" charset="0"/>
              </a:rPr>
              <a:t>р</a:t>
            </a:r>
            <a:r>
              <a:rPr lang="uk-UA" sz="2600" i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озробка екологічної політики регіону; питання децентралізації; органи місцевого самоврядування;</a:t>
            </a: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uk-UA" sz="2600" i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аналітичний інструментарій досліджень фінансово – господарської діяльності (фінансовий контролінг); моніторинг фінансового стану підприємства; несудова експертиза фінансово-господарської діяльності підприємств;</a:t>
            </a: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uk-UA" sz="2600" i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управління державними та місцевими фінансами (дослідження на замовлення Міністерства фінансів України) – врегулювання міжбюджетних відносин, удосконалення фінансово-бюджетної політики, аудит розрахунків з бюджетом, розвиток податкової системи України, реформування державних фінансів;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uk-UA" sz="2600" i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концептуальні моделі фінансово – економічної безпеки підприємства;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uk-UA" sz="2600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None/>
            </a:pPr>
            <a:endParaRPr lang="x-none" sz="32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851890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625840" y="235526"/>
            <a:ext cx="3217024" cy="724594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2000">
                <a:schemeClr val="accent5">
                  <a:lumMod val="60000"/>
                  <a:lumOff val="40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algn="ctr"/>
            <a:r>
              <a:rPr lang="ru-RU" sz="2000" b="1" i="1" dirty="0">
                <a:solidFill>
                  <a:srgbClr val="C0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ПРОДОВЖЕННЯ </a:t>
            </a:r>
            <a:br>
              <a:rPr lang="ru-RU" sz="2000" b="1" i="1" dirty="0">
                <a:solidFill>
                  <a:srgbClr val="C0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</a:br>
            <a:r>
              <a:rPr lang="ru-RU" sz="2000" b="1" i="1" dirty="0">
                <a:solidFill>
                  <a:srgbClr val="C0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СЛАЙДУ 2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7817" y="1127760"/>
            <a:ext cx="10521143" cy="5494714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2000">
                <a:schemeClr val="accent5">
                  <a:lumMod val="60000"/>
                  <a:lumOff val="40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uk-UA" i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екологічний вектор розвитку економіки Запорізького регіону (регіональні дослідження, адміністрування екологічного податку у промисловості, європейський контент сталого розвитку регіону);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uk-UA" i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промисловий менеджмент (логістична система підприємства, виробничий потенціал у промисловості, моделі динамічного управління підприємницькими ризиками);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uk-UA" i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формування місцевих бюджетів громад в умовах фінансової децентралізації, формування об'єднань територіальних громад (питання планування та фінансування діяльності).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uk-UA" sz="2200" b="1" i="1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2200" b="1" i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Практичний досвід роботи: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uk-UA" sz="2000" i="1" dirty="0" smtClean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33 роки роботи </a:t>
            </a:r>
            <a:r>
              <a:rPr lang="uk-UA" sz="2000" i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в реальному секторі економіки Запорізької області (начальник відділу моніторингу господарської діяльності, помічник Комерційного директора, Головний бухгалтер, Фінансовий директор);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uk-UA" i="1" dirty="0">
                <a:latin typeface="Cambria" panose="02040503050406030204" pitchFamily="18" charset="0"/>
                <a:ea typeface="Cambria" panose="02040503050406030204" pitchFamily="18" charset="0"/>
              </a:rPr>
              <a:t>Плідна </a:t>
            </a:r>
            <a:r>
              <a:rPr lang="uk-UA" sz="2000" i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співпраця з комерційними банками Запорізької області, контролюючими органами, аудиторськими компаніями, арбітражними керуючими, юридичними компаніями тощо.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uk-UA" sz="2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uk-UA" sz="22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186689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263236"/>
            <a:ext cx="9163352" cy="620167"/>
          </a:xfrm>
          <a:gradFill>
            <a:gsLst>
              <a:gs pos="100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algn="ctr"/>
            <a:r>
              <a:rPr lang="ru-RU" sz="2400" b="1" i="1" dirty="0">
                <a:solidFill>
                  <a:schemeClr val="tx1"/>
                </a:solidFill>
                <a:latin typeface="Cambria" panose="02040503050406030204" pitchFamily="18" charset="0"/>
              </a:rPr>
              <a:t>Науково – педагогічна діяльність: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2513" y="1012874"/>
            <a:ext cx="10839100" cy="5314604"/>
          </a:xfrm>
          <a:gradFill>
            <a:gsLst>
              <a:gs pos="100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uk-UA" sz="2400" i="1" dirty="0">
                <a:solidFill>
                  <a:schemeClr val="tx1"/>
                </a:solidFill>
                <a:latin typeface="Cambria" panose="02040503050406030204" pitchFamily="18" charset="0"/>
              </a:rPr>
              <a:t>Стаж роботи у закладах вищої освіти України </a:t>
            </a:r>
            <a:r>
              <a:rPr lang="uk-UA" sz="2400" i="1" dirty="0" smtClean="0">
                <a:solidFill>
                  <a:schemeClr val="tx1"/>
                </a:solidFill>
                <a:latin typeface="Cambria" panose="02040503050406030204" pitchFamily="18" charset="0"/>
              </a:rPr>
              <a:t>24 роки </a:t>
            </a:r>
            <a:r>
              <a:rPr lang="uk-UA" sz="2400" i="1" dirty="0">
                <a:solidFill>
                  <a:schemeClr val="tx1"/>
                </a:solidFill>
                <a:latin typeface="Cambria" panose="02040503050406030204" pitchFamily="18" charset="0"/>
              </a:rPr>
              <a:t>(Запорізький інститут економіки та інформаційних технологій, Запорізька державна інженерна академія, Запорізький національний університет, Класичний приватний університет, НТУ «Дніпровська політехніка»);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uk-UA" sz="2400" i="1" dirty="0">
                <a:solidFill>
                  <a:schemeClr val="tx1"/>
                </a:solidFill>
                <a:latin typeface="Cambria" panose="02040503050406030204" pitchFamily="18" charset="0"/>
              </a:rPr>
              <a:t>Робота в Спеціалізованих вчених радах із захисту кандидатських та докторських дисертацій економічних напрямів </a:t>
            </a:r>
            <a:r>
              <a:rPr lang="uk-UA" sz="2400" i="1">
                <a:solidFill>
                  <a:schemeClr val="tx1"/>
                </a:solidFill>
                <a:latin typeface="Cambria" panose="02040503050406030204" pitchFamily="18" charset="0"/>
              </a:rPr>
              <a:t>(</a:t>
            </a:r>
            <a:r>
              <a:rPr lang="uk-UA" sz="2400" i="1" smtClean="0">
                <a:solidFill>
                  <a:schemeClr val="tx1"/>
                </a:solidFill>
                <a:latin typeface="Cambria" panose="02040503050406030204" pitchFamily="18" charset="0"/>
              </a:rPr>
              <a:t>13 </a:t>
            </a:r>
            <a:r>
              <a:rPr lang="uk-UA" sz="2400" i="1" dirty="0">
                <a:solidFill>
                  <a:schemeClr val="tx1"/>
                </a:solidFill>
                <a:latin typeface="Cambria" panose="02040503050406030204" pitchFamily="18" charset="0"/>
              </a:rPr>
              <a:t>років) – Класичний приватний університет та НТУ «Дніпровська політехніка»;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uk-UA" sz="2400" i="1" dirty="0">
                <a:solidFill>
                  <a:schemeClr val="tx1"/>
                </a:solidFill>
                <a:latin typeface="Cambria" panose="02040503050406030204" pitchFamily="18" charset="0"/>
              </a:rPr>
              <a:t>Підготовка магістерських робіт з впровадженням результатів досліджень у практичну діяльність промислових підприємств регіону;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uk-UA" sz="2400" i="1" dirty="0">
                <a:solidFill>
                  <a:schemeClr val="tx1"/>
                </a:solidFill>
                <a:latin typeface="Cambria" panose="02040503050406030204" pitchFamily="18" charset="0"/>
              </a:rPr>
              <a:t>Підготовка дисертаційних досліджень до захисту;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uk-UA" sz="2400" i="1" dirty="0">
                <a:solidFill>
                  <a:schemeClr val="tx1"/>
                </a:solidFill>
                <a:latin typeface="Cambria" panose="02040503050406030204" pitchFamily="18" charset="0"/>
              </a:rPr>
              <a:t>Підготовка студентських конкурсних робіт з екологічного напряму;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uk-UA" sz="2400" i="1" dirty="0">
                <a:solidFill>
                  <a:schemeClr val="tx1"/>
                </a:solidFill>
                <a:latin typeface="Cambria" panose="02040503050406030204" pitchFamily="18" charset="0"/>
              </a:rPr>
              <a:t>Викладання дисциплін: управління ризиками, управління проєктами, фінансовий менеджмент, фінансовий контролінг, управління фінансовою безпекою держави та підприємницьких структур та ін.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uk-UA" sz="2400" i="1" dirty="0">
              <a:solidFill>
                <a:schemeClr val="tx1"/>
              </a:solidFill>
              <a:latin typeface="Cambria" panose="02040503050406030204" pitchFamily="18" charset="0"/>
            </a:endParaRPr>
          </a:p>
          <a:p>
            <a:pPr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uk-UA" sz="2400" i="1" dirty="0">
              <a:solidFill>
                <a:schemeClr val="tx1"/>
              </a:solidFill>
              <a:latin typeface="Cambria" panose="02040503050406030204" pitchFamily="18" charset="0"/>
            </a:endParaRPr>
          </a:p>
          <a:p>
            <a:pPr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uk-UA" sz="2400" i="1" dirty="0">
              <a:solidFill>
                <a:schemeClr val="tx1"/>
              </a:solidFill>
              <a:latin typeface="Cambria" panose="02040503050406030204" pitchFamily="18" charset="0"/>
            </a:endParaRPr>
          </a:p>
          <a:p>
            <a:pPr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uk-UA" sz="2400" i="1" dirty="0">
              <a:solidFill>
                <a:schemeClr val="tx1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63130508"/>
      </p:ext>
    </p:extLst>
  </p:cSld>
  <p:clrMapOvr>
    <a:masterClrMapping/>
  </p:clrMapOvr>
</p:sld>
</file>

<file path=ppt/theme/theme1.xml><?xml version="1.0" encoding="utf-8"?>
<a:theme xmlns:a="http://schemas.openxmlformats.org/drawingml/2006/main" name="Галерея">
  <a:themeElements>
    <a:clrScheme name="Желтый и оранжевый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Галерея">
      <a:majorFont>
        <a:latin typeface="Gill Sans M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алерея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1335</TotalTime>
  <Words>409</Words>
  <Application>Microsoft Office PowerPoint</Application>
  <PresentationFormat>Произвольный</PresentationFormat>
  <Paragraphs>32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Галерея</vt:lpstr>
      <vt:lpstr>ДИСЦИПЛІНА ЗА ВИБОРОМ СТУДЕНТА:  ЕКОНОМІЧНИЙ РОЗВИТОК УКРАЇНИ: ЄВРОПЕЙСЬКИЙ ВЕКТОР ІНТЕГРАЦІЇ</vt:lpstr>
      <vt:lpstr>МЕТЕЛЕНКО НАТАЛЯ ГЕОРГІЇВНА – наукові напрями досліджень, практичний досвід, досвід науково – педагогічної діяльності</vt:lpstr>
      <vt:lpstr>ПРОДОВЖЕННЯ  СЛАЙДУ 2</vt:lpstr>
      <vt:lpstr>Науково – педагогічна діяльність: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ПІДПРИЄМНИЦЬКІ РИЗИКИ ВТРАТИ ФІНАНСОВОЇ БЕЗПЕКИ ПРОМИСЛОВИМИ ПІДПРИЄМСТВАМИ УКРАЇНИ</dc:title>
  <dc:creator>Buh</dc:creator>
  <cp:lastModifiedBy>Асус</cp:lastModifiedBy>
  <cp:revision>104</cp:revision>
  <dcterms:created xsi:type="dcterms:W3CDTF">2019-11-02T14:16:53Z</dcterms:created>
  <dcterms:modified xsi:type="dcterms:W3CDTF">2023-01-24T12:04:44Z</dcterms:modified>
</cp:coreProperties>
</file>