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4" r:id="rId3"/>
    <p:sldId id="318" r:id="rId4"/>
    <p:sldId id="319" r:id="rId5"/>
    <p:sldId id="321" r:id="rId6"/>
    <p:sldId id="324" r:id="rId7"/>
    <p:sldId id="325" r:id="rId8"/>
    <p:sldId id="330" r:id="rId9"/>
    <p:sldId id="326" r:id="rId10"/>
    <p:sldId id="327" r:id="rId11"/>
    <p:sldId id="328" r:id="rId12"/>
    <p:sldId id="329" r:id="rId13"/>
    <p:sldId id="336" r:id="rId14"/>
    <p:sldId id="337" r:id="rId15"/>
    <p:sldId id="338" r:id="rId16"/>
    <p:sldId id="331" r:id="rId17"/>
    <p:sldId id="332" r:id="rId18"/>
    <p:sldId id="333" r:id="rId19"/>
    <p:sldId id="334" r:id="rId20"/>
    <p:sldId id="335" r:id="rId21"/>
    <p:sldId id="339" r:id="rId22"/>
    <p:sldId id="311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29" autoAdjust="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67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56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76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0831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560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2141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145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342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5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2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05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56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4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9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9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80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15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969A97-6208-4312-B858-BD26152D8292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B97D9D-798E-4F76-80EF-EC81A0ADB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3413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6432" y="764704"/>
            <a:ext cx="7772400" cy="182351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Світ послуг: </a:t>
            </a:r>
            <a:r>
              <a:rPr lang="uk-UA" b="1" cap="none" dirty="0" smtClean="0">
                <a:solidFill>
                  <a:srgbClr val="002060"/>
                </a:solidFill>
              </a:rPr>
              <a:t>права та їх захист</a:t>
            </a:r>
            <a:endParaRPr lang="ru-RU" cap="none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924944"/>
            <a:ext cx="7924800" cy="2832390"/>
          </a:xfrm>
        </p:spPr>
        <p:txBody>
          <a:bodyPr>
            <a:normAutofit/>
          </a:bodyPr>
          <a:lstStyle/>
          <a:p>
            <a:pPr algn="ctr"/>
            <a:endParaRPr lang="uk-UA" sz="3600" b="1" dirty="0" smtClean="0">
              <a:solidFill>
                <a:srgbClr val="002060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СОЦІАЛЬНІ ПОСЛУГИ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66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Чинники, що можуть зумовити складні життєві обставини </a:t>
            </a:r>
            <a:r>
              <a:rPr lang="uk-UA" sz="1600" b="1" dirty="0" smtClean="0">
                <a:solidFill>
                  <a:srgbClr val="002060"/>
                </a:solidFill>
              </a:rPr>
              <a:t>(продовження):</a:t>
            </a:r>
            <a:endParaRPr lang="uk-UA" sz="1600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ґ) інвалідність;</a:t>
            </a:r>
          </a:p>
          <a:p>
            <a:pPr marL="0" indent="0">
              <a:buNone/>
            </a:pPr>
            <a:r>
              <a:rPr lang="uk-UA" sz="4000" dirty="0"/>
              <a:t>д) бездомність;</a:t>
            </a:r>
          </a:p>
          <a:p>
            <a:pPr marL="0" indent="0">
              <a:buNone/>
            </a:pPr>
            <a:r>
              <a:rPr lang="uk-UA" sz="4000" dirty="0"/>
              <a:t>е) безробіття;</a:t>
            </a:r>
          </a:p>
          <a:p>
            <a:pPr marL="0" indent="0">
              <a:buNone/>
            </a:pPr>
            <a:r>
              <a:rPr lang="uk-UA" sz="4000" dirty="0"/>
              <a:t>є) малозабезпеченість особи;</a:t>
            </a:r>
          </a:p>
        </p:txBody>
      </p:sp>
    </p:spTree>
    <p:extLst>
      <p:ext uri="{BB962C8B-B14F-4D97-AF65-F5344CB8AC3E}">
        <p14:creationId xmlns:p14="http://schemas.microsoft.com/office/powerpoint/2010/main" val="238381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Чинники, що можуть зумовити складні життєві обставини </a:t>
            </a:r>
            <a:r>
              <a:rPr lang="uk-UA" sz="1600" b="1" dirty="0">
                <a:solidFill>
                  <a:srgbClr val="002060"/>
                </a:solidFill>
              </a:rPr>
              <a:t>(продовження):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4000" dirty="0"/>
              <a:t>ж) поведінкові розлади у дітей через розлучення батьків;</a:t>
            </a:r>
          </a:p>
          <a:p>
            <a:pPr marL="0" indent="0">
              <a:buNone/>
            </a:pPr>
            <a:r>
              <a:rPr lang="uk-UA" sz="4000" dirty="0"/>
              <a:t>з) ухилення батьками або особами, які їх замінюють, від виконання своїх обов’язків із виховання дитини;</a:t>
            </a:r>
          </a:p>
          <a:p>
            <a:pPr marL="0" indent="0">
              <a:buNone/>
            </a:pPr>
            <a:r>
              <a:rPr lang="uk-UA" sz="4000" dirty="0"/>
              <a:t>и) втрата соціальних зв’язків, у тому числі під час перебування в місцях позбавлення волі;</a:t>
            </a:r>
          </a:p>
          <a:p>
            <a:pPr marL="0" indent="0">
              <a:buNone/>
            </a:pPr>
            <a:r>
              <a:rPr lang="uk-UA" sz="4000" dirty="0"/>
              <a:t>і) жорстоке поводження з дитиною;</a:t>
            </a:r>
          </a:p>
        </p:txBody>
      </p:sp>
    </p:spTree>
    <p:extLst>
      <p:ext uri="{BB962C8B-B14F-4D97-AF65-F5344CB8AC3E}">
        <p14:creationId xmlns:p14="http://schemas.microsoft.com/office/powerpoint/2010/main" val="171349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Чинники, що можуть зумовити складні життєві обставини </a:t>
            </a:r>
            <a:r>
              <a:rPr lang="uk-UA" sz="1600" b="1" dirty="0">
                <a:solidFill>
                  <a:srgbClr val="002060"/>
                </a:solidFill>
              </a:rPr>
              <a:t>(продовження):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 smtClean="0"/>
              <a:t>ї) насильство за ознакою статі;</a:t>
            </a:r>
          </a:p>
          <a:p>
            <a:pPr marL="0" indent="0">
              <a:buNone/>
            </a:pPr>
            <a:r>
              <a:rPr lang="uk-UA" sz="3200" dirty="0" smtClean="0"/>
              <a:t>й) домашнє насильство;</a:t>
            </a:r>
          </a:p>
          <a:p>
            <a:pPr marL="0" indent="0">
              <a:buNone/>
            </a:pPr>
            <a:r>
              <a:rPr lang="uk-UA" sz="3200" dirty="0" smtClean="0"/>
              <a:t>к) потрапляння в ситуацію торгівлі людьми;</a:t>
            </a:r>
          </a:p>
          <a:p>
            <a:pPr marL="0" indent="0">
              <a:buNone/>
            </a:pPr>
            <a:r>
              <a:rPr lang="uk-UA" sz="3200" dirty="0" smtClean="0"/>
              <a:t>л) шкода, завдана пожежею, стихійним лихом, катастрофою, бойовими діями, терористичним актом, збройним конфліктом, тимчасовою окупацією.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07483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Значення понять: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похилий вік?</a:t>
            </a:r>
          </a:p>
          <a:p>
            <a:pPr marL="0" indent="0">
              <a:buNone/>
            </a:pPr>
            <a:endParaRPr lang="uk-UA" sz="4000" dirty="0" smtClean="0"/>
          </a:p>
          <a:p>
            <a:pPr marL="0" indent="0">
              <a:buNone/>
            </a:pPr>
            <a:endParaRPr lang="uk-UA" sz="4000" dirty="0" smtClean="0"/>
          </a:p>
          <a:p>
            <a:pPr marL="0" indent="0">
              <a:buNone/>
            </a:pPr>
            <a:r>
              <a:rPr lang="uk-UA" sz="4000" dirty="0" smtClean="0"/>
              <a:t>малозабезпеченість особи (мало – це скільки)?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68265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малозабезпечена особа 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особа</a:t>
            </a:r>
            <a:r>
              <a:rPr lang="uk-UA" dirty="0"/>
              <a:t>, середньомісячний сукупний дохід якої за </a:t>
            </a:r>
            <a:r>
              <a:rPr lang="uk-UA" b="1" dirty="0" smtClean="0"/>
              <a:t>ОДИН КВАРТАЛ</a:t>
            </a:r>
            <a:r>
              <a:rPr lang="uk-UA" dirty="0" smtClean="0"/>
              <a:t>, </a:t>
            </a:r>
            <a:r>
              <a:rPr lang="uk-UA" dirty="0"/>
              <a:t>який передує місяцю, що є попереднім до місяця звернення за наданням соціальних послуг, </a:t>
            </a:r>
            <a:r>
              <a:rPr lang="uk-UA" b="1" dirty="0" smtClean="0"/>
              <a:t>НЕ ПЕРЕВИЩУЄ ДВОХ ПРОЖИТКОВИХ МІНІМУМІВ </a:t>
            </a:r>
            <a:r>
              <a:rPr lang="uk-UA" dirty="0" smtClean="0"/>
              <a:t>для </a:t>
            </a:r>
            <a:r>
              <a:rPr lang="uk-UA" dirty="0"/>
              <a:t>відповідної категорії осіб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Середньомісячний сукупний дохід особи визначається шляхом автоматизованого обміну наявними даними між інформаційно-телекомунікаційними системами органів влади, підприємств, установ, організацій та обчислюється шляхом </a:t>
            </a:r>
            <a:r>
              <a:rPr lang="uk-UA" b="1" dirty="0" smtClean="0"/>
              <a:t>ДІЛЕННЯ СЕРЕДНЬОМІСЯЧНОГО СУКУПНОГО ДОХОДУ ЇЇ СІМ’Ї НА КІЛЬКІСТЬ ЧЛЕНІВ СІМ’Ї</a:t>
            </a:r>
            <a:r>
              <a:rPr lang="uk-UA" dirty="0" smtClean="0"/>
              <a:t>, </a:t>
            </a:r>
            <a:r>
              <a:rPr lang="uk-UA" dirty="0"/>
              <a:t>які включаються до її складу. 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112289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Прожитковий</a:t>
            </a:r>
            <a:r>
              <a:rPr lang="uk-UA" b="1" dirty="0" smtClean="0"/>
              <a:t> </a:t>
            </a:r>
            <a:r>
              <a:rPr lang="uk-UA" b="1" dirty="0">
                <a:solidFill>
                  <a:srgbClr val="002060"/>
                </a:solidFill>
              </a:rPr>
              <a:t>МІНІМУМ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Закон України від 03.11.2022 р. (із змінами) № 2710-IX «Про Державний бюджет України на 2023 рік»</a:t>
            </a:r>
          </a:p>
          <a:p>
            <a:pPr marL="0" indent="0">
              <a:buNone/>
            </a:pPr>
            <a:r>
              <a:rPr lang="uk-UA" b="1" dirty="0" smtClean="0"/>
              <a:t>Стаття </a:t>
            </a:r>
            <a:r>
              <a:rPr lang="uk-UA" b="1" dirty="0"/>
              <a:t>7. </a:t>
            </a:r>
            <a:r>
              <a:rPr lang="uk-UA" dirty="0"/>
              <a:t>Установити </a:t>
            </a:r>
            <a:r>
              <a:rPr lang="uk-UA" b="1" dirty="0"/>
              <a:t>з 1 січня 2023 року </a:t>
            </a:r>
            <a:r>
              <a:rPr lang="uk-UA" dirty="0"/>
              <a:t>прожитковий мінімум на одну особу в розрахунку на місяць у розмірі </a:t>
            </a:r>
            <a:r>
              <a:rPr lang="uk-UA" b="1" dirty="0"/>
              <a:t>2589 гривень</a:t>
            </a:r>
            <a:r>
              <a:rPr lang="uk-UA" dirty="0"/>
              <a:t>, а для основних соціальних і демографічних груп населення:</a:t>
            </a:r>
          </a:p>
          <a:p>
            <a:pPr marL="0" indent="0">
              <a:buNone/>
            </a:pPr>
            <a:r>
              <a:rPr lang="uk-UA" dirty="0"/>
              <a:t>дітей віком до 6 років - 2272 гривні;</a:t>
            </a:r>
          </a:p>
          <a:p>
            <a:pPr marL="0" indent="0">
              <a:buNone/>
            </a:pPr>
            <a:r>
              <a:rPr lang="uk-UA" dirty="0"/>
              <a:t>дітей віком від 6 до 18 років - 2833 гривні;</a:t>
            </a:r>
          </a:p>
          <a:p>
            <a:pPr marL="0" indent="0">
              <a:buNone/>
            </a:pPr>
            <a:r>
              <a:rPr lang="uk-UA" dirty="0"/>
              <a:t>працездатних осіб - 2684 гривні;</a:t>
            </a:r>
          </a:p>
          <a:p>
            <a:pPr marL="0" indent="0">
              <a:buNone/>
            </a:pPr>
            <a:r>
              <a:rPr lang="uk-UA" dirty="0"/>
              <a:t>працездатних осіб, який застосовується для визначення базового розміру посадового окладу судді, - 2102 гривні;</a:t>
            </a:r>
          </a:p>
          <a:p>
            <a:pPr marL="0" indent="0">
              <a:buNone/>
            </a:pPr>
            <a:r>
              <a:rPr lang="uk-UA" dirty="0"/>
              <a:t>працездатних осіб, який застосовується для визначення посадових окладів працівників інших державних органів, оплата праці яких регулюється спеціальними законами, а також працівників податкових і митних органів - 2102 гривні;</a:t>
            </a:r>
          </a:p>
          <a:p>
            <a:pPr marL="0" indent="0">
              <a:buNone/>
            </a:pPr>
            <a:r>
              <a:rPr lang="uk-UA" dirty="0"/>
              <a:t>працездатних осіб, який застосовується для визначення посадового окладу прокурора окружної прокуратури, - 1600 гривень;</a:t>
            </a:r>
          </a:p>
          <a:p>
            <a:pPr marL="0" indent="0">
              <a:buNone/>
            </a:pPr>
            <a:r>
              <a:rPr lang="uk-UA" dirty="0"/>
              <a:t>осіб, які втратили працездатність, - 2093 гривні.</a:t>
            </a:r>
          </a:p>
        </p:txBody>
      </p:sp>
    </p:spTree>
    <p:extLst>
      <p:ext uri="{BB962C8B-B14F-4D97-AF65-F5344CB8AC3E}">
        <p14:creationId xmlns:p14="http://schemas.microsoft.com/office/powerpoint/2010/main" val="469742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2. Система надання соціальних послуг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200" dirty="0"/>
              <a:t>правова </a:t>
            </a:r>
            <a:r>
              <a:rPr lang="uk-UA" sz="3200" dirty="0" smtClean="0"/>
              <a:t>основа</a:t>
            </a:r>
          </a:p>
          <a:p>
            <a:pPr marL="0" indent="0" algn="ctr">
              <a:buNone/>
            </a:pPr>
            <a:r>
              <a:rPr lang="uk-UA" sz="3200" dirty="0" smtClean="0"/>
              <a:t>принципи</a:t>
            </a:r>
          </a:p>
          <a:p>
            <a:pPr marL="0" indent="0" algn="ctr">
              <a:buNone/>
            </a:pPr>
            <a:r>
              <a:rPr lang="uk-UA" sz="3200" dirty="0" smtClean="0"/>
              <a:t>способи </a:t>
            </a:r>
            <a:r>
              <a:rPr lang="uk-UA" sz="3200" dirty="0"/>
              <a:t>і </a:t>
            </a:r>
            <a:r>
              <a:rPr lang="uk-UA" sz="3200" dirty="0" smtClean="0"/>
              <a:t>форми надання </a:t>
            </a:r>
            <a:r>
              <a:rPr lang="uk-UA" sz="3200" dirty="0"/>
              <a:t>соціальних </a:t>
            </a:r>
            <a:r>
              <a:rPr lang="uk-UA" sz="3200" dirty="0" smtClean="0"/>
              <a:t>послуг</a:t>
            </a:r>
          </a:p>
          <a:p>
            <a:pPr marL="0" indent="0" algn="ctr">
              <a:buNone/>
            </a:pPr>
            <a:r>
              <a:rPr lang="uk-UA" sz="3200" dirty="0" smtClean="0"/>
              <a:t>сукупність </a:t>
            </a:r>
            <a:r>
              <a:rPr lang="uk-UA" sz="3200" dirty="0"/>
              <a:t>суб’єктів, що взаємодіють на всіх етапах організації надання соціальних послуг</a:t>
            </a:r>
          </a:p>
        </p:txBody>
      </p:sp>
    </p:spTree>
    <p:extLst>
      <p:ext uri="{BB962C8B-B14F-4D97-AF65-F5344CB8AC3E}">
        <p14:creationId xmlns:p14="http://schemas.microsoft.com/office/powerpoint/2010/main" val="2425028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Суб’єкти системи надання соціальних послуг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1) уповноважені органи у сфері надання соціальних послуг;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2) отримувачі соціальних послуг;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3) надавачі соціальних послуг;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4) об’єднання працівників системи надання соціальних послуг;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5) об’єднання надавачів соціальних послуг;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6) об’єднання отримувачів соціальних послуг.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3139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уповноважені органи у сфері надання соціальних послуг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1) центральний орган виконавчої влади, що забезпечує формування державної політики у сфері соціального захисту населення;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2) Рада міністрів Автономної Республіки Крим, місцеві державні адміністрації;</a:t>
            </a:r>
            <a:endParaRPr lang="en-US" sz="2800" dirty="0"/>
          </a:p>
          <a:p>
            <a:pPr marL="0" indent="0">
              <a:buNone/>
            </a:pPr>
            <a:r>
              <a:rPr lang="uk-UA" sz="2800" dirty="0"/>
              <a:t>3) виконавчі органи міських рад міст обласного значення, рад об’єднаних територіальних громад.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3094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отримувачі соціальних послуг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000" dirty="0"/>
              <a:t>особи/сім’ї, які належать до вразливих груп населення та/або перебувають у складних життєвих обставинах, яким надаються соціальні послуги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065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План лекційного заняття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3200" dirty="0" smtClean="0"/>
              <a:t>1. Соціальні послуги: загальна характеристика.</a:t>
            </a:r>
          </a:p>
          <a:p>
            <a:pPr marL="0" indent="0" algn="just">
              <a:buNone/>
            </a:pPr>
            <a:r>
              <a:rPr lang="uk-UA" sz="3200" dirty="0" smtClean="0"/>
              <a:t>2. Система надання соціальних послуг.</a:t>
            </a:r>
          </a:p>
          <a:p>
            <a:pPr marL="0" indent="0" algn="just">
              <a:buNone/>
            </a:pPr>
            <a:r>
              <a:rPr lang="uk-UA" sz="3200" dirty="0" smtClean="0"/>
              <a:t>3. Класифікація, типи соціальних послуг та порядок їх надання.</a:t>
            </a:r>
          </a:p>
          <a:p>
            <a:pPr marL="0" indent="0" algn="just">
              <a:buNone/>
            </a:pPr>
            <a:r>
              <a:rPr lang="uk-UA" sz="3200" dirty="0" smtClean="0"/>
              <a:t>4. Порядок надання соціальних послуг</a:t>
            </a:r>
          </a:p>
          <a:p>
            <a:pPr marL="0" indent="0" algn="just">
              <a:buNone/>
            </a:pPr>
            <a:r>
              <a:rPr lang="uk-UA" sz="3200" dirty="0" smtClean="0"/>
              <a:t>5. Організація та фінансування надання соціальних послуг. Відповідальність за порушення вимог законодавства про соціальні послуги.</a:t>
            </a:r>
          </a:p>
          <a:p>
            <a:pPr lvl="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871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вразливі</a:t>
            </a:r>
            <a:r>
              <a:rPr lang="uk-UA" dirty="0" smtClean="0"/>
              <a:t> </a:t>
            </a:r>
            <a:r>
              <a:rPr lang="uk-UA" b="1" dirty="0">
                <a:solidFill>
                  <a:srgbClr val="002060"/>
                </a:solidFill>
              </a:rPr>
              <a:t>групи</a:t>
            </a:r>
            <a:r>
              <a:rPr lang="uk-UA" dirty="0" smtClean="0"/>
              <a:t> </a:t>
            </a:r>
            <a:r>
              <a:rPr lang="uk-UA" b="1" dirty="0">
                <a:solidFill>
                  <a:srgbClr val="002060"/>
                </a:solidFill>
              </a:rPr>
              <a:t>населення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600" dirty="0"/>
              <a:t>особи/сім’ї, які мають найвищий ризик потрапляння у складні життєві обставини через вплив несприятливих зовнішніх та/або внутрішніх чинників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8020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Надавачі </a:t>
            </a:r>
            <a:r>
              <a:rPr lang="uk-UA" b="1" dirty="0">
                <a:solidFill>
                  <a:srgbClr val="002060"/>
                </a:solidFill>
              </a:rPr>
              <a:t>соціальних послуг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dirty="0"/>
              <a:t>юридичні та фізичні особи, фізичні особи-підприємці, які включені до розділу «Надавачі соціальних послуг» Реєстру надавачів та отримувачів соціальних </a:t>
            </a:r>
            <a:r>
              <a:rPr lang="uk-UA" sz="2800" dirty="0" smtClean="0"/>
              <a:t>послуг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Вони </a:t>
            </a:r>
            <a:r>
              <a:rPr lang="uk-UA" b="1" dirty="0"/>
              <a:t>можуть належати </a:t>
            </a:r>
            <a:r>
              <a:rPr lang="uk-UA" b="1" dirty="0" smtClean="0"/>
              <a:t>до:</a:t>
            </a:r>
          </a:p>
          <a:p>
            <a:pPr marL="0" indent="0">
              <a:buNone/>
            </a:pPr>
            <a:r>
              <a:rPr lang="uk-UA" dirty="0" smtClean="0"/>
              <a:t>а</a:t>
            </a:r>
            <a:r>
              <a:rPr lang="uk-UA" dirty="0"/>
              <a:t>) </a:t>
            </a:r>
            <a:r>
              <a:rPr lang="uk-UA" dirty="0" smtClean="0"/>
              <a:t>державного;</a:t>
            </a:r>
          </a:p>
          <a:p>
            <a:pPr marL="0" indent="0">
              <a:buNone/>
            </a:pPr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dirty="0" smtClean="0"/>
              <a:t>комунального;</a:t>
            </a:r>
          </a:p>
          <a:p>
            <a:pPr marL="0" indent="0">
              <a:buNone/>
            </a:pPr>
            <a:r>
              <a:rPr lang="uk-UA" dirty="0" smtClean="0"/>
              <a:t>в</a:t>
            </a:r>
            <a:r>
              <a:rPr lang="uk-UA" dirty="0"/>
              <a:t>) недержавного секторів.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74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1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655948" y="476672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6000" b="1" dirty="0" smtClean="0">
              <a:solidFill>
                <a:srgbClr val="0070C0"/>
              </a:solidFill>
            </a:endParaRPr>
          </a:p>
          <a:p>
            <a:pPr algn="ctr"/>
            <a:endParaRPr lang="uk-UA" sz="6000" b="1" dirty="0">
              <a:solidFill>
                <a:srgbClr val="0070C0"/>
              </a:solidFill>
            </a:endParaRPr>
          </a:p>
          <a:p>
            <a:pPr algn="ctr"/>
            <a:r>
              <a:rPr lang="uk-UA" sz="6000" b="1" dirty="0" smtClean="0">
                <a:solidFill>
                  <a:srgbClr val="0070C0"/>
                </a:solidFill>
              </a:rPr>
              <a:t>Дякую за увагу!!!</a:t>
            </a:r>
          </a:p>
          <a:p>
            <a:pPr algn="ctr"/>
            <a:endParaRPr lang="uk-UA" sz="6000" b="1" dirty="0">
              <a:solidFill>
                <a:srgbClr val="0070C0"/>
              </a:solidFill>
            </a:endParaRPr>
          </a:p>
          <a:p>
            <a:pPr algn="ctr"/>
            <a:r>
              <a:rPr lang="uk-UA" sz="6000" b="1" dirty="0" smtClean="0">
                <a:solidFill>
                  <a:srgbClr val="0070C0"/>
                </a:solidFill>
                <a:sym typeface="Wingdings" pitchFamily="2" charset="2"/>
              </a:rPr>
              <a:t></a:t>
            </a:r>
            <a:endParaRPr lang="uk-UA" sz="6000" b="1" dirty="0" smtClean="0">
              <a:solidFill>
                <a:srgbClr val="0070C0"/>
              </a:solidFill>
            </a:endParaRPr>
          </a:p>
          <a:p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65570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Нормативне регулювання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r>
              <a:rPr lang="uk-UA" dirty="0"/>
              <a:t>Про соціальні послуги: Закон України від 17.01.2019 р. (із змінами) № 2671-</a:t>
            </a:r>
            <a:r>
              <a:rPr lang="en-US" dirty="0"/>
              <a:t>VIII. URL: https://zakon.rada.gov.ua/laws/show/2671-19#Text.</a:t>
            </a:r>
          </a:p>
          <a:p>
            <a:r>
              <a:rPr lang="uk-UA" dirty="0"/>
              <a:t>Про організацію надання соціальних послуг : Постанова Кабінету Міністрів України від 01.06.2020 р. (із змінами) № 587. </a:t>
            </a:r>
            <a:r>
              <a:rPr lang="en-US" dirty="0"/>
              <a:t>URL: https://zakon.rada.gov.ua/laws/show/587-2020-%D0%BF#Text.</a:t>
            </a:r>
          </a:p>
          <a:p>
            <a:r>
              <a:rPr lang="uk-UA" dirty="0"/>
              <a:t>Про затвердження Положення про Міністерство соціальної політики України : Постанова Кабінету Міністрів України від 17.06.2015 р. (із змінами) № 423. </a:t>
            </a:r>
            <a:r>
              <a:rPr lang="en-US" dirty="0"/>
              <a:t>URL: https://zakon.rada.gov.ua/laws/show/423-2015-%D0%BF#Text.</a:t>
            </a:r>
          </a:p>
          <a:p>
            <a:pPr lvl="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30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Нормативне регулювання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lnSpcReduction="10000"/>
          </a:bodyPr>
          <a:lstStyle/>
          <a:p>
            <a:r>
              <a:rPr lang="uk-UA" smtClean="0"/>
              <a:t>Деякі </a:t>
            </a:r>
            <a:r>
              <a:rPr lang="uk-UA" dirty="0"/>
              <a:t>питання здійснення державного контролю/моніторингу за дотриманням вимог законодавства під час надання соціальної підтримки, соціальних послуг та за дотриманням прав дітей : Постанова Кабінету Міністрів України від 06.10.2021 р. (із змінами) № 1035. </a:t>
            </a:r>
            <a:r>
              <a:rPr lang="en-US" dirty="0"/>
              <a:t>URL: https://zakon.rada.gov.ua/laws/show/1035-2021-%D0%BF#Text.</a:t>
            </a:r>
          </a:p>
          <a:p>
            <a:r>
              <a:rPr lang="uk-UA" dirty="0"/>
              <a:t>Деякі питання надання соціальних послуг шляхом соціального замовлення : Постанова Кабінету Міністрів України від 01.06.2020 р. (із змінами) № 450. </a:t>
            </a:r>
            <a:r>
              <a:rPr lang="en-US" dirty="0"/>
              <a:t>URL: https://zakon.rada.gov.ua/laws/show/450-2020-%D0%BF#Text.</a:t>
            </a:r>
          </a:p>
          <a:p>
            <a:r>
              <a:rPr lang="uk-UA" dirty="0"/>
              <a:t>Про затвердження Порядку проведення моніторингу надання та оцінки якості соціальних послуг : Постанова Кабінету Міністрів України від 01.06.2020 р. (із змінами) № 449. </a:t>
            </a:r>
            <a:r>
              <a:rPr lang="en-US" dirty="0"/>
              <a:t>URL: https://zakon.rada.gov.ua/laws/show/449-2020-%D0%BF#Text</a:t>
            </a:r>
          </a:p>
          <a:p>
            <a:pPr lvl="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4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</a:rPr>
              <a:t>соціальні послуги </a:t>
            </a:r>
            <a:endParaRPr lang="uk-UA" sz="4800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dirty="0" smtClean="0"/>
              <a:t>дії, спрямовані на </a:t>
            </a:r>
            <a:r>
              <a:rPr lang="uk-UA" sz="4000" b="1" dirty="0" smtClean="0"/>
              <a:t>ПРОФІЛАКТИКУ</a:t>
            </a:r>
            <a:r>
              <a:rPr lang="uk-UA" sz="4000" dirty="0" smtClean="0"/>
              <a:t> складних життєвих обставин, </a:t>
            </a:r>
            <a:r>
              <a:rPr lang="uk-UA" sz="4000" b="1" dirty="0" smtClean="0"/>
              <a:t>ПОДОЛАННЯ</a:t>
            </a:r>
            <a:r>
              <a:rPr lang="uk-UA" sz="4000" dirty="0" smtClean="0"/>
              <a:t> таких обставин або </a:t>
            </a:r>
            <a:r>
              <a:rPr lang="uk-UA" sz="4000" b="1" dirty="0" smtClean="0"/>
              <a:t>МІНІМІЗАЦІЮ </a:t>
            </a:r>
            <a:r>
              <a:rPr lang="uk-UA" sz="4000" dirty="0" smtClean="0"/>
              <a:t>їх негативних наслідків для осіб/сімей, які в них перебувають</a:t>
            </a:r>
          </a:p>
          <a:p>
            <a:pPr lvl="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05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</a:rPr>
              <a:t>Базові соціальні послуги </a:t>
            </a:r>
            <a:endParaRPr lang="uk-UA" sz="4800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4000" dirty="0"/>
              <a:t>соціальні послуги, надання яких отримувачам соціальних послуг забезпечується Київською та Севастопольською міськими державними адміністраціями, районними, районними у містах Києві та Севастополі державними адміністраціями, виконавчими органами міських рад міст обласного значення, а також виконавчими органами сільських, селищних, міських рад об’єднаних територіальних громад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85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Основні цілі надання соціальних послуг 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1) профілактика складних життєвих обставин;</a:t>
            </a:r>
          </a:p>
          <a:p>
            <a:pPr marL="0" indent="0">
              <a:buNone/>
            </a:pPr>
            <a:r>
              <a:rPr lang="uk-UA" sz="4000" dirty="0" smtClean="0"/>
              <a:t>2) подолання складних життєвих обставин;</a:t>
            </a:r>
          </a:p>
          <a:p>
            <a:pPr marL="0" indent="0">
              <a:buNone/>
            </a:pPr>
            <a:r>
              <a:rPr lang="uk-UA" sz="4000" dirty="0" smtClean="0"/>
              <a:t>3) мінімізація негативних наслідків складних життєвих обставин.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61492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2060"/>
                </a:solidFill>
              </a:rPr>
              <a:t>складні життєві обставини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dirty="0" smtClean="0"/>
              <a:t>обставини, що негативно впливають на життя, стан здоров’я та розвиток особи, функціонування сім’ї, які особа/сім’я не може подолати самостійно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23283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9904" y="548680"/>
            <a:ext cx="8266552" cy="115212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Чинники, що можуть зумовити складні життєві обставини: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9903" y="1700808"/>
            <a:ext cx="8266553" cy="48579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4000" dirty="0"/>
              <a:t>а) похилий вік;</a:t>
            </a:r>
          </a:p>
          <a:p>
            <a:pPr marL="0" indent="0">
              <a:buNone/>
            </a:pPr>
            <a:r>
              <a:rPr lang="uk-UA" sz="4000" dirty="0"/>
              <a:t>б) часткова або повна втрата рухової активності, пам’яті;</a:t>
            </a:r>
          </a:p>
          <a:p>
            <a:pPr marL="0" indent="0">
              <a:buNone/>
            </a:pPr>
            <a:r>
              <a:rPr lang="uk-UA" sz="4000" dirty="0"/>
              <a:t>в) невиліковні хвороби, хвороби, що потребують тривалого лікування;</a:t>
            </a:r>
          </a:p>
          <a:p>
            <a:pPr marL="0" indent="0">
              <a:buNone/>
            </a:pPr>
            <a:r>
              <a:rPr lang="uk-UA" sz="4000" dirty="0"/>
              <a:t>г) психічні та поведінкові розлади, у тому числі внаслідок вживання психоактивних речовин;</a:t>
            </a:r>
          </a:p>
        </p:txBody>
      </p:sp>
    </p:spTree>
    <p:extLst>
      <p:ext uri="{BB962C8B-B14F-4D97-AF65-F5344CB8AC3E}">
        <p14:creationId xmlns:p14="http://schemas.microsoft.com/office/powerpoint/2010/main" val="373475548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425</TotalTime>
  <Words>935</Words>
  <Application>Microsoft Office PowerPoint</Application>
  <PresentationFormat>Экран (4:3)</PresentationFormat>
  <Paragraphs>97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Century Gothic</vt:lpstr>
      <vt:lpstr>Wingdings</vt:lpstr>
      <vt:lpstr>Wingdings 3</vt:lpstr>
      <vt:lpstr>Сектор</vt:lpstr>
      <vt:lpstr>Світ послуг: права та їх захист</vt:lpstr>
      <vt:lpstr>План лекційного заняття</vt:lpstr>
      <vt:lpstr>Нормативне регулювання</vt:lpstr>
      <vt:lpstr>Нормативне регулювання</vt:lpstr>
      <vt:lpstr>соціальні послуги </vt:lpstr>
      <vt:lpstr>Базові соціальні послуги </vt:lpstr>
      <vt:lpstr>Основні цілі надання соціальних послуг </vt:lpstr>
      <vt:lpstr>складні життєві обставини</vt:lpstr>
      <vt:lpstr>Чинники, що можуть зумовити складні життєві обставини:</vt:lpstr>
      <vt:lpstr>Чинники, що можуть зумовити складні життєві обставини (продовження):</vt:lpstr>
      <vt:lpstr>Чинники, що можуть зумовити складні життєві обставини (продовження):</vt:lpstr>
      <vt:lpstr>Чинники, що можуть зумовити складні життєві обставини (продовження):</vt:lpstr>
      <vt:lpstr>Значення понять:</vt:lpstr>
      <vt:lpstr>малозабезпечена особа </vt:lpstr>
      <vt:lpstr>Прожитковий МІНІМУМ</vt:lpstr>
      <vt:lpstr>2. Система надання соціальних послуг</vt:lpstr>
      <vt:lpstr>Суб’єкти системи надання соціальних послуг </vt:lpstr>
      <vt:lpstr>уповноважені органи у сфері надання соціальних послуг</vt:lpstr>
      <vt:lpstr>отримувачі соціальних послуг</vt:lpstr>
      <vt:lpstr>вразливі групи населення</vt:lpstr>
      <vt:lpstr>Надавачі соціальних послуг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Инна</cp:lastModifiedBy>
  <cp:revision>39</cp:revision>
  <cp:lastPrinted>2019-03-06T10:54:58Z</cp:lastPrinted>
  <dcterms:created xsi:type="dcterms:W3CDTF">2019-03-06T08:46:50Z</dcterms:created>
  <dcterms:modified xsi:type="dcterms:W3CDTF">2023-10-03T06:25:47Z</dcterms:modified>
</cp:coreProperties>
</file>