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2"/>
  </p:notesMasterIdLst>
  <p:sldIdLst>
    <p:sldId id="349" r:id="rId2"/>
    <p:sldId id="322" r:id="rId3"/>
    <p:sldId id="356" r:id="rId4"/>
    <p:sldId id="323" r:id="rId5"/>
    <p:sldId id="324" r:id="rId6"/>
    <p:sldId id="357" r:id="rId7"/>
    <p:sldId id="359" r:id="rId8"/>
    <p:sldId id="358" r:id="rId9"/>
    <p:sldId id="360" r:id="rId10"/>
    <p:sldId id="361" r:id="rId11"/>
    <p:sldId id="362" r:id="rId12"/>
    <p:sldId id="321" r:id="rId13"/>
    <p:sldId id="346" r:id="rId14"/>
    <p:sldId id="287" r:id="rId15"/>
    <p:sldId id="325" r:id="rId16"/>
    <p:sldId id="326" r:id="rId17"/>
    <p:sldId id="351" r:id="rId18"/>
    <p:sldId id="327" r:id="rId19"/>
    <p:sldId id="352" r:id="rId20"/>
    <p:sldId id="328" r:id="rId21"/>
    <p:sldId id="329" r:id="rId22"/>
    <p:sldId id="353" r:id="rId23"/>
    <p:sldId id="330" r:id="rId24"/>
    <p:sldId id="331" r:id="rId25"/>
    <p:sldId id="354" r:id="rId26"/>
    <p:sldId id="332" r:id="rId27"/>
    <p:sldId id="355" r:id="rId28"/>
    <p:sldId id="333" r:id="rId29"/>
    <p:sldId id="334" r:id="rId30"/>
    <p:sldId id="336" r:id="rId31"/>
    <p:sldId id="337" r:id="rId32"/>
    <p:sldId id="340" r:id="rId33"/>
    <p:sldId id="348" r:id="rId34"/>
    <p:sldId id="338" r:id="rId35"/>
    <p:sldId id="339" r:id="rId36"/>
    <p:sldId id="341" r:id="rId37"/>
    <p:sldId id="343" r:id="rId38"/>
    <p:sldId id="344" r:id="rId39"/>
    <p:sldId id="306" r:id="rId40"/>
    <p:sldId id="350"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3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лександр Гришун" initials="АГ" lastIdx="1" clrIdx="0">
    <p:extLst>
      <p:ext uri="{19B8F6BF-5375-455C-9EA6-DF929625EA0E}">
        <p15:presenceInfo xmlns:p15="http://schemas.microsoft.com/office/powerpoint/2012/main" userId="7d2849c6d166c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76"/>
    <a:srgbClr val="26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32"/>
      </p:cViewPr>
      <p:guideLst>
        <p:guide orient="horz" pos="379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8744A-58AD-44BD-8243-13DD9445D718}" type="datetimeFigureOut">
              <a:rPr lang="ru-RU" smtClean="0"/>
              <a:t>12.12.2023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AF16A-5DA7-497E-959C-AE03A46289D7}" type="slidenum">
              <a:rPr lang="ru-RU" smtClean="0"/>
              <a:t>‹№›</a:t>
            </a:fld>
            <a:endParaRPr lang="ru-RU"/>
          </a:p>
        </p:txBody>
      </p:sp>
    </p:spTree>
    <p:extLst>
      <p:ext uri="{BB962C8B-B14F-4D97-AF65-F5344CB8AC3E}">
        <p14:creationId xmlns:p14="http://schemas.microsoft.com/office/powerpoint/2010/main" val="50690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323934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6538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71847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0439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85489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67889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7F47D77-E995-4AFA-83C8-984967F91BAD}" type="datetimeFigureOut">
              <a:rPr lang="ru-RU" smtClean="0"/>
              <a:t>12.12.2023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422721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7F47D77-E995-4AFA-83C8-984967F91BAD}" type="datetimeFigureOut">
              <a:rPr lang="ru-RU" smtClean="0"/>
              <a:t>12.12.2023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53647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F47D77-E995-4AFA-83C8-984967F91BAD}" type="datetimeFigureOut">
              <a:rPr lang="ru-RU" smtClean="0"/>
              <a:t>12.12.2023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36133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252013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7F47D77-E995-4AFA-83C8-984967F91BAD}" type="datetimeFigureOut">
              <a:rPr lang="ru-RU" smtClean="0"/>
              <a:t>12.12.2023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C3B9E1-54E9-4F20-A7CB-8F049A49D1DD}" type="slidenum">
              <a:rPr lang="ru-RU" smtClean="0"/>
              <a:t>‹№›</a:t>
            </a:fld>
            <a:endParaRPr lang="ru-RU"/>
          </a:p>
        </p:txBody>
      </p:sp>
    </p:spTree>
    <p:extLst>
      <p:ext uri="{BB962C8B-B14F-4D97-AF65-F5344CB8AC3E}">
        <p14:creationId xmlns:p14="http://schemas.microsoft.com/office/powerpoint/2010/main" val="111222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47D77-E995-4AFA-83C8-984967F91BAD}" type="datetimeFigureOut">
              <a:rPr lang="ru-RU" smtClean="0"/>
              <a:t>12.12.2023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3B9E1-54E9-4F20-A7CB-8F049A49D1DD}" type="slidenum">
              <a:rPr lang="ru-RU" smtClean="0"/>
              <a:t>‹№›</a:t>
            </a:fld>
            <a:endParaRPr lang="ru-RU"/>
          </a:p>
        </p:txBody>
      </p:sp>
    </p:spTree>
    <p:extLst>
      <p:ext uri="{BB962C8B-B14F-4D97-AF65-F5344CB8AC3E}">
        <p14:creationId xmlns:p14="http://schemas.microsoft.com/office/powerpoint/2010/main" val="216562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delo.ua/economy/vid-lanu-do-stolu-yak-jevropeiskii-zelenii-kurs-zminiv-jes-ta-ukrayinu-391780/" TargetMode="External"/><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2.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en.wikipedia.org/wiki/Yogi_Berra" TargetMode="External"/><Relationship Id="rId5" Type="http://schemas.openxmlformats.org/officeDocument/2006/relationships/hyperlink" Target="https://en.wikipedia.org/wiki/Antoine_de_Saint-Exup%C3%A9ry"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12.jp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2.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2.jp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en"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pic>
        <p:nvPicPr>
          <p:cNvPr id="10" name="Рисунок 9"/>
          <p:cNvPicPr>
            <a:picLocks noChangeAspect="1"/>
          </p:cNvPicPr>
          <p:nvPr/>
        </p:nvPicPr>
        <p:blipFill>
          <a:blip r:embed="rId3"/>
          <a:stretch>
            <a:fillRect/>
          </a:stretch>
        </p:blipFill>
        <p:spPr>
          <a:xfrm>
            <a:off x="635962" y="-21022"/>
            <a:ext cx="5041829" cy="6916344"/>
          </a:xfrm>
          <a:prstGeom prst="rect">
            <a:avLst/>
          </a:prstGeom>
          <a:solidFill>
            <a:srgbClr val="002176"/>
          </a:solidFill>
        </p:spPr>
      </p:pic>
      <p:sp>
        <p:nvSpPr>
          <p:cNvPr id="13" name="TextBox 12"/>
          <p:cNvSpPr txBox="1"/>
          <p:nvPr/>
        </p:nvSpPr>
        <p:spPr>
          <a:xfrm>
            <a:off x="9961626" y="423308"/>
            <a:ext cx="513410" cy="2527572"/>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NEWAGRO</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5154" y="206138"/>
            <a:ext cx="1180997" cy="2523314"/>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796" y="0"/>
            <a:ext cx="3794574" cy="846617"/>
          </a:xfrm>
          <a:prstGeom prst="rect">
            <a:avLst/>
          </a:prstGeom>
        </p:spPr>
      </p:pic>
      <p:sp>
        <p:nvSpPr>
          <p:cNvPr id="4" name="Прямоугольник 3"/>
          <p:cNvSpPr/>
          <p:nvPr/>
        </p:nvSpPr>
        <p:spPr>
          <a:xfrm>
            <a:off x="680683" y="1429850"/>
            <a:ext cx="4997108" cy="384720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Лекція</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16.</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Розробка</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бізнес</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-плану малого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сільськогосподарського</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виробництва</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у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відповідності</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до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стратегії</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Від</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ферми до столу»</a:t>
            </a:r>
          </a:p>
          <a:p>
            <a:pPr marL="0" marR="0" lvl="0" indent="0" algn="ctr" defTabSz="914400" rtl="0" eaLnBrk="1" fontAlgn="auto" latinLnBrk="0" hangingPunct="1">
              <a:lnSpc>
                <a:spcPct val="100000"/>
              </a:lnSpc>
              <a:spcBef>
                <a:spcPts val="600"/>
              </a:spcBef>
              <a:spcAft>
                <a:spcPts val="0"/>
              </a:spcAft>
              <a:buClrTx/>
              <a:buSzTx/>
              <a:buFontTx/>
              <a:buNone/>
              <a:tabLst/>
              <a:defRPr/>
            </a:pPr>
            <a:endParaRPr lang="ru-RU" sz="2400" b="1" dirty="0">
              <a:solidFill>
                <a:srgbClr val="002060"/>
              </a:solidFill>
              <a:latin typeface="Calibri" panose="020F0502020204030204"/>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Викладач: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uk-UA" sz="20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Батракова</a:t>
            </a:r>
            <a:r>
              <a:rPr kumimoji="0" lang="uk-UA" sz="20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Тетяна Іванівна, </a:t>
            </a:r>
            <a:r>
              <a:rPr lang="uk-UA" sz="2000" dirty="0">
                <a:solidFill>
                  <a:srgbClr val="002060"/>
                </a:solidFill>
                <a:latin typeface="Calibri" panose="020F0502020204030204"/>
                <a:cs typeface="Times New Roman" panose="02020603050405020304" pitchFamily="18" charset="0"/>
              </a:rPr>
              <a:t>к</a:t>
            </a: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r>
              <a:rPr kumimoji="0" lang="uk-UA" sz="2000" b="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е.н</a:t>
            </a:r>
            <a:r>
              <a:rPr kumimoji="0" lang="uk-UA"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доцент кафедри фінансів, банківської справи та страхування</a:t>
            </a: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14" name="Рисунок 13"/>
          <p:cNvPicPr>
            <a:picLocks noChangeAspect="1"/>
          </p:cNvPicPr>
          <p:nvPr/>
        </p:nvPicPr>
        <p:blipFill>
          <a:blip r:embed="rId6"/>
          <a:stretch>
            <a:fillRect/>
          </a:stretch>
        </p:blipFill>
        <p:spPr>
          <a:xfrm>
            <a:off x="982632" y="5275953"/>
            <a:ext cx="695391" cy="1569343"/>
          </a:xfrm>
          <a:prstGeom prst="rect">
            <a:avLst/>
          </a:prstGeom>
        </p:spPr>
      </p:pic>
      <p:sp>
        <p:nvSpPr>
          <p:cNvPr id="16" name="TextBox 15"/>
          <p:cNvSpPr txBox="1"/>
          <p:nvPr/>
        </p:nvSpPr>
        <p:spPr>
          <a:xfrm>
            <a:off x="599633" y="5305396"/>
            <a:ext cx="382999" cy="1600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a:t>
            </a:r>
            <a:endParaRPr kumimoji="0" lang="ru-RU"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7146" y="5617753"/>
            <a:ext cx="1059463" cy="1056237"/>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2000" y="5002791"/>
            <a:ext cx="1130764" cy="2286159"/>
          </a:xfrm>
          <a:prstGeom prst="rect">
            <a:avLst/>
          </a:prstGeom>
        </p:spPr>
      </p:pic>
    </p:spTree>
    <p:extLst>
      <p:ext uri="{BB962C8B-B14F-4D97-AF65-F5344CB8AC3E}">
        <p14:creationId xmlns:p14="http://schemas.microsoft.com/office/powerpoint/2010/main" val="176172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658979" y="784156"/>
            <a:ext cx="8303126" cy="6008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819850" y="899544"/>
            <a:ext cx="7981385" cy="588706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Для українського бізнесу сільськогосподарський вектор Європейської Зеленої Стратегії є дуже цікавим. У межах цієї  ініціативи українці розробили стратегію "Від лану до столу", яку вже інтегрували до Спільної аграрної політики ЄС.</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uk-UA"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У  стратегії наголошується, що "Від лану до столу" – це основна ідея ЄЗК. Програма спрямована на всебічне розв’язання проблем продовольчих систем, а ключова її думка – нерозривний зв'язок між здоровими людьми, здоровим суспільством та здоровою планетою. </a:t>
            </a:r>
            <a:r>
              <a:rPr lang="uk-UA" sz="1800" u="sng"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https://delo.ua/economy/vid-lanu-do-stolu-yak-jevropeiskii-zelenii-kurs-zminiv-jes-ta-ukrayinu-391780/</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uk-UA"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Автори "Від лану до столу" впевнені: перехід до стійких продовольчих систем відкриє також і величезні економічні можливості. Наприклад, лише в ЄС 33 млн людей не можуть дозволити собі вживати якісну їжу, при цьому 20% харчів витрачається даремно, а відсоток людей, що страждають від ожиріння, зростає.</a:t>
            </a:r>
          </a:p>
          <a:p>
            <a:pPr>
              <a:spcAft>
                <a:spcPts val="800"/>
              </a:spcAft>
            </a:pPr>
            <a:endParaRPr lang="uk-UA"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endPar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ru-RU"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570674" y="630382"/>
            <a:ext cx="3699164"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UKRAINIAN </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FARM TO TABLE</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STRATEGY</a:t>
            </a:r>
            <a:endPar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Прямоугольник 2"/>
          <p:cNvSpPr/>
          <p:nvPr/>
        </p:nvSpPr>
        <p:spPr>
          <a:xfrm>
            <a:off x="-310056" y="65024"/>
            <a:ext cx="3058510"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nvGrpSpPr>
          <p:cNvPr id="6" name="Группа 5"/>
          <p:cNvGrpSpPr/>
          <p:nvPr/>
        </p:nvGrpSpPr>
        <p:grpSpPr>
          <a:xfrm>
            <a:off x="0" y="1945930"/>
            <a:ext cx="2438400" cy="4912070"/>
            <a:chOff x="0" y="1945930"/>
            <a:chExt cx="2438400" cy="4912070"/>
          </a:xfrm>
          <a:blipFill dpi="0" rotWithShape="1">
            <a:blip r:embed="rId4"/>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658978" y="1"/>
            <a:ext cx="9533021"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УКРАЇНСЬКА СТРАТЕГІЯ ВІД ФЕРМИ ДО </a:t>
            </a:r>
            <a:r>
              <a:rPr lang="uk-UA" altLang="ru-RU" sz="2800" b="1" dirty="0">
                <a:solidFill>
                  <a:srgbClr val="002060"/>
                </a:solidFill>
                <a:latin typeface="Arial" panose="020B0604020202020204" pitchFamily="34" charset="0"/>
              </a:rPr>
              <a:t>СТОЛУ</a:t>
            </a:r>
            <a:endPar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2" name="Рисунок 1">
            <a:extLst>
              <a:ext uri="{FF2B5EF4-FFF2-40B4-BE49-F238E27FC236}">
                <a16:creationId xmlns:a16="http://schemas.microsoft.com/office/drawing/2014/main" id="{4CFF199E-6EA9-09B7-718D-54BCB4636176}"/>
              </a:ext>
            </a:extLst>
          </p:cNvPr>
          <p:cNvPicPr>
            <a:picLocks noChangeAspect="1"/>
          </p:cNvPicPr>
          <p:nvPr/>
        </p:nvPicPr>
        <p:blipFill>
          <a:blip r:embed="rId6"/>
          <a:stretch>
            <a:fillRect/>
          </a:stretch>
        </p:blipFill>
        <p:spPr>
          <a:xfrm>
            <a:off x="0" y="3764186"/>
            <a:ext cx="2426713" cy="3093813"/>
          </a:xfrm>
          <a:prstGeom prst="rect">
            <a:avLst/>
          </a:prstGeom>
        </p:spPr>
      </p:pic>
      <p:pic>
        <p:nvPicPr>
          <p:cNvPr id="13" name="Рисунок 12">
            <a:extLst>
              <a:ext uri="{FF2B5EF4-FFF2-40B4-BE49-F238E27FC236}">
                <a16:creationId xmlns:a16="http://schemas.microsoft.com/office/drawing/2014/main" id="{AB71D04C-722C-EE68-B4A1-5D2B3764AEE0}"/>
              </a:ext>
            </a:extLst>
          </p:cNvPr>
          <p:cNvPicPr>
            <a:picLocks noChangeAspect="1"/>
          </p:cNvPicPr>
          <p:nvPr/>
        </p:nvPicPr>
        <p:blipFill>
          <a:blip r:embed="rId7"/>
          <a:stretch>
            <a:fillRect/>
          </a:stretch>
        </p:blipFill>
        <p:spPr>
          <a:xfrm rot="2304057">
            <a:off x="1377758" y="2315106"/>
            <a:ext cx="801574" cy="676212"/>
          </a:xfrm>
          <a:prstGeom prst="rect">
            <a:avLst/>
          </a:prstGeom>
        </p:spPr>
      </p:pic>
      <p:pic>
        <p:nvPicPr>
          <p:cNvPr id="14" name="Рисунок 13">
            <a:extLst>
              <a:ext uri="{FF2B5EF4-FFF2-40B4-BE49-F238E27FC236}">
                <a16:creationId xmlns:a16="http://schemas.microsoft.com/office/drawing/2014/main" id="{A3EC78EC-D91C-804C-4BCE-E4B19554D491}"/>
              </a:ext>
            </a:extLst>
          </p:cNvPr>
          <p:cNvPicPr>
            <a:picLocks noChangeAspect="1"/>
          </p:cNvPicPr>
          <p:nvPr/>
        </p:nvPicPr>
        <p:blipFill>
          <a:blip r:embed="rId7"/>
          <a:stretch>
            <a:fillRect/>
          </a:stretch>
        </p:blipFill>
        <p:spPr>
          <a:xfrm>
            <a:off x="8797636" y="5015346"/>
            <a:ext cx="1607128" cy="1662546"/>
          </a:xfrm>
          <a:prstGeom prst="rect">
            <a:avLst/>
          </a:prstGeom>
        </p:spPr>
      </p:pic>
      <p:pic>
        <p:nvPicPr>
          <p:cNvPr id="15" name="Рисунок 14">
            <a:extLst>
              <a:ext uri="{FF2B5EF4-FFF2-40B4-BE49-F238E27FC236}">
                <a16:creationId xmlns:a16="http://schemas.microsoft.com/office/drawing/2014/main" id="{E40045FB-F380-B5DF-ED58-3447A720BCEB}"/>
              </a:ext>
            </a:extLst>
          </p:cNvPr>
          <p:cNvPicPr>
            <a:picLocks noChangeAspect="1"/>
          </p:cNvPicPr>
          <p:nvPr/>
        </p:nvPicPr>
        <p:blipFill>
          <a:blip r:embed="rId8"/>
          <a:stretch>
            <a:fillRect/>
          </a:stretch>
        </p:blipFill>
        <p:spPr>
          <a:xfrm>
            <a:off x="3186546" y="5015346"/>
            <a:ext cx="4142942" cy="1662546"/>
          </a:xfrm>
          <a:prstGeom prst="rect">
            <a:avLst/>
          </a:prstGeom>
        </p:spPr>
      </p:pic>
    </p:spTree>
    <p:extLst>
      <p:ext uri="{BB962C8B-B14F-4D97-AF65-F5344CB8AC3E}">
        <p14:creationId xmlns:p14="http://schemas.microsoft.com/office/powerpoint/2010/main" val="368274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658979" y="784156"/>
            <a:ext cx="8303126" cy="6008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819850" y="905914"/>
            <a:ext cx="7981385" cy="588706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uk-UA" sz="1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uk-UA" sz="1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uk-UA" sz="1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ru-RU" sz="1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sz="1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570674" y="630382"/>
            <a:ext cx="3699164"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UKRAINIAN </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FARM TO TABLE</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STRATEGY</a:t>
            </a:r>
            <a:endPar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Прямоугольник 2"/>
          <p:cNvSpPr/>
          <p:nvPr/>
        </p:nvSpPr>
        <p:spPr>
          <a:xfrm>
            <a:off x="-310056" y="65024"/>
            <a:ext cx="3058510"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658978" y="1"/>
            <a:ext cx="9533021"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УКРАЇНСЬКА СТРАТЕГІЯ ВІД ФЕРМИ ДО СТОЛУ</a:t>
            </a:r>
          </a:p>
        </p:txBody>
      </p:sp>
      <p:pic>
        <p:nvPicPr>
          <p:cNvPr id="2" name="Рисунок 1">
            <a:extLst>
              <a:ext uri="{FF2B5EF4-FFF2-40B4-BE49-F238E27FC236}">
                <a16:creationId xmlns:a16="http://schemas.microsoft.com/office/drawing/2014/main" id="{4CFF199E-6EA9-09B7-718D-54BCB4636176}"/>
              </a:ext>
            </a:extLst>
          </p:cNvPr>
          <p:cNvPicPr>
            <a:picLocks noChangeAspect="1"/>
          </p:cNvPicPr>
          <p:nvPr/>
        </p:nvPicPr>
        <p:blipFill>
          <a:blip r:embed="rId5"/>
          <a:stretch>
            <a:fillRect/>
          </a:stretch>
        </p:blipFill>
        <p:spPr>
          <a:xfrm>
            <a:off x="0" y="3764186"/>
            <a:ext cx="2426713" cy="3093813"/>
          </a:xfrm>
          <a:prstGeom prst="rect">
            <a:avLst/>
          </a:prstGeom>
        </p:spPr>
      </p:pic>
      <p:pic>
        <p:nvPicPr>
          <p:cNvPr id="13" name="Рисунок 12">
            <a:extLst>
              <a:ext uri="{FF2B5EF4-FFF2-40B4-BE49-F238E27FC236}">
                <a16:creationId xmlns:a16="http://schemas.microsoft.com/office/drawing/2014/main" id="{AB71D04C-722C-EE68-B4A1-5D2B3764AEE0}"/>
              </a:ext>
            </a:extLst>
          </p:cNvPr>
          <p:cNvPicPr>
            <a:picLocks noChangeAspect="1"/>
          </p:cNvPicPr>
          <p:nvPr/>
        </p:nvPicPr>
        <p:blipFill>
          <a:blip r:embed="rId6"/>
          <a:stretch>
            <a:fillRect/>
          </a:stretch>
        </p:blipFill>
        <p:spPr>
          <a:xfrm rot="2304057">
            <a:off x="1377758" y="2315106"/>
            <a:ext cx="801574" cy="676212"/>
          </a:xfrm>
          <a:prstGeom prst="rect">
            <a:avLst/>
          </a:prstGeom>
        </p:spPr>
      </p:pic>
      <p:pic>
        <p:nvPicPr>
          <p:cNvPr id="14" name="Рисунок 13">
            <a:extLst>
              <a:ext uri="{FF2B5EF4-FFF2-40B4-BE49-F238E27FC236}">
                <a16:creationId xmlns:a16="http://schemas.microsoft.com/office/drawing/2014/main" id="{A3EC78EC-D91C-804C-4BCE-E4B19554D491}"/>
              </a:ext>
            </a:extLst>
          </p:cNvPr>
          <p:cNvPicPr>
            <a:picLocks noChangeAspect="1"/>
          </p:cNvPicPr>
          <p:nvPr/>
        </p:nvPicPr>
        <p:blipFill>
          <a:blip r:embed="rId6"/>
          <a:stretch>
            <a:fillRect/>
          </a:stretch>
        </p:blipFill>
        <p:spPr>
          <a:xfrm>
            <a:off x="8797636" y="5666508"/>
            <a:ext cx="1607128" cy="1011383"/>
          </a:xfrm>
          <a:prstGeom prst="rect">
            <a:avLst/>
          </a:prstGeom>
        </p:spPr>
      </p:pic>
      <p:pic>
        <p:nvPicPr>
          <p:cNvPr id="11" name="Рисунок 10">
            <a:extLst>
              <a:ext uri="{FF2B5EF4-FFF2-40B4-BE49-F238E27FC236}">
                <a16:creationId xmlns:a16="http://schemas.microsoft.com/office/drawing/2014/main" id="{3D848EE3-03AC-9AC2-1243-EFC3436FAEA8}"/>
              </a:ext>
            </a:extLst>
          </p:cNvPr>
          <p:cNvPicPr>
            <a:picLocks noChangeAspect="1"/>
          </p:cNvPicPr>
          <p:nvPr/>
        </p:nvPicPr>
        <p:blipFill>
          <a:blip r:embed="rId7"/>
          <a:stretch>
            <a:fillRect/>
          </a:stretch>
        </p:blipFill>
        <p:spPr>
          <a:xfrm>
            <a:off x="3006435" y="980067"/>
            <a:ext cx="7723403" cy="5697823"/>
          </a:xfrm>
          <a:prstGeom prst="rect">
            <a:avLst/>
          </a:prstGeom>
        </p:spPr>
      </p:pic>
    </p:spTree>
    <p:extLst>
      <p:ext uri="{BB962C8B-B14F-4D97-AF65-F5344CB8AC3E}">
        <p14:creationId xmlns:p14="http://schemas.microsoft.com/office/powerpoint/2010/main" val="347953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293370" y="283162"/>
            <a:ext cx="10615930" cy="6248400"/>
          </a:xfrm>
          <a:custGeom>
            <a:avLst/>
            <a:gdLst>
              <a:gd name="connsiteX0" fmla="*/ 7454909 w 11582400"/>
              <a:gd name="connsiteY0" fmla="*/ 0 h 6248400"/>
              <a:gd name="connsiteX1" fmla="*/ 11582400 w 11582400"/>
              <a:gd name="connsiteY1" fmla="*/ 0 h 6248400"/>
              <a:gd name="connsiteX2" fmla="*/ 11582400 w 11582400"/>
              <a:gd name="connsiteY2" fmla="*/ 6248400 h 6248400"/>
              <a:gd name="connsiteX3" fmla="*/ 4446309 w 11582400"/>
              <a:gd name="connsiteY3" fmla="*/ 6248400 h 6248400"/>
              <a:gd name="connsiteX4" fmla="*/ 0 w 11582400"/>
              <a:gd name="connsiteY4" fmla="*/ 0 h 6248400"/>
              <a:gd name="connsiteX5" fmla="*/ 2945490 w 11582400"/>
              <a:gd name="connsiteY5" fmla="*/ 0 h 6248400"/>
              <a:gd name="connsiteX6" fmla="*/ 0 w 11582400"/>
              <a:gd name="connsiteY6" fmla="*/ 6117329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82400" h="6248400">
                <a:moveTo>
                  <a:pt x="7454909" y="0"/>
                </a:moveTo>
                <a:lnTo>
                  <a:pt x="11582400" y="0"/>
                </a:lnTo>
                <a:lnTo>
                  <a:pt x="11582400" y="6248400"/>
                </a:lnTo>
                <a:lnTo>
                  <a:pt x="4446309" y="6248400"/>
                </a:lnTo>
                <a:close/>
                <a:moveTo>
                  <a:pt x="0" y="0"/>
                </a:moveTo>
                <a:lnTo>
                  <a:pt x="2945490" y="0"/>
                </a:lnTo>
                <a:lnTo>
                  <a:pt x="0" y="611732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19" name="Равнобедренный треугольник 18"/>
          <p:cNvSpPr/>
          <p:nvPr/>
        </p:nvSpPr>
        <p:spPr>
          <a:xfrm flipV="1">
            <a:off x="4818997" y="0"/>
            <a:ext cx="3157378" cy="1135117"/>
          </a:xfrm>
          <a:prstGeom prst="triangle">
            <a:avLst>
              <a:gd name="adj" fmla="val 49356"/>
            </a:avLst>
          </a:prstGeom>
          <a:blipFill>
            <a:blip r:embed="rId3"/>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Box 19"/>
          <p:cNvSpPr txBox="1"/>
          <p:nvPr/>
        </p:nvSpPr>
        <p:spPr>
          <a:xfrm>
            <a:off x="5394655" y="29247"/>
            <a:ext cx="2006062" cy="507831"/>
          </a:xfrm>
          <a:prstGeom prst="rect">
            <a:avLst/>
          </a:prstGeom>
          <a:noFill/>
        </p:spPr>
        <p:txBody>
          <a:bodyPr wrap="none" rtlCol="0">
            <a:spAutoFit/>
          </a:bodyPr>
          <a:lstStyle/>
          <a:p>
            <a:pPr algn="ctr"/>
            <a:r>
              <a:rPr lang="uk-UA" sz="2700" b="1" dirty="0">
                <a:latin typeface="Times New Roman" panose="02020603050405020304" pitchFamily="18" charset="0"/>
                <a:cs typeface="Times New Roman" panose="02020603050405020304" pitchFamily="18" charset="0"/>
              </a:rPr>
              <a:t>Інформація</a:t>
            </a:r>
            <a:endParaRPr lang="ru-RU" sz="2700" dirty="0"/>
          </a:p>
        </p:txBody>
      </p:sp>
      <p:sp>
        <p:nvSpPr>
          <p:cNvPr id="22" name="TextBox 21"/>
          <p:cNvSpPr txBox="1"/>
          <p:nvPr/>
        </p:nvSpPr>
        <p:spPr>
          <a:xfrm rot="1413564">
            <a:off x="2947962" y="820240"/>
            <a:ext cx="3157378" cy="2523768"/>
          </a:xfrm>
          <a:prstGeom prst="rect">
            <a:avLst/>
          </a:prstGeom>
          <a:noFill/>
        </p:spPr>
        <p:txBody>
          <a:bodyPr wrap="square" rtlCol="0">
            <a:spAutoFit/>
          </a:bodyPr>
          <a:lstStyle/>
          <a:p>
            <a:pPr algn="l"/>
            <a:r>
              <a:rPr lang="uk-UA" sz="1400" dirty="0">
                <a:latin typeface="Times New Roman" panose="02020603050405020304" pitchFamily="18" charset="0"/>
                <a:cs typeface="Times New Roman" panose="02020603050405020304" pitchFamily="18" charset="0"/>
              </a:rPr>
              <a:t> </a:t>
            </a:r>
            <a:r>
              <a:rPr lang="ru-RU" sz="2400" b="1" i="0" dirty="0" err="1">
                <a:solidFill>
                  <a:srgbClr val="002176"/>
                </a:solidFill>
                <a:effectLst/>
                <a:latin typeface="-apple-system"/>
              </a:rPr>
              <a:t>Що</a:t>
            </a:r>
            <a:r>
              <a:rPr lang="ru-RU" sz="2400" b="1" i="0" dirty="0">
                <a:solidFill>
                  <a:srgbClr val="002176"/>
                </a:solidFill>
                <a:effectLst/>
                <a:latin typeface="-apple-system"/>
              </a:rPr>
              <a:t> </a:t>
            </a:r>
            <a:r>
              <a:rPr lang="ru-RU" sz="2400" b="1" i="0" dirty="0" err="1">
                <a:solidFill>
                  <a:srgbClr val="002176"/>
                </a:solidFill>
                <a:effectLst/>
                <a:latin typeface="-apple-system"/>
              </a:rPr>
              <a:t>таке</a:t>
            </a:r>
            <a:r>
              <a:rPr lang="ru-RU" sz="2400" b="1" i="0" dirty="0">
                <a:solidFill>
                  <a:srgbClr val="002176"/>
                </a:solidFill>
                <a:effectLst/>
                <a:latin typeface="-apple-system"/>
              </a:rPr>
              <a:t> </a:t>
            </a:r>
            <a:r>
              <a:rPr lang="ru-RU" sz="2400" b="1" i="0" dirty="0" err="1">
                <a:solidFill>
                  <a:srgbClr val="002176"/>
                </a:solidFill>
                <a:effectLst/>
                <a:latin typeface="-apple-system"/>
              </a:rPr>
              <a:t>бізнес</a:t>
            </a:r>
            <a:r>
              <a:rPr lang="ru-RU" sz="2400" b="1" i="0" dirty="0">
                <a:solidFill>
                  <a:srgbClr val="002176"/>
                </a:solidFill>
                <a:effectLst/>
                <a:latin typeface="-apple-system"/>
              </a:rPr>
              <a:t>-план?</a:t>
            </a:r>
          </a:p>
          <a:p>
            <a:r>
              <a:rPr lang="ru-RU" sz="2000" b="1" i="0" dirty="0" err="1">
                <a:solidFill>
                  <a:srgbClr val="0070C0"/>
                </a:solidFill>
                <a:effectLst/>
                <a:latin typeface="-apple-system"/>
              </a:rPr>
              <a:t>Бізнес</a:t>
            </a:r>
            <a:r>
              <a:rPr lang="ru-RU" sz="2000" b="1" i="0" dirty="0">
                <a:solidFill>
                  <a:srgbClr val="0070C0"/>
                </a:solidFill>
                <a:effectLst/>
                <a:latin typeface="-apple-system"/>
              </a:rPr>
              <a:t>-план </a:t>
            </a:r>
            <a:r>
              <a:rPr lang="ru-RU" sz="2000" b="0" i="1" dirty="0">
                <a:solidFill>
                  <a:srgbClr val="0070C0"/>
                </a:solidFill>
                <a:effectLst/>
                <a:latin typeface="-apple-system"/>
              </a:rPr>
              <a:t>— </a:t>
            </a:r>
            <a:r>
              <a:rPr lang="ru-RU" sz="2000" b="0" i="1" dirty="0" err="1">
                <a:solidFill>
                  <a:srgbClr val="0070C0"/>
                </a:solidFill>
                <a:effectLst/>
                <a:latin typeface="-apple-system"/>
              </a:rPr>
              <a:t>це</a:t>
            </a:r>
            <a:r>
              <a:rPr lang="ru-RU" sz="2000" b="0" i="1" dirty="0">
                <a:solidFill>
                  <a:srgbClr val="0070C0"/>
                </a:solidFill>
                <a:effectLst/>
                <a:latin typeface="-apple-system"/>
              </a:rPr>
              <a:t> </a:t>
            </a:r>
            <a:r>
              <a:rPr lang="ru-RU" sz="2000" b="0" i="1" dirty="0" err="1">
                <a:solidFill>
                  <a:srgbClr val="0070C0"/>
                </a:solidFill>
                <a:effectLst/>
                <a:latin typeface="-apple-system"/>
              </a:rPr>
              <a:t>письмовий</a:t>
            </a:r>
            <a:r>
              <a:rPr lang="ru-RU" sz="2000" b="0" i="1" dirty="0">
                <a:solidFill>
                  <a:srgbClr val="0070C0"/>
                </a:solidFill>
                <a:effectLst/>
                <a:latin typeface="-apple-system"/>
              </a:rPr>
              <a:t> документ, </a:t>
            </a:r>
            <a:r>
              <a:rPr lang="ru-RU" sz="2000" b="0" i="1" dirty="0" err="1">
                <a:solidFill>
                  <a:srgbClr val="0070C0"/>
                </a:solidFill>
                <a:effectLst/>
                <a:latin typeface="-apple-system"/>
              </a:rPr>
              <a:t>який</a:t>
            </a:r>
            <a:r>
              <a:rPr lang="ru-RU" sz="2000" b="0" i="1" dirty="0">
                <a:solidFill>
                  <a:srgbClr val="0070C0"/>
                </a:solidFill>
                <a:effectLst/>
                <a:latin typeface="-apple-system"/>
              </a:rPr>
              <a:t> детально </a:t>
            </a:r>
            <a:r>
              <a:rPr lang="ru-RU" sz="2000" b="0" i="1" dirty="0" err="1">
                <a:solidFill>
                  <a:srgbClr val="0070C0"/>
                </a:solidFill>
                <a:effectLst/>
                <a:latin typeface="-apple-system"/>
              </a:rPr>
              <a:t>описує</a:t>
            </a:r>
            <a:r>
              <a:rPr lang="ru-RU" sz="2000" b="0" i="1" dirty="0">
                <a:solidFill>
                  <a:srgbClr val="0070C0"/>
                </a:solidFill>
                <a:effectLst/>
                <a:latin typeface="-apple-system"/>
              </a:rPr>
              <a:t>, як </a:t>
            </a:r>
            <a:r>
              <a:rPr lang="ru-RU" sz="2000" b="0" i="1" dirty="0" err="1">
                <a:solidFill>
                  <a:srgbClr val="0070C0"/>
                </a:solidFill>
                <a:effectLst/>
                <a:latin typeface="-apple-system"/>
              </a:rPr>
              <a:t>бізнес</a:t>
            </a:r>
            <a:r>
              <a:rPr lang="ru-RU" sz="2000" b="0" i="1" dirty="0">
                <a:solidFill>
                  <a:srgbClr val="0070C0"/>
                </a:solidFill>
                <a:effectLst/>
                <a:latin typeface="-apple-system"/>
              </a:rPr>
              <a:t> </a:t>
            </a:r>
            <a:r>
              <a:rPr lang="ru-RU" sz="2000" b="0" i="1" dirty="0" err="1">
                <a:solidFill>
                  <a:srgbClr val="0070C0"/>
                </a:solidFill>
                <a:effectLst/>
                <a:latin typeface="-apple-system"/>
              </a:rPr>
              <a:t>визначає</a:t>
            </a:r>
            <a:r>
              <a:rPr lang="ru-RU" sz="2000" b="0" i="1" dirty="0">
                <a:solidFill>
                  <a:srgbClr val="0070C0"/>
                </a:solidFill>
                <a:effectLst/>
                <a:latin typeface="-apple-system"/>
              </a:rPr>
              <a:t> </a:t>
            </a:r>
            <a:r>
              <a:rPr lang="ru-RU" sz="2000" b="0" i="1" dirty="0" err="1">
                <a:solidFill>
                  <a:srgbClr val="0070C0"/>
                </a:solidFill>
                <a:effectLst/>
                <a:latin typeface="-apple-system"/>
              </a:rPr>
              <a:t>свої</a:t>
            </a:r>
            <a:r>
              <a:rPr lang="ru-RU" sz="2000" b="0" i="1" dirty="0">
                <a:solidFill>
                  <a:srgbClr val="0070C0"/>
                </a:solidFill>
                <a:effectLst/>
                <a:latin typeface="-apple-system"/>
              </a:rPr>
              <a:t> </a:t>
            </a:r>
            <a:r>
              <a:rPr lang="ru-RU" sz="2000" b="0" i="1" dirty="0" err="1">
                <a:solidFill>
                  <a:srgbClr val="0070C0"/>
                </a:solidFill>
                <a:effectLst/>
                <a:latin typeface="-apple-system"/>
              </a:rPr>
              <a:t>цілі</a:t>
            </a:r>
            <a:r>
              <a:rPr lang="ru-RU" sz="2000" b="0" i="1" dirty="0">
                <a:solidFill>
                  <a:srgbClr val="0070C0"/>
                </a:solidFill>
                <a:effectLst/>
                <a:latin typeface="-apple-system"/>
              </a:rPr>
              <a:t> та </a:t>
            </a:r>
            <a:r>
              <a:rPr lang="ru-RU" sz="2000" b="0" i="1" dirty="0" err="1">
                <a:solidFill>
                  <a:srgbClr val="0070C0"/>
                </a:solidFill>
                <a:effectLst/>
                <a:latin typeface="-apple-system"/>
              </a:rPr>
              <a:t>дорожню</a:t>
            </a:r>
            <a:r>
              <a:rPr lang="ru-RU" sz="2000" b="0" i="1" dirty="0">
                <a:solidFill>
                  <a:srgbClr val="0070C0"/>
                </a:solidFill>
                <a:effectLst/>
                <a:latin typeface="-apple-system"/>
              </a:rPr>
              <a:t> карту </a:t>
            </a:r>
            <a:r>
              <a:rPr lang="ru-RU" sz="2000" b="0" i="1" dirty="0" err="1">
                <a:solidFill>
                  <a:srgbClr val="0070C0"/>
                </a:solidFill>
                <a:effectLst/>
                <a:latin typeface="-apple-system"/>
              </a:rPr>
              <a:t>досягнення</a:t>
            </a:r>
            <a:r>
              <a:rPr lang="ru-RU" sz="2000" b="0" i="1" dirty="0">
                <a:solidFill>
                  <a:srgbClr val="0070C0"/>
                </a:solidFill>
                <a:effectLst/>
                <a:latin typeface="-apple-system"/>
              </a:rPr>
              <a:t> </a:t>
            </a:r>
            <a:r>
              <a:rPr lang="ru-RU" sz="2000" b="0" i="1" dirty="0" err="1">
                <a:solidFill>
                  <a:srgbClr val="0070C0"/>
                </a:solidFill>
                <a:effectLst/>
                <a:latin typeface="-apple-system"/>
              </a:rPr>
              <a:t>своїх</a:t>
            </a:r>
            <a:r>
              <a:rPr lang="ru-RU" sz="2000" b="0" i="1" dirty="0">
                <a:solidFill>
                  <a:srgbClr val="0070C0"/>
                </a:solidFill>
                <a:effectLst/>
                <a:latin typeface="-apple-system"/>
              </a:rPr>
              <a:t> </a:t>
            </a:r>
            <a:r>
              <a:rPr lang="ru-RU" sz="2000" b="0" i="1" dirty="0" err="1">
                <a:solidFill>
                  <a:srgbClr val="0070C0"/>
                </a:solidFill>
                <a:effectLst/>
                <a:latin typeface="-apple-system"/>
              </a:rPr>
              <a:t>цілей</a:t>
            </a:r>
            <a:r>
              <a:rPr lang="ru-RU" sz="2000" b="0" i="1" dirty="0">
                <a:solidFill>
                  <a:srgbClr val="0070C0"/>
                </a:solidFill>
                <a:effectLst/>
                <a:latin typeface="-apple-system"/>
              </a:rPr>
              <a:t>. </a:t>
            </a:r>
            <a:endParaRPr lang="ru-RU" sz="2000" i="1" dirty="0">
              <a:solidFill>
                <a:srgbClr val="0070C0"/>
              </a:solidFill>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pic>
        <p:nvPicPr>
          <p:cNvPr id="1638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9300" y="647700"/>
            <a:ext cx="12827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53A716-2710-1A7F-33ED-553F155054D3}"/>
              </a:ext>
            </a:extLst>
          </p:cNvPr>
          <p:cNvSpPr txBox="1"/>
          <p:nvPr/>
        </p:nvSpPr>
        <p:spPr>
          <a:xfrm rot="1477785">
            <a:off x="1550504" y="3344008"/>
            <a:ext cx="3617497" cy="2523768"/>
          </a:xfrm>
          <a:prstGeom prst="rect">
            <a:avLst/>
          </a:prstGeom>
          <a:noFill/>
        </p:spPr>
        <p:txBody>
          <a:bodyPr wrap="square" rtlCol="0">
            <a:spAutoFit/>
          </a:bodyPr>
          <a:lstStyle/>
          <a:p>
            <a:pPr algn="l"/>
            <a:r>
              <a:rPr lang="uk-UA" sz="1400" dirty="0">
                <a:latin typeface="Times New Roman" panose="02020603050405020304" pitchFamily="18" charset="0"/>
                <a:cs typeface="Times New Roman" panose="02020603050405020304" pitchFamily="18" charset="0"/>
              </a:rPr>
              <a:t> </a:t>
            </a:r>
            <a:r>
              <a:rPr lang="ru-RU" sz="2400" b="1" i="0" dirty="0" err="1">
                <a:solidFill>
                  <a:srgbClr val="002176"/>
                </a:solidFill>
                <a:effectLst/>
                <a:latin typeface="-apple-system"/>
              </a:rPr>
              <a:t>Що</a:t>
            </a:r>
            <a:r>
              <a:rPr lang="ru-RU" sz="2400" b="1" i="0" dirty="0">
                <a:solidFill>
                  <a:srgbClr val="002176"/>
                </a:solidFill>
                <a:effectLst/>
                <a:latin typeface="-apple-system"/>
              </a:rPr>
              <a:t> </a:t>
            </a:r>
            <a:r>
              <a:rPr lang="ru-RU" sz="2400" b="1" i="0" dirty="0" err="1">
                <a:solidFill>
                  <a:srgbClr val="002176"/>
                </a:solidFill>
                <a:effectLst/>
                <a:latin typeface="-apple-system"/>
              </a:rPr>
              <a:t>таке</a:t>
            </a:r>
            <a:r>
              <a:rPr lang="ru-RU" sz="2400" b="1" i="0" dirty="0">
                <a:solidFill>
                  <a:srgbClr val="002176"/>
                </a:solidFill>
                <a:effectLst/>
                <a:latin typeface="-apple-system"/>
              </a:rPr>
              <a:t> </a:t>
            </a:r>
            <a:r>
              <a:rPr lang="ru-RU" sz="2400" b="1" dirty="0" err="1">
                <a:solidFill>
                  <a:srgbClr val="002176"/>
                </a:solidFill>
                <a:latin typeface="-apple-system"/>
              </a:rPr>
              <a:t>бізнес</a:t>
            </a:r>
            <a:r>
              <a:rPr lang="ru-RU" sz="2400" b="1" dirty="0">
                <a:solidFill>
                  <a:srgbClr val="002176"/>
                </a:solidFill>
                <a:latin typeface="-apple-system"/>
              </a:rPr>
              <a:t> модель?</a:t>
            </a:r>
            <a:r>
              <a:rPr lang="ru-RU" sz="2000" b="1" i="0" dirty="0">
                <a:effectLst/>
                <a:latin typeface="-apple-system"/>
              </a:rPr>
              <a:t> </a:t>
            </a:r>
            <a:r>
              <a:rPr lang="ru-RU" sz="2000" b="1" i="0" dirty="0" err="1">
                <a:solidFill>
                  <a:srgbClr val="0070C0"/>
                </a:solidFill>
                <a:effectLst/>
                <a:latin typeface="-apple-system"/>
              </a:rPr>
              <a:t>Бізнес</a:t>
            </a:r>
            <a:r>
              <a:rPr lang="ru-RU" sz="2000" b="1" i="0" dirty="0">
                <a:solidFill>
                  <a:srgbClr val="0070C0"/>
                </a:solidFill>
                <a:effectLst/>
                <a:latin typeface="-apple-system"/>
              </a:rPr>
              <a:t>-модель</a:t>
            </a:r>
            <a:r>
              <a:rPr lang="ru-RU" sz="2000" b="0" i="0" dirty="0">
                <a:solidFill>
                  <a:srgbClr val="0070C0"/>
                </a:solidFill>
                <a:effectLst/>
                <a:latin typeface="-apple-system"/>
              </a:rPr>
              <a:t> - </a:t>
            </a:r>
            <a:r>
              <a:rPr lang="ru-RU" sz="2000" b="0" i="0" dirty="0" err="1">
                <a:solidFill>
                  <a:srgbClr val="0070C0"/>
                </a:solidFill>
                <a:effectLst/>
                <a:latin typeface="-apple-system"/>
              </a:rPr>
              <a:t>це</a:t>
            </a:r>
            <a:r>
              <a:rPr lang="ru-RU" sz="2000" b="0" i="0" dirty="0">
                <a:solidFill>
                  <a:srgbClr val="0070C0"/>
                </a:solidFill>
                <a:effectLst/>
                <a:latin typeface="-apple-system"/>
              </a:rPr>
              <a:t> план </a:t>
            </a:r>
            <a:r>
              <a:rPr lang="ru-RU" sz="2000" b="0" i="0" dirty="0" err="1">
                <a:solidFill>
                  <a:srgbClr val="0070C0"/>
                </a:solidFill>
                <a:effectLst/>
                <a:latin typeface="-apple-system"/>
              </a:rPr>
              <a:t>успішного</a:t>
            </a:r>
            <a:r>
              <a:rPr lang="ru-RU" sz="2000" b="0" i="0" dirty="0">
                <a:solidFill>
                  <a:srgbClr val="0070C0"/>
                </a:solidFill>
                <a:effectLst/>
                <a:latin typeface="-apple-system"/>
              </a:rPr>
              <a:t> </a:t>
            </a:r>
            <a:r>
              <a:rPr lang="ru-RU" sz="2000" b="0" i="0" dirty="0" err="1">
                <a:solidFill>
                  <a:srgbClr val="0070C0"/>
                </a:solidFill>
                <a:effectLst/>
                <a:latin typeface="-apple-system"/>
              </a:rPr>
              <a:t>функціонування</a:t>
            </a:r>
            <a:r>
              <a:rPr lang="ru-RU" sz="2000" b="0" i="0" dirty="0">
                <a:solidFill>
                  <a:srgbClr val="0070C0"/>
                </a:solidFill>
                <a:effectLst/>
                <a:latin typeface="-apple-system"/>
              </a:rPr>
              <a:t> </a:t>
            </a:r>
            <a:r>
              <a:rPr lang="ru-RU" sz="2000" b="0" i="0" dirty="0" err="1">
                <a:solidFill>
                  <a:srgbClr val="0070C0"/>
                </a:solidFill>
                <a:effectLst/>
                <a:latin typeface="-apple-system"/>
              </a:rPr>
              <a:t>бізнесу</a:t>
            </a:r>
            <a:r>
              <a:rPr lang="ru-RU" sz="2000" b="0" i="0" dirty="0">
                <a:solidFill>
                  <a:srgbClr val="0070C0"/>
                </a:solidFill>
                <a:effectLst/>
                <a:latin typeface="-apple-system"/>
              </a:rPr>
              <a:t>, </a:t>
            </a:r>
            <a:r>
              <a:rPr lang="ru-RU" sz="2000" b="0" i="0" dirty="0" err="1">
                <a:solidFill>
                  <a:srgbClr val="0070C0"/>
                </a:solidFill>
                <a:effectLst/>
                <a:latin typeface="-apple-system"/>
              </a:rPr>
              <a:t>що</a:t>
            </a:r>
            <a:r>
              <a:rPr lang="ru-RU" sz="2000" b="0" i="0" dirty="0">
                <a:solidFill>
                  <a:srgbClr val="0070C0"/>
                </a:solidFill>
                <a:effectLst/>
                <a:latin typeface="-apple-system"/>
              </a:rPr>
              <a:t> </a:t>
            </a:r>
            <a:r>
              <a:rPr lang="ru-RU" sz="2000" b="0" i="0" dirty="0" err="1">
                <a:solidFill>
                  <a:srgbClr val="0070C0"/>
                </a:solidFill>
                <a:effectLst/>
                <a:latin typeface="-apple-system"/>
              </a:rPr>
              <a:t>визначає</a:t>
            </a:r>
            <a:r>
              <a:rPr lang="ru-RU" sz="2000" b="0" i="0" dirty="0">
                <a:solidFill>
                  <a:srgbClr val="0070C0"/>
                </a:solidFill>
                <a:effectLst/>
                <a:latin typeface="-apple-system"/>
              </a:rPr>
              <a:t> </a:t>
            </a:r>
            <a:r>
              <a:rPr lang="ru-RU" sz="2000" b="0" i="0" dirty="0" err="1">
                <a:solidFill>
                  <a:srgbClr val="0070C0"/>
                </a:solidFill>
                <a:effectLst/>
                <a:latin typeface="-apple-system"/>
              </a:rPr>
              <a:t>джерела</a:t>
            </a:r>
            <a:r>
              <a:rPr lang="ru-RU" sz="2000" b="0" i="0" dirty="0">
                <a:solidFill>
                  <a:srgbClr val="0070C0"/>
                </a:solidFill>
                <a:effectLst/>
                <a:latin typeface="-apple-system"/>
              </a:rPr>
              <a:t> доходу, </a:t>
            </a:r>
            <a:r>
              <a:rPr lang="ru-RU" sz="2000" b="0" i="0" dirty="0" err="1">
                <a:solidFill>
                  <a:srgbClr val="0070C0"/>
                </a:solidFill>
                <a:effectLst/>
                <a:latin typeface="-apple-system"/>
              </a:rPr>
              <a:t>цільові</a:t>
            </a:r>
            <a:r>
              <a:rPr lang="ru-RU" sz="2000" b="0" i="0" dirty="0">
                <a:solidFill>
                  <a:srgbClr val="0070C0"/>
                </a:solidFill>
                <a:effectLst/>
                <a:latin typeface="-apple-system"/>
              </a:rPr>
              <a:t> </a:t>
            </a:r>
            <a:r>
              <a:rPr lang="ru-RU" sz="2000" b="0" i="0" dirty="0" err="1">
                <a:solidFill>
                  <a:srgbClr val="0070C0"/>
                </a:solidFill>
                <a:effectLst/>
                <a:latin typeface="-apple-system"/>
              </a:rPr>
              <a:t>сегменти</a:t>
            </a:r>
            <a:r>
              <a:rPr lang="ru-RU" sz="2000" b="0" i="0" dirty="0">
                <a:solidFill>
                  <a:srgbClr val="0070C0"/>
                </a:solidFill>
                <a:effectLst/>
                <a:latin typeface="-apple-system"/>
              </a:rPr>
              <a:t> </a:t>
            </a:r>
            <a:r>
              <a:rPr lang="ru-RU" sz="2000" b="0" i="0" dirty="0" err="1">
                <a:solidFill>
                  <a:srgbClr val="0070C0"/>
                </a:solidFill>
                <a:effectLst/>
                <a:latin typeface="-apple-system"/>
              </a:rPr>
              <a:t>клієнтів</a:t>
            </a:r>
            <a:r>
              <a:rPr lang="ru-RU" sz="2000" b="0" i="0" dirty="0">
                <a:solidFill>
                  <a:srgbClr val="0070C0"/>
                </a:solidFill>
                <a:effectLst/>
                <a:latin typeface="-apple-system"/>
              </a:rPr>
              <a:t>, </a:t>
            </a:r>
            <a:r>
              <a:rPr lang="ru-RU" sz="2000" b="0" i="0" dirty="0" err="1">
                <a:solidFill>
                  <a:srgbClr val="0070C0"/>
                </a:solidFill>
                <a:effectLst/>
                <a:latin typeface="-apple-system"/>
              </a:rPr>
              <a:t>продукти</a:t>
            </a:r>
            <a:r>
              <a:rPr lang="ru-RU" sz="2000" b="0" i="0" dirty="0">
                <a:solidFill>
                  <a:srgbClr val="0070C0"/>
                </a:solidFill>
                <a:effectLst/>
                <a:latin typeface="-apple-system"/>
              </a:rPr>
              <a:t>/</a:t>
            </a:r>
            <a:r>
              <a:rPr lang="ru-RU" sz="2000" b="0" i="0" dirty="0" err="1">
                <a:solidFill>
                  <a:srgbClr val="0070C0"/>
                </a:solidFill>
                <a:effectLst/>
                <a:latin typeface="-apple-system"/>
              </a:rPr>
              <a:t>послуги</a:t>
            </a:r>
            <a:r>
              <a:rPr lang="ru-RU" sz="2000" b="0" i="0" dirty="0">
                <a:solidFill>
                  <a:srgbClr val="0070C0"/>
                </a:solidFill>
                <a:effectLst/>
                <a:latin typeface="-apple-system"/>
              </a:rPr>
              <a:t> та </a:t>
            </a:r>
            <a:r>
              <a:rPr lang="ru-RU" sz="2000" b="0" i="0" dirty="0" err="1">
                <a:solidFill>
                  <a:srgbClr val="0070C0"/>
                </a:solidFill>
                <a:effectLst/>
                <a:latin typeface="-apple-system"/>
              </a:rPr>
              <a:t>фінансові</a:t>
            </a:r>
            <a:r>
              <a:rPr lang="ru-RU" sz="2000" b="0" i="0" dirty="0">
                <a:solidFill>
                  <a:srgbClr val="0070C0"/>
                </a:solidFill>
                <a:effectLst/>
                <a:latin typeface="-apple-system"/>
              </a:rPr>
              <a:t> </a:t>
            </a:r>
            <a:r>
              <a:rPr lang="ru-RU" sz="2000" b="0" i="0" dirty="0" err="1">
                <a:solidFill>
                  <a:srgbClr val="0070C0"/>
                </a:solidFill>
                <a:effectLst/>
                <a:latin typeface="-apple-system"/>
              </a:rPr>
              <a:t>деталі</a:t>
            </a:r>
            <a:r>
              <a:rPr lang="ru-RU" sz="2000" b="0" i="0" dirty="0">
                <a:solidFill>
                  <a:srgbClr val="0070C0"/>
                </a:solidFill>
                <a:effectLst/>
                <a:latin typeface="-apple-system"/>
              </a:rPr>
              <a:t>.</a:t>
            </a:r>
            <a:endParaRPr lang="ru-RU" sz="2000" i="1" dirty="0">
              <a:solidFill>
                <a:srgbClr val="0070C0"/>
              </a:solidFill>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855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Прямоугольник 35"/>
          <p:cNvSpPr/>
          <p:nvPr/>
        </p:nvSpPr>
        <p:spPr>
          <a:xfrm>
            <a:off x="3898213" y="431470"/>
            <a:ext cx="6023068" cy="111861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uk-UA" sz="1800" b="1" i="0" u="none" strike="noStrike" kern="1200" cap="none" spc="0" normalizeH="0" baseline="0" noProof="0" dirty="0">
                <a:ln>
                  <a:noFill/>
                </a:ln>
                <a:solidFill>
                  <a:srgbClr val="002176"/>
                </a:solidFill>
                <a:effectLst/>
                <a:uLnTx/>
                <a:uFillTx/>
                <a:latin typeface="Calibri" panose="020F0502020204030204"/>
                <a:ea typeface="+mn-ea"/>
                <a:cs typeface="+mn-cs"/>
              </a:rPr>
              <a:t>це план побудови вашого бізнесу, так само як креслення або розрахунок – це роздум перед ідеєю</a:t>
            </a:r>
            <a:endParaRPr kumimoji="0" lang="ru-RU" sz="1800" b="1" i="0" u="none" strike="noStrike" kern="1200" cap="none" spc="0" normalizeH="0" baseline="0" noProof="0" dirty="0">
              <a:ln>
                <a:noFill/>
              </a:ln>
              <a:solidFill>
                <a:srgbClr val="002176"/>
              </a:solidFill>
              <a:effectLst/>
              <a:uLnTx/>
              <a:uFillTx/>
              <a:latin typeface="Calibri" panose="020F0502020204030204"/>
              <a:ea typeface="+mn-ea"/>
              <a:cs typeface="+mn-cs"/>
            </a:endParaRPr>
          </a:p>
        </p:txBody>
      </p:sp>
      <p:sp>
        <p:nvSpPr>
          <p:cNvPr id="37" name="Прямоугольник 36"/>
          <p:cNvSpPr/>
          <p:nvPr/>
        </p:nvSpPr>
        <p:spPr>
          <a:xfrm>
            <a:off x="4151376" y="1792854"/>
            <a:ext cx="5586458" cy="113218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Прямоугольник 37"/>
          <p:cNvSpPr/>
          <p:nvPr/>
        </p:nvSpPr>
        <p:spPr>
          <a:xfrm>
            <a:off x="2835101" y="3152024"/>
            <a:ext cx="7823790" cy="11414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Прямоугольник 38"/>
          <p:cNvSpPr/>
          <p:nvPr/>
        </p:nvSpPr>
        <p:spPr>
          <a:xfrm>
            <a:off x="6280879" y="4506780"/>
            <a:ext cx="4530411" cy="113702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b="1" dirty="0">
                <a:solidFill>
                  <a:srgbClr val="002176"/>
                </a:solidFill>
                <a:latin typeface="Calibri" panose="020F0502020204030204"/>
              </a:rPr>
              <a:t>Процес планування та документ </a:t>
            </a:r>
            <a:r>
              <a:rPr lang="uk-UA" b="1" dirty="0" err="1">
                <a:solidFill>
                  <a:srgbClr val="002176"/>
                </a:solidFill>
                <a:latin typeface="Calibri" panose="020F0502020204030204"/>
              </a:rPr>
              <a:t>внутрішньофірмового</a:t>
            </a:r>
            <a:r>
              <a:rPr lang="uk-UA" b="1" dirty="0">
                <a:solidFill>
                  <a:srgbClr val="002176"/>
                </a:solidFill>
                <a:latin typeface="Calibri" panose="020F0502020204030204"/>
              </a:rPr>
              <a:t> управління</a:t>
            </a:r>
            <a:endParaRPr kumimoji="0" lang="ru-RU" sz="1800" b="1" i="0" u="none" strike="noStrike" kern="1200" cap="none" spc="0" normalizeH="0" baseline="0" noProof="0" dirty="0">
              <a:ln>
                <a:noFill/>
              </a:ln>
              <a:solidFill>
                <a:srgbClr val="002176"/>
              </a:solidFill>
              <a:effectLst/>
              <a:uLnTx/>
              <a:uFillTx/>
              <a:latin typeface="Calibri" panose="020F0502020204030204"/>
              <a:ea typeface="+mn-ea"/>
              <a:cs typeface="+mn-cs"/>
            </a:endParaRPr>
          </a:p>
        </p:txBody>
      </p:sp>
      <p:sp>
        <p:nvSpPr>
          <p:cNvPr id="40" name="Прямоугольник 39"/>
          <p:cNvSpPr/>
          <p:nvPr/>
        </p:nvSpPr>
        <p:spPr>
          <a:xfrm>
            <a:off x="4220782" y="5876543"/>
            <a:ext cx="6217269" cy="11338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Прямоугольник 25"/>
          <p:cNvSpPr/>
          <p:nvPr/>
        </p:nvSpPr>
        <p:spPr>
          <a:xfrm>
            <a:off x="4068382" y="5807435"/>
            <a:ext cx="6503441" cy="10505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Прямоугольник 24"/>
          <p:cNvSpPr/>
          <p:nvPr/>
        </p:nvSpPr>
        <p:spPr>
          <a:xfrm>
            <a:off x="4283891" y="4354380"/>
            <a:ext cx="6657275" cy="11370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Прямоугольник 23"/>
          <p:cNvSpPr/>
          <p:nvPr/>
        </p:nvSpPr>
        <p:spPr>
          <a:xfrm>
            <a:off x="2682700" y="2999624"/>
            <a:ext cx="8140569" cy="11414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Прямоугольник 22"/>
          <p:cNvSpPr/>
          <p:nvPr/>
        </p:nvSpPr>
        <p:spPr>
          <a:xfrm>
            <a:off x="3226846" y="279070"/>
            <a:ext cx="6819521" cy="11186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4218395" y="1614696"/>
            <a:ext cx="5738858" cy="1132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Группа 1"/>
          <p:cNvGrpSpPr/>
          <p:nvPr/>
        </p:nvGrpSpPr>
        <p:grpSpPr>
          <a:xfrm>
            <a:off x="12584" y="279070"/>
            <a:ext cx="6484883" cy="6582102"/>
            <a:chOff x="0" y="275897"/>
            <a:chExt cx="6484883" cy="6582102"/>
          </a:xfrm>
          <a:blipFill dpi="0" rotWithShape="1">
            <a:blip r:embed="rId3"/>
            <a:srcRect/>
            <a:stretch>
              <a:fillRect t="-20000"/>
            </a:stretch>
          </a:blipFill>
        </p:grpSpPr>
        <p:sp>
          <p:nvSpPr>
            <p:cNvPr id="8" name="Трапеция 7"/>
            <p:cNvSpPr/>
            <p:nvPr/>
          </p:nvSpPr>
          <p:spPr>
            <a:xfrm>
              <a:off x="0" y="5709744"/>
              <a:ext cx="6484883" cy="1148255"/>
            </a:xfrm>
            <a:prstGeom prst="trapezoid">
              <a:avLst>
                <a:gd name="adj" fmla="val 582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Трапеция 8"/>
            <p:cNvSpPr/>
            <p:nvPr/>
          </p:nvSpPr>
          <p:spPr>
            <a:xfrm>
              <a:off x="1795525" y="4351282"/>
              <a:ext cx="4410662" cy="1148255"/>
            </a:xfrm>
            <a:prstGeom prst="trapezoid">
              <a:avLst>
                <a:gd name="adj" fmla="val 582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Трапеция 9"/>
            <p:cNvSpPr/>
            <p:nvPr/>
          </p:nvSpPr>
          <p:spPr>
            <a:xfrm>
              <a:off x="2142964" y="3038081"/>
              <a:ext cx="2851839" cy="1102994"/>
            </a:xfrm>
            <a:prstGeom prst="trapezoid">
              <a:avLst>
                <a:gd name="adj" fmla="val 582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Трапеция 10"/>
            <p:cNvSpPr/>
            <p:nvPr/>
          </p:nvSpPr>
          <p:spPr>
            <a:xfrm>
              <a:off x="3229208" y="1634358"/>
              <a:ext cx="2830879" cy="1148255"/>
            </a:xfrm>
            <a:prstGeom prst="trapezoid">
              <a:avLst>
                <a:gd name="adj" fmla="val 582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Трапеция 12"/>
            <p:cNvSpPr/>
            <p:nvPr/>
          </p:nvSpPr>
          <p:spPr>
            <a:xfrm>
              <a:off x="2522483" y="275897"/>
              <a:ext cx="1832251" cy="1126876"/>
            </a:xfrm>
            <a:prstGeom prst="trapezoid">
              <a:avLst>
                <a:gd name="adj" fmla="val 5821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Прямоугольник 14"/>
          <p:cNvSpPr/>
          <p:nvPr/>
        </p:nvSpPr>
        <p:spPr>
          <a:xfrm>
            <a:off x="4178014" y="1700654"/>
            <a:ext cx="93326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Бізнес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solidFill>
                  <a:prstClr val="white"/>
                </a:solidFill>
                <a:latin typeface="Calibri" panose="020F0502020204030204"/>
                <a:cs typeface="Times New Roman" panose="02020603050405020304" pitchFamily="18" charset="0"/>
              </a:rPr>
              <a:t>план</a:t>
            </a:r>
            <a:endParaRPr kumimoji="0" lang="uk-UA" sz="20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16" name="Прямоугольник 15"/>
          <p:cNvSpPr/>
          <p:nvPr/>
        </p:nvSpPr>
        <p:spPr>
          <a:xfrm>
            <a:off x="2623984" y="5929928"/>
            <a:ext cx="164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Бізнес план</a:t>
            </a:r>
          </a:p>
        </p:txBody>
      </p:sp>
      <p:sp>
        <p:nvSpPr>
          <p:cNvPr id="3" name="Прямоугольник 2"/>
          <p:cNvSpPr/>
          <p:nvPr/>
        </p:nvSpPr>
        <p:spPr>
          <a:xfrm>
            <a:off x="3357797" y="4547800"/>
            <a:ext cx="156864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solidFill>
                  <a:prstClr val="white"/>
                </a:solidFill>
                <a:latin typeface="Calibri" panose="020F0502020204030204"/>
                <a:cs typeface="Times New Roman" panose="02020603050405020304" pitchFamily="18" charset="0"/>
              </a:rPr>
              <a:t>Бізнес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план   </a:t>
            </a:r>
          </a:p>
        </p:txBody>
      </p:sp>
      <p:sp>
        <p:nvSpPr>
          <p:cNvPr id="17" name="Прямоугольник 16"/>
          <p:cNvSpPr/>
          <p:nvPr/>
        </p:nvSpPr>
        <p:spPr>
          <a:xfrm>
            <a:off x="3007907" y="648775"/>
            <a:ext cx="87556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solidFill>
                  <a:prstClr val="white"/>
                </a:solidFill>
                <a:latin typeface="Calibri" panose="020F0502020204030204"/>
                <a:cs typeface="Times New Roman" panose="02020603050405020304" pitchFamily="18" charset="0"/>
              </a:rPr>
              <a:t>Бізнес</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000" b="1" dirty="0">
                <a:solidFill>
                  <a:prstClr val="white"/>
                </a:solidFill>
                <a:latin typeface="Calibri" panose="020F0502020204030204"/>
                <a:cs typeface="Times New Roman" panose="02020603050405020304" pitchFamily="18" charset="0"/>
              </a:rPr>
              <a:t> план</a:t>
            </a:r>
            <a:endParaRPr kumimoji="0" lang="uk-UA" sz="20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18" name="Прямоугольник 17"/>
          <p:cNvSpPr/>
          <p:nvPr/>
        </p:nvSpPr>
        <p:spPr>
          <a:xfrm>
            <a:off x="4594301" y="3115843"/>
            <a:ext cx="5678505" cy="1438855"/>
          </a:xfrm>
          <a:prstGeom prst="rect">
            <a:avLst/>
          </a:prstGeom>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uk-UA"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Короткий, точний, доступний та зрозумілий опис передбачуваного бізнесу, найважливіший інструмент при розгляді великої кількості різних ситуацій, що дозволяє вибрати найбільш перспективний бажаний результат та визначити кошти на його досягнення.</a:t>
            </a:r>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black">
                  <a:lumMod val="50000"/>
                </a:prstClr>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black">
                    <a:lumMod val="50000"/>
                  </a:prstClr>
                </a:solidFill>
                <a:effectLst/>
                <a:uLnTx/>
                <a:uFillTx/>
                <a:latin typeface="Calibri" panose="020F0502020204030204"/>
                <a:ea typeface="+mn-ea"/>
                <a:cs typeface="Times New Roman" panose="02020603050405020304" pitchFamily="18" charset="0"/>
              </a:rPr>
              <a:t>          </a:t>
            </a:r>
          </a:p>
        </p:txBody>
      </p:sp>
      <p:sp>
        <p:nvSpPr>
          <p:cNvPr id="19" name="Прямоугольник 18"/>
          <p:cNvSpPr/>
          <p:nvPr/>
        </p:nvSpPr>
        <p:spPr>
          <a:xfrm>
            <a:off x="5841650" y="1838855"/>
            <a:ext cx="4079632" cy="861774"/>
          </a:xfrm>
          <a:prstGeom prst="rect">
            <a:avLst/>
          </a:prstGeom>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Документ,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що</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дозволяє</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керувати</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бізнесом</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тому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його</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можна</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уявити</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як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невід'ємний</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елемент</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стратегічного</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планування</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та як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керівництво</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для </a:t>
            </a:r>
            <a:r>
              <a:rPr kumimoji="0" lang="ru-RU" sz="1600" b="1" i="0" u="none" strike="noStrike" kern="1200" cap="none" spc="0" normalizeH="0" baseline="0" noProof="0" dirty="0" err="1">
                <a:ln>
                  <a:noFill/>
                </a:ln>
                <a:solidFill>
                  <a:srgbClr val="002176"/>
                </a:solidFill>
                <a:effectLst/>
                <a:uLnTx/>
                <a:uFillTx/>
                <a:latin typeface="Calibri" panose="020F0502020204030204"/>
                <a:ea typeface="+mn-ea"/>
                <a:cs typeface="Times New Roman" panose="02020603050405020304" pitchFamily="18" charset="0"/>
              </a:rPr>
              <a:t>виконання</a:t>
            </a:r>
            <a:r>
              <a:rPr kumimoji="0" lang="ru-RU"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 та контролю </a:t>
            </a:r>
            <a:endParaRPr kumimoji="0" lang="uk-UA"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endParaRPr>
          </a:p>
        </p:txBody>
      </p:sp>
      <p:sp>
        <p:nvSpPr>
          <p:cNvPr id="21" name="Прямоугольник 20"/>
          <p:cNvSpPr/>
          <p:nvPr/>
        </p:nvSpPr>
        <p:spPr>
          <a:xfrm>
            <a:off x="6173343" y="5929928"/>
            <a:ext cx="4268604" cy="861774"/>
          </a:xfrm>
          <a:prstGeom prst="rect">
            <a:avLst/>
          </a:prstGeom>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uk-UA" sz="1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rPr>
              <a:t>Отже, бізнес-план – це стартова точка та базис планової та виконавчої діяльності підприємства, єдине джерело стратегічної інформації про нього </a:t>
            </a:r>
          </a:p>
        </p:txBody>
      </p:sp>
      <p:sp>
        <p:nvSpPr>
          <p:cNvPr id="27" name="Равнобедренный треугольник 26"/>
          <p:cNvSpPr/>
          <p:nvPr/>
        </p:nvSpPr>
        <p:spPr>
          <a:xfrm flipV="1">
            <a:off x="9034622" y="0"/>
            <a:ext cx="3157378" cy="1135117"/>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4" name="Picture 2"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1166" y="919936"/>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9E452B39-9E71-ED41-F8BA-CEC738AAFFBD}"/>
              </a:ext>
            </a:extLst>
          </p:cNvPr>
          <p:cNvPicPr>
            <a:picLocks noChangeAspect="1"/>
          </p:cNvPicPr>
          <p:nvPr/>
        </p:nvPicPr>
        <p:blipFill>
          <a:blip r:embed="rId5"/>
          <a:stretch>
            <a:fillRect/>
          </a:stretch>
        </p:blipFill>
        <p:spPr>
          <a:xfrm>
            <a:off x="-97701" y="0"/>
            <a:ext cx="3090863" cy="4329656"/>
          </a:xfrm>
          <a:prstGeom prst="rect">
            <a:avLst/>
          </a:prstGeom>
        </p:spPr>
      </p:pic>
      <p:pic>
        <p:nvPicPr>
          <p:cNvPr id="7" name="Рисунок 6">
            <a:extLst>
              <a:ext uri="{FF2B5EF4-FFF2-40B4-BE49-F238E27FC236}">
                <a16:creationId xmlns:a16="http://schemas.microsoft.com/office/drawing/2014/main" id="{F939B955-CC7F-B1F3-A447-7BCE0EAE4467}"/>
              </a:ext>
            </a:extLst>
          </p:cNvPr>
          <p:cNvPicPr>
            <a:picLocks noChangeAspect="1"/>
          </p:cNvPicPr>
          <p:nvPr/>
        </p:nvPicPr>
        <p:blipFill>
          <a:blip r:embed="rId6"/>
          <a:stretch>
            <a:fillRect/>
          </a:stretch>
        </p:blipFill>
        <p:spPr>
          <a:xfrm>
            <a:off x="3226848" y="3005291"/>
            <a:ext cx="1354869" cy="847417"/>
          </a:xfrm>
          <a:prstGeom prst="rect">
            <a:avLst/>
          </a:prstGeom>
        </p:spPr>
      </p:pic>
    </p:spTree>
    <p:extLst>
      <p:ext uri="{BB962C8B-B14F-4D97-AF65-F5344CB8AC3E}">
        <p14:creationId xmlns:p14="http://schemas.microsoft.com/office/powerpoint/2010/main" val="4158598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363740" y="516632"/>
            <a:ext cx="7575284" cy="1351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072814" y="2051381"/>
            <a:ext cx="7509249" cy="13154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14"/>
          <p:cNvSpPr/>
          <p:nvPr/>
        </p:nvSpPr>
        <p:spPr>
          <a:xfrm>
            <a:off x="4977634" y="3915235"/>
            <a:ext cx="550483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800600" y="4825954"/>
            <a:ext cx="6842760" cy="924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3583797" y="715617"/>
            <a:ext cx="7044445" cy="96662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255944" y="2134054"/>
            <a:ext cx="7238920" cy="113388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p:cNvSpPr/>
          <p:nvPr/>
        </p:nvSpPr>
        <p:spPr>
          <a:xfrm>
            <a:off x="4977634" y="3443775"/>
            <a:ext cx="6747008" cy="105210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909458" y="4935256"/>
            <a:ext cx="6658626" cy="66129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Равнобедренный треугольник 1"/>
          <p:cNvSpPr/>
          <p:nvPr/>
        </p:nvSpPr>
        <p:spPr>
          <a:xfrm rot="16200000" flipV="1">
            <a:off x="-14945" y="2593748"/>
            <a:ext cx="3091890" cy="2913716"/>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4" name="TextBox 3"/>
          <p:cNvSpPr txBox="1"/>
          <p:nvPr/>
        </p:nvSpPr>
        <p:spPr>
          <a:xfrm>
            <a:off x="-30481" y="3054737"/>
            <a:ext cx="2798185" cy="1569660"/>
          </a:xfrm>
          <a:prstGeom prst="rect">
            <a:avLst/>
          </a:prstGeom>
          <a:noFill/>
        </p:spPr>
        <p:txBody>
          <a:bodyPr wrap="square" rtlCol="0">
            <a:spAutoFit/>
          </a:bodyPr>
          <a:lstStyle/>
          <a:p>
            <a:r>
              <a:rPr lang="ru-RU" sz="2400" b="1" i="1" dirty="0" err="1">
                <a:solidFill>
                  <a:srgbClr val="002060"/>
                </a:solidFill>
                <a:cs typeface="Times New Roman" panose="02020603050405020304" pitchFamily="18" charset="0"/>
              </a:rPr>
              <a:t>Чотири</a:t>
            </a:r>
            <a:r>
              <a:rPr lang="ru-RU" sz="2400" b="1" i="1" dirty="0">
                <a:solidFill>
                  <a:srgbClr val="002060"/>
                </a:solidFill>
                <a:cs typeface="Times New Roman" panose="02020603050405020304" pitchFamily="18" charset="0"/>
              </a:rPr>
              <a:t> </a:t>
            </a:r>
          </a:p>
          <a:p>
            <a:r>
              <a:rPr lang="ru-RU" sz="2400" b="1" i="1" dirty="0" err="1">
                <a:solidFill>
                  <a:srgbClr val="002060"/>
                </a:solidFill>
                <a:cs typeface="Times New Roman" panose="02020603050405020304" pitchFamily="18" charset="0"/>
              </a:rPr>
              <a:t>основні</a:t>
            </a:r>
            <a:r>
              <a:rPr lang="ru-RU" sz="2400" b="1" i="1" dirty="0">
                <a:solidFill>
                  <a:srgbClr val="002060"/>
                </a:solidFill>
                <a:cs typeface="Times New Roman" panose="02020603050405020304" pitchFamily="18" charset="0"/>
              </a:rPr>
              <a:t> причини </a:t>
            </a:r>
            <a:r>
              <a:rPr lang="ru-RU" sz="2400" b="1" i="1" dirty="0" err="1">
                <a:solidFill>
                  <a:srgbClr val="002060"/>
                </a:solidFill>
                <a:cs typeface="Times New Roman" panose="02020603050405020304" pitchFamily="18" charset="0"/>
              </a:rPr>
              <a:t>складання</a:t>
            </a:r>
            <a:r>
              <a:rPr lang="ru-RU" sz="2400" b="1" i="1" dirty="0">
                <a:solidFill>
                  <a:srgbClr val="002060"/>
                </a:solidFill>
                <a:cs typeface="Times New Roman" panose="02020603050405020304" pitchFamily="18" charset="0"/>
              </a:rPr>
              <a:t> </a:t>
            </a:r>
            <a:r>
              <a:rPr lang="ru-RU" sz="2400" b="1" i="1" dirty="0" err="1">
                <a:solidFill>
                  <a:srgbClr val="002060"/>
                </a:solidFill>
                <a:cs typeface="Times New Roman" panose="02020603050405020304" pitchFamily="18" charset="0"/>
              </a:rPr>
              <a:t>бізнес</a:t>
            </a:r>
            <a:r>
              <a:rPr lang="ru-RU" sz="2400" b="1" i="1" dirty="0">
                <a:solidFill>
                  <a:srgbClr val="002060"/>
                </a:solidFill>
                <a:cs typeface="Times New Roman" panose="02020603050405020304" pitchFamily="18" charset="0"/>
              </a:rPr>
              <a:t>-плану</a:t>
            </a:r>
          </a:p>
        </p:txBody>
      </p:sp>
      <p:sp>
        <p:nvSpPr>
          <p:cNvPr id="5" name="Прямоугольник 4"/>
          <p:cNvSpPr/>
          <p:nvPr/>
        </p:nvSpPr>
        <p:spPr>
          <a:xfrm>
            <a:off x="4292970" y="2270484"/>
            <a:ext cx="7177382" cy="1107996"/>
          </a:xfrm>
          <a:prstGeom prst="rect">
            <a:avLst/>
          </a:prstGeom>
        </p:spPr>
        <p:txBody>
          <a:bodyPr wrap="square">
            <a:spAutoFit/>
          </a:bodyPr>
          <a:lstStyle/>
          <a:p>
            <a:pPr lvl="0" algn="just"/>
            <a:r>
              <a:rPr lang="ru-RU" altLang="ru-RU" sz="2200" b="1" dirty="0">
                <a:solidFill>
                  <a:srgbClr val="0070C0"/>
                </a:solidFill>
                <a:cs typeface="Times New Roman" panose="02020603050405020304" pitchFamily="18" charset="0"/>
              </a:rPr>
              <a:t> </a:t>
            </a:r>
            <a:r>
              <a:rPr lang="ru-RU" altLang="ru-RU" sz="2200" b="1" dirty="0" err="1">
                <a:solidFill>
                  <a:srgbClr val="002060"/>
                </a:solidFill>
                <a:cs typeface="Times New Roman" panose="02020603050405020304" pitchFamily="18" charset="0"/>
              </a:rPr>
              <a:t>Бізнес</a:t>
            </a:r>
            <a:r>
              <a:rPr lang="ru-RU" altLang="ru-RU" sz="2200" b="1" dirty="0">
                <a:solidFill>
                  <a:srgbClr val="002060"/>
                </a:solidFill>
                <a:cs typeface="Times New Roman" panose="02020603050405020304" pitchFamily="18" charset="0"/>
              </a:rPr>
              <a:t>-план – </a:t>
            </a:r>
            <a:r>
              <a:rPr lang="ru-RU" altLang="ru-RU" sz="2200" b="1" dirty="0" err="1">
                <a:solidFill>
                  <a:srgbClr val="002060"/>
                </a:solidFill>
                <a:cs typeface="Times New Roman" panose="02020603050405020304" pitchFamily="18" charset="0"/>
              </a:rPr>
              <a:t>це</a:t>
            </a:r>
            <a:r>
              <a:rPr lang="ru-RU" altLang="ru-RU" sz="2200" b="1" dirty="0">
                <a:solidFill>
                  <a:srgbClr val="002060"/>
                </a:solidFill>
                <a:cs typeface="Times New Roman" panose="02020603050405020304" pitchFamily="18" charset="0"/>
              </a:rPr>
              <a:t> </a:t>
            </a:r>
            <a:r>
              <a:rPr lang="ru-RU" altLang="ru-RU" sz="2200" b="1" dirty="0" err="1">
                <a:solidFill>
                  <a:srgbClr val="002060"/>
                </a:solidFill>
                <a:cs typeface="Times New Roman" panose="02020603050405020304" pitchFamily="18" charset="0"/>
              </a:rPr>
              <a:t>стандартний</a:t>
            </a:r>
            <a:r>
              <a:rPr lang="ru-RU" altLang="ru-RU" sz="2200" b="1" dirty="0">
                <a:solidFill>
                  <a:srgbClr val="002060"/>
                </a:solidFill>
                <a:cs typeface="Times New Roman" panose="02020603050405020304" pitchFamily="18" charset="0"/>
              </a:rPr>
              <a:t> документ </a:t>
            </a:r>
            <a:r>
              <a:rPr lang="ru-RU" altLang="ru-RU" sz="2200" b="1" dirty="0" err="1">
                <a:solidFill>
                  <a:srgbClr val="002060"/>
                </a:solidFill>
                <a:cs typeface="Times New Roman" panose="02020603050405020304" pitchFamily="18" charset="0"/>
              </a:rPr>
              <a:t>ознайомлення</a:t>
            </a:r>
            <a:r>
              <a:rPr lang="ru-RU" altLang="ru-RU" sz="2200" b="1" dirty="0">
                <a:solidFill>
                  <a:srgbClr val="002060"/>
                </a:solidFill>
                <a:cs typeface="Times New Roman" panose="02020603050405020304" pitchFamily="18" charset="0"/>
              </a:rPr>
              <a:t> з </a:t>
            </a:r>
            <a:r>
              <a:rPr lang="ru-RU" altLang="ru-RU" sz="2200" b="1" dirty="0" err="1">
                <a:solidFill>
                  <a:srgbClr val="002060"/>
                </a:solidFill>
                <a:cs typeface="Times New Roman" panose="02020603050405020304" pitchFamily="18" charset="0"/>
              </a:rPr>
              <a:t>підприємством</a:t>
            </a:r>
            <a:r>
              <a:rPr lang="ru-RU" altLang="ru-RU" sz="2200" b="1" dirty="0">
                <a:solidFill>
                  <a:srgbClr val="002060"/>
                </a:solidFill>
                <a:cs typeface="Times New Roman" panose="02020603050405020304" pitchFamily="18" charset="0"/>
              </a:rPr>
              <a:t> та </a:t>
            </a:r>
            <a:r>
              <a:rPr lang="ru-RU" altLang="ru-RU" sz="2200" b="1" dirty="0" err="1">
                <a:solidFill>
                  <a:srgbClr val="002060"/>
                </a:solidFill>
                <a:cs typeface="Times New Roman" panose="02020603050405020304" pitchFamily="18" charset="0"/>
              </a:rPr>
              <a:t>обов'язкова</a:t>
            </a:r>
            <a:r>
              <a:rPr lang="ru-RU" altLang="ru-RU" sz="2200" b="1" dirty="0">
                <a:solidFill>
                  <a:srgbClr val="002060"/>
                </a:solidFill>
                <a:cs typeface="Times New Roman" panose="02020603050405020304" pitchFamily="18" charset="0"/>
              </a:rPr>
              <a:t> </a:t>
            </a:r>
            <a:r>
              <a:rPr lang="ru-RU" altLang="ru-RU" sz="2200" b="1" dirty="0" err="1">
                <a:solidFill>
                  <a:srgbClr val="002060"/>
                </a:solidFill>
                <a:cs typeface="Times New Roman" panose="02020603050405020304" pitchFamily="18" charset="0"/>
              </a:rPr>
              <a:t>вимога</a:t>
            </a:r>
            <a:r>
              <a:rPr lang="ru-RU" altLang="ru-RU" sz="2200" b="1" dirty="0">
                <a:solidFill>
                  <a:srgbClr val="002060"/>
                </a:solidFill>
                <a:cs typeface="Times New Roman" panose="02020603050405020304" pitchFamily="18" charset="0"/>
              </a:rPr>
              <a:t> з боку </a:t>
            </a:r>
            <a:r>
              <a:rPr lang="ru-RU" altLang="ru-RU" sz="2200" b="1" dirty="0" err="1">
                <a:solidFill>
                  <a:srgbClr val="002060"/>
                </a:solidFill>
                <a:cs typeface="Times New Roman" panose="02020603050405020304" pitchFamily="18" charset="0"/>
              </a:rPr>
              <a:t>цивілізованого</a:t>
            </a:r>
            <a:r>
              <a:rPr lang="ru-RU" altLang="ru-RU" sz="2200" b="1" dirty="0">
                <a:solidFill>
                  <a:srgbClr val="002060"/>
                </a:solidFill>
                <a:cs typeface="Times New Roman" panose="02020603050405020304" pitchFamily="18" charset="0"/>
              </a:rPr>
              <a:t> ринку</a:t>
            </a:r>
            <a:endParaRPr lang="uk-UA" sz="2200" b="1" dirty="0">
              <a:solidFill>
                <a:srgbClr val="002060"/>
              </a:solidFill>
              <a:cs typeface="Times New Roman" panose="02020603050405020304" pitchFamily="18" charset="0"/>
            </a:endParaRPr>
          </a:p>
        </p:txBody>
      </p:sp>
      <p:sp>
        <p:nvSpPr>
          <p:cNvPr id="6" name="Прямоугольник 5"/>
          <p:cNvSpPr/>
          <p:nvPr/>
        </p:nvSpPr>
        <p:spPr>
          <a:xfrm>
            <a:off x="5034150" y="3620245"/>
            <a:ext cx="6747008" cy="769441"/>
          </a:xfrm>
          <a:prstGeom prst="rect">
            <a:avLst/>
          </a:prstGeom>
        </p:spPr>
        <p:txBody>
          <a:bodyPr wrap="square">
            <a:spAutoFit/>
          </a:bodyPr>
          <a:lstStyle/>
          <a:p>
            <a:pPr lvl="0" algn="just"/>
            <a:r>
              <a:rPr kumimoji="0" lang="uk-UA" altLang="ru-RU" sz="2200" b="1" i="0" u="none" strike="noStrike" cap="none" normalizeH="0" baseline="0" dirty="0">
                <a:ln>
                  <a:noFill/>
                </a:ln>
                <a:solidFill>
                  <a:srgbClr val="0070C0"/>
                </a:solidFill>
                <a:effectLst/>
                <a:cs typeface="Times New Roman" panose="02020603050405020304" pitchFamily="18" charset="0"/>
              </a:rPr>
              <a:t> </a:t>
            </a:r>
            <a:r>
              <a:rPr kumimoji="0" lang="uk-UA" altLang="ru-RU" sz="2200" b="1" i="0" u="none" strike="noStrike" cap="none" normalizeH="0" baseline="0" dirty="0">
                <a:ln>
                  <a:noFill/>
                </a:ln>
                <a:solidFill>
                  <a:srgbClr val="002060"/>
                </a:solidFill>
                <a:effectLst/>
                <a:cs typeface="Times New Roman" panose="02020603050405020304" pitchFamily="18" charset="0"/>
              </a:rPr>
              <a:t>Без бізнес-плану практично неможливе залучення інвестицій</a:t>
            </a:r>
            <a:endParaRPr lang="uk-UA" sz="2200" b="1" dirty="0">
              <a:solidFill>
                <a:srgbClr val="002060"/>
              </a:solidFill>
              <a:cs typeface="Times New Roman" panose="02020603050405020304" pitchFamily="18" charset="0"/>
            </a:endParaRPr>
          </a:p>
        </p:txBody>
      </p:sp>
      <p:sp>
        <p:nvSpPr>
          <p:cNvPr id="7" name="Прямоугольник 6"/>
          <p:cNvSpPr/>
          <p:nvPr/>
        </p:nvSpPr>
        <p:spPr>
          <a:xfrm>
            <a:off x="4909458" y="5046766"/>
            <a:ext cx="6549768" cy="430887"/>
          </a:xfrm>
          <a:prstGeom prst="rect">
            <a:avLst/>
          </a:prstGeom>
        </p:spPr>
        <p:txBody>
          <a:bodyPr wrap="square">
            <a:spAutoFit/>
          </a:bodyPr>
          <a:lstStyle/>
          <a:p>
            <a:pPr lvl="0" algn="just"/>
            <a:r>
              <a:rPr lang="uk-UA" sz="2200" b="1" dirty="0">
                <a:solidFill>
                  <a:srgbClr val="002060"/>
                </a:solidFill>
                <a:cs typeface="Times New Roman" panose="02020603050405020304" pitchFamily="18" charset="0"/>
              </a:rPr>
              <a:t>Бізнес-план</a:t>
            </a:r>
            <a:r>
              <a:rPr kumimoji="0" lang="ru-RU" altLang="ru-RU" sz="2200" b="1" i="0" u="none" strike="noStrike" kern="1200" cap="none" spc="0" normalizeH="0" baseline="0" noProof="0" dirty="0">
                <a:ln>
                  <a:noFill/>
                </a:ln>
                <a:solidFill>
                  <a:srgbClr val="002060"/>
                </a:solidFill>
                <a:effectLst/>
                <a:uLnTx/>
                <a:uFillTx/>
                <a:ea typeface="+mn-ea"/>
                <a:cs typeface="Times New Roman" panose="02020603050405020304" pitchFamily="18" charset="0"/>
              </a:rPr>
              <a:t> – </a:t>
            </a:r>
            <a:r>
              <a:rPr kumimoji="0" lang="ru-RU" altLang="ru-RU" sz="22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інструмент</a:t>
            </a:r>
            <a:r>
              <a:rPr kumimoji="0" lang="ru-RU" altLang="ru-RU" sz="2200" b="1" i="0" u="none" strike="noStrike" kern="1200" cap="none" spc="0" normalizeH="0" baseline="0" noProof="0" dirty="0">
                <a:ln>
                  <a:noFill/>
                </a:ln>
                <a:solidFill>
                  <a:srgbClr val="002060"/>
                </a:solidFill>
                <a:effectLst/>
                <a:uLnTx/>
                <a:uFillTx/>
                <a:ea typeface="+mn-ea"/>
                <a:cs typeface="Times New Roman" panose="02020603050405020304" pitchFamily="18" charset="0"/>
              </a:rPr>
              <a:t> контролю та </a:t>
            </a:r>
            <a:r>
              <a:rPr kumimoji="0" lang="ru-RU" altLang="ru-RU" sz="22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управління</a:t>
            </a:r>
            <a:r>
              <a:rPr kumimoji="0" lang="ru-RU" altLang="ru-RU" sz="22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lang="uk-UA" sz="2200" dirty="0">
                <a:solidFill>
                  <a:srgbClr val="002060"/>
                </a:solidFill>
                <a:cs typeface="Times New Roman" panose="02020603050405020304" pitchFamily="18" charset="0"/>
              </a:rPr>
              <a:t> </a:t>
            </a:r>
          </a:p>
        </p:txBody>
      </p:sp>
      <p:sp>
        <p:nvSpPr>
          <p:cNvPr id="8" name="Прямоугольник 7"/>
          <p:cNvSpPr/>
          <p:nvPr/>
        </p:nvSpPr>
        <p:spPr>
          <a:xfrm>
            <a:off x="3583797" y="846197"/>
            <a:ext cx="6898672" cy="769441"/>
          </a:xfrm>
          <a:prstGeom prst="rect">
            <a:avLst/>
          </a:prstGeom>
        </p:spPr>
        <p:txBody>
          <a:bodyPr wrap="square">
            <a:spAutoFit/>
          </a:bodyPr>
          <a:lstStyle/>
          <a:p>
            <a:pPr lvl="0" algn="just"/>
            <a:r>
              <a:rPr lang="ru-RU" sz="2200" b="1" dirty="0">
                <a:solidFill>
                  <a:srgbClr val="0070C0"/>
                </a:solidFill>
                <a:cs typeface="Times New Roman" panose="02020603050405020304" pitchFamily="18" charset="0"/>
              </a:rPr>
              <a:t> </a:t>
            </a:r>
            <a:r>
              <a:rPr lang="ru-RU" sz="2200" b="1" dirty="0" err="1">
                <a:solidFill>
                  <a:srgbClr val="002060"/>
                </a:solidFill>
                <a:cs typeface="Times New Roman" panose="02020603050405020304" pitchFamily="18" charset="0"/>
              </a:rPr>
              <a:t>Можливість</a:t>
            </a:r>
            <a:r>
              <a:rPr lang="ru-RU" sz="2200" b="1" dirty="0">
                <a:solidFill>
                  <a:srgbClr val="002060"/>
                </a:solidFill>
                <a:cs typeface="Times New Roman" panose="02020603050405020304" pitchFamily="18" charset="0"/>
              </a:rPr>
              <a:t> </a:t>
            </a:r>
            <a:r>
              <a:rPr lang="ru-RU" sz="2200" b="1" dirty="0" err="1">
                <a:solidFill>
                  <a:srgbClr val="002060"/>
                </a:solidFill>
                <a:cs typeface="Times New Roman" panose="02020603050405020304" pitchFamily="18" charset="0"/>
              </a:rPr>
              <a:t>виявити</a:t>
            </a:r>
            <a:r>
              <a:rPr lang="ru-RU" sz="2200" b="1" dirty="0">
                <a:solidFill>
                  <a:srgbClr val="002060"/>
                </a:solidFill>
                <a:cs typeface="Times New Roman" panose="02020603050405020304" pitchFamily="18" charset="0"/>
              </a:rPr>
              <a:t> </a:t>
            </a:r>
            <a:r>
              <a:rPr lang="ru-RU" sz="2200" b="1" dirty="0" err="1">
                <a:solidFill>
                  <a:srgbClr val="002060"/>
                </a:solidFill>
                <a:cs typeface="Times New Roman" panose="02020603050405020304" pitchFamily="18" charset="0"/>
              </a:rPr>
              <a:t>проблеми</a:t>
            </a:r>
            <a:r>
              <a:rPr lang="ru-RU" sz="2200" b="1" dirty="0">
                <a:solidFill>
                  <a:srgbClr val="002060"/>
                </a:solidFill>
                <a:cs typeface="Times New Roman" panose="02020603050405020304" pitchFamily="18" charset="0"/>
              </a:rPr>
              <a:t> "на </a:t>
            </a:r>
            <a:r>
              <a:rPr lang="ru-RU" sz="2200" b="1" dirty="0" err="1">
                <a:solidFill>
                  <a:srgbClr val="002060"/>
                </a:solidFill>
                <a:cs typeface="Times New Roman" panose="02020603050405020304" pitchFamily="18" charset="0"/>
              </a:rPr>
              <a:t>папері</a:t>
            </a:r>
            <a:r>
              <a:rPr lang="ru-RU" sz="2200" b="1" dirty="0">
                <a:solidFill>
                  <a:srgbClr val="002060"/>
                </a:solidFill>
                <a:cs typeface="Times New Roman" panose="02020603050405020304" pitchFamily="18" charset="0"/>
              </a:rPr>
              <a:t>" перед </a:t>
            </a:r>
            <a:r>
              <a:rPr lang="ru-RU" sz="2200" b="1" dirty="0" err="1">
                <a:solidFill>
                  <a:srgbClr val="002060"/>
                </a:solidFill>
                <a:cs typeface="Times New Roman" panose="02020603050405020304" pitchFamily="18" charset="0"/>
              </a:rPr>
              <a:t>тим</a:t>
            </a:r>
            <a:r>
              <a:rPr lang="ru-RU" sz="2200" b="1" dirty="0">
                <a:solidFill>
                  <a:srgbClr val="002060"/>
                </a:solidFill>
                <a:cs typeface="Times New Roman" panose="02020603050405020304" pitchFamily="18" charset="0"/>
              </a:rPr>
              <a:t>, як вони </a:t>
            </a:r>
            <a:r>
              <a:rPr lang="ru-RU" sz="2200" b="1" dirty="0" err="1">
                <a:solidFill>
                  <a:srgbClr val="002060"/>
                </a:solidFill>
                <a:cs typeface="Times New Roman" panose="02020603050405020304" pitchFamily="18" charset="0"/>
              </a:rPr>
              <a:t>виникли</a:t>
            </a:r>
            <a:endParaRPr lang="uk-UA" sz="2200" b="1" dirty="0">
              <a:solidFill>
                <a:srgbClr val="002060"/>
              </a:solidFill>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extLst>
              <a:ext uri="{FF2B5EF4-FFF2-40B4-BE49-F238E27FC236}">
                <a16:creationId xmlns:a16="http://schemas.microsoft.com/office/drawing/2014/main" id="{5DC82539-9ACB-D1ED-4BEE-F722BA9A39BE}"/>
              </a:ext>
            </a:extLst>
          </p:cNvPr>
          <p:cNvSpPr/>
          <p:nvPr/>
        </p:nvSpPr>
        <p:spPr>
          <a:xfrm>
            <a:off x="63500" y="64520"/>
            <a:ext cx="1540743" cy="2669182"/>
          </a:xfrm>
          <a:prstGeom prst="rect">
            <a:avLst/>
          </a:prstGeom>
          <a:blipFill dpi="0" rotWithShape="1">
            <a:blip r:embed="rId4"/>
            <a:srcRect/>
            <a:stretch>
              <a:fillRect l="-149000" t="-95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a:extLst>
              <a:ext uri="{FF2B5EF4-FFF2-40B4-BE49-F238E27FC236}">
                <a16:creationId xmlns:a16="http://schemas.microsoft.com/office/drawing/2014/main" id="{2C3A7C58-8899-DE9E-5BB7-96035A2AD6BD}"/>
              </a:ext>
            </a:extLst>
          </p:cNvPr>
          <p:cNvPicPr>
            <a:picLocks noChangeAspect="1"/>
          </p:cNvPicPr>
          <p:nvPr/>
        </p:nvPicPr>
        <p:blipFill>
          <a:blip r:embed="rId5"/>
          <a:stretch>
            <a:fillRect/>
          </a:stretch>
        </p:blipFill>
        <p:spPr>
          <a:xfrm>
            <a:off x="944380" y="194872"/>
            <a:ext cx="2567446" cy="1673166"/>
          </a:xfrm>
          <a:prstGeom prst="rect">
            <a:avLst/>
          </a:prstGeom>
        </p:spPr>
      </p:pic>
      <p:sp>
        <p:nvSpPr>
          <p:cNvPr id="22" name="Прямоугольник 21">
            <a:extLst>
              <a:ext uri="{FF2B5EF4-FFF2-40B4-BE49-F238E27FC236}">
                <a16:creationId xmlns:a16="http://schemas.microsoft.com/office/drawing/2014/main" id="{CF747A3F-5A61-099C-5443-C8DB24AECBE2}"/>
              </a:ext>
            </a:extLst>
          </p:cNvPr>
          <p:cNvSpPr/>
          <p:nvPr/>
        </p:nvSpPr>
        <p:spPr>
          <a:xfrm>
            <a:off x="3353321" y="648775"/>
            <a:ext cx="18473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pic>
        <p:nvPicPr>
          <p:cNvPr id="23" name="Рисунок 22">
            <a:extLst>
              <a:ext uri="{FF2B5EF4-FFF2-40B4-BE49-F238E27FC236}">
                <a16:creationId xmlns:a16="http://schemas.microsoft.com/office/drawing/2014/main" id="{9518D600-3124-339F-ECF2-3A8CAB4FF017}"/>
              </a:ext>
            </a:extLst>
          </p:cNvPr>
          <p:cNvPicPr>
            <a:picLocks noChangeAspect="1"/>
          </p:cNvPicPr>
          <p:nvPr/>
        </p:nvPicPr>
        <p:blipFill>
          <a:blip r:embed="rId6"/>
          <a:stretch>
            <a:fillRect/>
          </a:stretch>
        </p:blipFill>
        <p:spPr>
          <a:xfrm flipV="1">
            <a:off x="2872328" y="2439231"/>
            <a:ext cx="1070086" cy="610493"/>
          </a:xfrm>
          <a:prstGeom prst="rect">
            <a:avLst/>
          </a:prstGeom>
        </p:spPr>
      </p:pic>
      <p:pic>
        <p:nvPicPr>
          <p:cNvPr id="24" name="Рисунок 23">
            <a:extLst>
              <a:ext uri="{FF2B5EF4-FFF2-40B4-BE49-F238E27FC236}">
                <a16:creationId xmlns:a16="http://schemas.microsoft.com/office/drawing/2014/main" id="{F2E14922-8537-3C49-DBB0-AF6DCA26BC0A}"/>
              </a:ext>
            </a:extLst>
          </p:cNvPr>
          <p:cNvPicPr>
            <a:picLocks noChangeAspect="1"/>
          </p:cNvPicPr>
          <p:nvPr/>
        </p:nvPicPr>
        <p:blipFill>
          <a:blip r:embed="rId7"/>
          <a:stretch>
            <a:fillRect/>
          </a:stretch>
        </p:blipFill>
        <p:spPr>
          <a:xfrm>
            <a:off x="1368611" y="2051381"/>
            <a:ext cx="2798185" cy="1232161"/>
          </a:xfrm>
          <a:prstGeom prst="rect">
            <a:avLst/>
          </a:prstGeom>
        </p:spPr>
      </p:pic>
      <p:pic>
        <p:nvPicPr>
          <p:cNvPr id="25" name="Рисунок 24">
            <a:extLst>
              <a:ext uri="{FF2B5EF4-FFF2-40B4-BE49-F238E27FC236}">
                <a16:creationId xmlns:a16="http://schemas.microsoft.com/office/drawing/2014/main" id="{0C3585EF-4A87-817F-526E-F86DB67949CE}"/>
              </a:ext>
            </a:extLst>
          </p:cNvPr>
          <p:cNvPicPr>
            <a:picLocks noChangeAspect="1"/>
          </p:cNvPicPr>
          <p:nvPr/>
        </p:nvPicPr>
        <p:blipFill>
          <a:blip r:embed="rId7"/>
          <a:stretch>
            <a:fillRect/>
          </a:stretch>
        </p:blipFill>
        <p:spPr>
          <a:xfrm>
            <a:off x="1077561" y="4812731"/>
            <a:ext cx="3636534" cy="924459"/>
          </a:xfrm>
          <a:prstGeom prst="rect">
            <a:avLst/>
          </a:prstGeom>
        </p:spPr>
      </p:pic>
      <p:pic>
        <p:nvPicPr>
          <p:cNvPr id="26" name="Рисунок 25">
            <a:extLst>
              <a:ext uri="{FF2B5EF4-FFF2-40B4-BE49-F238E27FC236}">
                <a16:creationId xmlns:a16="http://schemas.microsoft.com/office/drawing/2014/main" id="{82E4CC8A-C619-FFF0-15BF-8378A1B73103}"/>
              </a:ext>
            </a:extLst>
          </p:cNvPr>
          <p:cNvPicPr>
            <a:picLocks noChangeAspect="1"/>
          </p:cNvPicPr>
          <p:nvPr/>
        </p:nvPicPr>
        <p:blipFill>
          <a:blip r:embed="rId7"/>
          <a:stretch>
            <a:fillRect/>
          </a:stretch>
        </p:blipFill>
        <p:spPr>
          <a:xfrm>
            <a:off x="2188563" y="3458368"/>
            <a:ext cx="2913717" cy="1305734"/>
          </a:xfrm>
          <a:prstGeom prst="rect">
            <a:avLst/>
          </a:prstGeom>
        </p:spPr>
      </p:pic>
      <p:pic>
        <p:nvPicPr>
          <p:cNvPr id="27" name="Рисунок 26">
            <a:extLst>
              <a:ext uri="{FF2B5EF4-FFF2-40B4-BE49-F238E27FC236}">
                <a16:creationId xmlns:a16="http://schemas.microsoft.com/office/drawing/2014/main" id="{A0F95001-8907-7B1F-E727-C499C1349A35}"/>
              </a:ext>
            </a:extLst>
          </p:cNvPr>
          <p:cNvPicPr>
            <a:picLocks noChangeAspect="1"/>
          </p:cNvPicPr>
          <p:nvPr/>
        </p:nvPicPr>
        <p:blipFill>
          <a:blip r:embed="rId8"/>
          <a:stretch>
            <a:fillRect/>
          </a:stretch>
        </p:blipFill>
        <p:spPr>
          <a:xfrm>
            <a:off x="1969252" y="1026217"/>
            <a:ext cx="903077" cy="589422"/>
          </a:xfrm>
          <a:prstGeom prst="rect">
            <a:avLst/>
          </a:prstGeom>
        </p:spPr>
      </p:pic>
      <p:pic>
        <p:nvPicPr>
          <p:cNvPr id="31" name="Рисунок 30">
            <a:extLst>
              <a:ext uri="{FF2B5EF4-FFF2-40B4-BE49-F238E27FC236}">
                <a16:creationId xmlns:a16="http://schemas.microsoft.com/office/drawing/2014/main" id="{288E3090-BE5D-06A1-77E6-FBB47A1506C2}"/>
              </a:ext>
            </a:extLst>
          </p:cNvPr>
          <p:cNvPicPr>
            <a:picLocks noChangeAspect="1"/>
          </p:cNvPicPr>
          <p:nvPr/>
        </p:nvPicPr>
        <p:blipFill>
          <a:blip r:embed="rId9"/>
          <a:stretch>
            <a:fillRect/>
          </a:stretch>
        </p:blipFill>
        <p:spPr>
          <a:xfrm>
            <a:off x="3237067" y="3646702"/>
            <a:ext cx="1026151" cy="617975"/>
          </a:xfrm>
          <a:prstGeom prst="rect">
            <a:avLst/>
          </a:prstGeom>
        </p:spPr>
      </p:pic>
      <p:pic>
        <p:nvPicPr>
          <p:cNvPr id="33" name="Рисунок 32">
            <a:extLst>
              <a:ext uri="{FF2B5EF4-FFF2-40B4-BE49-F238E27FC236}">
                <a16:creationId xmlns:a16="http://schemas.microsoft.com/office/drawing/2014/main" id="{15D47E41-ED02-750E-44BE-CAE75793E7A8}"/>
              </a:ext>
            </a:extLst>
          </p:cNvPr>
          <p:cNvPicPr>
            <a:picLocks noChangeAspect="1"/>
          </p:cNvPicPr>
          <p:nvPr/>
        </p:nvPicPr>
        <p:blipFill>
          <a:blip r:embed="rId10"/>
          <a:stretch>
            <a:fillRect/>
          </a:stretch>
        </p:blipFill>
        <p:spPr>
          <a:xfrm>
            <a:off x="5910056" y="3212573"/>
            <a:ext cx="371888" cy="432854"/>
          </a:xfrm>
          <a:prstGeom prst="rect">
            <a:avLst/>
          </a:prstGeom>
        </p:spPr>
      </p:pic>
      <p:pic>
        <p:nvPicPr>
          <p:cNvPr id="34" name="Рисунок 33">
            <a:extLst>
              <a:ext uri="{FF2B5EF4-FFF2-40B4-BE49-F238E27FC236}">
                <a16:creationId xmlns:a16="http://schemas.microsoft.com/office/drawing/2014/main" id="{F420BBC2-7544-96EC-A812-990149B81263}"/>
              </a:ext>
            </a:extLst>
          </p:cNvPr>
          <p:cNvPicPr>
            <a:picLocks noChangeAspect="1"/>
          </p:cNvPicPr>
          <p:nvPr/>
        </p:nvPicPr>
        <p:blipFill>
          <a:blip r:embed="rId10"/>
          <a:stretch>
            <a:fillRect/>
          </a:stretch>
        </p:blipFill>
        <p:spPr>
          <a:xfrm>
            <a:off x="2488384" y="2699383"/>
            <a:ext cx="1049668" cy="561983"/>
          </a:xfrm>
          <a:prstGeom prst="rect">
            <a:avLst/>
          </a:prstGeom>
        </p:spPr>
      </p:pic>
      <p:pic>
        <p:nvPicPr>
          <p:cNvPr id="35" name="Рисунок 34">
            <a:extLst>
              <a:ext uri="{FF2B5EF4-FFF2-40B4-BE49-F238E27FC236}">
                <a16:creationId xmlns:a16="http://schemas.microsoft.com/office/drawing/2014/main" id="{51E365D5-32FD-A277-43AE-2EE2D7F3BDFA}"/>
              </a:ext>
            </a:extLst>
          </p:cNvPr>
          <p:cNvPicPr>
            <a:picLocks noChangeAspect="1"/>
          </p:cNvPicPr>
          <p:nvPr/>
        </p:nvPicPr>
        <p:blipFill>
          <a:blip r:embed="rId11"/>
          <a:stretch>
            <a:fillRect/>
          </a:stretch>
        </p:blipFill>
        <p:spPr>
          <a:xfrm>
            <a:off x="2623279" y="4945432"/>
            <a:ext cx="740461" cy="580884"/>
          </a:xfrm>
          <a:prstGeom prst="rect">
            <a:avLst/>
          </a:prstGeom>
        </p:spPr>
      </p:pic>
    </p:spTree>
    <p:extLst>
      <p:ext uri="{BB962C8B-B14F-4D97-AF65-F5344CB8AC3E}">
        <p14:creationId xmlns:p14="http://schemas.microsoft.com/office/powerpoint/2010/main" val="2462759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013710" y="516632"/>
            <a:ext cx="6770370" cy="1351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188145" y="715617"/>
            <a:ext cx="6468037" cy="54583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Прямоугольник 10"/>
          <p:cNvSpPr/>
          <p:nvPr/>
        </p:nvSpPr>
        <p:spPr>
          <a:xfrm>
            <a:off x="5406887" y="3500637"/>
            <a:ext cx="5532138" cy="47908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uk-UA" sz="2200" b="1" dirty="0">
                <a:solidFill>
                  <a:srgbClr val="0070C0"/>
                </a:solidFill>
                <a:latin typeface="Calibri" panose="020F0502020204030204"/>
              </a:rPr>
              <a:t>6</a:t>
            </a: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.Управління та організація</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2" name="Прямоугольник 11"/>
          <p:cNvSpPr/>
          <p:nvPr/>
        </p:nvSpPr>
        <p:spPr>
          <a:xfrm>
            <a:off x="3340545" y="4049223"/>
            <a:ext cx="8215946" cy="47908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7.Правовий розділ</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375235" y="2549779"/>
            <a:ext cx="3746241" cy="29654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Основні розділи</a:t>
            </a:r>
            <a:r>
              <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1"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бізнес</a:t>
            </a:r>
            <a:r>
              <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-плану</a:t>
            </a:r>
          </a:p>
        </p:txBody>
      </p:sp>
      <p:sp>
        <p:nvSpPr>
          <p:cNvPr id="8" name="Прямоугольник 7"/>
          <p:cNvSpPr/>
          <p:nvPr/>
        </p:nvSpPr>
        <p:spPr>
          <a:xfrm>
            <a:off x="3363740" y="846197"/>
            <a:ext cx="6356391" cy="43088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1. Резюме</a:t>
            </a:r>
            <a:endPar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5274365" y="1340790"/>
            <a:ext cx="5115339" cy="3804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2. Опис продукції ( послуг)</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Прямоугольник 20">
            <a:extLst>
              <a:ext uri="{FF2B5EF4-FFF2-40B4-BE49-F238E27FC236}">
                <a16:creationId xmlns:a16="http://schemas.microsoft.com/office/drawing/2014/main" id="{17B1542D-641B-8128-10E9-999466C20154}"/>
              </a:ext>
            </a:extLst>
          </p:cNvPr>
          <p:cNvSpPr/>
          <p:nvPr/>
        </p:nvSpPr>
        <p:spPr>
          <a:xfrm>
            <a:off x="3102006" y="1868039"/>
            <a:ext cx="6618125" cy="45939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uk-UA" sz="2200" b="1" dirty="0">
                <a:solidFill>
                  <a:srgbClr val="0070C0"/>
                </a:solidFill>
                <a:latin typeface="Calibri" panose="020F0502020204030204"/>
              </a:rPr>
              <a:t>3</a:t>
            </a: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uk-UA" sz="2200" b="1" dirty="0">
                <a:solidFill>
                  <a:srgbClr val="0070C0"/>
                </a:solidFill>
                <a:latin typeface="Calibri" panose="020F0502020204030204"/>
              </a:rPr>
              <a:t>Характеристика галузі</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4" name="Прямоугольник 23">
            <a:extLst>
              <a:ext uri="{FF2B5EF4-FFF2-40B4-BE49-F238E27FC236}">
                <a16:creationId xmlns:a16="http://schemas.microsoft.com/office/drawing/2014/main" id="{33104471-B9B9-6BD3-5C03-6962255666F2}"/>
              </a:ext>
            </a:extLst>
          </p:cNvPr>
          <p:cNvSpPr/>
          <p:nvPr/>
        </p:nvSpPr>
        <p:spPr>
          <a:xfrm>
            <a:off x="5274365" y="2466869"/>
            <a:ext cx="4534217" cy="47908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4.План маркетингу</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5" name="Прямоугольник 24">
            <a:extLst>
              <a:ext uri="{FF2B5EF4-FFF2-40B4-BE49-F238E27FC236}">
                <a16:creationId xmlns:a16="http://schemas.microsoft.com/office/drawing/2014/main" id="{B9585C93-409D-EBC1-991B-F777E720D750}"/>
              </a:ext>
            </a:extLst>
          </p:cNvPr>
          <p:cNvSpPr/>
          <p:nvPr/>
        </p:nvSpPr>
        <p:spPr>
          <a:xfrm>
            <a:off x="3254406" y="3067419"/>
            <a:ext cx="6618125" cy="36158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5. Виробничий план</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6" name="Прямоугольник 25">
            <a:extLst>
              <a:ext uri="{FF2B5EF4-FFF2-40B4-BE49-F238E27FC236}">
                <a16:creationId xmlns:a16="http://schemas.microsoft.com/office/drawing/2014/main" id="{28D59749-AF4F-6C71-1CEB-C57954BC87F6}"/>
              </a:ext>
            </a:extLst>
          </p:cNvPr>
          <p:cNvSpPr/>
          <p:nvPr/>
        </p:nvSpPr>
        <p:spPr>
          <a:xfrm>
            <a:off x="5406887" y="4578548"/>
            <a:ext cx="5923721" cy="52006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8.Прогнозування та управління</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7" name="Прямоугольник 26">
            <a:extLst>
              <a:ext uri="{FF2B5EF4-FFF2-40B4-BE49-F238E27FC236}">
                <a16:creationId xmlns:a16="http://schemas.microsoft.com/office/drawing/2014/main" id="{42F6A1E7-6A32-C822-3214-87071E54867E}"/>
              </a:ext>
            </a:extLst>
          </p:cNvPr>
          <p:cNvSpPr/>
          <p:nvPr/>
        </p:nvSpPr>
        <p:spPr>
          <a:xfrm>
            <a:off x="3363740" y="5159431"/>
            <a:ext cx="8345151" cy="44792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uk-UA" sz="2200" b="1" i="0" u="none" strike="noStrike" kern="1200" cap="none" spc="0" normalizeH="0" baseline="0" noProof="0" dirty="0">
                <a:ln>
                  <a:noFill/>
                </a:ln>
                <a:solidFill>
                  <a:srgbClr val="0070C0"/>
                </a:solidFill>
                <a:effectLst/>
                <a:uLnTx/>
                <a:uFillTx/>
                <a:latin typeface="Calibri" panose="020F0502020204030204"/>
                <a:ea typeface="+mn-ea"/>
                <a:cs typeface="+mn-cs"/>
              </a:rPr>
              <a:t>7.Фінансовий план</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8" name="Рисунок 27">
            <a:extLst>
              <a:ext uri="{FF2B5EF4-FFF2-40B4-BE49-F238E27FC236}">
                <a16:creationId xmlns:a16="http://schemas.microsoft.com/office/drawing/2014/main" id="{5F7F70C4-17A4-2B19-A4FE-92952052D7C6}"/>
              </a:ext>
            </a:extLst>
          </p:cNvPr>
          <p:cNvPicPr>
            <a:picLocks noChangeAspect="1"/>
          </p:cNvPicPr>
          <p:nvPr/>
        </p:nvPicPr>
        <p:blipFill>
          <a:blip r:embed="rId4"/>
          <a:stretch>
            <a:fillRect/>
          </a:stretch>
        </p:blipFill>
        <p:spPr>
          <a:xfrm>
            <a:off x="0" y="1"/>
            <a:ext cx="3038058" cy="2159381"/>
          </a:xfrm>
          <a:prstGeom prst="rect">
            <a:avLst/>
          </a:prstGeom>
        </p:spPr>
      </p:pic>
      <p:pic>
        <p:nvPicPr>
          <p:cNvPr id="33" name="Рисунок 32">
            <a:extLst>
              <a:ext uri="{FF2B5EF4-FFF2-40B4-BE49-F238E27FC236}">
                <a16:creationId xmlns:a16="http://schemas.microsoft.com/office/drawing/2014/main" id="{DA309045-EF81-7738-B7E1-B68BA51C1355}"/>
              </a:ext>
            </a:extLst>
          </p:cNvPr>
          <p:cNvPicPr>
            <a:picLocks noChangeAspect="1"/>
          </p:cNvPicPr>
          <p:nvPr/>
        </p:nvPicPr>
        <p:blipFill>
          <a:blip r:embed="rId5"/>
          <a:stretch>
            <a:fillRect/>
          </a:stretch>
        </p:blipFill>
        <p:spPr>
          <a:xfrm>
            <a:off x="7089912" y="5707515"/>
            <a:ext cx="5102088" cy="1141978"/>
          </a:xfrm>
          <a:prstGeom prst="rect">
            <a:avLst/>
          </a:prstGeom>
        </p:spPr>
      </p:pic>
    </p:spTree>
    <p:extLst>
      <p:ext uri="{BB962C8B-B14F-4D97-AF65-F5344CB8AC3E}">
        <p14:creationId xmlns:p14="http://schemas.microsoft.com/office/powerpoint/2010/main" val="4195033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188144" y="516632"/>
            <a:ext cx="7943681" cy="9590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304605" y="610553"/>
            <a:ext cx="7573205" cy="75167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1110" y="2869804"/>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sz="2400" b="1" i="1" dirty="0">
              <a:solidFill>
                <a:srgbClr val="00206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РЕЗЮМЕ</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613987" y="846197"/>
            <a:ext cx="6868482"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Резюме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має</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включати</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наступну</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1591013"/>
            <a:ext cx="8678079" cy="4186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030" name="Picture 6" descr="Как грамотно составить резюме - Официальный сайт ВятГУ">
            <a:extLst>
              <a:ext uri="{FF2B5EF4-FFF2-40B4-BE49-F238E27FC236}">
                <a16:creationId xmlns:a16="http://schemas.microsoft.com/office/drawing/2014/main" id="{FC28D686-7F97-9837-AC32-1FB2A6798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4" y="0"/>
            <a:ext cx="3050280" cy="306741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1A928191-4E11-97D8-2739-D4C760F81484}"/>
              </a:ext>
            </a:extLst>
          </p:cNvPr>
          <p:cNvPicPr>
            <a:picLocks noChangeAspect="1"/>
          </p:cNvPicPr>
          <p:nvPr/>
        </p:nvPicPr>
        <p:blipFill>
          <a:blip r:embed="rId5"/>
          <a:stretch>
            <a:fillRect/>
          </a:stretch>
        </p:blipFill>
        <p:spPr>
          <a:xfrm>
            <a:off x="3568267" y="2042467"/>
            <a:ext cx="7263824" cy="2962913"/>
          </a:xfrm>
          <a:prstGeom prst="rect">
            <a:avLst/>
          </a:prstGeom>
        </p:spPr>
      </p:pic>
      <p:sp>
        <p:nvSpPr>
          <p:cNvPr id="9" name="TextBox 8">
            <a:extLst>
              <a:ext uri="{FF2B5EF4-FFF2-40B4-BE49-F238E27FC236}">
                <a16:creationId xmlns:a16="http://schemas.microsoft.com/office/drawing/2014/main" id="{FF9711A8-F659-6775-95B5-9B0FCC57B269}"/>
              </a:ext>
            </a:extLst>
          </p:cNvPr>
          <p:cNvSpPr txBox="1"/>
          <p:nvPr/>
        </p:nvSpPr>
        <p:spPr>
          <a:xfrm>
            <a:off x="3568267" y="2197603"/>
            <a:ext cx="45719" cy="369332"/>
          </a:xfrm>
          <a:prstGeom prst="rect">
            <a:avLst/>
          </a:prstGeom>
          <a:noFill/>
        </p:spPr>
        <p:txBody>
          <a:bodyPr wrap="square">
            <a:spAutoFit/>
          </a:bodyPr>
          <a:lstStyle/>
          <a:p>
            <a:r>
              <a:rPr kumimoji="0" lang="uk-UA" sz="1800" b="1" i="1" u="none" strike="noStrike" kern="1200" cap="none" spc="0" normalizeH="0" baseline="0" noProof="0" dirty="0">
                <a:ln>
                  <a:noFill/>
                </a:ln>
                <a:solidFill>
                  <a:prstClr val="black"/>
                </a:solidFill>
                <a:effectLst/>
                <a:uLnTx/>
                <a:uFillTx/>
                <a:latin typeface="inherit"/>
                <a:ea typeface="+mn-ea"/>
                <a:cs typeface="Arial" pitchFamily="34" charset="0"/>
              </a:rPr>
              <a:t>*</a:t>
            </a:r>
            <a:endParaRPr lang="ru-RU" dirty="0"/>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336979" y="2132244"/>
            <a:ext cx="1987824" cy="5303588"/>
          </a:xfrm>
          <a:prstGeom prst="triangle">
            <a:avLst>
              <a:gd name="adj" fmla="val 100000"/>
            </a:avLst>
          </a:prstGeom>
          <a:blipFill dpi="0" rotWithShape="1">
            <a:blip r:embed="rId6"/>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438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188144" y="421105"/>
            <a:ext cx="8678079" cy="10546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304605" y="608832"/>
            <a:ext cx="8561618" cy="75167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1110" y="2869804"/>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РЕЗЮМЕ</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304605" y="610553"/>
            <a:ext cx="781257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Якщо</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простіше</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то в Резюме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потрібно</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відповісти</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на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питання</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1591013"/>
            <a:ext cx="8678079" cy="4186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Яка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бізнес</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-модель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вашого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бізнесу</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Яку проблему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вирішує</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ваш продукт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або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послуга</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Який</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у вас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цільовий</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ринок</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Чим ваша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пропозиція</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відрізняється</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від</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конкурентів</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Яка ваша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місія</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та мета?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Яку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ви</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маєте</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команду?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Зокрема</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якщо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ви</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шукаєте</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інвесторів</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то у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цій</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частині</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кількома</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реченнями</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розкажіть</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яке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фінансування</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вам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потрібно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і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чого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ви</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хочете</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з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його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допомогою</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досягти</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Важливо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що</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ця</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частина</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має</a:t>
            </a:r>
            <a:r>
              <a:rPr kumimoji="0" lang="ru-RU"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бути короткою.</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030" name="Picture 6" descr="Как грамотно составить резюме - Официальный сайт ВятГУ">
            <a:extLst>
              <a:ext uri="{FF2B5EF4-FFF2-40B4-BE49-F238E27FC236}">
                <a16:creationId xmlns:a16="http://schemas.microsoft.com/office/drawing/2014/main" id="{FC28D686-7F97-9837-AC32-1FB2A6798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4" y="107846"/>
            <a:ext cx="3050279" cy="2857027"/>
          </a:xfrm>
          <a:prstGeom prst="rect">
            <a:avLst/>
          </a:prstGeom>
          <a:noFill/>
          <a:extLst>
            <a:ext uri="{909E8E84-426E-40DD-AFC4-6F175D3DCCD1}">
              <a14:hiddenFill xmlns:a14="http://schemas.microsoft.com/office/drawing/2010/main">
                <a:solidFill>
                  <a:srgbClr val="FFFFFF"/>
                </a:solidFill>
              </a14:hiddenFill>
            </a:ext>
          </a:extLst>
        </p:spPr>
      </p:pic>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336979" y="2132244"/>
            <a:ext cx="1987824" cy="5303588"/>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39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050760" y="227927"/>
            <a:ext cx="8767678" cy="1190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304605" y="394084"/>
            <a:ext cx="8245711" cy="86736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18214" y="2726908"/>
            <a:ext cx="2773839" cy="29654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41" y="3366052"/>
            <a:ext cx="27711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Опис продукції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 послуг)</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489657" y="636105"/>
            <a:ext cx="7567364"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Другий</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розділ</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включає</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наступну</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extLst>
              <a:ext uri="{FF2B5EF4-FFF2-40B4-BE49-F238E27FC236}">
                <a16:creationId xmlns:a16="http://schemas.microsoft.com/office/drawing/2014/main" id="{5DC82539-9ACB-D1ED-4BEE-F722BA9A39BE}"/>
              </a:ext>
            </a:extLst>
          </p:cNvPr>
          <p:cNvSpPr/>
          <p:nvPr/>
        </p:nvSpPr>
        <p:spPr>
          <a:xfrm>
            <a:off x="22410" y="-22496"/>
            <a:ext cx="1751342" cy="2845208"/>
          </a:xfrm>
          <a:prstGeom prst="rect">
            <a:avLst/>
          </a:prstGeom>
          <a:blipFill dpi="0" rotWithShape="1">
            <a:blip r:embed="rId4"/>
            <a:srcRect/>
            <a:stretch>
              <a:fillRect l="-149000" t="-95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1591013"/>
            <a:ext cx="8767678" cy="40055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9763357" y="3287629"/>
            <a:ext cx="1931910" cy="2685942"/>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4">
            <a:extLst>
              <a:ext uri="{FF2B5EF4-FFF2-40B4-BE49-F238E27FC236}">
                <a16:creationId xmlns:a16="http://schemas.microsoft.com/office/drawing/2014/main" id="{C49DF4F7-D9BC-713A-9D61-B8BDCC18FB90}"/>
              </a:ext>
            </a:extLst>
          </p:cNvPr>
          <p:cNvSpPr/>
          <p:nvPr/>
        </p:nvSpPr>
        <p:spPr>
          <a:xfrm>
            <a:off x="3437149" y="2060848"/>
            <a:ext cx="7527131" cy="3416320"/>
          </a:xfrm>
          <a:prstGeom prst="rect">
            <a:avLst/>
          </a:prstGeom>
        </p:spPr>
        <p:txBody>
          <a:bodyPr wrap="square">
            <a:spAutoFit/>
          </a:bodyPr>
          <a:lstStyle/>
          <a:p>
            <a:pPr fontAlgn="base">
              <a:spcBef>
                <a:spcPct val="0"/>
              </a:spcBef>
              <a:spcAft>
                <a:spcPct val="0"/>
              </a:spcAft>
              <a:defRPr/>
            </a:pPr>
            <a:r>
              <a:rPr lang="uk-UA" b="1" i="1" dirty="0">
                <a:solidFill>
                  <a:srgbClr val="002060"/>
                </a:solidFill>
                <a:latin typeface="inherit"/>
                <a:cs typeface="Arial" pitchFamily="34" charset="0"/>
              </a:rPr>
              <a:t> </a:t>
            </a:r>
            <a:r>
              <a:rPr lang="ru-RU" b="1" i="1" dirty="0">
                <a:solidFill>
                  <a:srgbClr val="002060"/>
                </a:solidFill>
                <a:latin typeface="inherit"/>
                <a:cs typeface="Arial" pitchFamily="34" charset="0"/>
              </a:rPr>
              <a:t>У </a:t>
            </a:r>
            <a:r>
              <a:rPr lang="ru-RU" b="1" i="1" dirty="0" err="1">
                <a:solidFill>
                  <a:srgbClr val="002060"/>
                </a:solidFill>
                <a:latin typeface="inherit"/>
                <a:cs typeface="Arial" pitchFamily="34" charset="0"/>
              </a:rPr>
              <a:t>цьому</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розділі</a:t>
            </a:r>
            <a:r>
              <a:rPr lang="ru-RU" b="1" i="1" dirty="0">
                <a:solidFill>
                  <a:srgbClr val="002060"/>
                </a:solidFill>
                <a:latin typeface="inherit"/>
                <a:cs typeface="Arial" pitchFamily="34" charset="0"/>
              </a:rPr>
              <a:t> наводиться </a:t>
            </a:r>
            <a:r>
              <a:rPr lang="ru-RU" b="1" i="1" dirty="0" err="1">
                <a:solidFill>
                  <a:srgbClr val="002060"/>
                </a:solidFill>
                <a:latin typeface="inherit"/>
                <a:cs typeface="Arial" pitchFamily="34" charset="0"/>
              </a:rPr>
              <a:t>докладна</a:t>
            </a:r>
            <a:r>
              <a:rPr lang="ru-RU" b="1" i="1" dirty="0">
                <a:solidFill>
                  <a:srgbClr val="002060"/>
                </a:solidFill>
                <a:latin typeface="inherit"/>
                <a:cs typeface="Arial" pitchFamily="34" charset="0"/>
              </a:rPr>
              <a:t> характеристика </a:t>
            </a:r>
            <a:r>
              <a:rPr lang="ru-RU" b="1" i="1" dirty="0" err="1">
                <a:solidFill>
                  <a:srgbClr val="002060"/>
                </a:solidFill>
                <a:latin typeface="inherit"/>
                <a:cs typeface="Arial" pitchFamily="34" charset="0"/>
              </a:rPr>
              <a:t>виробленої</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підприємством</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продукції</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чи</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послуг</a:t>
            </a:r>
            <a:r>
              <a:rPr lang="ru-RU" b="1" i="1" dirty="0">
                <a:solidFill>
                  <a:srgbClr val="002060"/>
                </a:solidFill>
                <a:latin typeface="inherit"/>
                <a:cs typeface="Arial" pitchFamily="34" charset="0"/>
              </a:rPr>
              <a:t>, проводиться </a:t>
            </a:r>
            <a:r>
              <a:rPr lang="ru-RU" b="1" i="1" dirty="0" err="1">
                <a:solidFill>
                  <a:srgbClr val="002060"/>
                </a:solidFill>
                <a:latin typeface="inherit"/>
                <a:cs typeface="Arial" pitchFamily="34" charset="0"/>
              </a:rPr>
              <a:t>порівняння</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її</a:t>
            </a:r>
            <a:r>
              <a:rPr lang="ru-RU" b="1" i="1" dirty="0">
                <a:solidFill>
                  <a:srgbClr val="002060"/>
                </a:solidFill>
                <a:latin typeface="inherit"/>
                <a:cs typeface="Arial" pitchFamily="34" charset="0"/>
              </a:rPr>
              <a:t> з </a:t>
            </a:r>
            <a:r>
              <a:rPr lang="ru-RU" b="1" i="1" dirty="0" err="1">
                <a:solidFill>
                  <a:srgbClr val="002060"/>
                </a:solidFill>
                <a:latin typeface="inherit"/>
                <a:cs typeface="Arial" pitchFamily="34" charset="0"/>
              </a:rPr>
              <a:t>продукцією</a:t>
            </a:r>
            <a:endParaRPr lang="ru-RU" b="1" i="1" dirty="0">
              <a:solidFill>
                <a:srgbClr val="002060"/>
              </a:solidFill>
              <a:latin typeface="inherit"/>
              <a:cs typeface="Arial" pitchFamily="34" charset="0"/>
            </a:endParaRPr>
          </a:p>
          <a:p>
            <a:pPr fontAlgn="base">
              <a:spcBef>
                <a:spcPct val="0"/>
              </a:spcBef>
              <a:spcAft>
                <a:spcPct val="0"/>
              </a:spcAft>
              <a:defRPr/>
            </a:pPr>
            <a:r>
              <a:rPr lang="ru-RU" b="1" i="1" dirty="0" err="1">
                <a:solidFill>
                  <a:srgbClr val="002060"/>
                </a:solidFill>
                <a:latin typeface="inherit"/>
                <a:cs typeface="Arial" pitchFamily="34" charset="0"/>
              </a:rPr>
              <a:t>конкурентів</a:t>
            </a:r>
            <a:r>
              <a:rPr lang="ru-RU" b="1" i="1" dirty="0">
                <a:solidFill>
                  <a:srgbClr val="002060"/>
                </a:solidFill>
                <a:latin typeface="inherit"/>
                <a:cs typeface="Arial" pitchFamily="34" charset="0"/>
              </a:rPr>
              <a:t> за такими характеристиками як </a:t>
            </a:r>
            <a:r>
              <a:rPr lang="ru-RU" b="1" i="1" dirty="0" err="1">
                <a:solidFill>
                  <a:srgbClr val="002060"/>
                </a:solidFill>
                <a:latin typeface="inherit"/>
                <a:cs typeface="Arial" pitchFamily="34" charset="0"/>
              </a:rPr>
              <a:t>якість</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ціна</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термін</a:t>
            </a:r>
            <a:r>
              <a:rPr lang="ru-RU" b="1" i="1" dirty="0">
                <a:solidFill>
                  <a:srgbClr val="002060"/>
                </a:solidFill>
                <a:latin typeface="inherit"/>
                <a:cs typeface="Arial" pitchFamily="34" charset="0"/>
              </a:rPr>
              <a:t> та </a:t>
            </a:r>
            <a:r>
              <a:rPr lang="ru-RU" b="1" i="1" dirty="0" err="1">
                <a:solidFill>
                  <a:srgbClr val="002060"/>
                </a:solidFill>
                <a:latin typeface="inherit"/>
                <a:cs typeface="Arial" pitchFamily="34" charset="0"/>
              </a:rPr>
              <a:t>способи</a:t>
            </a:r>
            <a:endParaRPr lang="ru-RU" b="1" i="1" dirty="0">
              <a:solidFill>
                <a:srgbClr val="002060"/>
              </a:solidFill>
              <a:latin typeface="inherit"/>
              <a:cs typeface="Arial" pitchFamily="34" charset="0"/>
            </a:endParaRPr>
          </a:p>
          <a:p>
            <a:pPr fontAlgn="base">
              <a:spcBef>
                <a:spcPct val="0"/>
              </a:spcBef>
              <a:spcAft>
                <a:spcPct val="0"/>
              </a:spcAft>
              <a:defRPr/>
            </a:pPr>
            <a:r>
              <a:rPr lang="ru-RU" b="1" i="1" dirty="0">
                <a:solidFill>
                  <a:srgbClr val="002060"/>
                </a:solidFill>
                <a:latin typeface="inherit"/>
                <a:cs typeface="Arial" pitchFamily="34" charset="0"/>
              </a:rPr>
              <a:t>доставки </a:t>
            </a:r>
            <a:r>
              <a:rPr lang="ru-RU" b="1" i="1" dirty="0" err="1">
                <a:solidFill>
                  <a:srgbClr val="002060"/>
                </a:solidFill>
                <a:latin typeface="inherit"/>
                <a:cs typeface="Arial" pitchFamily="34" charset="0"/>
              </a:rPr>
              <a:t>товарів</a:t>
            </a:r>
            <a:r>
              <a:rPr lang="ru-RU" b="1" i="1" dirty="0">
                <a:solidFill>
                  <a:srgbClr val="002060"/>
                </a:solidFill>
                <a:latin typeface="inherit"/>
                <a:cs typeface="Arial" pitchFamily="34" charset="0"/>
              </a:rPr>
              <a:t> до </a:t>
            </a:r>
            <a:r>
              <a:rPr lang="ru-RU" b="1" i="1" dirty="0" err="1">
                <a:solidFill>
                  <a:srgbClr val="002060"/>
                </a:solidFill>
                <a:latin typeface="inherit"/>
                <a:cs typeface="Arial" pitchFamily="34" charset="0"/>
              </a:rPr>
              <a:t>місця</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споживання</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аналізуються</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плани</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розвитку</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виробництва</a:t>
            </a:r>
            <a:r>
              <a:rPr lang="ru-RU" b="1" i="1" dirty="0">
                <a:solidFill>
                  <a:srgbClr val="002060"/>
                </a:solidFill>
                <a:latin typeface="inherit"/>
                <a:cs typeface="Arial" pitchFamily="34" charset="0"/>
              </a:rPr>
              <a:t>.</a:t>
            </a:r>
          </a:p>
          <a:p>
            <a:pPr fontAlgn="base">
              <a:spcBef>
                <a:spcPct val="0"/>
              </a:spcBef>
              <a:spcAft>
                <a:spcPct val="0"/>
              </a:spcAft>
              <a:defRPr/>
            </a:pPr>
            <a:r>
              <a:rPr lang="ru-RU" b="1" i="1" dirty="0">
                <a:solidFill>
                  <a:srgbClr val="002060"/>
                </a:solidFill>
                <a:latin typeface="inherit"/>
                <a:cs typeface="Arial" pitchFamily="34" charset="0"/>
              </a:rPr>
              <a:t>У </a:t>
            </a:r>
            <a:r>
              <a:rPr lang="ru-RU" b="1" i="1" dirty="0" err="1">
                <a:solidFill>
                  <a:srgbClr val="002060"/>
                </a:solidFill>
                <a:latin typeface="inherit"/>
                <a:cs typeface="Arial" pitchFamily="34" charset="0"/>
              </a:rPr>
              <a:t>розділі</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необхідно</a:t>
            </a:r>
            <a:r>
              <a:rPr lang="ru-RU" b="1" i="1" dirty="0">
                <a:solidFill>
                  <a:srgbClr val="002060"/>
                </a:solidFill>
                <a:latin typeface="inherit"/>
                <a:cs typeface="Arial" pitchFamily="34" charset="0"/>
              </a:rPr>
              <a:t>:</a:t>
            </a:r>
          </a:p>
          <a:p>
            <a:pPr fontAlgn="base">
              <a:spcBef>
                <a:spcPct val="0"/>
              </a:spcBef>
              <a:spcAft>
                <a:spcPct val="0"/>
              </a:spcAft>
              <a:defRPr/>
            </a:pPr>
            <a:r>
              <a:rPr lang="uk-UA" b="1" i="1" dirty="0">
                <a:solidFill>
                  <a:srgbClr val="002060"/>
                </a:solidFill>
                <a:latin typeface="inherit"/>
                <a:cs typeface="Arial" pitchFamily="34" charset="0"/>
              </a:rPr>
              <a:t>* </a:t>
            </a:r>
            <a:r>
              <a:rPr lang="ru-RU" b="1" i="1" dirty="0">
                <a:solidFill>
                  <a:srgbClr val="002060"/>
                </a:solidFill>
                <a:latin typeface="inherit"/>
                <a:cs typeface="Arial" pitchFamily="34" charset="0"/>
              </a:rPr>
              <a:t>Навести характеристики </a:t>
            </a:r>
            <a:r>
              <a:rPr lang="ru-RU" b="1" i="1" dirty="0" err="1">
                <a:solidFill>
                  <a:srgbClr val="002060"/>
                </a:solidFill>
                <a:latin typeface="inherit"/>
                <a:cs typeface="Arial" pitchFamily="34" charset="0"/>
              </a:rPr>
              <a:t>продукції</a:t>
            </a:r>
            <a:r>
              <a:rPr lang="ru-RU" b="1" i="1" dirty="0">
                <a:solidFill>
                  <a:srgbClr val="002060"/>
                </a:solidFill>
                <a:latin typeface="inherit"/>
                <a:cs typeface="Arial" pitchFamily="34" charset="0"/>
              </a:rPr>
              <a:t>;</a:t>
            </a:r>
          </a:p>
          <a:p>
            <a:pPr fontAlgn="base">
              <a:spcBef>
                <a:spcPct val="0"/>
              </a:spcBef>
              <a:spcAft>
                <a:spcPct val="0"/>
              </a:spcAft>
              <a:defRPr/>
            </a:pPr>
            <a:r>
              <a:rPr lang="ru-RU" b="1" i="1" dirty="0">
                <a:solidFill>
                  <a:srgbClr val="002060"/>
                </a:solidFill>
                <a:latin typeface="inherit"/>
                <a:cs typeface="Arial" pitchFamily="34" charset="0"/>
              </a:rPr>
              <a:t>*</a:t>
            </a:r>
            <a:r>
              <a:rPr lang="ru-RU" b="1" i="1" dirty="0" err="1">
                <a:solidFill>
                  <a:srgbClr val="002060"/>
                </a:solidFill>
                <a:latin typeface="inherit"/>
                <a:cs typeface="Arial" pitchFamily="34" charset="0"/>
              </a:rPr>
              <a:t>Проаналізувати</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продукцію</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конкурентів</a:t>
            </a:r>
            <a:r>
              <a:rPr lang="ru-RU" b="1" i="1" dirty="0">
                <a:solidFill>
                  <a:srgbClr val="002060"/>
                </a:solidFill>
                <a:latin typeface="inherit"/>
                <a:cs typeface="Arial" pitchFamily="34" charset="0"/>
              </a:rPr>
              <a:t>, </a:t>
            </a:r>
          </a:p>
          <a:p>
            <a:pPr fontAlgn="base">
              <a:spcBef>
                <a:spcPct val="0"/>
              </a:spcBef>
              <a:spcAft>
                <a:spcPct val="0"/>
              </a:spcAft>
              <a:defRPr/>
            </a:pPr>
            <a:r>
              <a:rPr lang="ru-RU" b="1" i="1" dirty="0" err="1">
                <a:solidFill>
                  <a:srgbClr val="002060"/>
                </a:solidFill>
                <a:latin typeface="inherit"/>
                <a:cs typeface="Arial" pitchFamily="34" charset="0"/>
              </a:rPr>
              <a:t>що</a:t>
            </a:r>
            <a:r>
              <a:rPr lang="ru-RU" b="1" i="1" dirty="0">
                <a:solidFill>
                  <a:srgbClr val="002060"/>
                </a:solidFill>
                <a:latin typeface="inherit"/>
                <a:cs typeface="Arial" pitchFamily="34" charset="0"/>
              </a:rPr>
              <a:t> є на ринку;</a:t>
            </a:r>
          </a:p>
          <a:p>
            <a:pPr fontAlgn="base">
              <a:spcBef>
                <a:spcPct val="0"/>
              </a:spcBef>
              <a:spcAft>
                <a:spcPct val="0"/>
              </a:spcAft>
              <a:defRPr/>
            </a:pPr>
            <a:r>
              <a:rPr lang="ru-RU" b="1" i="1" dirty="0">
                <a:solidFill>
                  <a:srgbClr val="002060"/>
                </a:solidFill>
                <a:latin typeface="inherit"/>
                <a:cs typeface="Arial" pitchFamily="34" charset="0"/>
              </a:rPr>
              <a:t>*</a:t>
            </a:r>
            <a:r>
              <a:rPr lang="ru-RU" b="1" i="1" dirty="0" err="1">
                <a:solidFill>
                  <a:srgbClr val="002060"/>
                </a:solidFill>
                <a:latin typeface="inherit"/>
                <a:cs typeface="Arial" pitchFamily="34" charset="0"/>
              </a:rPr>
              <a:t>Описати</a:t>
            </a:r>
            <a:r>
              <a:rPr lang="ru-RU" b="1" i="1" dirty="0">
                <a:solidFill>
                  <a:srgbClr val="002060"/>
                </a:solidFill>
                <a:latin typeface="inherit"/>
                <a:cs typeface="Arial" pitchFamily="34" charset="0"/>
              </a:rPr>
              <a:t> </a:t>
            </a:r>
            <a:r>
              <a:rPr lang="ru-RU" b="1" i="1" dirty="0" err="1">
                <a:solidFill>
                  <a:srgbClr val="002060"/>
                </a:solidFill>
                <a:latin typeface="inherit"/>
                <a:cs typeface="Arial" pitchFamily="34" charset="0"/>
              </a:rPr>
              <a:t>дослідження</a:t>
            </a:r>
            <a:r>
              <a:rPr lang="ru-RU" b="1" i="1" dirty="0">
                <a:solidFill>
                  <a:srgbClr val="002060"/>
                </a:solidFill>
                <a:latin typeface="inherit"/>
                <a:cs typeface="Arial" pitchFamily="34" charset="0"/>
              </a:rPr>
              <a:t> та </a:t>
            </a:r>
            <a:r>
              <a:rPr lang="ru-RU" b="1" i="1" dirty="0" err="1">
                <a:solidFill>
                  <a:srgbClr val="002060"/>
                </a:solidFill>
                <a:latin typeface="inherit"/>
                <a:cs typeface="Arial" pitchFamily="34" charset="0"/>
              </a:rPr>
              <a:t>розробки</a:t>
            </a:r>
            <a:r>
              <a:rPr lang="ru-RU" b="1" i="1" dirty="0">
                <a:solidFill>
                  <a:srgbClr val="002060"/>
                </a:solidFill>
                <a:latin typeface="inherit"/>
                <a:cs typeface="Arial" pitchFamily="34" charset="0"/>
              </a:rPr>
              <a:t>.</a:t>
            </a:r>
            <a:endParaRPr lang="uk-UA" b="1" i="1" dirty="0">
              <a:solidFill>
                <a:srgbClr val="002060"/>
              </a:solidFill>
              <a:latin typeface="inherit"/>
              <a:cs typeface="Arial" pitchFamily="34" charset="0"/>
            </a:endParaRPr>
          </a:p>
        </p:txBody>
      </p:sp>
      <p:pic>
        <p:nvPicPr>
          <p:cNvPr id="2058" name="Picture 10" descr="Обсяги виробництва продукції сільського господарства за січень-травень 2018  року">
            <a:extLst>
              <a:ext uri="{FF2B5EF4-FFF2-40B4-BE49-F238E27FC236}">
                <a16:creationId xmlns:a16="http://schemas.microsoft.com/office/drawing/2014/main" id="{DEE0848F-3460-7FE2-ADAF-88D3BF374A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712" y="0"/>
            <a:ext cx="1821198" cy="336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24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050760" y="227927"/>
            <a:ext cx="8767678" cy="1190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304605" y="394084"/>
            <a:ext cx="8245711" cy="86736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18214" y="2726908"/>
            <a:ext cx="2773839" cy="2965448"/>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41" y="3366052"/>
            <a:ext cx="27711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Опис продукції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 послуг)</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489657" y="636105"/>
            <a:ext cx="7567364"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lang="ru-RU" sz="2800" b="1" dirty="0">
                <a:solidFill>
                  <a:srgbClr val="002060"/>
                </a:solidFill>
                <a:latin typeface="Calibri" panose="020F0502020204030204"/>
                <a:cs typeface="Times New Roman" panose="02020603050405020304" pitchFamily="18" charset="0"/>
              </a:rPr>
              <a:t>Як </a:t>
            </a:r>
            <a:r>
              <a:rPr lang="ru-RU" sz="2800" b="1" dirty="0" err="1">
                <a:solidFill>
                  <a:srgbClr val="002060"/>
                </a:solidFill>
                <a:latin typeface="Calibri" panose="020F0502020204030204"/>
                <a:cs typeface="Times New Roman" panose="02020603050405020304" pitchFamily="18" charset="0"/>
              </a:rPr>
              <a:t>описати</a:t>
            </a:r>
            <a:r>
              <a:rPr lang="ru-RU" sz="2800" b="1" dirty="0">
                <a:solidFill>
                  <a:srgbClr val="002060"/>
                </a:solidFill>
                <a:latin typeface="Calibri" panose="020F0502020204030204"/>
                <a:cs typeface="Times New Roman" panose="02020603050405020304" pitchFamily="18" charset="0"/>
              </a:rPr>
              <a:t> свою </a:t>
            </a:r>
            <a:r>
              <a:rPr lang="ru-RU" sz="2800" b="1" dirty="0" err="1">
                <a:solidFill>
                  <a:srgbClr val="002060"/>
                </a:solidFill>
                <a:latin typeface="Calibri" panose="020F0502020204030204"/>
                <a:cs typeface="Times New Roman" panose="02020603050405020304" pitchFamily="18" charset="0"/>
              </a:rPr>
              <a:t>продукцію</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або</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послугу</a:t>
            </a:r>
            <a:r>
              <a:rPr lang="ru-RU" sz="2800" b="1" dirty="0">
                <a:solidFill>
                  <a:srgbClr val="002060"/>
                </a:solidFill>
                <a:latin typeface="Calibri" panose="020F0502020204030204"/>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1591013"/>
            <a:ext cx="8767678" cy="40055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200" dirty="0">
                <a:solidFill>
                  <a:srgbClr val="002060"/>
                </a:solidFill>
                <a:latin typeface="Calibri" panose="020F0502020204030204"/>
              </a:rPr>
              <a:t>Д</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етально</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ru-RU" sz="2200" dirty="0" err="1">
                <a:solidFill>
                  <a:srgbClr val="002060"/>
                </a:solidFill>
                <a:latin typeface="Calibri" panose="020F0502020204030204"/>
              </a:rPr>
              <a:t>опишіть</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особливості</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вашого</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продукту.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Яка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його</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користь</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Як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його</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використовувати</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Який</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життєвий</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цикл товару?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Опишіть</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специфіку</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виробництва</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за такими пунктами:</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Процес</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розробки</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та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виробництва</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продуктів</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Характеристика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вихідних</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матеріалів</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або</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компонентів</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Організація</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контролю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якості</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Логістика</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ланцюга</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постачання</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Збереження</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товару на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складі</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sz="2200" i="0" u="none" strike="noStrike" kern="1200" cap="none" spc="0" normalizeH="0" baseline="0" noProof="0" dirty="0" err="1">
                <a:ln>
                  <a:noFill/>
                </a:ln>
                <a:solidFill>
                  <a:srgbClr val="002060"/>
                </a:solidFill>
                <a:effectLst/>
                <a:uLnTx/>
                <a:uFillTx/>
                <a:latin typeface="Calibri" panose="020F0502020204030204"/>
                <a:ea typeface="+mn-ea"/>
                <a:cs typeface="+mn-cs"/>
              </a:rPr>
              <a:t>тощо</a:t>
            </a:r>
            <a:r>
              <a:rPr kumimoji="0" lang="ru-RU" sz="2200" i="0"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uk-UA" sz="220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9763357" y="3287629"/>
            <a:ext cx="1931910" cy="2685942"/>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4">
            <a:extLst>
              <a:ext uri="{FF2B5EF4-FFF2-40B4-BE49-F238E27FC236}">
                <a16:creationId xmlns:a16="http://schemas.microsoft.com/office/drawing/2014/main" id="{C49DF4F7-D9BC-713A-9D61-B8BDCC18FB90}"/>
              </a:ext>
            </a:extLst>
          </p:cNvPr>
          <p:cNvSpPr/>
          <p:nvPr/>
        </p:nvSpPr>
        <p:spPr>
          <a:xfrm>
            <a:off x="3437149" y="2060848"/>
            <a:ext cx="7527131"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uk-UA" sz="1800" b="1" i="1" u="none" strike="noStrike" kern="1200" cap="none" spc="0" normalizeH="0" baseline="0" noProof="0" dirty="0">
                <a:ln>
                  <a:noFill/>
                </a:ln>
                <a:solidFill>
                  <a:srgbClr val="FF0000"/>
                </a:solidFill>
                <a:effectLst/>
                <a:uLnTx/>
                <a:uFillTx/>
                <a:latin typeface="inherit"/>
                <a:ea typeface="+mn-ea"/>
                <a:cs typeface="Arial" pitchFamily="34" charset="0"/>
              </a:rPr>
              <a:t> </a:t>
            </a:r>
            <a:endParaRPr kumimoji="0" lang="uk-UA" sz="1800" b="1" i="1" u="none" strike="noStrike" kern="1200" cap="none" spc="0" normalizeH="0" baseline="0" noProof="0" dirty="0">
              <a:ln>
                <a:noFill/>
              </a:ln>
              <a:solidFill>
                <a:prstClr val="black"/>
              </a:solidFill>
              <a:effectLst/>
              <a:uLnTx/>
              <a:uFillTx/>
              <a:latin typeface="inherit"/>
              <a:ea typeface="+mn-ea"/>
              <a:cs typeface="Arial" pitchFamily="34" charset="0"/>
            </a:endParaRPr>
          </a:p>
        </p:txBody>
      </p:sp>
      <p:pic>
        <p:nvPicPr>
          <p:cNvPr id="6" name="Рисунок 5">
            <a:extLst>
              <a:ext uri="{FF2B5EF4-FFF2-40B4-BE49-F238E27FC236}">
                <a16:creationId xmlns:a16="http://schemas.microsoft.com/office/drawing/2014/main" id="{229B88D9-3EC5-FAEA-AC4D-AB5D62B14A5F}"/>
              </a:ext>
            </a:extLst>
          </p:cNvPr>
          <p:cNvPicPr>
            <a:picLocks noChangeAspect="1"/>
          </p:cNvPicPr>
          <p:nvPr/>
        </p:nvPicPr>
        <p:blipFill>
          <a:blip r:embed="rId5"/>
          <a:stretch>
            <a:fillRect/>
          </a:stretch>
        </p:blipFill>
        <p:spPr>
          <a:xfrm>
            <a:off x="22409" y="64520"/>
            <a:ext cx="3038324" cy="2758192"/>
          </a:xfrm>
          <a:prstGeom prst="rect">
            <a:avLst/>
          </a:prstGeom>
        </p:spPr>
      </p:pic>
    </p:spTree>
    <p:extLst>
      <p:ext uri="{BB962C8B-B14F-4D97-AF65-F5344CB8AC3E}">
        <p14:creationId xmlns:p14="http://schemas.microsoft.com/office/powerpoint/2010/main" val="139813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Равнобедренный треугольник 6"/>
          <p:cNvSpPr/>
          <p:nvPr/>
        </p:nvSpPr>
        <p:spPr>
          <a:xfrm flipV="1">
            <a:off x="1582131" y="-1"/>
            <a:ext cx="3157378" cy="1307509"/>
          </a:xfrm>
          <a:prstGeom prst="triangle">
            <a:avLst>
              <a:gd name="adj" fmla="val 4592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TextBox 2"/>
          <p:cNvSpPr txBox="1"/>
          <p:nvPr/>
        </p:nvSpPr>
        <p:spPr>
          <a:xfrm>
            <a:off x="2155111" y="-81523"/>
            <a:ext cx="2114681" cy="507831"/>
          </a:xfrm>
          <a:prstGeom prst="rect">
            <a:avLst/>
          </a:prstGeom>
          <a:noFill/>
        </p:spPr>
        <p:txBody>
          <a:bodyPr wrap="none" rtlCol="0">
            <a:spAutoFit/>
          </a:bodyPr>
          <a:lstStyle/>
          <a:p>
            <a:r>
              <a:rPr lang="uk-UA" sz="2700" b="1" dirty="0">
                <a:cs typeface="Times New Roman" panose="02020603050405020304" pitchFamily="18" charset="0"/>
              </a:rPr>
              <a:t>Актуальність</a:t>
            </a:r>
            <a:endParaRPr lang="ru-RU" sz="2700" dirty="0"/>
          </a:p>
        </p:txBody>
      </p:sp>
      <p:sp>
        <p:nvSpPr>
          <p:cNvPr id="5" name="Прямоугольник 4"/>
          <p:cNvSpPr/>
          <p:nvPr/>
        </p:nvSpPr>
        <p:spPr>
          <a:xfrm flipH="1">
            <a:off x="6788796" y="426309"/>
            <a:ext cx="4932148" cy="5101656"/>
          </a:xfrm>
          <a:prstGeom prst="rect">
            <a:avLst/>
          </a:prstGeom>
          <a:blipFill dpi="0" rotWithShape="1">
            <a:blip r:embed="rId3"/>
            <a:srcRect/>
            <a:stretch>
              <a:fillRect l="-41000" r="-8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194663" y="322352"/>
            <a:ext cx="4771697" cy="543384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752" y="522336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E8EFD37-21F3-43A5-6622-4ED603F62205}"/>
              </a:ext>
            </a:extLst>
          </p:cNvPr>
          <p:cNvSpPr txBox="1"/>
          <p:nvPr/>
        </p:nvSpPr>
        <p:spPr>
          <a:xfrm>
            <a:off x="225640" y="1630017"/>
            <a:ext cx="5870360" cy="3416320"/>
          </a:xfrm>
          <a:prstGeom prst="rect">
            <a:avLst/>
          </a:prstGeom>
          <a:noFill/>
        </p:spPr>
        <p:txBody>
          <a:bodyPr wrap="square">
            <a:spAutoFit/>
          </a:bodyPr>
          <a:lstStyle/>
          <a:p>
            <a:pPr algn="l"/>
            <a:r>
              <a:rPr lang="ru-RU" sz="2400" b="1" i="0" dirty="0">
                <a:solidFill>
                  <a:srgbClr val="002060"/>
                </a:solidFill>
                <a:effectLst/>
                <a:latin typeface="-apple-system"/>
              </a:rPr>
              <a:t>«Мета без плану — </a:t>
            </a:r>
            <a:r>
              <a:rPr lang="ru-RU" sz="2400" b="1" i="0" dirty="0" err="1">
                <a:solidFill>
                  <a:srgbClr val="002060"/>
                </a:solidFill>
                <a:effectLst/>
                <a:latin typeface="-apple-system"/>
              </a:rPr>
              <a:t>це</a:t>
            </a:r>
            <a:r>
              <a:rPr lang="ru-RU" sz="2400" b="1" i="0" dirty="0">
                <a:solidFill>
                  <a:srgbClr val="002060"/>
                </a:solidFill>
                <a:effectLst/>
                <a:latin typeface="-apple-system"/>
              </a:rPr>
              <a:t> </a:t>
            </a:r>
            <a:r>
              <a:rPr lang="ru-RU" sz="2400" b="1" i="0" dirty="0" err="1">
                <a:solidFill>
                  <a:srgbClr val="002060"/>
                </a:solidFill>
                <a:effectLst/>
                <a:latin typeface="-apple-system"/>
              </a:rPr>
              <a:t>лише</a:t>
            </a:r>
            <a:r>
              <a:rPr lang="ru-RU" sz="2400" b="1" i="0" dirty="0">
                <a:solidFill>
                  <a:srgbClr val="002060"/>
                </a:solidFill>
                <a:effectLst/>
                <a:latin typeface="-apple-system"/>
              </a:rPr>
              <a:t> </a:t>
            </a:r>
            <a:r>
              <a:rPr lang="ru-RU" sz="2400" b="1" i="0" dirty="0" err="1">
                <a:solidFill>
                  <a:srgbClr val="002060"/>
                </a:solidFill>
                <a:effectLst/>
                <a:latin typeface="-apple-system"/>
              </a:rPr>
              <a:t>бажання</a:t>
            </a:r>
            <a:r>
              <a:rPr lang="ru-RU" sz="2400" b="1" i="0" dirty="0">
                <a:solidFill>
                  <a:srgbClr val="002060"/>
                </a:solidFill>
                <a:effectLst/>
                <a:latin typeface="-apple-system"/>
              </a:rPr>
              <a:t>».  - </a:t>
            </a:r>
            <a:r>
              <a:rPr lang="ru-RU" sz="2400" b="1" i="0" u="none" strike="noStrike" dirty="0">
                <a:solidFill>
                  <a:schemeClr val="accent1"/>
                </a:solidFill>
                <a:effectLst/>
                <a:latin typeface="-apple-system"/>
                <a:hlinkClick r:id="rId5">
                  <a:extLst>
                    <a:ext uri="{A12FA001-AC4F-418D-AE19-62706E023703}">
                      <ahyp:hlinkClr xmlns:ahyp="http://schemas.microsoft.com/office/drawing/2018/hyperlinkcolor" xmlns="" val="tx"/>
                    </a:ext>
                  </a:extLst>
                </a:hlinkClick>
              </a:rPr>
              <a:t>Антуан де Сент-</a:t>
            </a:r>
            <a:r>
              <a:rPr lang="ru-RU" sz="2400" b="1" i="0" u="none" strike="noStrike" dirty="0" err="1">
                <a:solidFill>
                  <a:schemeClr val="accent1"/>
                </a:solidFill>
                <a:effectLst/>
                <a:latin typeface="-apple-system"/>
                <a:hlinkClick r:id="rId5">
                  <a:extLst>
                    <a:ext uri="{A12FA001-AC4F-418D-AE19-62706E023703}">
                      <ahyp:hlinkClr xmlns:ahyp="http://schemas.microsoft.com/office/drawing/2018/hyperlinkcolor" xmlns="" val="tx"/>
                    </a:ext>
                  </a:extLst>
                </a:hlinkClick>
              </a:rPr>
              <a:t>Екзюпері</a:t>
            </a:r>
            <a:endParaRPr lang="ru-RU" sz="2400" b="1" i="0" u="none" strike="noStrike" dirty="0">
              <a:solidFill>
                <a:schemeClr val="accent1"/>
              </a:solidFill>
              <a:effectLst/>
              <a:latin typeface="-apple-system"/>
            </a:endParaRPr>
          </a:p>
          <a:p>
            <a:pPr algn="l"/>
            <a:endParaRPr lang="ru-RU" sz="2400" b="1" dirty="0">
              <a:solidFill>
                <a:srgbClr val="002060"/>
              </a:solidFill>
              <a:latin typeface="-apple-system"/>
            </a:endParaRPr>
          </a:p>
          <a:p>
            <a:pPr algn="l"/>
            <a:endParaRPr lang="ru-RU" sz="2400" b="1" i="0" dirty="0">
              <a:solidFill>
                <a:srgbClr val="002060"/>
              </a:solidFill>
              <a:effectLst/>
              <a:latin typeface="-apple-system"/>
            </a:endParaRPr>
          </a:p>
          <a:p>
            <a:pPr algn="l"/>
            <a:r>
              <a:rPr lang="ru-RU" sz="2400" b="1" i="1" dirty="0">
                <a:solidFill>
                  <a:srgbClr val="002060"/>
                </a:solidFill>
                <a:effectLst/>
                <a:latin typeface="-apple-system"/>
              </a:rPr>
              <a:t>«Без плану </a:t>
            </a:r>
            <a:r>
              <a:rPr lang="ru-RU" sz="2400" b="1" i="1" dirty="0" err="1">
                <a:solidFill>
                  <a:srgbClr val="002060"/>
                </a:solidFill>
                <a:effectLst/>
                <a:latin typeface="-apple-system"/>
              </a:rPr>
              <a:t>навіть</a:t>
            </a:r>
            <a:r>
              <a:rPr lang="ru-RU" sz="2400" b="1" i="1" dirty="0">
                <a:solidFill>
                  <a:srgbClr val="002060"/>
                </a:solidFill>
                <a:effectLst/>
                <a:latin typeface="-apple-system"/>
              </a:rPr>
              <a:t> </a:t>
            </a:r>
            <a:r>
              <a:rPr lang="ru-RU" sz="2400" b="1" i="1" dirty="0" err="1">
                <a:solidFill>
                  <a:srgbClr val="002060"/>
                </a:solidFill>
                <a:effectLst/>
                <a:latin typeface="-apple-system"/>
              </a:rPr>
              <a:t>найгеніальніший</a:t>
            </a:r>
            <a:r>
              <a:rPr lang="ru-RU" sz="2400" b="1" i="1" dirty="0">
                <a:solidFill>
                  <a:srgbClr val="002060"/>
                </a:solidFill>
                <a:effectLst/>
                <a:latin typeface="-apple-system"/>
              </a:rPr>
              <a:t> </a:t>
            </a:r>
            <a:r>
              <a:rPr lang="ru-RU" sz="2400" b="1" i="1" dirty="0" err="1">
                <a:solidFill>
                  <a:srgbClr val="002060"/>
                </a:solidFill>
                <a:effectLst/>
                <a:latin typeface="-apple-system"/>
              </a:rPr>
              <a:t>бізнес</a:t>
            </a:r>
            <a:r>
              <a:rPr lang="ru-RU" sz="2400" b="1" i="1" dirty="0">
                <a:solidFill>
                  <a:srgbClr val="002060"/>
                </a:solidFill>
                <a:effectLst/>
                <a:latin typeface="-apple-system"/>
              </a:rPr>
              <a:t> </a:t>
            </a:r>
            <a:r>
              <a:rPr lang="ru-RU" sz="2400" b="1" i="1" dirty="0" err="1">
                <a:solidFill>
                  <a:srgbClr val="002060"/>
                </a:solidFill>
                <a:effectLst/>
                <a:latin typeface="-apple-system"/>
              </a:rPr>
              <a:t>може</a:t>
            </a:r>
            <a:r>
              <a:rPr lang="ru-RU" sz="2400" b="1" i="1" dirty="0">
                <a:solidFill>
                  <a:srgbClr val="002060"/>
                </a:solidFill>
                <a:effectLst/>
                <a:latin typeface="-apple-system"/>
              </a:rPr>
              <a:t> бути </a:t>
            </a:r>
            <a:r>
              <a:rPr lang="ru-RU" sz="2400" b="1" i="1" dirty="0" err="1">
                <a:solidFill>
                  <a:srgbClr val="002060"/>
                </a:solidFill>
                <a:effectLst/>
                <a:latin typeface="-apple-system"/>
              </a:rPr>
              <a:t>втрачений</a:t>
            </a:r>
            <a:r>
              <a:rPr lang="ru-RU" sz="2400" b="1" i="1" dirty="0">
                <a:solidFill>
                  <a:srgbClr val="002060"/>
                </a:solidFill>
                <a:effectLst/>
                <a:latin typeface="-apple-system"/>
              </a:rPr>
              <a:t>. Ви </a:t>
            </a:r>
            <a:r>
              <a:rPr lang="ru-RU" sz="2400" b="1" i="1" dirty="0" err="1">
                <a:solidFill>
                  <a:srgbClr val="002060"/>
                </a:solidFill>
                <a:effectLst/>
                <a:latin typeface="-apple-system"/>
              </a:rPr>
              <a:t>повинні</a:t>
            </a:r>
            <a:r>
              <a:rPr lang="ru-RU" sz="2400" b="1" i="1" dirty="0">
                <a:solidFill>
                  <a:srgbClr val="002060"/>
                </a:solidFill>
                <a:effectLst/>
                <a:latin typeface="-apple-system"/>
              </a:rPr>
              <a:t> </a:t>
            </a:r>
            <a:r>
              <a:rPr lang="ru-RU" sz="2400" b="1" i="1" dirty="0" err="1">
                <a:solidFill>
                  <a:srgbClr val="002060"/>
                </a:solidFill>
                <a:effectLst/>
                <a:latin typeface="-apple-system"/>
              </a:rPr>
              <a:t>мати</a:t>
            </a:r>
            <a:r>
              <a:rPr lang="ru-RU" sz="2400" b="1" i="1" dirty="0">
                <a:solidFill>
                  <a:srgbClr val="002060"/>
                </a:solidFill>
                <a:effectLst/>
                <a:latin typeface="-apple-system"/>
              </a:rPr>
              <a:t> </a:t>
            </a:r>
            <a:r>
              <a:rPr lang="ru-RU" sz="2400" b="1" i="1" dirty="0" err="1">
                <a:solidFill>
                  <a:srgbClr val="002060"/>
                </a:solidFill>
                <a:effectLst/>
                <a:latin typeface="-apple-system"/>
              </a:rPr>
              <a:t>цілі</a:t>
            </a:r>
            <a:r>
              <a:rPr lang="ru-RU" sz="2400" b="1" i="1" dirty="0">
                <a:solidFill>
                  <a:srgbClr val="002060"/>
                </a:solidFill>
                <a:effectLst/>
                <a:latin typeface="-apple-system"/>
              </a:rPr>
              <a:t>, </a:t>
            </a:r>
            <a:r>
              <a:rPr lang="ru-RU" sz="2400" b="1" i="1" dirty="0" err="1">
                <a:solidFill>
                  <a:srgbClr val="002060"/>
                </a:solidFill>
                <a:effectLst/>
                <a:latin typeface="-apple-system"/>
              </a:rPr>
              <a:t>визначити</a:t>
            </a:r>
            <a:r>
              <a:rPr lang="ru-RU" sz="2400" b="1" i="1" dirty="0">
                <a:solidFill>
                  <a:srgbClr val="002060"/>
                </a:solidFill>
                <a:effectLst/>
                <a:latin typeface="-apple-system"/>
              </a:rPr>
              <a:t> </a:t>
            </a:r>
            <a:r>
              <a:rPr lang="ru-RU" sz="2400" b="1" i="1" dirty="0" err="1">
                <a:solidFill>
                  <a:srgbClr val="002060"/>
                </a:solidFill>
                <a:effectLst/>
                <a:latin typeface="-apple-system"/>
              </a:rPr>
              <a:t>віхи</a:t>
            </a:r>
            <a:r>
              <a:rPr lang="ru-RU" sz="2400" b="1" i="1" dirty="0">
                <a:solidFill>
                  <a:srgbClr val="002060"/>
                </a:solidFill>
                <a:effectLst/>
                <a:latin typeface="-apple-system"/>
              </a:rPr>
              <a:t> та </a:t>
            </a:r>
            <a:r>
              <a:rPr lang="ru-RU" sz="2400" b="1" i="1" dirty="0" err="1">
                <a:solidFill>
                  <a:srgbClr val="002060"/>
                </a:solidFill>
                <a:effectLst/>
                <a:latin typeface="-apple-system"/>
              </a:rPr>
              <a:t>мати</a:t>
            </a:r>
            <a:r>
              <a:rPr lang="ru-RU" sz="2400" b="1" i="1" dirty="0">
                <a:solidFill>
                  <a:srgbClr val="002060"/>
                </a:solidFill>
                <a:effectLst/>
                <a:latin typeface="-apple-system"/>
              </a:rPr>
              <a:t> </a:t>
            </a:r>
            <a:r>
              <a:rPr lang="ru-RU" sz="2400" b="1" i="1" dirty="0" err="1">
                <a:solidFill>
                  <a:srgbClr val="002060"/>
                </a:solidFill>
                <a:effectLst/>
                <a:latin typeface="-apple-system"/>
              </a:rPr>
              <a:t>стратегію</a:t>
            </a:r>
            <a:r>
              <a:rPr lang="ru-RU" sz="2400" b="1" i="1" dirty="0">
                <a:solidFill>
                  <a:srgbClr val="002060"/>
                </a:solidFill>
                <a:effectLst/>
                <a:latin typeface="-apple-system"/>
              </a:rPr>
              <a:t>, </a:t>
            </a:r>
            <a:r>
              <a:rPr lang="ru-RU" sz="2400" b="1" i="1" dirty="0" err="1">
                <a:solidFill>
                  <a:srgbClr val="002060"/>
                </a:solidFill>
                <a:effectLst/>
                <a:latin typeface="-apple-system"/>
              </a:rPr>
              <a:t>щоб</a:t>
            </a:r>
            <a:r>
              <a:rPr lang="ru-RU" sz="2400" b="1" i="1" dirty="0">
                <a:solidFill>
                  <a:srgbClr val="002060"/>
                </a:solidFill>
                <a:effectLst/>
                <a:latin typeface="-apple-system"/>
              </a:rPr>
              <a:t> </a:t>
            </a:r>
            <a:r>
              <a:rPr lang="ru-RU" sz="2400" b="1" i="1" dirty="0" err="1">
                <a:solidFill>
                  <a:srgbClr val="002060"/>
                </a:solidFill>
                <a:effectLst/>
                <a:latin typeface="-apple-system"/>
              </a:rPr>
              <a:t>налаштуватися</a:t>
            </a:r>
            <a:r>
              <a:rPr lang="ru-RU" sz="2400" b="1" i="1" dirty="0">
                <a:solidFill>
                  <a:srgbClr val="002060"/>
                </a:solidFill>
                <a:effectLst/>
                <a:latin typeface="-apple-system"/>
              </a:rPr>
              <a:t> на </a:t>
            </a:r>
            <a:r>
              <a:rPr lang="ru-RU" sz="2400" b="1" i="1" dirty="0" err="1">
                <a:solidFill>
                  <a:srgbClr val="002060"/>
                </a:solidFill>
                <a:effectLst/>
                <a:latin typeface="-apple-system"/>
              </a:rPr>
              <a:t>успіх</a:t>
            </a:r>
            <a:r>
              <a:rPr lang="ru-RU" sz="2400" b="1" i="1" dirty="0">
                <a:solidFill>
                  <a:srgbClr val="002060"/>
                </a:solidFill>
                <a:effectLst/>
                <a:latin typeface="-apple-system"/>
              </a:rPr>
              <a:t>».</a:t>
            </a:r>
            <a:r>
              <a:rPr lang="ru-RU" sz="2400" b="1" i="0" dirty="0">
                <a:solidFill>
                  <a:srgbClr val="002060"/>
                </a:solidFill>
                <a:effectLst/>
                <a:latin typeface="-apple-system"/>
              </a:rPr>
              <a:t> </a:t>
            </a:r>
            <a:r>
              <a:rPr lang="ru-RU" sz="2400" b="1" i="0" u="none" strike="noStrike" dirty="0" err="1">
                <a:solidFill>
                  <a:schemeClr val="accent1"/>
                </a:solidFill>
                <a:effectLst/>
                <a:latin typeface="-apple-system"/>
                <a:hlinkClick r:id="rId6">
                  <a:extLst>
                    <a:ext uri="{A12FA001-AC4F-418D-AE19-62706E023703}">
                      <ahyp:hlinkClr xmlns:ahyp="http://schemas.microsoft.com/office/drawing/2018/hyperlinkcolor" xmlns="" val="tx"/>
                    </a:ext>
                  </a:extLst>
                </a:hlinkClick>
              </a:rPr>
              <a:t>Йогі</a:t>
            </a:r>
            <a:r>
              <a:rPr lang="ru-RU" sz="2400" b="1" i="0" u="none" strike="noStrike" dirty="0">
                <a:solidFill>
                  <a:schemeClr val="accent1"/>
                </a:solidFill>
                <a:effectLst/>
                <a:latin typeface="-apple-system"/>
                <a:hlinkClick r:id="rId6">
                  <a:extLst>
                    <a:ext uri="{A12FA001-AC4F-418D-AE19-62706E023703}">
                      <ahyp:hlinkClr xmlns:ahyp="http://schemas.microsoft.com/office/drawing/2018/hyperlinkcolor" xmlns="" val="tx"/>
                    </a:ext>
                  </a:extLst>
                </a:hlinkClick>
              </a:rPr>
              <a:t> </a:t>
            </a:r>
            <a:r>
              <a:rPr lang="ru-RU" sz="2400" b="1" i="0" u="none" strike="noStrike" dirty="0" err="1">
                <a:solidFill>
                  <a:schemeClr val="accent1"/>
                </a:solidFill>
                <a:effectLst/>
                <a:latin typeface="-apple-system"/>
                <a:hlinkClick r:id="rId6">
                  <a:extLst>
                    <a:ext uri="{A12FA001-AC4F-418D-AE19-62706E023703}">
                      <ahyp:hlinkClr xmlns:ahyp="http://schemas.microsoft.com/office/drawing/2018/hyperlinkcolor" xmlns="" val="tx"/>
                    </a:ext>
                  </a:extLst>
                </a:hlinkClick>
              </a:rPr>
              <a:t>Берра</a:t>
            </a:r>
            <a:endParaRPr lang="ru-RU" sz="2400" b="1" i="0" dirty="0">
              <a:solidFill>
                <a:schemeClr val="accent1"/>
              </a:solidFill>
              <a:effectLst/>
              <a:latin typeface="-apple-system"/>
            </a:endParaRPr>
          </a:p>
        </p:txBody>
      </p:sp>
    </p:spTree>
    <p:extLst>
      <p:ext uri="{BB962C8B-B14F-4D97-AF65-F5344CB8AC3E}">
        <p14:creationId xmlns:p14="http://schemas.microsoft.com/office/powerpoint/2010/main" val="77838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670852" y="217716"/>
            <a:ext cx="8367368" cy="12731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941701" y="394084"/>
            <a:ext cx="7892489" cy="95416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33426" y="3099040"/>
            <a:ext cx="2959571"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Характеристика</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галузі</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598733" y="1591013"/>
            <a:ext cx="8367367" cy="400553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визначення економічного сектора галузі;</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*перелік основної продукції та послуг галузі;</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сезонність;</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географічне положення галузевого ринку;</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опис сегменту ринку, на якому працює або передбачає працювати підприємство;</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характеристика наявних основних,</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а також потенційних клієнтів;</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загальний обсяг продажів по галузі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та тенденції зміни ринку;</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перелік основних конкурентів,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можливості конкурентів, їх сильні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та слабкі сторони.</a:t>
            </a: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141478" y="1771930"/>
            <a:ext cx="2653787" cy="4995457"/>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4">
            <a:extLst>
              <a:ext uri="{FF2B5EF4-FFF2-40B4-BE49-F238E27FC236}">
                <a16:creationId xmlns:a16="http://schemas.microsoft.com/office/drawing/2014/main" id="{BCAAA59E-1F9C-F842-D392-425B3538A0ED}"/>
              </a:ext>
            </a:extLst>
          </p:cNvPr>
          <p:cNvSpPr/>
          <p:nvPr/>
        </p:nvSpPr>
        <p:spPr>
          <a:xfrm>
            <a:off x="4264443" y="636104"/>
            <a:ext cx="777377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Третій</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розділ</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включає</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наступну</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3078" name="Picture 6" descr="ОЛЕКСАНДР МОСТІПАН: «КОМПАНІЯ - КОМАНДА ОДНОДУМЦІВ» | Нива Переяславщины">
            <a:extLst>
              <a:ext uri="{FF2B5EF4-FFF2-40B4-BE49-F238E27FC236}">
                <a16:creationId xmlns:a16="http://schemas.microsoft.com/office/drawing/2014/main" id="{E01C05F0-D624-E5C0-3C46-172FE1742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3" y="51283"/>
            <a:ext cx="3321607" cy="309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45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013709" y="516632"/>
            <a:ext cx="8767473" cy="1351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188145" y="679820"/>
            <a:ext cx="8455214" cy="103228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1110" y="2995742"/>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План маркетингу</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363740" y="846197"/>
            <a:ext cx="8279619"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800" b="1" dirty="0" err="1">
                <a:solidFill>
                  <a:srgbClr val="002060"/>
                </a:solidFill>
                <a:latin typeface="Calibri" panose="020F0502020204030204"/>
                <a:cs typeface="Times New Roman" panose="02020603050405020304" pitchFamily="18" charset="0"/>
              </a:rPr>
              <a:t>Четвертий</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розділ</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включає</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наступну</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04" y="5379977"/>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024848" y="1968196"/>
            <a:ext cx="8957693" cy="362835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Визначення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попиту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можливості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ринку;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Аналіз</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конкуренції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інших</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факторів</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на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розвиток</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даного</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бізнесу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Опис</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стратегії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маркетингу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даної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компанії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Результати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дослідження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ринку;</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Прогнози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обсягів</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продажу.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Мета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цього</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розділу</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полягає</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в тому,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щоб</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пояснити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як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передбачуваний</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бізнес</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має</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намір</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впливати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на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ринок</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щоб</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забезпечити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збут</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товару.</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ru-RU" altLang="ru-RU" sz="2100" b="0" i="0" u="none" strike="noStrike" kern="1200" cap="none" spc="0" normalizeH="0" baseline="0" noProof="0" dirty="0">
              <a:ln>
                <a:noFill/>
              </a:ln>
              <a:solidFill>
                <a:srgbClr val="202124"/>
              </a:solidFill>
              <a:effectLst/>
              <a:uLnTx/>
              <a:uFillTx/>
              <a:latin typeface="inherit"/>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795726" y="2442117"/>
            <a:ext cx="1329351" cy="4979517"/>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031DAC0A-DCD1-E730-70E8-597D67AFF845}"/>
              </a:ext>
            </a:extLst>
          </p:cNvPr>
          <p:cNvPicPr>
            <a:picLocks noChangeAspect="1"/>
          </p:cNvPicPr>
          <p:nvPr/>
        </p:nvPicPr>
        <p:blipFill>
          <a:blip r:embed="rId5"/>
          <a:stretch>
            <a:fillRect/>
          </a:stretch>
        </p:blipFill>
        <p:spPr>
          <a:xfrm>
            <a:off x="1" y="0"/>
            <a:ext cx="3024558" cy="3193356"/>
          </a:xfrm>
          <a:prstGeom prst="rect">
            <a:avLst/>
          </a:prstGeom>
        </p:spPr>
      </p:pic>
    </p:spTree>
    <p:extLst>
      <p:ext uri="{BB962C8B-B14F-4D97-AF65-F5344CB8AC3E}">
        <p14:creationId xmlns:p14="http://schemas.microsoft.com/office/powerpoint/2010/main" val="424718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013709" y="516632"/>
            <a:ext cx="8767473" cy="1351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188145" y="623454"/>
            <a:ext cx="8455214" cy="11801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72776" y="3168438"/>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2400" b="1" i="1" dirty="0">
              <a:solidFill>
                <a:srgbClr val="00206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uk-UA" sz="2400" b="1" i="1" dirty="0">
              <a:solidFill>
                <a:srgbClr val="00206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 маркетингу</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363740" y="846197"/>
            <a:ext cx="8279619"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800" b="1" dirty="0" err="1">
                <a:solidFill>
                  <a:srgbClr val="002060"/>
                </a:solidFill>
                <a:latin typeface="Calibri" panose="020F0502020204030204"/>
                <a:cs typeface="Times New Roman" panose="02020603050405020304" pitchFamily="18" charset="0"/>
              </a:rPr>
              <a:t>Якщо</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простіше</a:t>
            </a:r>
            <a:r>
              <a:rPr lang="ru-RU" sz="2800" b="1" dirty="0">
                <a:solidFill>
                  <a:srgbClr val="002060"/>
                </a:solidFill>
                <a:latin typeface="Calibri" panose="020F0502020204030204"/>
                <a:cs typeface="Times New Roman" panose="02020603050405020304" pitchFamily="18" charset="0"/>
              </a:rPr>
              <a:t> то в </a:t>
            </a:r>
            <a:r>
              <a:rPr lang="ru-RU" sz="2800" b="1" dirty="0" err="1">
                <a:solidFill>
                  <a:srgbClr val="002060"/>
                </a:solidFill>
                <a:latin typeface="Calibri" panose="020F0502020204030204"/>
                <a:cs typeface="Times New Roman" panose="02020603050405020304" pitchFamily="18" charset="0"/>
              </a:rPr>
              <a:t>цьому</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розділі</a:t>
            </a:r>
            <a:r>
              <a:rPr lang="ru-RU" sz="2800" b="1" dirty="0">
                <a:solidFill>
                  <a:srgbClr val="002060"/>
                </a:solidFill>
                <a:latin typeface="Calibri" panose="020F0502020204030204"/>
                <a:cs typeface="Times New Roman" panose="02020603050405020304" pitchFamily="18" charset="0"/>
              </a:rPr>
              <a:t> </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024848" y="1968196"/>
            <a:ext cx="8957693" cy="362835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b="0" i="0" u="none" strike="noStrike" kern="1200" cap="none" spc="0" normalizeH="0" baseline="0" noProof="0" dirty="0">
                <a:ln>
                  <a:noFill/>
                </a:ln>
                <a:solidFill>
                  <a:srgbClr val="002060"/>
                </a:solidFill>
                <a:effectLst/>
                <a:uLnTx/>
                <a:uFillTx/>
                <a:latin typeface="inherit"/>
                <a:ea typeface="+mn-ea"/>
                <a:cs typeface="+mn-cs"/>
              </a:rPr>
              <a:t> </a:t>
            </a:r>
            <a:r>
              <a:rPr lang="ru-RU" altLang="ru-RU" dirty="0">
                <a:solidFill>
                  <a:srgbClr val="002060"/>
                </a:solidFill>
                <a:latin typeface="inherit"/>
              </a:rPr>
              <a:t>В</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ивчить</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своїх</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конкурентів</a:t>
            </a:r>
            <a:r>
              <a:rPr kumimoji="0" lang="ru-RU" altLang="ru-RU"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оцінить:сильні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слабкі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сторони,маркетингову</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стратегію,ціноутворення,якість</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обслуговування</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клієнтів,потенціал</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розвитку</a:t>
            </a:r>
            <a:r>
              <a:rPr kumimoji="0" lang="ru-RU" altLang="ru-RU"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можливі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проблеми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i="0" u="none" strike="noStrike" kern="1200" cap="none" spc="0" normalizeH="0" baseline="0" noProof="0" dirty="0" err="1">
                <a:ln>
                  <a:noFill/>
                </a:ln>
                <a:solidFill>
                  <a:srgbClr val="002060"/>
                </a:solidFill>
                <a:effectLst/>
                <a:uLnTx/>
                <a:uFillTx/>
                <a:latin typeface="inherit"/>
                <a:ea typeface="+mn-ea"/>
                <a:cs typeface="+mn-cs"/>
              </a:rPr>
              <a:t>Розпишіть</a:t>
            </a:r>
            <a:r>
              <a:rPr kumimoji="0" lang="ru-RU" altLang="ru-RU" i="0" u="none" strike="noStrike" kern="1200" cap="none" spc="0" normalizeH="0" baseline="0" noProof="0" dirty="0">
                <a:ln>
                  <a:noFill/>
                </a:ln>
                <a:solidFill>
                  <a:srgbClr val="002060"/>
                </a:solidFill>
                <a:effectLst/>
                <a:uLnTx/>
                <a:uFillTx/>
                <a:latin typeface="inherit"/>
                <a:ea typeface="+mn-ea"/>
                <a:cs typeface="+mn-cs"/>
              </a:rPr>
              <a:t> вашу промо-</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стратегію</a:t>
            </a:r>
            <a:r>
              <a:rPr kumimoji="0" lang="ru-RU" altLang="ru-RU"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вказати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головні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інструменти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маркетингу,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які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ви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будете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використовувати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Аргументуйте</a:t>
            </a:r>
            <a:r>
              <a:rPr kumimoji="0" lang="ru-RU" altLang="ru-RU" i="0" u="none" strike="noStrike" kern="1200" cap="none" spc="0" normalizeH="0" baseline="0" noProof="0" dirty="0">
                <a:ln>
                  <a:noFill/>
                </a:ln>
                <a:solidFill>
                  <a:srgbClr val="002060"/>
                </a:solidFill>
                <a:effectLst/>
                <a:uLnTx/>
                <a:uFillTx/>
                <a:latin typeface="inherit"/>
                <a:ea typeface="+mn-ea"/>
                <a:cs typeface="+mn-cs"/>
              </a:rPr>
              <a:t> свою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цінову</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політику</a:t>
            </a:r>
            <a:r>
              <a:rPr kumimoji="0" lang="ru-RU" altLang="ru-RU"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Який</a:t>
            </a:r>
            <a:r>
              <a:rPr kumimoji="0" lang="ru-RU" altLang="ru-RU" i="0" u="none" strike="noStrike" kern="1200" cap="none" spc="0" normalizeH="0" baseline="0" noProof="0" dirty="0">
                <a:ln>
                  <a:noFill/>
                </a:ln>
                <a:solidFill>
                  <a:srgbClr val="002060"/>
                </a:solidFill>
                <a:effectLst/>
                <a:uLnTx/>
                <a:uFillTx/>
                <a:latin typeface="inherit"/>
                <a:ea typeface="+mn-ea"/>
                <a:cs typeface="+mn-cs"/>
              </a:rPr>
              <a:t> Ваш план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план</a:t>
            </a:r>
            <a:r>
              <a:rPr kumimoji="0" lang="ru-RU" altLang="ru-RU" i="0" u="none" strike="noStrike" kern="1200" cap="none" spc="0" normalizeH="0" baseline="0" noProof="0" dirty="0">
                <a:ln>
                  <a:noFill/>
                </a:ln>
                <a:solidFill>
                  <a:srgbClr val="002060"/>
                </a:solidFill>
                <a:effectLst/>
                <a:uLnTx/>
                <a:uFillTx/>
                <a:latin typeface="inherit"/>
                <a:ea typeface="+mn-ea"/>
                <a:cs typeface="+mn-cs"/>
              </a:rPr>
              <a:t> запуску продукту на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ринок</a:t>
            </a:r>
            <a:r>
              <a:rPr kumimoji="0" lang="ru-RU" altLang="ru-RU" i="0" u="none" strike="noStrike" kern="1200" cap="none" spc="0" normalizeH="0" baseline="0" noProof="0" dirty="0">
                <a:ln>
                  <a:noFill/>
                </a:ln>
                <a:solidFill>
                  <a:srgbClr val="002060"/>
                </a:solidFill>
                <a:effectLst/>
                <a:uLnTx/>
                <a:uFillTx/>
                <a:latin typeface="inherit"/>
                <a:ea typeface="+mn-ea"/>
                <a:cs typeface="+mn-cs"/>
              </a:rPr>
              <a:t> , як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саме</a:t>
            </a:r>
            <a:r>
              <a:rPr kumimoji="0" lang="ru-RU" altLang="ru-RU" i="0" u="none" strike="noStrike" kern="1200" cap="none" spc="0" normalizeH="0" baseline="0" noProof="0" dirty="0">
                <a:ln>
                  <a:noFill/>
                </a:ln>
                <a:solidFill>
                  <a:srgbClr val="002060"/>
                </a:solidFill>
                <a:effectLst/>
                <a:uLnTx/>
                <a:uFillTx/>
                <a:latin typeface="inherit"/>
                <a:ea typeface="+mn-ea"/>
                <a:cs typeface="+mn-cs"/>
              </a:rPr>
              <a:t> Ви будете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залучати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клієнтів</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Аргументуйте</a:t>
            </a:r>
            <a:r>
              <a:rPr kumimoji="0" lang="ru-RU" altLang="ru-RU" i="0" u="none" strike="noStrike" kern="1200" cap="none" spc="0" normalizeH="0" baseline="0" noProof="0" dirty="0">
                <a:ln>
                  <a:noFill/>
                </a:ln>
                <a:solidFill>
                  <a:srgbClr val="002060"/>
                </a:solidFill>
                <a:effectLst/>
                <a:uLnTx/>
                <a:uFillTx/>
                <a:latin typeface="inherit"/>
                <a:ea typeface="+mn-ea"/>
                <a:cs typeface="+mn-cs"/>
              </a:rPr>
              <a:t> свою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цінову</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політику</a:t>
            </a:r>
            <a:r>
              <a:rPr kumimoji="0" lang="ru-RU" altLang="ru-RU"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Приділіть</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увагу</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сучасним</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маркетинговим</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інструментам</a:t>
            </a:r>
            <a:r>
              <a:rPr kumimoji="0" lang="ru-RU" altLang="ru-RU" i="0" u="none" strike="noStrike" kern="1200" cap="none" spc="0" normalizeH="0" baseline="0" noProof="0" dirty="0">
                <a:ln>
                  <a:noFill/>
                </a:ln>
                <a:solidFill>
                  <a:srgbClr val="002060"/>
                </a:solidFill>
                <a:effectLst/>
                <a:uLnTx/>
                <a:uFillTx/>
                <a:latin typeface="inherit"/>
                <a:ea typeface="+mn-ea"/>
                <a:cs typeface="+mn-cs"/>
              </a:rPr>
              <a:t> для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просування</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продуктів</a:t>
            </a:r>
            <a:r>
              <a:rPr lang="ru-RU" altLang="ru-RU" dirty="0">
                <a:solidFill>
                  <a:srgbClr val="002060"/>
                </a:solidFill>
                <a:latin typeface="inherit"/>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соціальні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медіа</a:t>
            </a:r>
            <a:r>
              <a:rPr kumimoji="0" lang="ru-RU" altLang="ru-RU"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i="0" u="none" strike="noStrike" kern="1200" cap="none" spc="0" normalizeH="0" baseline="0" noProof="0" dirty="0" err="1">
                <a:ln>
                  <a:noFill/>
                </a:ln>
                <a:solidFill>
                  <a:srgbClr val="002060"/>
                </a:solidFill>
                <a:effectLst/>
                <a:uLnTx/>
                <a:uFillTx/>
                <a:latin typeface="inherit"/>
                <a:ea typeface="+mn-ea"/>
                <a:cs typeface="+mn-cs"/>
              </a:rPr>
              <a:t>пошукові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системи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i="0" u="none" strike="noStrike" kern="1200" cap="none" spc="0" normalizeH="0" baseline="0" noProof="0" dirty="0">
                <a:ln>
                  <a:noFill/>
                </a:ln>
                <a:solidFill>
                  <a:srgbClr val="002060"/>
                </a:solidFill>
                <a:effectLst/>
                <a:uLnTx/>
                <a:uFillTx/>
                <a:latin typeface="inherit"/>
                <a:ea typeface="+mn-ea"/>
                <a:cs typeface="+mn-cs"/>
              </a:rPr>
              <a:t>ЗМІ,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i="0" u="none" strike="noStrike" kern="1200" cap="none" spc="0" normalizeH="0" baseline="0" noProof="0" dirty="0" err="1">
                <a:ln>
                  <a:noFill/>
                </a:ln>
                <a:solidFill>
                  <a:srgbClr val="002060"/>
                </a:solidFill>
                <a:effectLst/>
                <a:uLnTx/>
                <a:uFillTx/>
                <a:latin typeface="inherit"/>
                <a:ea typeface="+mn-ea"/>
                <a:cs typeface="+mn-cs"/>
              </a:rPr>
              <a:t>контекстна</a:t>
            </a:r>
            <a:r>
              <a:rPr kumimoji="0" lang="ru-RU" altLang="ru-RU" i="0" u="none" strike="noStrike" kern="1200" cap="none" spc="0" normalizeH="0" baseline="0" noProof="0" dirty="0">
                <a:ln>
                  <a:noFill/>
                </a:ln>
                <a:solidFill>
                  <a:srgbClr val="002060"/>
                </a:solidFill>
                <a:effectLst/>
                <a:uLnTx/>
                <a:uFillTx/>
                <a:latin typeface="inherit"/>
                <a:ea typeface="+mn-ea"/>
                <a:cs typeface="+mn-cs"/>
              </a:rPr>
              <a:t> реклама та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таргетовані</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r>
              <a:rPr kumimoji="0" lang="ru-RU" altLang="ru-RU" i="0" u="none" strike="noStrike" kern="1200" cap="none" spc="0" normalizeH="0" baseline="0" noProof="0" dirty="0" err="1">
                <a:ln>
                  <a:noFill/>
                </a:ln>
                <a:solidFill>
                  <a:srgbClr val="002060"/>
                </a:solidFill>
                <a:effectLst/>
                <a:uLnTx/>
                <a:uFillTx/>
                <a:latin typeface="inherit"/>
                <a:ea typeface="+mn-ea"/>
                <a:cs typeface="+mn-cs"/>
              </a:rPr>
              <a:t>розсилки</a:t>
            </a:r>
            <a:r>
              <a:rPr kumimoji="0" lang="ru-RU" altLang="ru-RU" i="0" u="none" strike="noStrike" kern="1200" cap="none" spc="0" normalizeH="0" baseline="0" noProof="0" dirty="0">
                <a:ln>
                  <a:noFill/>
                </a:ln>
                <a:solidFill>
                  <a:srgbClr val="002060"/>
                </a:solidFill>
                <a:effectLst/>
                <a:uLnTx/>
                <a:uFillTx/>
                <a:latin typeface="inherit"/>
                <a:ea typeface="+mn-ea"/>
                <a:cs typeface="+mn-cs"/>
              </a:rPr>
              <a:t>. </a:t>
            </a: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795726" y="2442117"/>
            <a:ext cx="1329351" cy="4979517"/>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07F114F4-141D-6127-9EA8-7FD960097DAA}"/>
              </a:ext>
            </a:extLst>
          </p:cNvPr>
          <p:cNvPicPr>
            <a:picLocks noChangeAspect="1"/>
          </p:cNvPicPr>
          <p:nvPr/>
        </p:nvPicPr>
        <p:blipFill>
          <a:blip r:embed="rId5"/>
          <a:stretch>
            <a:fillRect/>
          </a:stretch>
        </p:blipFill>
        <p:spPr>
          <a:xfrm>
            <a:off x="209459" y="207818"/>
            <a:ext cx="2690063" cy="3158234"/>
          </a:xfrm>
          <a:prstGeom prst="rect">
            <a:avLst/>
          </a:prstGeom>
        </p:spPr>
      </p:pic>
    </p:spTree>
    <p:extLst>
      <p:ext uri="{BB962C8B-B14F-4D97-AF65-F5344CB8AC3E}">
        <p14:creationId xmlns:p14="http://schemas.microsoft.com/office/powerpoint/2010/main" val="95937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207026" y="64519"/>
            <a:ext cx="8627164" cy="14263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445566" y="265043"/>
            <a:ext cx="8197794" cy="99640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130654" y="3000258"/>
            <a:ext cx="279004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3" y="3366052"/>
            <a:ext cx="30872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Виробничій</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     план</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790121" y="473718"/>
            <a:ext cx="7699513"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200" b="1" dirty="0">
                <a:solidFill>
                  <a:srgbClr val="0070C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П’ятий</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розділ</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включає</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наступну</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1591013"/>
            <a:ext cx="8677937" cy="426644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Загальний</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підхід</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до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організації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виробництва</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Які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джерела</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сировини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матеріалів</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передбачається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використати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Які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технологічні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процеси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будуть</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використані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*Яке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обладнання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і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якої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потужності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необхідно</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Які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вимоги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щодо</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трудових</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ресурсів</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ru-RU" altLang="ru-RU" sz="2100" i="1" dirty="0">
                <a:solidFill>
                  <a:srgbClr val="002060"/>
                </a:solidFill>
                <a:latin typeface="inherit"/>
              </a:rPr>
              <a:t>В </a:t>
            </a:r>
            <a:r>
              <a:rPr lang="ru-RU" altLang="ru-RU" sz="2100" i="1" dirty="0" err="1">
                <a:solidFill>
                  <a:srgbClr val="002060"/>
                </a:solidFill>
                <a:latin typeface="inherit"/>
              </a:rPr>
              <a:t>цьому</a:t>
            </a:r>
            <a:r>
              <a:rPr lang="ru-RU" altLang="ru-RU" sz="2100" i="1" dirty="0">
                <a:solidFill>
                  <a:srgbClr val="002060"/>
                </a:solidFill>
                <a:latin typeface="inherit"/>
              </a:rPr>
              <a:t> </a:t>
            </a:r>
            <a:r>
              <a:rPr lang="ru-RU" altLang="ru-RU" sz="2100" i="1" dirty="0" err="1">
                <a:solidFill>
                  <a:srgbClr val="002060"/>
                </a:solidFill>
                <a:latin typeface="inherit"/>
              </a:rPr>
              <a:t>розділі</a:t>
            </a:r>
            <a:r>
              <a:rPr lang="ru-RU" altLang="ru-RU" sz="2100" i="1" dirty="0">
                <a:solidFill>
                  <a:srgbClr val="002060"/>
                </a:solidFill>
                <a:latin typeface="inherit"/>
              </a:rPr>
              <a:t> </a:t>
            </a:r>
            <a:r>
              <a:rPr lang="ru-RU" altLang="ru-RU" sz="2100" i="1" dirty="0" err="1">
                <a:solidFill>
                  <a:srgbClr val="002060"/>
                </a:solidFill>
                <a:latin typeface="inherit"/>
              </a:rPr>
              <a:t>необхідно</a:t>
            </a:r>
            <a:r>
              <a:rPr lang="ru-RU" altLang="ru-RU" sz="2100" i="1" dirty="0">
                <a:solidFill>
                  <a:srgbClr val="002060"/>
                </a:solidFill>
                <a:latin typeface="inherit"/>
              </a:rPr>
              <a:t> </a:t>
            </a:r>
            <a:r>
              <a:rPr lang="ru-RU" altLang="ru-RU" sz="2100" i="1" dirty="0" err="1">
                <a:solidFill>
                  <a:srgbClr val="002060"/>
                </a:solidFill>
                <a:latin typeface="inherit"/>
              </a:rPr>
              <a:t>описати</a:t>
            </a:r>
            <a:r>
              <a:rPr lang="ru-RU" altLang="ru-RU" sz="2100" i="1" dirty="0">
                <a:solidFill>
                  <a:srgbClr val="002060"/>
                </a:solidFill>
                <a:latin typeface="inherit"/>
              </a:rPr>
              <a:t> шлях, за </a:t>
            </a:r>
            <a:r>
              <a:rPr lang="ru-RU" altLang="ru-RU" sz="2100" i="1" dirty="0" err="1">
                <a:solidFill>
                  <a:srgbClr val="002060"/>
                </a:solidFill>
                <a:latin typeface="inherit"/>
              </a:rPr>
              <a:t>допомогою</a:t>
            </a:r>
            <a:r>
              <a:rPr lang="ru-RU" altLang="ru-RU" sz="2100" i="1" dirty="0">
                <a:solidFill>
                  <a:srgbClr val="002060"/>
                </a:solidFill>
                <a:latin typeface="inherit"/>
              </a:rPr>
              <a:t> </a:t>
            </a:r>
            <a:r>
              <a:rPr lang="ru-RU" altLang="ru-RU" sz="2100" i="1" dirty="0" err="1">
                <a:solidFill>
                  <a:srgbClr val="002060"/>
                </a:solidFill>
                <a:latin typeface="inherit"/>
              </a:rPr>
              <a:t>якого</a:t>
            </a:r>
            <a:r>
              <a:rPr lang="ru-RU" altLang="ru-RU" sz="2100" i="1" dirty="0">
                <a:solidFill>
                  <a:srgbClr val="002060"/>
                </a:solidFill>
                <a:latin typeface="inherit"/>
              </a:rPr>
              <a:t> </a:t>
            </a:r>
            <a:r>
              <a:rPr lang="ru-RU" altLang="ru-RU" sz="2100" i="1" dirty="0" err="1">
                <a:solidFill>
                  <a:srgbClr val="002060"/>
                </a:solidFill>
                <a:latin typeface="inherit"/>
              </a:rPr>
              <a:t>підприємство</a:t>
            </a:r>
            <a:r>
              <a:rPr lang="ru-RU" altLang="ru-RU" sz="2100" i="1" dirty="0">
                <a:solidFill>
                  <a:srgbClr val="002060"/>
                </a:solidFill>
                <a:latin typeface="inherit"/>
              </a:rPr>
              <a:t> </a:t>
            </a:r>
            <a:r>
              <a:rPr lang="ru-RU" altLang="ru-RU" sz="2100" i="1" dirty="0" err="1">
                <a:solidFill>
                  <a:srgbClr val="002060"/>
                </a:solidFill>
                <a:latin typeface="inherit"/>
              </a:rPr>
              <a:t>планує</a:t>
            </a:r>
            <a:r>
              <a:rPr lang="ru-RU" altLang="ru-RU" sz="2100" i="1" dirty="0">
                <a:solidFill>
                  <a:srgbClr val="002060"/>
                </a:solidFill>
                <a:latin typeface="inherit"/>
              </a:rPr>
              <a:t> </a:t>
            </a:r>
            <a:r>
              <a:rPr lang="ru-RU" altLang="ru-RU" sz="2100" i="1" dirty="0" err="1">
                <a:solidFill>
                  <a:srgbClr val="002060"/>
                </a:solidFill>
                <a:latin typeface="inherit"/>
              </a:rPr>
              <a:t>виробляти</a:t>
            </a:r>
            <a:r>
              <a:rPr lang="ru-RU" altLang="ru-RU" sz="2100" i="1" dirty="0">
                <a:solidFill>
                  <a:srgbClr val="002060"/>
                </a:solidFill>
                <a:latin typeface="inherit"/>
              </a:rPr>
              <a:t> </a:t>
            </a:r>
            <a:r>
              <a:rPr lang="ru-RU" altLang="ru-RU" sz="2100" i="1" dirty="0" err="1">
                <a:solidFill>
                  <a:srgbClr val="002060"/>
                </a:solidFill>
                <a:latin typeface="inherit"/>
              </a:rPr>
              <a:t>продукцію</a:t>
            </a:r>
            <a:r>
              <a:rPr lang="ru-RU" altLang="ru-RU" sz="2100" i="1" dirty="0">
                <a:solidFill>
                  <a:srgbClr val="002060"/>
                </a:solidFill>
                <a:latin typeface="inherit"/>
              </a:rPr>
              <a:t> ( </a:t>
            </a:r>
            <a:r>
              <a:rPr lang="ru-RU" altLang="ru-RU" sz="2100" i="1" dirty="0" err="1">
                <a:solidFill>
                  <a:srgbClr val="002060"/>
                </a:solidFill>
                <a:latin typeface="inherit"/>
              </a:rPr>
              <a:t>послугу</a:t>
            </a:r>
            <a:r>
              <a:rPr lang="ru-RU" altLang="ru-RU" sz="2100" i="1" dirty="0">
                <a:solidFill>
                  <a:srgbClr val="002060"/>
                </a:solidFill>
                <a:latin typeface="inherit"/>
              </a:rPr>
              <a:t>) та </a:t>
            </a:r>
            <a:r>
              <a:rPr lang="ru-RU" altLang="ru-RU" sz="2100" i="1" dirty="0" err="1">
                <a:solidFill>
                  <a:srgbClr val="002060"/>
                </a:solidFill>
                <a:latin typeface="inherit"/>
              </a:rPr>
              <a:t>постача</a:t>
            </a:r>
            <a:r>
              <a:rPr lang="ru-RU" altLang="ru-RU" sz="2100" i="1" dirty="0">
                <a:solidFill>
                  <a:srgbClr val="002060"/>
                </a:solidFill>
                <a:latin typeface="inherit"/>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ru-RU" altLang="ru-RU" sz="2100" i="1" dirty="0" err="1">
                <a:solidFill>
                  <a:srgbClr val="002060"/>
                </a:solidFill>
                <a:latin typeface="inherit"/>
              </a:rPr>
              <a:t>ти</a:t>
            </a:r>
            <a:r>
              <a:rPr lang="ru-RU" altLang="ru-RU" sz="2100" i="1" dirty="0">
                <a:solidFill>
                  <a:srgbClr val="002060"/>
                </a:solidFill>
                <a:latin typeface="inherit"/>
              </a:rPr>
              <a:t> </a:t>
            </a:r>
            <a:r>
              <a:rPr lang="ru-RU" altLang="ru-RU" sz="2100" i="1" dirty="0" err="1">
                <a:solidFill>
                  <a:srgbClr val="002060"/>
                </a:solidFill>
                <a:latin typeface="inherit"/>
              </a:rPr>
              <a:t>їх</a:t>
            </a:r>
            <a:r>
              <a:rPr lang="ru-RU" altLang="ru-RU" sz="2100" i="1" dirty="0">
                <a:solidFill>
                  <a:srgbClr val="002060"/>
                </a:solidFill>
                <a:latin typeface="inherit"/>
              </a:rPr>
              <a:t> </a:t>
            </a:r>
            <a:r>
              <a:rPr lang="ru-RU" altLang="ru-RU" sz="2100" i="1" dirty="0" err="1">
                <a:solidFill>
                  <a:srgbClr val="002060"/>
                </a:solidFill>
                <a:latin typeface="inherit"/>
              </a:rPr>
              <a:t>споживачеві</a:t>
            </a:r>
            <a:r>
              <a:rPr lang="ru-RU" altLang="ru-RU" sz="2100" i="1" dirty="0">
                <a:solidFill>
                  <a:srgbClr val="002060"/>
                </a:solidFill>
                <a:latin typeface="inherit"/>
              </a:rPr>
              <a:t>.</a:t>
            </a:r>
            <a:endParaRPr kumimoji="0" lang="ru-RU" altLang="ru-RU" sz="2100" b="0" i="1" u="none" strike="noStrike" kern="1200" cap="none" spc="0" normalizeH="0" baseline="0" noProof="0" dirty="0">
              <a:ln>
                <a:noFill/>
              </a:ln>
              <a:solidFill>
                <a:srgbClr val="002060"/>
              </a:solidFill>
              <a:effectLst/>
              <a:uLnTx/>
              <a:uFillTx/>
              <a:latin typeface="inherit"/>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820614" y="2695530"/>
            <a:ext cx="1643268" cy="4680595"/>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1B82D687-2B53-D878-13EA-07627F3C2874}"/>
              </a:ext>
            </a:extLst>
          </p:cNvPr>
          <p:cNvPicPr>
            <a:picLocks noChangeAspect="1"/>
          </p:cNvPicPr>
          <p:nvPr/>
        </p:nvPicPr>
        <p:blipFill>
          <a:blip r:embed="rId5"/>
          <a:stretch>
            <a:fillRect/>
          </a:stretch>
        </p:blipFill>
        <p:spPr>
          <a:xfrm>
            <a:off x="1" y="0"/>
            <a:ext cx="3113774" cy="3067418"/>
          </a:xfrm>
          <a:prstGeom prst="rect">
            <a:avLst/>
          </a:prstGeom>
        </p:spPr>
      </p:pic>
    </p:spTree>
    <p:extLst>
      <p:ext uri="{BB962C8B-B14F-4D97-AF65-F5344CB8AC3E}">
        <p14:creationId xmlns:p14="http://schemas.microsoft.com/office/powerpoint/2010/main" val="1228623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304605" y="238540"/>
            <a:ext cx="8529585" cy="1116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408218" y="325567"/>
            <a:ext cx="8235141" cy="93588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1110" y="2869804"/>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Управління та</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організація</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546763" y="622851"/>
            <a:ext cx="809659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Шостий</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розділ</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включає</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наступну</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1591013"/>
            <a:ext cx="8677937" cy="413392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uk-UA" altLang="ru-RU" sz="18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коротко уявити основних учасників майбутнього підприємства;</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*навести організаційну схему майбутнього підприємства, що показує внутрішні зв'язки та поділ відповідальності в рамках організації;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*пояснити, яким чином проводитиметься підбір, підготовка та оплата співробітників.</a:t>
            </a:r>
          </a:p>
          <a:p>
            <a:pPr marR="0" lvl="0" algn="l" defTabSz="914400" rtl="0" eaLnBrk="0" fontAlgn="base" latinLnBrk="0" hangingPunct="0">
              <a:lnSpc>
                <a:spcPct val="100000"/>
              </a:lnSpc>
              <a:spcBef>
                <a:spcPct val="0"/>
              </a:spcBef>
              <a:spcAft>
                <a:spcPct val="0"/>
              </a:spcAft>
              <a:buClrTx/>
              <a:buSzTx/>
              <a:tabLst/>
              <a:defRPr/>
            </a:pPr>
            <a:r>
              <a:rPr lang="uk-UA" altLang="ru-RU" i="1" noProof="0" dirty="0">
                <a:solidFill>
                  <a:srgbClr val="002060"/>
                </a:solidFill>
                <a:latin typeface="Arial" panose="020B0604020202020204" pitchFamily="34" charset="0"/>
              </a:rPr>
              <a:t>Метою цього розділу є</a:t>
            </a:r>
            <a:r>
              <a:rPr kumimoji="0" lang="uk-UA" altLang="ru-RU" sz="180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ретельне опрацювання організаційних питань</a:t>
            </a:r>
          </a:p>
          <a:p>
            <a:pPr marR="0" lvl="0" algn="l" defTabSz="914400" rtl="0" eaLnBrk="0" fontAlgn="base" latinLnBrk="0" hangingPunct="0">
              <a:lnSpc>
                <a:spcPct val="100000"/>
              </a:lnSpc>
              <a:spcBef>
                <a:spcPct val="0"/>
              </a:spcBef>
              <a:spcAft>
                <a:spcPct val="0"/>
              </a:spcAft>
              <a:buClrTx/>
              <a:buSzTx/>
              <a:tabLst/>
              <a:defRPr/>
            </a:pPr>
            <a:r>
              <a:rPr lang="uk-UA" altLang="ru-RU" i="1" dirty="0">
                <a:solidFill>
                  <a:srgbClr val="002060"/>
                </a:solidFill>
                <a:latin typeface="Arial" panose="020B0604020202020204" pitchFamily="34" charset="0"/>
              </a:rPr>
              <a:t>до</a:t>
            </a:r>
            <a:r>
              <a:rPr kumimoji="0" lang="uk-UA" altLang="ru-RU" sz="180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початку активної діяльності; переконатися самому підприємцю та</a:t>
            </a:r>
          </a:p>
          <a:p>
            <a:pPr marR="0" lvl="0" algn="l" defTabSz="914400" rtl="0" eaLnBrk="0" fontAlgn="base" latinLnBrk="0" hangingPunct="0">
              <a:lnSpc>
                <a:spcPct val="100000"/>
              </a:lnSpc>
              <a:spcBef>
                <a:spcPct val="0"/>
              </a:spcBef>
              <a:spcAft>
                <a:spcPct val="0"/>
              </a:spcAft>
              <a:buClrTx/>
              <a:buSzTx/>
              <a:tabLst/>
              <a:defRPr/>
            </a:pPr>
            <a:r>
              <a:rPr kumimoji="0" lang="uk-UA" altLang="ru-RU" sz="180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переконати потенційного інвестора або кредитора в тому, що він та</a:t>
            </a:r>
          </a:p>
          <a:p>
            <a:pPr marR="0" lvl="0" algn="l" defTabSz="914400" rtl="0" eaLnBrk="0" fontAlgn="base" latinLnBrk="0" hangingPunct="0">
              <a:lnSpc>
                <a:spcPct val="100000"/>
              </a:lnSpc>
              <a:spcBef>
                <a:spcPct val="0"/>
              </a:spcBef>
              <a:spcAft>
                <a:spcPct val="0"/>
              </a:spcAft>
              <a:buClrTx/>
              <a:buSzTx/>
              <a:tabLst/>
              <a:defRPr/>
            </a:pPr>
            <a:r>
              <a:rPr lang="uk-UA" altLang="ru-RU" i="1" dirty="0">
                <a:solidFill>
                  <a:srgbClr val="002060"/>
                </a:solidFill>
                <a:latin typeface="Arial" panose="020B0604020202020204" pitchFamily="34" charset="0"/>
              </a:rPr>
              <a:t>його</a:t>
            </a:r>
            <a:r>
              <a:rPr kumimoji="0" lang="uk-UA" altLang="ru-RU" sz="180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 команда виконавців у стані втілити свій бізнес-план у життя</a:t>
            </a:r>
            <a:r>
              <a:rPr kumimoji="0" lang="uk-UA"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9132833" y="2776785"/>
            <a:ext cx="1148104" cy="4551313"/>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E67ADE5F-7D66-13E8-AD80-FA62CC48589E}"/>
              </a:ext>
            </a:extLst>
          </p:cNvPr>
          <p:cNvPicPr>
            <a:picLocks noChangeAspect="1"/>
          </p:cNvPicPr>
          <p:nvPr/>
        </p:nvPicPr>
        <p:blipFill>
          <a:blip r:embed="rId5"/>
          <a:stretch>
            <a:fillRect/>
          </a:stretch>
        </p:blipFill>
        <p:spPr>
          <a:xfrm>
            <a:off x="-1" y="0"/>
            <a:ext cx="3304605" cy="3013233"/>
          </a:xfrm>
          <a:prstGeom prst="rect">
            <a:avLst/>
          </a:prstGeom>
        </p:spPr>
      </p:pic>
    </p:spTree>
    <p:extLst>
      <p:ext uri="{BB962C8B-B14F-4D97-AF65-F5344CB8AC3E}">
        <p14:creationId xmlns:p14="http://schemas.microsoft.com/office/powerpoint/2010/main" val="4275936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304605" y="238540"/>
            <a:ext cx="8529585" cy="1116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644348" y="438019"/>
            <a:ext cx="7999011" cy="82342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07765" y="3016208"/>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Управління 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організація</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458817" y="622851"/>
            <a:ext cx="818454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lang="ru-RU" sz="2800" b="1" dirty="0">
                <a:solidFill>
                  <a:srgbClr val="002060"/>
                </a:solidFill>
                <a:latin typeface="Calibri" panose="020F0502020204030204"/>
                <a:cs typeface="Times New Roman" panose="02020603050405020304" pitchFamily="18" charset="0"/>
              </a:rPr>
              <a:t>В </a:t>
            </a:r>
            <a:r>
              <a:rPr lang="ru-RU" sz="2800" b="1" dirty="0" err="1">
                <a:solidFill>
                  <a:srgbClr val="002060"/>
                </a:solidFill>
                <a:latin typeface="Calibri" panose="020F0502020204030204"/>
                <a:cs typeface="Times New Roman" panose="02020603050405020304" pitchFamily="18" charset="0"/>
              </a:rPr>
              <a:t>шостому</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розділі</a:t>
            </a:r>
            <a:r>
              <a:rPr lang="ru-RU" sz="2800" b="1" dirty="0">
                <a:solidFill>
                  <a:srgbClr val="002060"/>
                </a:solidFill>
                <a:latin typeface="Calibri" panose="020F0502020204030204"/>
                <a:cs typeface="Times New Roman" panose="02020603050405020304" pitchFamily="18" charset="0"/>
              </a:rPr>
              <a:t>  </a:t>
            </a:r>
            <a:r>
              <a:rPr lang="ru-RU" sz="2800" b="1" dirty="0" err="1">
                <a:solidFill>
                  <a:srgbClr val="002060"/>
                </a:solidFill>
                <a:latin typeface="Calibri" panose="020F0502020204030204"/>
                <a:cs typeface="Times New Roman" panose="02020603050405020304" pitchFamily="18" charset="0"/>
              </a:rPr>
              <a:t>розкажіть</a:t>
            </a:r>
            <a:r>
              <a:rPr kumimoji="0" lang="ru-RU" sz="2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5" y="5349144"/>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extLst>
              <a:ext uri="{FF2B5EF4-FFF2-40B4-BE49-F238E27FC236}">
                <a16:creationId xmlns:a16="http://schemas.microsoft.com/office/drawing/2014/main" id="{5DC82539-9ACB-D1ED-4BEE-F722BA9A39BE}"/>
              </a:ext>
            </a:extLst>
          </p:cNvPr>
          <p:cNvSpPr/>
          <p:nvPr/>
        </p:nvSpPr>
        <p:spPr>
          <a:xfrm>
            <a:off x="63500" y="-22496"/>
            <a:ext cx="1710251" cy="3215852"/>
          </a:xfrm>
          <a:prstGeom prst="rect">
            <a:avLst/>
          </a:prstGeom>
          <a:blipFill dpi="0" rotWithShape="1">
            <a:blip r:embed="rId4"/>
            <a:srcRect/>
            <a:stretch>
              <a:fillRect l="-149000" t="-95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Прямоугольник 19">
            <a:extLst>
              <a:ext uri="{FF2B5EF4-FFF2-40B4-BE49-F238E27FC236}">
                <a16:creationId xmlns:a16="http://schemas.microsoft.com/office/drawing/2014/main" id="{3644B84E-FD2B-BBEB-4442-BC6EC73FB877}"/>
              </a:ext>
            </a:extLst>
          </p:cNvPr>
          <p:cNvSpPr/>
          <p:nvPr/>
        </p:nvSpPr>
        <p:spPr>
          <a:xfrm>
            <a:off x="3304605" y="1591013"/>
            <a:ext cx="8677937" cy="413392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uk-UA" altLang="ru-RU" sz="20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Як виглядає структура вашого бізнесу. як ви зареєстровані юридично — як товариство з обмеженою відповідальністю (ТОВ) або фізична особа-підприємець (ФОП).</a:t>
            </a:r>
          </a:p>
          <a:p>
            <a:pPr marL="0" marR="0" lvl="0" indent="0" algn="l" defTabSz="914400" rtl="0" eaLnBrk="0" fontAlgn="base" latinLnBrk="0" hangingPunct="0">
              <a:lnSpc>
                <a:spcPct val="100000"/>
              </a:lnSpc>
              <a:spcBef>
                <a:spcPct val="0"/>
              </a:spcBef>
              <a:spcAft>
                <a:spcPct val="0"/>
              </a:spcAft>
              <a:buClrTx/>
              <a:buSzTx/>
              <a:buFontTx/>
              <a:buNone/>
              <a:tabLst/>
              <a:defRPr/>
            </a:pPr>
            <a:r>
              <a:rPr lang="uk-UA" altLang="ru-RU" sz="2000" dirty="0">
                <a:solidFill>
                  <a:srgbClr val="002060"/>
                </a:solidFill>
                <a:latin typeface="Arial" panose="020B0604020202020204" pitchFamily="34" charset="0"/>
              </a:rPr>
              <a:t>П</a:t>
            </a:r>
            <a:r>
              <a:rPr kumimoji="0" lang="uk-UA" altLang="ru-RU" sz="200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окажіть</a:t>
            </a:r>
            <a:r>
              <a:rPr kumimoji="0" lang="uk-UA" altLang="ru-RU" sz="20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внутрішню структуру вашої компанії, включно з ролями, обов’язками та підпорядкуванням ключових осіб.</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0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Якщо ви шукаєте фінансування, то вкажіть, як кожен з команди сприяє успіху стартапу.</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uk-UA" altLang="ru-RU" sz="2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9132833" y="2776785"/>
            <a:ext cx="1148104" cy="4551313"/>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Гра – інструмент тімбілдінгу – Блог Світу Громад">
            <a:extLst>
              <a:ext uri="{FF2B5EF4-FFF2-40B4-BE49-F238E27FC236}">
                <a16:creationId xmlns:a16="http://schemas.microsoft.com/office/drawing/2014/main" id="{C7231463-C6AB-D6D1-3183-1434F2544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5" y="0"/>
            <a:ext cx="3020958" cy="319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62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013710" y="516632"/>
            <a:ext cx="7163960" cy="1351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299791" y="715617"/>
            <a:ext cx="6877879" cy="95400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18095" y="2995742"/>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6504" y="3366052"/>
            <a:ext cx="27412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Правовий</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розділ</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363740" y="846197"/>
            <a:ext cx="6813930"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2400" b="1" dirty="0" err="1">
                <a:solidFill>
                  <a:srgbClr val="002060"/>
                </a:solidFill>
                <a:latin typeface="Calibri" panose="020F0502020204030204"/>
                <a:cs typeface="Times New Roman" panose="02020603050405020304" pitchFamily="18" charset="0"/>
              </a:rPr>
              <a:t>Сьомий</a:t>
            </a:r>
            <a:r>
              <a:rPr lang="ru-RU" sz="2400" b="1" dirty="0">
                <a:solidFill>
                  <a:srgbClr val="002060"/>
                </a:solidFill>
                <a:latin typeface="Calibri" panose="020F0502020204030204"/>
                <a:cs typeface="Times New Roman" panose="02020603050405020304" pitchFamily="18" charset="0"/>
              </a:rPr>
              <a:t> </a:t>
            </a:r>
            <a:r>
              <a:rPr lang="ru-RU" sz="2400" b="1" dirty="0" err="1">
                <a:solidFill>
                  <a:srgbClr val="002060"/>
                </a:solidFill>
                <a:latin typeface="Calibri" panose="020F0502020204030204"/>
                <a:cs typeface="Times New Roman" panose="02020603050405020304" pitchFamily="18" charset="0"/>
              </a:rPr>
              <a:t>розділ</a:t>
            </a:r>
            <a:r>
              <a:rPr lang="ru-RU" sz="2400" b="1" dirty="0">
                <a:solidFill>
                  <a:srgbClr val="002060"/>
                </a:solidFill>
                <a:latin typeface="Calibri" panose="020F0502020204030204"/>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включає</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наступну</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ru-RU" sz="24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3" y="5387643"/>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extLst>
              <a:ext uri="{FF2B5EF4-FFF2-40B4-BE49-F238E27FC236}">
                <a16:creationId xmlns:a16="http://schemas.microsoft.com/office/drawing/2014/main" id="{5DC82539-9ACB-D1ED-4BEE-F722BA9A39BE}"/>
              </a:ext>
            </a:extLst>
          </p:cNvPr>
          <p:cNvSpPr/>
          <p:nvPr/>
        </p:nvSpPr>
        <p:spPr>
          <a:xfrm>
            <a:off x="63500" y="-22496"/>
            <a:ext cx="1710251" cy="3215852"/>
          </a:xfrm>
          <a:prstGeom prst="rect">
            <a:avLst/>
          </a:prstGeom>
          <a:blipFill dpi="0" rotWithShape="1">
            <a:blip r:embed="rId4"/>
            <a:srcRect/>
            <a:stretch>
              <a:fillRect l="-149000" t="-95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Прямоугольник 19">
            <a:extLst>
              <a:ext uri="{FF2B5EF4-FFF2-40B4-BE49-F238E27FC236}">
                <a16:creationId xmlns:a16="http://schemas.microsoft.com/office/drawing/2014/main" id="{3644B84E-FD2B-BBEB-4442-BC6EC73FB877}"/>
              </a:ext>
            </a:extLst>
          </p:cNvPr>
          <p:cNvSpPr/>
          <p:nvPr/>
        </p:nvSpPr>
        <p:spPr>
          <a:xfrm>
            <a:off x="3363740" y="1968196"/>
            <a:ext cx="8618802" cy="362835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b="1" i="1" u="none" strike="noStrike" kern="1200" cap="none" spc="0" normalizeH="0" baseline="0" noProof="0" dirty="0">
                <a:ln>
                  <a:noFill/>
                </a:ln>
                <a:solidFill>
                  <a:srgbClr val="202124"/>
                </a:solidFill>
                <a:effectLst/>
                <a:uLnTx/>
                <a:uFillTx/>
                <a:latin typeface="inherit"/>
                <a:ea typeface="+mn-ea"/>
                <a:cs typeface="+mn-cs"/>
              </a:rPr>
              <a:t>                    </a:t>
            </a:r>
            <a:r>
              <a:rPr kumimoji="0" lang="uk-UA" altLang="ru-RU" sz="2100" b="1" i="1" u="none" strike="noStrike" kern="1200" cap="none" spc="0" normalizeH="0" baseline="0" noProof="0" dirty="0">
                <a:ln>
                  <a:noFill/>
                </a:ln>
                <a:solidFill>
                  <a:srgbClr val="002060"/>
                </a:solidFill>
                <a:effectLst/>
                <a:uLnTx/>
                <a:uFillTx/>
                <a:latin typeface="inherit"/>
                <a:ea typeface="+mn-ea"/>
                <a:cs typeface="+mn-cs"/>
              </a:rPr>
              <a:t>У розділі необхідно зазначити</a:t>
            </a:r>
            <a:r>
              <a:rPr kumimoji="0" lang="uk-UA" altLang="ru-RU" sz="2100" b="0" i="0" u="none" strike="noStrike" kern="1200" cap="none" spc="0" normalizeH="0" baseline="0" noProof="0" dirty="0">
                <a:ln>
                  <a:noFill/>
                </a:ln>
                <a:solidFill>
                  <a:srgbClr val="002060"/>
                </a:solidFill>
                <a:effectLst/>
                <a:uLnTx/>
                <a:uFillTx/>
                <a:latin typeface="inherit"/>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b="0" i="0" u="none" strike="noStrike" kern="1200" cap="none" spc="0" normalizeH="0" baseline="0" noProof="0" dirty="0">
                <a:ln>
                  <a:noFill/>
                </a:ln>
                <a:solidFill>
                  <a:srgbClr val="002060"/>
                </a:solidFill>
                <a:effectLst/>
                <a:uLnTx/>
                <a:uFillTx/>
                <a:latin typeface="inherit"/>
                <a:ea typeface="+mn-ea"/>
                <a:cs typeface="+mn-cs"/>
              </a:rPr>
              <a:t>* форму власності та правовий статус підприємства (у разі потреби обґрунтувавши при цьому вибір тієї чи іншої форми власності та організації справи);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b="0" i="0" u="none" strike="noStrike" kern="1200" cap="none" spc="0" normalizeH="0" baseline="0" noProof="0" dirty="0">
                <a:ln>
                  <a:noFill/>
                </a:ln>
                <a:solidFill>
                  <a:srgbClr val="002060"/>
                </a:solidFill>
                <a:effectLst/>
                <a:uLnTx/>
                <a:uFillTx/>
                <a:latin typeface="inherit"/>
                <a:ea typeface="+mn-ea"/>
                <a:cs typeface="+mn-cs"/>
              </a:rPr>
              <a:t>* юридичне поле, в якому діє компанія.</a:t>
            </a:r>
            <a:endParaRPr kumimoji="0" lang="ru-RU"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268579" y="1882586"/>
            <a:ext cx="2230499" cy="5197431"/>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44142504-D982-D32A-77B9-766BA061765F}"/>
              </a:ext>
            </a:extLst>
          </p:cNvPr>
          <p:cNvPicPr>
            <a:picLocks noChangeAspect="1"/>
          </p:cNvPicPr>
          <p:nvPr/>
        </p:nvPicPr>
        <p:blipFill>
          <a:blip r:embed="rId6"/>
          <a:stretch>
            <a:fillRect/>
          </a:stretch>
        </p:blipFill>
        <p:spPr>
          <a:xfrm flipH="1">
            <a:off x="9933106" y="516632"/>
            <a:ext cx="1901084" cy="1351406"/>
          </a:xfrm>
          <a:prstGeom prst="rect">
            <a:avLst/>
          </a:prstGeom>
        </p:spPr>
      </p:pic>
      <p:pic>
        <p:nvPicPr>
          <p:cNvPr id="7" name="Рисунок 6">
            <a:extLst>
              <a:ext uri="{FF2B5EF4-FFF2-40B4-BE49-F238E27FC236}">
                <a16:creationId xmlns:a16="http://schemas.microsoft.com/office/drawing/2014/main" id="{851EF123-984D-4525-6179-9A9C22046FA7}"/>
              </a:ext>
            </a:extLst>
          </p:cNvPr>
          <p:cNvPicPr>
            <a:picLocks noChangeAspect="1"/>
          </p:cNvPicPr>
          <p:nvPr/>
        </p:nvPicPr>
        <p:blipFill>
          <a:blip r:embed="rId7"/>
          <a:stretch>
            <a:fillRect/>
          </a:stretch>
        </p:blipFill>
        <p:spPr>
          <a:xfrm>
            <a:off x="63493" y="-22495"/>
            <a:ext cx="3109417" cy="3215852"/>
          </a:xfrm>
          <a:prstGeom prst="rect">
            <a:avLst/>
          </a:prstGeom>
        </p:spPr>
      </p:pic>
    </p:spTree>
    <p:extLst>
      <p:ext uri="{BB962C8B-B14F-4D97-AF65-F5344CB8AC3E}">
        <p14:creationId xmlns:p14="http://schemas.microsoft.com/office/powerpoint/2010/main" val="1804823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553642" y="367769"/>
            <a:ext cx="8089717" cy="1351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777782" y="516632"/>
            <a:ext cx="7582945" cy="104338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61110" y="2869804"/>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09455" y="3313801"/>
            <a:ext cx="24425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uk-UA" sz="2400" b="1" i="1" dirty="0">
              <a:solidFill>
                <a:srgbClr val="002060"/>
              </a:solidFill>
              <a:latin typeface="Calibri" panose="020F0502020204030204"/>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Правовий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розділ</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8" name="Прямоугольник 7"/>
          <p:cNvSpPr/>
          <p:nvPr/>
        </p:nvSpPr>
        <p:spPr>
          <a:xfrm>
            <a:off x="3777782" y="846197"/>
            <a:ext cx="737512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Отже</a:t>
            </a:r>
            <a:r>
              <a:rPr kumimoji="0" lang="ru-RU"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у 7 </a:t>
            </a:r>
            <a:r>
              <a:rPr kumimoji="0" lang="ru-RU"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розділі</a:t>
            </a:r>
            <a:r>
              <a:rPr kumimoji="0" lang="ru-RU"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дайте </a:t>
            </a:r>
            <a:r>
              <a:rPr kumimoji="0" lang="ru-RU"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інформацію</a:t>
            </a:r>
            <a:r>
              <a:rPr kumimoji="0" lang="ru-RU"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363740" y="1968196"/>
            <a:ext cx="8618802" cy="362835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uk-UA" altLang="ru-RU" sz="2400" dirty="0">
                <a:solidFill>
                  <a:srgbClr val="002060"/>
                </a:solidFill>
                <a:latin typeface="Arial" panose="020B0604020202020204" pitchFamily="34" charset="0"/>
              </a:rPr>
              <a:t>Я</a:t>
            </a:r>
            <a:r>
              <a:rPr kumimoji="0" lang="uk-UA" altLang="ru-RU" sz="24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к ви зареєстровані юридично — як товариство з обмеженою відповідальністю (ТОВ) або фізична особа-підприємець (</a:t>
            </a:r>
            <a:r>
              <a:rPr kumimoji="0" lang="uk-UA" altLang="ru-RU" sz="200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ФОП). Та коротко </a:t>
            </a:r>
            <a:r>
              <a:rPr kumimoji="0" lang="uk-UA" altLang="ru-RU" sz="2000"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обгрунтцйте</a:t>
            </a:r>
            <a:endParaRPr kumimoji="0" lang="uk-UA" altLang="ru-RU" sz="200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uk-UA" altLang="ru-RU" sz="2000" dirty="0">
                <a:solidFill>
                  <a:srgbClr val="002060"/>
                </a:solidFill>
                <a:latin typeface="Arial" panose="020B0604020202020204" pitchFamily="34" charset="0"/>
              </a:rPr>
              <a:t>Свій вибір.</a:t>
            </a:r>
            <a:endParaRPr kumimoji="0" lang="uk-UA" altLang="ru-RU" sz="200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268579" y="1882586"/>
            <a:ext cx="2230499" cy="5197431"/>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id="{2DDB1302-0893-887F-B4B6-DB9B724B8A6B}"/>
              </a:ext>
            </a:extLst>
          </p:cNvPr>
          <p:cNvPicPr>
            <a:picLocks noChangeAspect="1"/>
          </p:cNvPicPr>
          <p:nvPr/>
        </p:nvPicPr>
        <p:blipFill>
          <a:blip r:embed="rId5"/>
          <a:stretch>
            <a:fillRect/>
          </a:stretch>
        </p:blipFill>
        <p:spPr>
          <a:xfrm>
            <a:off x="1" y="1"/>
            <a:ext cx="3273938" cy="3045764"/>
          </a:xfrm>
          <a:prstGeom prst="rect">
            <a:avLst/>
          </a:prstGeom>
        </p:spPr>
      </p:pic>
      <p:pic>
        <p:nvPicPr>
          <p:cNvPr id="9" name="Рисунок 8">
            <a:extLst>
              <a:ext uri="{FF2B5EF4-FFF2-40B4-BE49-F238E27FC236}">
                <a16:creationId xmlns:a16="http://schemas.microsoft.com/office/drawing/2014/main" id="{DCEB1ADF-26A5-CCEA-9B07-8791F8B4E9B7}"/>
              </a:ext>
            </a:extLst>
          </p:cNvPr>
          <p:cNvPicPr>
            <a:picLocks noChangeAspect="1"/>
          </p:cNvPicPr>
          <p:nvPr/>
        </p:nvPicPr>
        <p:blipFill>
          <a:blip r:embed="rId6"/>
          <a:stretch>
            <a:fillRect/>
          </a:stretch>
        </p:blipFill>
        <p:spPr>
          <a:xfrm>
            <a:off x="1468582" y="1968195"/>
            <a:ext cx="1805357" cy="1099223"/>
          </a:xfrm>
          <a:prstGeom prst="rect">
            <a:avLst/>
          </a:prstGeom>
        </p:spPr>
      </p:pic>
    </p:spTree>
    <p:extLst>
      <p:ext uri="{BB962C8B-B14F-4D97-AF65-F5344CB8AC3E}">
        <p14:creationId xmlns:p14="http://schemas.microsoft.com/office/powerpoint/2010/main" val="2706655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541931" y="202632"/>
            <a:ext cx="8529585" cy="11048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Прямоугольник 15"/>
          <p:cNvSpPr/>
          <p:nvPr/>
        </p:nvSpPr>
        <p:spPr>
          <a:xfrm>
            <a:off x="4800600" y="4458802"/>
            <a:ext cx="6842760" cy="729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85748" y="2694442"/>
            <a:ext cx="2879854"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1027" y="3549155"/>
            <a:ext cx="274120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Прогнозування</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та управління</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ризиками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9" y="5288531"/>
            <a:ext cx="70264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541931" y="1407664"/>
            <a:ext cx="8529585" cy="41888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b="1" i="1" u="none" strike="noStrike" kern="1200" cap="none" spc="0" normalizeH="0" baseline="0" noProof="0" dirty="0">
                <a:ln>
                  <a:noFill/>
                </a:ln>
                <a:solidFill>
                  <a:srgbClr val="202124"/>
                </a:solidFill>
                <a:effectLst/>
                <a:uLnTx/>
                <a:uFillTx/>
                <a:latin typeface="inherit"/>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uk-UA" altLang="ru-RU" sz="2100" b="1" i="1"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В цьому розділі потрібно орієнтовно оцінити, які ризики найбільш ймовірні саме для Вашого проекту та у що вони у разі їх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настання  можуть обійтися.</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Довідково:</a:t>
            </a:r>
            <a:r>
              <a:rPr kumimoji="0" lang="uk-UA" altLang="ru-RU" sz="2100" i="0" u="none" strike="noStrike" kern="1200" cap="none" spc="0" normalizeH="0" baseline="0" noProof="0" dirty="0">
                <a:ln>
                  <a:noFill/>
                </a:ln>
                <a:solidFill>
                  <a:srgbClr val="002060"/>
                </a:solidFill>
                <a:effectLst/>
                <a:uLnTx/>
                <a:uFillTx/>
                <a:latin typeface="inherit"/>
                <a:ea typeface="+mn-ea"/>
                <a:cs typeface="+mn-cs"/>
              </a:rPr>
              <a:t> </a:t>
            </a: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Управління ризиками – це комплекс знань та навичок, що дозволяють планувати та реалізовувати дії з реагування на негативні або позитивні події, які з деякою часткою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ймовірності можуть виявитися в ході виконання проекту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Управління ризиками складається з чотирьох основних компонентів:</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 визначення ризиків,</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 оцінка ризиків,</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 розробка заходів реагування на ризики</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(диверсифікація, страхування)</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100" i="1" u="none" strike="noStrike" kern="1200" cap="none" spc="0" normalizeH="0" baseline="0" noProof="0" dirty="0">
                <a:ln>
                  <a:noFill/>
                </a:ln>
                <a:solidFill>
                  <a:srgbClr val="002060"/>
                </a:solidFill>
                <a:effectLst/>
                <a:uLnTx/>
                <a:uFillTx/>
                <a:latin typeface="inherit"/>
                <a:ea typeface="+mn-ea"/>
                <a:cs typeface="+mn-cs"/>
              </a:rPr>
              <a:t>• Контроль ризиків.</a:t>
            </a:r>
            <a:endParaRPr kumimoji="0" lang="uk-UA" altLang="ru-RU" sz="180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uk-UA" altLang="ru-RU" sz="2100" i="1"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uk-UA" altLang="ru-RU" sz="2100" b="1" i="1" u="none" strike="noStrike" kern="1200" cap="none" spc="0" normalizeH="0" baseline="0" noProof="0" dirty="0">
              <a:ln>
                <a:noFill/>
              </a:ln>
              <a:solidFill>
                <a:srgbClr val="202124"/>
              </a:solidFill>
              <a:effectLst/>
              <a:uLnTx/>
              <a:uFillTx/>
              <a:latin typeface="inherit"/>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684129" y="2209160"/>
            <a:ext cx="1793178" cy="4981605"/>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ADF19712-4739-1E50-6821-D0EEF8D10042}"/>
              </a:ext>
            </a:extLst>
          </p:cNvPr>
          <p:cNvPicPr>
            <a:picLocks noChangeAspect="1"/>
          </p:cNvPicPr>
          <p:nvPr/>
        </p:nvPicPr>
        <p:blipFill>
          <a:blip r:embed="rId5"/>
          <a:stretch>
            <a:fillRect/>
          </a:stretch>
        </p:blipFill>
        <p:spPr>
          <a:xfrm>
            <a:off x="26500" y="1"/>
            <a:ext cx="3333156" cy="3440752"/>
          </a:xfrm>
          <a:prstGeom prst="rect">
            <a:avLst/>
          </a:prstGeom>
        </p:spPr>
      </p:pic>
      <p:sp>
        <p:nvSpPr>
          <p:cNvPr id="7" name="Прямоугольник 6">
            <a:extLst>
              <a:ext uri="{FF2B5EF4-FFF2-40B4-BE49-F238E27FC236}">
                <a16:creationId xmlns:a16="http://schemas.microsoft.com/office/drawing/2014/main" id="{E3B9D422-8632-7AD6-71AD-C41231A06600}"/>
              </a:ext>
            </a:extLst>
          </p:cNvPr>
          <p:cNvSpPr/>
          <p:nvPr/>
        </p:nvSpPr>
        <p:spPr>
          <a:xfrm>
            <a:off x="3541930" y="332510"/>
            <a:ext cx="8529585" cy="92893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800" b="1" dirty="0">
                <a:solidFill>
                  <a:srgbClr val="002060"/>
                </a:solidFill>
                <a:latin typeface="Calibri" panose="020F0502020204030204"/>
              </a:rPr>
              <a:t>Восьмий</a:t>
            </a: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 розділ включає наступну інформацію:</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0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403775" y="172376"/>
            <a:ext cx="8239583" cy="930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800599" y="2613697"/>
            <a:ext cx="6842760" cy="5796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4060414" y="3915235"/>
            <a:ext cx="6422055" cy="563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3505200" y="223955"/>
            <a:ext cx="8035635" cy="81748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Дев’ятий розділ включає наступну інформацію:</a:t>
            </a:r>
            <a:endParaRPr kumimoji="0" lang="ru-RU"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Равнобедренный треугольник 1"/>
          <p:cNvSpPr/>
          <p:nvPr/>
        </p:nvSpPr>
        <p:spPr>
          <a:xfrm rot="16200000" flipV="1">
            <a:off x="229471" y="3106304"/>
            <a:ext cx="2529133" cy="2924361"/>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3494" y="3503360"/>
            <a:ext cx="27042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Фінансовий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sz="2400" b="1" i="1" dirty="0">
                <a:solidFill>
                  <a:srgbClr val="002060"/>
                </a:solidFill>
                <a:latin typeface="Calibri" panose="020F0502020204030204"/>
                <a:cs typeface="Times New Roman" panose="02020603050405020304" pitchFamily="18" charset="0"/>
              </a:rPr>
              <a:t>план</a:t>
            </a:r>
            <a:endParaRPr kumimoji="0" lang="ru-RU" sz="2400" b="1" i="1"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5" y="5633280"/>
            <a:ext cx="7026413" cy="12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a:extLst>
              <a:ext uri="{FF2B5EF4-FFF2-40B4-BE49-F238E27FC236}">
                <a16:creationId xmlns:a16="http://schemas.microsoft.com/office/drawing/2014/main" id="{3644B84E-FD2B-BBEB-4442-BC6EC73FB877}"/>
              </a:ext>
            </a:extLst>
          </p:cNvPr>
          <p:cNvSpPr/>
          <p:nvPr/>
        </p:nvSpPr>
        <p:spPr>
          <a:xfrm>
            <a:off x="3403775" y="1165893"/>
            <a:ext cx="8724725" cy="415738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1" i="1" u="none" strike="noStrike" kern="1200" cap="none" spc="0" normalizeH="0" baseline="0" noProof="0" dirty="0">
                <a:ln>
                  <a:noFill/>
                </a:ln>
                <a:solidFill>
                  <a:srgbClr val="202124"/>
                </a:solidFill>
                <a:effectLst/>
                <a:uLnTx/>
                <a:uFillTx/>
                <a:latin typeface="inherit"/>
                <a:ea typeface="+mn-ea"/>
                <a:cs typeface="+mn-cs"/>
              </a:rPr>
              <a:t>*</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про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плановані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доходи проекту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обсяги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реалізації</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поточні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витрати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проекту,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про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інвестиційні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витрати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капітальні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вкладення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приріст</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оборотного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капіталу</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заплановані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джерела</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фінансування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їх</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структура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власні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позикові</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графіки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умови</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залучення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та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повернення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позикових</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джерел</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0" i="0" u="none" strike="noStrike" kern="1200" cap="none" spc="0" normalizeH="0" baseline="0" noProof="0" dirty="0" err="1">
                <a:ln>
                  <a:noFill/>
                </a:ln>
                <a:solidFill>
                  <a:srgbClr val="002060"/>
                </a:solidFill>
                <a:effectLst/>
                <a:uLnTx/>
                <a:uFillTx/>
                <a:latin typeface="inherit"/>
                <a:ea typeface="+mn-ea"/>
                <a:cs typeface="+mn-cs"/>
              </a:rPr>
              <a:t>фінансування</a:t>
            </a:r>
            <a:r>
              <a:rPr kumimoji="0" lang="ru-RU" altLang="ru-RU" sz="2100" b="0" i="0" u="none" strike="noStrike" kern="1200" cap="none" spc="0" normalizeH="0" baseline="0" noProof="0" dirty="0">
                <a:ln>
                  <a:noFill/>
                </a:ln>
                <a:solidFill>
                  <a:srgbClr val="002060"/>
                </a:solidFill>
                <a:effectLst/>
                <a:uLnTx/>
                <a:uFillTx/>
                <a:latin typeface="inherit"/>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Цє</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ключовий</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розділ</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бізнес</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-плану.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На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підставі</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даних</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фінансового</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плану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готується</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аналіз</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комерційної</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a:t>
            </a:r>
            <a:r>
              <a:rPr kumimoji="0" lang="ru-RU" altLang="ru-RU" sz="2100" b="1" i="1" u="none" strike="noStrike" kern="1200" cap="none" spc="0" normalizeH="0" baseline="0" noProof="0" dirty="0" err="1">
                <a:ln>
                  <a:noFill/>
                </a:ln>
                <a:solidFill>
                  <a:srgbClr val="002060"/>
                </a:solidFill>
                <a:effectLst/>
                <a:uLnTx/>
                <a:uFillTx/>
                <a:latin typeface="inherit"/>
                <a:ea typeface="+mn-ea"/>
                <a:cs typeface="+mn-cs"/>
              </a:rPr>
              <a:t>привабливість</a:t>
            </a:r>
            <a:r>
              <a:rPr kumimoji="0" lang="ru-RU" altLang="ru-RU" sz="2100" b="1" i="1" u="none" strike="noStrike" kern="1200" cap="none" spc="0" normalizeH="0" baseline="0" noProof="0" dirty="0">
                <a:ln>
                  <a:noFill/>
                </a:ln>
                <a:solidFill>
                  <a:srgbClr val="002060"/>
                </a:solidFill>
                <a:effectLst/>
                <a:uLnTx/>
                <a:uFillTx/>
                <a:latin typeface="inherit"/>
                <a:ea typeface="+mn-ea"/>
                <a:cs typeface="+mn-cs"/>
              </a:rPr>
              <a:t> проекту.</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ru-RU" altLang="ru-RU" sz="2100" dirty="0">
              <a:solidFill>
                <a:srgbClr val="202124"/>
              </a:solidFill>
              <a:latin typeface="inheri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ru-RU" altLang="ru-RU" sz="2100" b="0" i="0" u="none" strike="noStrike" kern="1200" cap="none" spc="0" normalizeH="0" baseline="0" noProof="0" dirty="0">
              <a:ln>
                <a:noFill/>
              </a:ln>
              <a:solidFill>
                <a:srgbClr val="202124"/>
              </a:solidFill>
              <a:effectLst/>
              <a:uLnTx/>
              <a:uFillTx/>
              <a:latin typeface="inherit"/>
              <a:ea typeface="+mn-ea"/>
              <a:cs typeface="+mn-cs"/>
            </a:endParaRPr>
          </a:p>
        </p:txBody>
      </p:sp>
      <p:sp>
        <p:nvSpPr>
          <p:cNvPr id="10" name="Равнобедренный треугольник 9">
            <a:extLst>
              <a:ext uri="{FF2B5EF4-FFF2-40B4-BE49-F238E27FC236}">
                <a16:creationId xmlns:a16="http://schemas.microsoft.com/office/drawing/2014/main" id="{ED40F024-527E-81C2-9C0B-F8E3740B4453}"/>
              </a:ext>
            </a:extLst>
          </p:cNvPr>
          <p:cNvSpPr/>
          <p:nvPr/>
        </p:nvSpPr>
        <p:spPr>
          <a:xfrm rot="16200000" flipH="1">
            <a:off x="8857267" y="2147878"/>
            <a:ext cx="1454465" cy="4989178"/>
          </a:xfrm>
          <a:prstGeom prst="triangle">
            <a:avLst>
              <a:gd name="adj" fmla="val 100000"/>
            </a:avLst>
          </a:prstGeom>
          <a:blipFill dpi="0" rotWithShape="1">
            <a:blip r:embed="rId4"/>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D7D30D39-4DB0-17EE-48F5-DB8EA58E38D1}"/>
              </a:ext>
            </a:extLst>
          </p:cNvPr>
          <p:cNvPicPr>
            <a:picLocks noChangeAspect="1"/>
          </p:cNvPicPr>
          <p:nvPr/>
        </p:nvPicPr>
        <p:blipFill>
          <a:blip r:embed="rId5"/>
          <a:stretch>
            <a:fillRect/>
          </a:stretch>
        </p:blipFill>
        <p:spPr>
          <a:xfrm flipH="1">
            <a:off x="63492" y="0"/>
            <a:ext cx="3092559" cy="3193356"/>
          </a:xfrm>
          <a:prstGeom prst="rect">
            <a:avLst/>
          </a:prstGeom>
        </p:spPr>
      </p:pic>
      <p:sp>
        <p:nvSpPr>
          <p:cNvPr id="18" name="Прямоугольник 17">
            <a:extLst>
              <a:ext uri="{FF2B5EF4-FFF2-40B4-BE49-F238E27FC236}">
                <a16:creationId xmlns:a16="http://schemas.microsoft.com/office/drawing/2014/main" id="{9FD99291-A649-A8D4-BA9E-8A413B5E8889}"/>
              </a:ext>
            </a:extLst>
          </p:cNvPr>
          <p:cNvSpPr/>
          <p:nvPr/>
        </p:nvSpPr>
        <p:spPr>
          <a:xfrm>
            <a:off x="3403775" y="5337650"/>
            <a:ext cx="8724725" cy="6288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100" b="1" i="0" u="none" strike="noStrike" kern="1200" cap="none" spc="0" normalizeH="0" baseline="0" noProof="0" dirty="0">
                <a:ln>
                  <a:noFill/>
                </a:ln>
                <a:solidFill>
                  <a:srgbClr val="0070C0"/>
                </a:solidFill>
                <a:effectLst/>
                <a:uLnTx/>
                <a:uFillTx/>
                <a:latin typeface="Calibri" panose="020F0502020204030204"/>
                <a:ea typeface="+mn-ea"/>
                <a:cs typeface="+mn-cs"/>
              </a:rPr>
              <a:t>Зазвичай фінансовий розділ представлений 3 документами: Балансом; Звітом про прибутки та збитки; Планом руху коштів(</a:t>
            </a:r>
            <a:r>
              <a:rPr kumimoji="0" lang="en-US" sz="2100" b="1" i="0" u="none" strike="noStrike" kern="1200" cap="none" spc="0" normalizeH="0" baseline="0" noProof="0" dirty="0">
                <a:ln>
                  <a:noFill/>
                </a:ln>
                <a:solidFill>
                  <a:srgbClr val="0070C0"/>
                </a:solidFill>
                <a:effectLst/>
                <a:uLnTx/>
                <a:uFillTx/>
                <a:latin typeface="Calibri" panose="020F0502020204030204"/>
                <a:ea typeface="+mn-ea"/>
                <a:cs typeface="+mn-cs"/>
              </a:rPr>
              <a:t>CASH FLOW)</a:t>
            </a:r>
            <a:endParaRPr kumimoji="0" lang="ru-RU" sz="21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9" name="Рисунок 18">
            <a:extLst>
              <a:ext uri="{FF2B5EF4-FFF2-40B4-BE49-F238E27FC236}">
                <a16:creationId xmlns:a16="http://schemas.microsoft.com/office/drawing/2014/main" id="{DFBA1084-C944-DDB8-EB5B-CDFC90106CC6}"/>
              </a:ext>
            </a:extLst>
          </p:cNvPr>
          <p:cNvPicPr>
            <a:picLocks noChangeAspect="1"/>
          </p:cNvPicPr>
          <p:nvPr/>
        </p:nvPicPr>
        <p:blipFill>
          <a:blip r:embed="rId6"/>
          <a:stretch>
            <a:fillRect/>
          </a:stretch>
        </p:blipFill>
        <p:spPr>
          <a:xfrm>
            <a:off x="2226365" y="4677119"/>
            <a:ext cx="1127998" cy="1155932"/>
          </a:xfrm>
          <a:prstGeom prst="rect">
            <a:avLst/>
          </a:prstGeom>
        </p:spPr>
      </p:pic>
    </p:spTree>
    <p:extLst>
      <p:ext uri="{BB962C8B-B14F-4D97-AF65-F5344CB8AC3E}">
        <p14:creationId xmlns:p14="http://schemas.microsoft.com/office/powerpoint/2010/main" val="62274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3"/>
          <p:cNvSpPr/>
          <p:nvPr/>
        </p:nvSpPr>
        <p:spPr>
          <a:xfrm>
            <a:off x="4661882" y="3791168"/>
            <a:ext cx="6842760" cy="892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Прямоугольник 13"/>
          <p:cNvSpPr/>
          <p:nvPr/>
        </p:nvSpPr>
        <p:spPr>
          <a:xfrm>
            <a:off x="4661882" y="1410304"/>
            <a:ext cx="6842760" cy="892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Прямоугольник 14"/>
          <p:cNvSpPr/>
          <p:nvPr/>
        </p:nvSpPr>
        <p:spPr>
          <a:xfrm>
            <a:off x="3028950" y="2653231"/>
            <a:ext cx="6755130" cy="8459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Прямоугольник 9"/>
          <p:cNvSpPr/>
          <p:nvPr/>
        </p:nvSpPr>
        <p:spPr>
          <a:xfrm>
            <a:off x="4524722" y="1271185"/>
            <a:ext cx="6842760" cy="88673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r>
              <a:rPr kumimoji="0" lang="uk-UA"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uk-UA"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«Від ферми до столу» - українська стратегія в рамках</a:t>
            </a:r>
            <a:r>
              <a:rPr kumimoji="0" lang="uk-UA" sz="20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Європейської Зеленого Курсу</a:t>
            </a:r>
            <a:endParaRPr kumimoji="0" lang="uk-UA"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Прямоугольник 10"/>
          <p:cNvSpPr/>
          <p:nvPr/>
        </p:nvSpPr>
        <p:spPr>
          <a:xfrm>
            <a:off x="2873087" y="2451535"/>
            <a:ext cx="6842760" cy="92794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uk-UA"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Сутність та структура бізнес-плану</a:t>
            </a:r>
          </a:p>
        </p:txBody>
      </p:sp>
      <p:sp>
        <p:nvSpPr>
          <p:cNvPr id="2" name="Равнобедренный треугольник 1"/>
          <p:cNvSpPr/>
          <p:nvPr/>
        </p:nvSpPr>
        <p:spPr>
          <a:xfrm rot="16200000" flipV="1">
            <a:off x="-680394" y="2069572"/>
            <a:ext cx="3178891" cy="1859279"/>
          </a:xfrm>
          <a:prstGeom prst="triangle">
            <a:avLst>
              <a:gd name="adj" fmla="val 49356"/>
            </a:avLst>
          </a:prstGeom>
          <a:blipFill>
            <a:blip r:embed="rId2"/>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63948" y="2768378"/>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План</a:t>
            </a:r>
            <a:endPar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9218" name="Picture 2" descr="горизонт си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 y="5288531"/>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9"/>
          <p:cNvSpPr/>
          <p:nvPr/>
        </p:nvSpPr>
        <p:spPr>
          <a:xfrm>
            <a:off x="4524722" y="3635984"/>
            <a:ext cx="6842760" cy="88673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Бізнес- модель та її структура</a:t>
            </a:r>
          </a:p>
        </p:txBody>
      </p:sp>
      <p:pic>
        <p:nvPicPr>
          <p:cNvPr id="3" name="Рисунок 2">
            <a:extLst>
              <a:ext uri="{FF2B5EF4-FFF2-40B4-BE49-F238E27FC236}">
                <a16:creationId xmlns:a16="http://schemas.microsoft.com/office/drawing/2014/main" id="{2BF0E013-8A78-0AB0-DF17-CFC1AE268665}"/>
              </a:ext>
            </a:extLst>
          </p:cNvPr>
          <p:cNvPicPr>
            <a:picLocks noChangeAspect="1"/>
          </p:cNvPicPr>
          <p:nvPr/>
        </p:nvPicPr>
        <p:blipFill>
          <a:blip r:embed="rId4"/>
          <a:stretch>
            <a:fillRect/>
          </a:stretch>
        </p:blipFill>
        <p:spPr>
          <a:xfrm flipH="1">
            <a:off x="6450225" y="5173579"/>
            <a:ext cx="5560541" cy="1619902"/>
          </a:xfrm>
          <a:prstGeom prst="rect">
            <a:avLst/>
          </a:prstGeom>
        </p:spPr>
      </p:pic>
    </p:spTree>
    <p:extLst>
      <p:ext uri="{BB962C8B-B14F-4D97-AF65-F5344CB8AC3E}">
        <p14:creationId xmlns:p14="http://schemas.microsoft.com/office/powerpoint/2010/main" val="4079516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2400" y="87369"/>
            <a:ext cx="3741681" cy="5877252"/>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2422633" y="331075"/>
            <a:ext cx="2398749" cy="42356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486" y="5265682"/>
            <a:ext cx="758394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5544205" y="331074"/>
            <a:ext cx="6647794" cy="117364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1" i="0" u="none" strike="noStrike" kern="1200" cap="none" spc="0" normalizeH="0" baseline="0" noProof="0" dirty="0">
                <a:ln>
                  <a:noFill/>
                </a:ln>
                <a:solidFill>
                  <a:srgbClr val="002060"/>
                </a:solidFill>
                <a:effectLst/>
                <a:uLnTx/>
                <a:uFillTx/>
                <a:latin typeface="inherit"/>
                <a:ea typeface="+mn-ea"/>
                <a:cs typeface="+mn-cs"/>
              </a:rPr>
              <a:t>Бізнес модель – це спосіб ведення бізнесу, що забезпечує прибуток. Бізнес-модель пояснює, як бізнес заробляє гроші; </a:t>
            </a:r>
            <a:r>
              <a:rPr kumimoji="0" lang="uk-UA" alt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uk-UA"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11266" name="Picture 2" descr="Концепция Бизнесмодели — стоковые фотографии и другие картинки Business  Model - Strategy - Business Model - Strategy, Схема, Движение">
            <a:extLst>
              <a:ext uri="{FF2B5EF4-FFF2-40B4-BE49-F238E27FC236}">
                <a16:creationId xmlns:a16="http://schemas.microsoft.com/office/drawing/2014/main" id="{087CED3C-ADE9-E497-F51C-DB1016127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56" y="331074"/>
            <a:ext cx="4634480" cy="5252307"/>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25">
            <a:extLst>
              <a:ext uri="{FF2B5EF4-FFF2-40B4-BE49-F238E27FC236}">
                <a16:creationId xmlns:a16="http://schemas.microsoft.com/office/drawing/2014/main" id="{B9CFAC53-2977-7346-D83B-6DE560845A15}"/>
              </a:ext>
            </a:extLst>
          </p:cNvPr>
          <p:cNvSpPr/>
          <p:nvPr/>
        </p:nvSpPr>
        <p:spPr>
          <a:xfrm>
            <a:off x="5544205" y="1728951"/>
            <a:ext cx="6647794" cy="12516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1" i="0" u="none" strike="noStrike" kern="1200" cap="none" spc="0" normalizeH="0" baseline="0" noProof="0" dirty="0">
                <a:ln>
                  <a:noFill/>
                </a:ln>
                <a:solidFill>
                  <a:srgbClr val="002060"/>
                </a:solidFill>
                <a:effectLst/>
                <a:uLnTx/>
                <a:uFillTx/>
                <a:latin typeface="inherit"/>
                <a:ea typeface="+mn-ea"/>
                <a:cs typeface="+mn-cs"/>
              </a:rPr>
              <a:t>Бізнес модель –  це спосіб, яким організація створює цінність для споживачів і отримує від цього прибуток; </a:t>
            </a:r>
            <a:endParaRPr kumimoji="0" lang="uk-UA"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Прямоугольник 25">
            <a:extLst>
              <a:ext uri="{FF2B5EF4-FFF2-40B4-BE49-F238E27FC236}">
                <a16:creationId xmlns:a16="http://schemas.microsoft.com/office/drawing/2014/main" id="{D9F3D7DA-7CE6-0FBC-71F5-1F7B45A0695E}"/>
              </a:ext>
            </a:extLst>
          </p:cNvPr>
          <p:cNvSpPr/>
          <p:nvPr/>
        </p:nvSpPr>
        <p:spPr>
          <a:xfrm>
            <a:off x="5544205" y="3204861"/>
            <a:ext cx="6647794" cy="13618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1" i="0" u="none" strike="noStrike" kern="1200" cap="none" spc="0" normalizeH="0" baseline="0" noProof="0" dirty="0">
                <a:ln>
                  <a:noFill/>
                </a:ln>
                <a:solidFill>
                  <a:srgbClr val="002060"/>
                </a:solidFill>
                <a:effectLst/>
                <a:uLnTx/>
                <a:uFillTx/>
                <a:latin typeface="inherit"/>
                <a:ea typeface="+mn-ea"/>
                <a:cs typeface="+mn-cs"/>
              </a:rPr>
              <a:t>Бізнес модель –  </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бізнес</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-модель –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це</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логічний</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схематичний</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опис</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бізнесу</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покликаний</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допомогти</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в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оцінці</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ключових</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факторів</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його</a:t>
            </a:r>
            <a:r>
              <a:rPr kumimoji="0" lang="ru-RU" altLang="ru-RU" sz="1800" b="1" i="0" u="none" strike="noStrike" kern="1200" cap="none" spc="0" normalizeH="0" baseline="0" noProof="0" dirty="0">
                <a:ln>
                  <a:noFill/>
                </a:ln>
                <a:solidFill>
                  <a:srgbClr val="002060"/>
                </a:solidFill>
                <a:effectLst/>
                <a:uLnTx/>
                <a:uFillTx/>
                <a:latin typeface="inherit"/>
                <a:ea typeface="+mn-ea"/>
                <a:cs typeface="+mn-cs"/>
              </a:rPr>
              <a:t> </a:t>
            </a:r>
            <a:r>
              <a:rPr kumimoji="0" lang="ru-RU" altLang="ru-RU" sz="1800" b="1" i="0" u="none" strike="noStrike" kern="1200" cap="none" spc="0" normalizeH="0" baseline="0" noProof="0" dirty="0" err="1">
                <a:ln>
                  <a:noFill/>
                </a:ln>
                <a:solidFill>
                  <a:srgbClr val="002060"/>
                </a:solidFill>
                <a:effectLst/>
                <a:uLnTx/>
                <a:uFillTx/>
                <a:latin typeface="inherit"/>
                <a:ea typeface="+mn-ea"/>
                <a:cs typeface="+mn-cs"/>
              </a:rPr>
              <a:t>успіху</a:t>
            </a:r>
            <a:r>
              <a:rPr kumimoji="0" lang="uk-UA" altLang="ru-RU" sz="1800" b="1" i="0" u="none" strike="noStrike" kern="1200" cap="none" spc="0" normalizeH="0" baseline="0" noProof="0" dirty="0">
                <a:ln>
                  <a:noFill/>
                </a:ln>
                <a:solidFill>
                  <a:srgbClr val="002060"/>
                </a:solidFill>
                <a:effectLst/>
                <a:uLnTx/>
                <a:uFillTx/>
                <a:latin typeface="inherit"/>
                <a:ea typeface="+mn-ea"/>
                <a:cs typeface="+mn-cs"/>
              </a:rPr>
              <a:t>; </a:t>
            </a:r>
            <a:endParaRPr kumimoji="0" lang="uk-UA"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8" name="Рисунок 7">
            <a:extLst>
              <a:ext uri="{FF2B5EF4-FFF2-40B4-BE49-F238E27FC236}">
                <a16:creationId xmlns:a16="http://schemas.microsoft.com/office/drawing/2014/main" id="{7BD93310-2D0A-9AC2-8D61-DFCD58BD62BE}"/>
              </a:ext>
            </a:extLst>
          </p:cNvPr>
          <p:cNvPicPr>
            <a:picLocks noChangeAspect="1"/>
          </p:cNvPicPr>
          <p:nvPr/>
        </p:nvPicPr>
        <p:blipFill>
          <a:blip r:embed="rId5"/>
          <a:stretch>
            <a:fillRect/>
          </a:stretch>
        </p:blipFill>
        <p:spPr>
          <a:xfrm>
            <a:off x="5322743" y="3841126"/>
            <a:ext cx="6869258" cy="1504949"/>
          </a:xfrm>
          <a:prstGeom prst="rect">
            <a:avLst/>
          </a:prstGeom>
        </p:spPr>
      </p:pic>
    </p:spTree>
    <p:extLst>
      <p:ext uri="{BB962C8B-B14F-4D97-AF65-F5344CB8AC3E}">
        <p14:creationId xmlns:p14="http://schemas.microsoft.com/office/powerpoint/2010/main" val="1396496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48" y="144042"/>
            <a:ext cx="3650239" cy="4934609"/>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2422634" y="331075"/>
            <a:ext cx="1225258" cy="42356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8536" y="5265682"/>
            <a:ext cx="602097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3780179" y="1"/>
            <a:ext cx="8411819" cy="103001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2400" b="1" i="0" u="none" strike="noStrike" kern="1200" cap="none" spc="0" normalizeH="0" baseline="0" noProof="0" dirty="0">
                <a:ln>
                  <a:noFill/>
                </a:ln>
                <a:solidFill>
                  <a:srgbClr val="002060"/>
                </a:solidFill>
                <a:effectLst/>
                <a:uLnTx/>
                <a:uFillTx/>
                <a:latin typeface="inherit"/>
                <a:ea typeface="+mn-ea"/>
                <a:cs typeface="+mn-cs"/>
              </a:rPr>
              <a:t>Шаблон це макет, канва – </a:t>
            </a:r>
            <a:r>
              <a:rPr kumimoji="0" lang="en-US" altLang="ru-RU" sz="2400" b="1" i="0" u="none" strike="noStrike" kern="1200" cap="none" spc="0" normalizeH="0" baseline="0" noProof="0" dirty="0">
                <a:ln>
                  <a:noFill/>
                </a:ln>
                <a:solidFill>
                  <a:srgbClr val="002060"/>
                </a:solidFill>
                <a:effectLst/>
                <a:uLnTx/>
                <a:uFillTx/>
                <a:latin typeface="inherit"/>
                <a:ea typeface="+mn-ea"/>
                <a:cs typeface="+mn-cs"/>
              </a:rPr>
              <a:t>Business Model Canvas – </a:t>
            </a:r>
            <a:r>
              <a:rPr kumimoji="0" lang="uk-UA" altLang="ru-RU" sz="2400" b="1" i="0" u="none" strike="noStrike" kern="1200" cap="none" spc="0" normalizeH="0" baseline="0" noProof="0" dirty="0">
                <a:ln>
                  <a:noFill/>
                </a:ln>
                <a:solidFill>
                  <a:srgbClr val="002060"/>
                </a:solidFill>
                <a:effectLst/>
                <a:uLnTx/>
                <a:uFillTx/>
                <a:latin typeface="inherit"/>
                <a:ea typeface="+mn-ea"/>
                <a:cs typeface="+mn-cs"/>
              </a:rPr>
              <a:t>це універсальна мова опису, уявлення, аналізу та перетворення бізнес-моделей.  </a:t>
            </a:r>
            <a:r>
              <a:rPr kumimoji="0" lang="uk-UA" altLang="ru-RU" sz="2400" b="1" i="0"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uk-UA" altLang="ru-RU"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Прямоугольник 25">
            <a:extLst>
              <a:ext uri="{FF2B5EF4-FFF2-40B4-BE49-F238E27FC236}">
                <a16:creationId xmlns:a16="http://schemas.microsoft.com/office/drawing/2014/main" id="{D9F3D7DA-7CE6-0FBC-71F5-1F7B45A0695E}"/>
              </a:ext>
            </a:extLst>
          </p:cNvPr>
          <p:cNvSpPr/>
          <p:nvPr/>
        </p:nvSpPr>
        <p:spPr>
          <a:xfrm>
            <a:off x="3780178" y="1210974"/>
            <a:ext cx="8411821" cy="423566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Складається шаблон з дев’яти блоків, кожен з яких допомагає наочно уявити діяльність вашого бізнесу.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перший блок – сегменти клієнтів;</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другий блок вашої бізнес-моделі – ціннісні пропозиції;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третій блок – канали збуту;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четвертий блок – відносини з клієнтами;</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п’ятий блок вашої бізнес-моделі – описує які потоки доходів та з яких джерел ви отримуєте від кожного споживчого сегменту;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шостий блок вашої бізнес-моделі – ключові ресурси;</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сьомий блок вашої бізнес-моделі – ключові види діяльності;</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восьмий блок вашої бізнес-моделі – ключові партнерства;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дев’ятий блок вашої бізнес-моделі – структура витрат.</a:t>
            </a:r>
          </a:p>
        </p:txBody>
      </p:sp>
      <p:pic>
        <p:nvPicPr>
          <p:cNvPr id="12290" name="Picture 2" descr="Шаблон бизнес-модели Александра Остервальдера и Ива Пинье">
            <a:extLst>
              <a:ext uri="{FF2B5EF4-FFF2-40B4-BE49-F238E27FC236}">
                <a16:creationId xmlns:a16="http://schemas.microsoft.com/office/drawing/2014/main" id="{A662541C-93A4-2F95-F558-8BD010533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42" y="331075"/>
            <a:ext cx="3402968" cy="4601143"/>
          </a:xfrm>
          <a:prstGeom prst="rect">
            <a:avLst/>
          </a:prstGeom>
          <a:noFill/>
          <a:extLst>
            <a:ext uri="{909E8E84-426E-40DD-AFC4-6F175D3DCCD1}">
              <a14:hiddenFill xmlns:a14="http://schemas.microsoft.com/office/drawing/2010/main">
                <a:solidFill>
                  <a:srgbClr val="FFFFFF"/>
                </a:solidFill>
              </a14:hiddenFill>
            </a:ext>
          </a:extLst>
        </p:spPr>
      </p:pic>
      <p:sp>
        <p:nvSpPr>
          <p:cNvPr id="5" name="Равнобедренный треугольник 4">
            <a:extLst>
              <a:ext uri="{FF2B5EF4-FFF2-40B4-BE49-F238E27FC236}">
                <a16:creationId xmlns:a16="http://schemas.microsoft.com/office/drawing/2014/main" id="{DC4A0388-ECEC-8733-4707-99E34CE99493}"/>
              </a:ext>
            </a:extLst>
          </p:cNvPr>
          <p:cNvSpPr/>
          <p:nvPr/>
        </p:nvSpPr>
        <p:spPr>
          <a:xfrm rot="16200000" flipH="1">
            <a:off x="9160077" y="2392511"/>
            <a:ext cx="1995427" cy="4068416"/>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975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266" y="87368"/>
            <a:ext cx="3753816" cy="5877253"/>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1674" y="5265682"/>
            <a:ext cx="573961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3894082" y="1"/>
            <a:ext cx="8157652" cy="141135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1" i="0" u="none" strike="noStrike" kern="1200" cap="none" spc="0" normalizeH="0" baseline="0" noProof="0" dirty="0">
                <a:ln>
                  <a:noFill/>
                </a:ln>
                <a:solidFill>
                  <a:srgbClr val="002060"/>
                </a:solidFill>
                <a:effectLst/>
                <a:uLnTx/>
                <a:uFillTx/>
                <a:latin typeface="inherit"/>
                <a:ea typeface="+mn-ea"/>
                <a:cs typeface="+mn-cs"/>
              </a:rPr>
              <a:t>Для того щоб заповнити Шаблон, канва – </a:t>
            </a:r>
            <a:r>
              <a:rPr kumimoji="0" lang="en-US" altLang="ru-RU" sz="1800" b="1" i="0" u="none" strike="noStrike" kern="1200" cap="none" spc="0" normalizeH="0" baseline="0" noProof="0" dirty="0">
                <a:ln>
                  <a:noFill/>
                </a:ln>
                <a:solidFill>
                  <a:srgbClr val="002060"/>
                </a:solidFill>
                <a:effectLst/>
                <a:uLnTx/>
                <a:uFillTx/>
                <a:latin typeface="inherit"/>
                <a:ea typeface="+mn-ea"/>
                <a:cs typeface="+mn-cs"/>
              </a:rPr>
              <a:t>Business Model Canvas –</a:t>
            </a:r>
            <a:r>
              <a:rPr kumimoji="0" lang="uk-UA" altLang="ru-RU" sz="1800" b="1" i="0" u="none" strike="noStrike" kern="1200" cap="none" spc="0" normalizeH="0" baseline="0" noProof="0" dirty="0">
                <a:ln>
                  <a:noFill/>
                </a:ln>
                <a:solidFill>
                  <a:srgbClr val="002060"/>
                </a:solidFill>
                <a:effectLst/>
                <a:uLnTx/>
                <a:uFillTx/>
                <a:latin typeface="inherit"/>
                <a:ea typeface="+mn-ea"/>
                <a:cs typeface="+mn-cs"/>
              </a:rPr>
              <a:t> необхідно обдумати ідеї для свого бізнесу – не зупиняйтеся на одній ідеї, обміркуйте всі можливі варіанти.  Обравши ідею сформуйте  розуміння  проблем своїх майбутніх клієнтів, які вирішуватиме саме їх бізнес (дайте відповідь на питання в таблиці)</a:t>
            </a:r>
            <a:r>
              <a:rPr kumimoji="0" lang="uk-UA" altLang="ru-RU" sz="1800" b="1" i="0"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uk-UA" altLang="ru-RU"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Прямоугольник 25">
            <a:extLst>
              <a:ext uri="{FF2B5EF4-FFF2-40B4-BE49-F238E27FC236}">
                <a16:creationId xmlns:a16="http://schemas.microsoft.com/office/drawing/2014/main" id="{D9F3D7DA-7CE6-0FBC-71F5-1F7B45A0695E}"/>
              </a:ext>
            </a:extLst>
          </p:cNvPr>
          <p:cNvSpPr/>
          <p:nvPr/>
        </p:nvSpPr>
        <p:spPr>
          <a:xfrm>
            <a:off x="3894083" y="1411357"/>
            <a:ext cx="8157652" cy="403528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uk-UA" altLang="ru-RU" sz="1800" b="1" i="0" u="none" strike="noStrike" kern="1200" cap="none" spc="0" normalizeH="0" baseline="0" noProof="0" dirty="0">
              <a:ln>
                <a:noFill/>
              </a:ln>
              <a:solidFill>
                <a:srgbClr val="0070C0"/>
              </a:solidFill>
              <a:effectLst/>
              <a:uLnTx/>
              <a:uFillTx/>
              <a:latin typeface="inherit"/>
              <a:ea typeface="+mn-ea"/>
              <a:cs typeface="+mn-cs"/>
            </a:endParaRPr>
          </a:p>
        </p:txBody>
      </p:sp>
      <p:pic>
        <p:nvPicPr>
          <p:cNvPr id="15362" name="Picture 2" descr="Як вибрати ідею для проєкту? – GetGrant-School">
            <a:extLst>
              <a:ext uri="{FF2B5EF4-FFF2-40B4-BE49-F238E27FC236}">
                <a16:creationId xmlns:a16="http://schemas.microsoft.com/office/drawing/2014/main" id="{30E8AF26-A257-40F1-A7BB-AD2BABAB5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68" y="235527"/>
            <a:ext cx="3351078" cy="55279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Таблица 4">
            <a:extLst>
              <a:ext uri="{FF2B5EF4-FFF2-40B4-BE49-F238E27FC236}">
                <a16:creationId xmlns:a16="http://schemas.microsoft.com/office/drawing/2014/main" id="{8A2F4729-E604-6E4F-1FEE-FBBA5ADB2348}"/>
              </a:ext>
            </a:extLst>
          </p:cNvPr>
          <p:cNvGraphicFramePr>
            <a:graphicFrameLocks noGrp="1"/>
          </p:cNvGraphicFramePr>
          <p:nvPr>
            <p:extLst>
              <p:ext uri="{D42A27DB-BD31-4B8C-83A1-F6EECF244321}">
                <p14:modId xmlns:p14="http://schemas.microsoft.com/office/powerpoint/2010/main" val="1936559973"/>
              </p:ext>
            </p:extLst>
          </p:nvPr>
        </p:nvGraphicFramePr>
        <p:xfrm>
          <a:off x="4120388" y="1560273"/>
          <a:ext cx="7778945" cy="3886372"/>
        </p:xfrm>
        <a:graphic>
          <a:graphicData uri="http://schemas.openxmlformats.org/drawingml/2006/table">
            <a:tbl>
              <a:tblPr firstRow="1" firstCol="1" bandRow="1">
                <a:tableStyleId>{5C22544A-7EE6-4342-B048-85BDC9FD1C3A}</a:tableStyleId>
              </a:tblPr>
              <a:tblGrid>
                <a:gridCol w="3134955">
                  <a:extLst>
                    <a:ext uri="{9D8B030D-6E8A-4147-A177-3AD203B41FA5}">
                      <a16:colId xmlns:a16="http://schemas.microsoft.com/office/drawing/2014/main" val="3012027003"/>
                    </a:ext>
                  </a:extLst>
                </a:gridCol>
                <a:gridCol w="4643990">
                  <a:extLst>
                    <a:ext uri="{9D8B030D-6E8A-4147-A177-3AD203B41FA5}">
                      <a16:colId xmlns:a16="http://schemas.microsoft.com/office/drawing/2014/main" val="360319333"/>
                    </a:ext>
                  </a:extLst>
                </a:gridCol>
              </a:tblGrid>
              <a:tr h="320585">
                <a:tc>
                  <a:txBody>
                    <a:bodyPr/>
                    <a:lstStyle/>
                    <a:p>
                      <a:pPr algn="ctr">
                        <a:lnSpc>
                          <a:spcPct val="107000"/>
                        </a:lnSpc>
                        <a:spcAft>
                          <a:spcPts val="800"/>
                        </a:spcAft>
                      </a:pPr>
                      <a:r>
                        <a:rPr lang="uk-UA" sz="1200">
                          <a:effectLst/>
                        </a:rPr>
                        <a:t>Питання які вирішуватиме</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nchor="ctr"/>
                </a:tc>
                <a:tc>
                  <a:txBody>
                    <a:bodyPr/>
                    <a:lstStyle/>
                    <a:p>
                      <a:pPr algn="ctr">
                        <a:lnSpc>
                          <a:spcPct val="107000"/>
                        </a:lnSpc>
                        <a:spcAft>
                          <a:spcPts val="800"/>
                        </a:spcAft>
                      </a:pPr>
                      <a:r>
                        <a:rPr lang="uk-UA" sz="1200">
                          <a:effectLst/>
                        </a:rPr>
                        <a:t>Ваш бізнес</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nchor="ctr"/>
                </a:tc>
                <a:extLst>
                  <a:ext uri="{0D108BD9-81ED-4DB2-BD59-A6C34878D82A}">
                    <a16:rowId xmlns:a16="http://schemas.microsoft.com/office/drawing/2014/main" val="2436641175"/>
                  </a:ext>
                </a:extLst>
              </a:tr>
              <a:tr h="422853">
                <a:tc>
                  <a:txBody>
                    <a:bodyPr/>
                    <a:lstStyle/>
                    <a:p>
                      <a:pPr>
                        <a:lnSpc>
                          <a:spcPct val="115000"/>
                        </a:lnSpc>
                        <a:spcAft>
                          <a:spcPts val="800"/>
                        </a:spcAft>
                      </a:pPr>
                      <a:r>
                        <a:rPr lang="uk-UA" sz="1200">
                          <a:effectLst/>
                        </a:rPr>
                        <a:t>Що та для кого буде пропонувати Ваш бізнес?</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2583895793"/>
                  </a:ext>
                </a:extLst>
              </a:tr>
              <a:tr h="422853">
                <a:tc>
                  <a:txBody>
                    <a:bodyPr/>
                    <a:lstStyle/>
                    <a:p>
                      <a:pPr>
                        <a:lnSpc>
                          <a:spcPct val="115000"/>
                        </a:lnSpc>
                        <a:spcAft>
                          <a:spcPts val="800"/>
                        </a:spcAft>
                      </a:pPr>
                      <a:r>
                        <a:rPr lang="uk-UA" sz="1200">
                          <a:effectLst/>
                        </a:rPr>
                        <a:t>Яку проблему клієнта Ви плануєте вирішувати</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4026912599"/>
                  </a:ext>
                </a:extLst>
              </a:tr>
              <a:tr h="422853">
                <a:tc>
                  <a:txBody>
                    <a:bodyPr/>
                    <a:lstStyle/>
                    <a:p>
                      <a:pPr>
                        <a:lnSpc>
                          <a:spcPct val="115000"/>
                        </a:lnSpc>
                        <a:spcAft>
                          <a:spcPts val="800"/>
                        </a:spcAft>
                      </a:pPr>
                      <a:r>
                        <a:rPr lang="uk-UA" sz="1200">
                          <a:effectLst/>
                        </a:rPr>
                        <a:t>Яку потребу майбутнього споживача задовольнятимите</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145680262"/>
                  </a:ext>
                </a:extLst>
              </a:tr>
              <a:tr h="422853">
                <a:tc>
                  <a:txBody>
                    <a:bodyPr/>
                    <a:lstStyle/>
                    <a:p>
                      <a:pPr>
                        <a:lnSpc>
                          <a:spcPct val="115000"/>
                        </a:lnSpc>
                        <a:spcAft>
                          <a:spcPts val="800"/>
                        </a:spcAft>
                      </a:pPr>
                      <a:r>
                        <a:rPr lang="uk-UA" sz="1200" dirty="0">
                          <a:effectLst/>
                        </a:rPr>
                        <a:t>Які відчуття даруватимуть клієнту Ваші товари чи послуги</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651986776"/>
                  </a:ext>
                </a:extLst>
              </a:tr>
              <a:tr h="491078">
                <a:tc>
                  <a:txBody>
                    <a:bodyPr/>
                    <a:lstStyle/>
                    <a:p>
                      <a:pPr>
                        <a:lnSpc>
                          <a:spcPct val="115000"/>
                        </a:lnSpc>
                        <a:spcAft>
                          <a:spcPts val="800"/>
                        </a:spcAft>
                      </a:pPr>
                      <a:r>
                        <a:rPr lang="uk-UA" sz="1200">
                          <a:effectLst/>
                        </a:rPr>
                        <a:t>Які клієнтські мрії  втілювати-мутися у життя завдяки вашій справі</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3765969283"/>
                  </a:ext>
                </a:extLst>
              </a:tr>
              <a:tr h="422853">
                <a:tc>
                  <a:txBody>
                    <a:bodyPr/>
                    <a:lstStyle/>
                    <a:p>
                      <a:pPr>
                        <a:lnSpc>
                          <a:spcPct val="115000"/>
                        </a:lnSpc>
                        <a:spcAft>
                          <a:spcPts val="800"/>
                        </a:spcAft>
                      </a:pPr>
                      <a:r>
                        <a:rPr lang="uk-UA" sz="1200">
                          <a:effectLst/>
                        </a:rPr>
                        <a:t>Наскільки ця проблема або потреба актуальні</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3474130127"/>
                  </a:ext>
                </a:extLst>
              </a:tr>
              <a:tr h="214566">
                <a:tc>
                  <a:txBody>
                    <a:bodyPr/>
                    <a:lstStyle/>
                    <a:p>
                      <a:pPr>
                        <a:lnSpc>
                          <a:spcPct val="115000"/>
                        </a:lnSpc>
                        <a:spcAft>
                          <a:spcPts val="800"/>
                        </a:spcAft>
                      </a:pPr>
                      <a:r>
                        <a:rPr lang="uk-UA" sz="1200">
                          <a:effectLst/>
                        </a:rPr>
                        <a:t>Як вона вирішується зараз</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912258938"/>
                  </a:ext>
                </a:extLst>
              </a:tr>
              <a:tr h="745878">
                <a:tc>
                  <a:txBody>
                    <a:bodyPr/>
                    <a:lstStyle/>
                    <a:p>
                      <a:pPr>
                        <a:lnSpc>
                          <a:spcPct val="115000"/>
                        </a:lnSpc>
                        <a:spcAft>
                          <a:spcPts val="800"/>
                        </a:spcAft>
                      </a:pPr>
                      <a:r>
                        <a:rPr lang="uk-UA" sz="1200" dirty="0">
                          <a:effectLst/>
                        </a:rPr>
                        <a:t>Чи готові клієнти заплатити за товар чи </a:t>
                      </a:r>
                      <a:r>
                        <a:rPr lang="uk-UA" sz="1200" dirty="0" err="1">
                          <a:effectLst/>
                        </a:rPr>
                        <a:t>полугу</a:t>
                      </a:r>
                      <a:r>
                        <a:rPr lang="uk-UA" sz="1200" dirty="0">
                          <a:effectLst/>
                        </a:rPr>
                        <a:t> яку пропонуєте Ви?</a:t>
                      </a:r>
                      <a:endParaRPr lang="ru-RU" sz="1100" dirty="0">
                        <a:effectLst/>
                      </a:endParaRPr>
                    </a:p>
                    <a:p>
                      <a:pPr>
                        <a:lnSpc>
                          <a:spcPct val="115000"/>
                        </a:lnSpc>
                        <a:spcAft>
                          <a:spcPts val="800"/>
                        </a:spcAft>
                      </a:pPr>
                      <a:r>
                        <a:rPr lang="uk-UA" sz="1200" dirty="0">
                          <a:effectLst/>
                        </a:rPr>
                        <a:t> </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tc>
                  <a:txBody>
                    <a:bodyPr/>
                    <a:lstStyle/>
                    <a:p>
                      <a:pPr marL="342900" lvl="0" indent="-342900">
                        <a:lnSpc>
                          <a:spcPct val="115000"/>
                        </a:lnSpc>
                        <a:spcAft>
                          <a:spcPts val="800"/>
                        </a:spcAft>
                        <a:buFont typeface="Symbol" panose="05050102010706020507" pitchFamily="18" charset="2"/>
                        <a:buChar char=""/>
                      </a:pPr>
                      <a:r>
                        <a:rPr lang="uk-UA" sz="1200" dirty="0">
                          <a:effectLst/>
                        </a:rPr>
                        <a:t> </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7822" marR="67822" marT="0" marB="0"/>
                </a:tc>
                <a:extLst>
                  <a:ext uri="{0D108BD9-81ED-4DB2-BD59-A6C34878D82A}">
                    <a16:rowId xmlns:a16="http://schemas.microsoft.com/office/drawing/2014/main" val="3811246516"/>
                  </a:ext>
                </a:extLst>
              </a:tr>
            </a:tbl>
          </a:graphicData>
        </a:graphic>
      </p:graphicFrame>
      <p:sp>
        <p:nvSpPr>
          <p:cNvPr id="6" name="Равнобедренный треугольник 5">
            <a:extLst>
              <a:ext uri="{FF2B5EF4-FFF2-40B4-BE49-F238E27FC236}">
                <a16:creationId xmlns:a16="http://schemas.microsoft.com/office/drawing/2014/main" id="{51BA1334-55DA-66F8-319E-1E37C500A7ED}"/>
              </a:ext>
            </a:extLst>
          </p:cNvPr>
          <p:cNvSpPr/>
          <p:nvPr/>
        </p:nvSpPr>
        <p:spPr>
          <a:xfrm rot="16200000" flipH="1">
            <a:off x="7993818" y="1388724"/>
            <a:ext cx="2637180" cy="5478659"/>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59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784156"/>
            <a:ext cx="7930976" cy="55493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617888" y="659566"/>
            <a:ext cx="8111952" cy="60766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Полилиния 7"/>
          <p:cNvSpPr/>
          <p:nvPr/>
        </p:nvSpPr>
        <p:spPr>
          <a:xfrm rot="16200000">
            <a:off x="-518160"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Прямоугольник 1"/>
          <p:cNvSpPr/>
          <p:nvPr/>
        </p:nvSpPr>
        <p:spPr>
          <a:xfrm>
            <a:off x="2824508" y="1042376"/>
            <a:ext cx="7930976" cy="569386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Можливість озеленення раніше деградованих земель, менш придатних до інтенсивного землеробства земель – горбів, схилів та створення там природніх екосистем, що покращують температурні процеси та відновлюють пошкоджені раніше дикі популяції рослин та тварин.</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Створення </a:t>
            </a:r>
            <a:r>
              <a:rPr kumimoji="0" lang="uk-UA" sz="1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лісосадів</a:t>
            </a: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на виснажених чи </a:t>
            </a:r>
            <a:r>
              <a:rPr kumimoji="0" lang="uk-UA" sz="1600" b="0"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опустелених</a:t>
            </a: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територіях, які відновлюють продуктивність цих територій і забезпечують дрібнотоварне виробництво ексклюзивних продуктів.</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Переорієнтування малих фермерів на виробництво нових культур, потрібних для урізноманітнення харчування людини, які не можуть вироблятись великими обсягами.</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Створення мереж дрібнооптового постачання свіжої охолодженої продукції до кінцевого споживача, оминаючи великі склади та логістичні центри.</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Створення зон виробництва свіжих продуктів у безпосередній близькості до міст на основі нових технологій вирощування – вертикальні ферми, гідропоніка, аеропоніка.</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Формування органічних ферм для «психологічного розвантаження та оздоровлення» міських жителів, де вони можуть жити на фермі і харчуватись свіжими органічними продуктами кілька днів, проходити програми харчових оздоровлень.</a:t>
            </a:r>
          </a:p>
          <a:p>
            <a:pPr marL="0" marR="0" lvl="0" indent="0" algn="just" defTabSz="914400" rtl="0" eaLnBrk="1" fontAlgn="base" latinLnBrk="0" hangingPunct="1">
              <a:lnSpc>
                <a:spcPct val="100000"/>
              </a:lnSpc>
              <a:spcBef>
                <a:spcPts val="0"/>
              </a:spcBef>
              <a:spcAft>
                <a:spcPts val="1200"/>
              </a:spcAft>
              <a:buClrTx/>
              <a:buSzTx/>
              <a:buFontTx/>
              <a:buNone/>
              <a:tabLst/>
              <a:defRPr/>
            </a:pPr>
            <a:r>
              <a:rPr kumimoji="0" lang="uk-UA" sz="16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Вирощування та первинна переробка лікарських та косметичних рослин, створення на їх основі наборів для власного приготування корисних для здоров’я та догляду за тілом продуктів.</a:t>
            </a:r>
          </a:p>
        </p:txBody>
      </p:sp>
      <p:sp>
        <p:nvSpPr>
          <p:cNvPr id="3" name="Прямоугольник 2"/>
          <p:cNvSpPr/>
          <p:nvPr/>
        </p:nvSpPr>
        <p:spPr>
          <a:xfrm>
            <a:off x="-310056" y="65024"/>
            <a:ext cx="3058510" cy="1815882"/>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Тренди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розвитку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сільських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mn-ea"/>
                <a:cs typeface="+mn-cs"/>
              </a:rPr>
              <a:t>територій</a:t>
            </a:r>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438400" y="1"/>
            <a:ext cx="9753600"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altLang="ru-RU"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Розглядаючи ідею власної справи зверніть увагу на сучасні тренди </a:t>
            </a:r>
          </a:p>
        </p:txBody>
      </p:sp>
    </p:spTree>
    <p:extLst>
      <p:ext uri="{BB962C8B-B14F-4D97-AF65-F5344CB8AC3E}">
        <p14:creationId xmlns:p14="http://schemas.microsoft.com/office/powerpoint/2010/main" val="2921001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2951018" cy="5964621"/>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0909" y="5265682"/>
            <a:ext cx="6858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3489766" y="331075"/>
            <a:ext cx="8514579" cy="523483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1" i="0" u="none" strike="noStrike" kern="1200" cap="none" spc="0" normalizeH="0" baseline="0" noProof="0" dirty="0">
                <a:ln>
                  <a:noFill/>
                </a:ln>
                <a:solidFill>
                  <a:srgbClr val="0070C0"/>
                </a:solidFill>
                <a:effectLst/>
                <a:uLnTx/>
                <a:uFillTx/>
                <a:latin typeface="inherit"/>
                <a:ea typeface="+mn-ea"/>
                <a:cs typeface="+mn-cs"/>
              </a:rPr>
              <a:t> </a:t>
            </a:r>
            <a:r>
              <a:rPr kumimoji="0" lang="uk-UA" alt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uk-UA" altLang="ru-RU"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11266" name="Picture 2" descr="Концепция Бизнесмодели — стоковые фотографии и другие картинки Business  Model - Strategy - Business Model - Strategy, Схема, Движение">
            <a:extLst>
              <a:ext uri="{FF2B5EF4-FFF2-40B4-BE49-F238E27FC236}">
                <a16:creationId xmlns:a16="http://schemas.microsoft.com/office/drawing/2014/main" id="{087CED3C-ADE9-E497-F51C-DB1016127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0" y="331075"/>
            <a:ext cx="2704908" cy="5234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Таблица 7">
            <a:extLst>
              <a:ext uri="{FF2B5EF4-FFF2-40B4-BE49-F238E27FC236}">
                <a16:creationId xmlns:a16="http://schemas.microsoft.com/office/drawing/2014/main" id="{5990AAF5-05E7-EAFD-6268-1D25EE910795}"/>
              </a:ext>
            </a:extLst>
          </p:cNvPr>
          <p:cNvGraphicFramePr>
            <a:graphicFrameLocks noGrp="1"/>
          </p:cNvGraphicFramePr>
          <p:nvPr>
            <p:extLst>
              <p:ext uri="{D42A27DB-BD31-4B8C-83A1-F6EECF244321}">
                <p14:modId xmlns:p14="http://schemas.microsoft.com/office/powerpoint/2010/main" val="3232366075"/>
              </p:ext>
            </p:extLst>
          </p:nvPr>
        </p:nvGraphicFramePr>
        <p:xfrm>
          <a:off x="3834090" y="590843"/>
          <a:ext cx="7926499" cy="4554494"/>
        </p:xfrm>
        <a:graphic>
          <a:graphicData uri="http://schemas.openxmlformats.org/drawingml/2006/table">
            <a:tbl>
              <a:tblPr firstRow="1" firstCol="1" bandRow="1">
                <a:tableStyleId>{5C22544A-7EE6-4342-B048-85BDC9FD1C3A}</a:tableStyleId>
              </a:tblPr>
              <a:tblGrid>
                <a:gridCol w="1602202">
                  <a:extLst>
                    <a:ext uri="{9D8B030D-6E8A-4147-A177-3AD203B41FA5}">
                      <a16:colId xmlns:a16="http://schemas.microsoft.com/office/drawing/2014/main" val="321553972"/>
                    </a:ext>
                  </a:extLst>
                </a:gridCol>
                <a:gridCol w="1602202">
                  <a:extLst>
                    <a:ext uri="{9D8B030D-6E8A-4147-A177-3AD203B41FA5}">
                      <a16:colId xmlns:a16="http://schemas.microsoft.com/office/drawing/2014/main" val="2150935951"/>
                    </a:ext>
                  </a:extLst>
                </a:gridCol>
                <a:gridCol w="1602202">
                  <a:extLst>
                    <a:ext uri="{9D8B030D-6E8A-4147-A177-3AD203B41FA5}">
                      <a16:colId xmlns:a16="http://schemas.microsoft.com/office/drawing/2014/main" val="292600603"/>
                    </a:ext>
                  </a:extLst>
                </a:gridCol>
                <a:gridCol w="1602202">
                  <a:extLst>
                    <a:ext uri="{9D8B030D-6E8A-4147-A177-3AD203B41FA5}">
                      <a16:colId xmlns:a16="http://schemas.microsoft.com/office/drawing/2014/main" val="466683215"/>
                    </a:ext>
                  </a:extLst>
                </a:gridCol>
                <a:gridCol w="1517691">
                  <a:extLst>
                    <a:ext uri="{9D8B030D-6E8A-4147-A177-3AD203B41FA5}">
                      <a16:colId xmlns:a16="http://schemas.microsoft.com/office/drawing/2014/main" val="719002495"/>
                    </a:ext>
                  </a:extLst>
                </a:gridCol>
              </a:tblGrid>
              <a:tr h="1899672">
                <a:tc rowSpan="2">
                  <a:txBody>
                    <a:bodyPr/>
                    <a:lstStyle/>
                    <a:p>
                      <a:pPr>
                        <a:lnSpc>
                          <a:spcPct val="107000"/>
                        </a:lnSpc>
                        <a:spcAft>
                          <a:spcPts val="800"/>
                        </a:spcAft>
                      </a:pPr>
                      <a:r>
                        <a:rPr lang="uk-UA" sz="1200">
                          <a:effectLst/>
                        </a:rPr>
                        <a:t>        Ключові партнерства</a:t>
                      </a:r>
                      <a:endParaRPr lang="ru-RU" sz="1100">
                        <a:effectLst/>
                      </a:endParaRPr>
                    </a:p>
                    <a:p>
                      <a:pPr>
                        <a:lnSpc>
                          <a:spcPct val="107000"/>
                        </a:lnSpc>
                        <a:spcAft>
                          <a:spcPts val="800"/>
                        </a:spcAft>
                      </a:pPr>
                      <a:r>
                        <a:rPr lang="uk-UA" sz="1200">
                          <a:effectLst/>
                        </a:rPr>
                        <a:t> </a:t>
                      </a:r>
                      <a:endParaRPr lang="ru-RU" sz="1100">
                        <a:effectLst/>
                      </a:endParaRPr>
                    </a:p>
                    <a:p>
                      <a:pPr>
                        <a:lnSpc>
                          <a:spcPct val="107000"/>
                        </a:lnSpc>
                        <a:spcAft>
                          <a:spcPts val="800"/>
                        </a:spcAft>
                      </a:pPr>
                      <a:r>
                        <a:rPr lang="uk-UA" sz="1200">
                          <a:effectLst/>
                        </a:rPr>
                        <a:t>Хто вам допомагає?</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uk-UA" sz="1200">
                          <a:effectLst/>
                        </a:rPr>
                        <a:t>            Ключові види діяльності   </a:t>
                      </a:r>
                      <a:endParaRPr lang="ru-RU" sz="1100">
                        <a:effectLst/>
                      </a:endParaRPr>
                    </a:p>
                    <a:p>
                      <a:pPr>
                        <a:lnSpc>
                          <a:spcPct val="107000"/>
                        </a:lnSpc>
                        <a:spcAft>
                          <a:spcPts val="800"/>
                        </a:spcAft>
                      </a:pPr>
                      <a:r>
                        <a:rPr lang="uk-UA" sz="1200">
                          <a:effectLst/>
                        </a:rPr>
                        <a:t>                                   Що ви робите?</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07000"/>
                        </a:lnSpc>
                        <a:spcAft>
                          <a:spcPts val="800"/>
                        </a:spcAft>
                      </a:pPr>
                      <a:r>
                        <a:rPr lang="uk-UA" sz="1200">
                          <a:effectLst/>
                        </a:rPr>
                        <a:t>            Ціннісні пропозиції   </a:t>
                      </a:r>
                      <a:endParaRPr lang="ru-RU" sz="1100">
                        <a:effectLst/>
                      </a:endParaRPr>
                    </a:p>
                    <a:p>
                      <a:pPr>
                        <a:lnSpc>
                          <a:spcPct val="107000"/>
                        </a:lnSpc>
                        <a:spcAft>
                          <a:spcPts val="800"/>
                        </a:spcAft>
                      </a:pPr>
                      <a:r>
                        <a:rPr lang="uk-UA" sz="1200">
                          <a:effectLst/>
                        </a:rPr>
                        <a:t> </a:t>
                      </a:r>
                      <a:endParaRPr lang="ru-RU" sz="1100">
                        <a:effectLst/>
                      </a:endParaRPr>
                    </a:p>
                    <a:p>
                      <a:pPr>
                        <a:lnSpc>
                          <a:spcPct val="107000"/>
                        </a:lnSpc>
                        <a:spcAft>
                          <a:spcPts val="800"/>
                        </a:spcAft>
                      </a:pPr>
                      <a:r>
                        <a:rPr lang="uk-UA" sz="1200">
                          <a:effectLst/>
                        </a:rPr>
                        <a:t>Яким чином ви допомагаєте клієнтам?</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uk-UA" sz="1200">
                          <a:effectLst/>
                        </a:rPr>
                        <a:t>             Відносини з клієнтами  </a:t>
                      </a:r>
                      <a:endParaRPr lang="ru-RU" sz="1100">
                        <a:effectLst/>
                      </a:endParaRPr>
                    </a:p>
                    <a:p>
                      <a:pPr>
                        <a:lnSpc>
                          <a:spcPct val="107000"/>
                        </a:lnSpc>
                        <a:spcAft>
                          <a:spcPts val="800"/>
                        </a:spcAft>
                      </a:pPr>
                      <a:r>
                        <a:rPr lang="uk-UA" sz="1200">
                          <a:effectLst/>
                        </a:rPr>
                        <a:t> </a:t>
                      </a:r>
                      <a:endParaRPr lang="ru-RU" sz="1100">
                        <a:effectLst/>
                      </a:endParaRPr>
                    </a:p>
                    <a:p>
                      <a:pPr>
                        <a:lnSpc>
                          <a:spcPct val="107000"/>
                        </a:lnSpc>
                        <a:spcAft>
                          <a:spcPts val="800"/>
                        </a:spcAft>
                      </a:pPr>
                      <a:r>
                        <a:rPr lang="uk-UA" sz="1200">
                          <a:effectLst/>
                        </a:rPr>
                        <a:t>Як у вас побудована взаємодія?</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07000"/>
                        </a:lnSpc>
                        <a:spcAft>
                          <a:spcPts val="800"/>
                        </a:spcAft>
                      </a:pPr>
                      <a:r>
                        <a:rPr lang="uk-UA" sz="1200">
                          <a:effectLst/>
                        </a:rPr>
                        <a:t>         Сегменти клієнтів  </a:t>
                      </a:r>
                      <a:endParaRPr lang="ru-RU" sz="1100">
                        <a:effectLst/>
                      </a:endParaRPr>
                    </a:p>
                    <a:p>
                      <a:pPr>
                        <a:lnSpc>
                          <a:spcPct val="107000"/>
                        </a:lnSpc>
                        <a:spcAft>
                          <a:spcPts val="800"/>
                        </a:spcAft>
                      </a:pPr>
                      <a:r>
                        <a:rPr lang="uk-UA" sz="1200">
                          <a:effectLst/>
                        </a:rPr>
                        <a:t> </a:t>
                      </a:r>
                      <a:endParaRPr lang="ru-RU" sz="1100">
                        <a:effectLst/>
                      </a:endParaRPr>
                    </a:p>
                    <a:p>
                      <a:pPr>
                        <a:lnSpc>
                          <a:spcPct val="107000"/>
                        </a:lnSpc>
                        <a:spcAft>
                          <a:spcPts val="800"/>
                        </a:spcAft>
                      </a:pPr>
                      <a:r>
                        <a:rPr lang="uk-UA" sz="1200">
                          <a:effectLst/>
                        </a:rPr>
                        <a:t>Кому ви допомагаєте?</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75532933"/>
                  </a:ext>
                </a:extLst>
              </a:tr>
              <a:tr h="1899672">
                <a:tc vMerge="1">
                  <a:txBody>
                    <a:bodyPr/>
                    <a:lstStyle/>
                    <a:p>
                      <a:endParaRPr lang="ru-RU"/>
                    </a:p>
                  </a:txBody>
                  <a:tcPr/>
                </a:tc>
                <a:tc>
                  <a:txBody>
                    <a:bodyPr/>
                    <a:lstStyle/>
                    <a:p>
                      <a:pPr>
                        <a:lnSpc>
                          <a:spcPct val="107000"/>
                        </a:lnSpc>
                        <a:spcAft>
                          <a:spcPts val="800"/>
                        </a:spcAft>
                      </a:pPr>
                      <a:r>
                        <a:rPr lang="uk-UA" sz="1200">
                          <a:effectLst/>
                        </a:rPr>
                        <a:t>Ключові ресурси </a:t>
                      </a:r>
                      <a:endParaRPr lang="ru-RU" sz="1100">
                        <a:effectLst/>
                      </a:endParaRPr>
                    </a:p>
                    <a:p>
                      <a:pPr>
                        <a:lnSpc>
                          <a:spcPct val="107000"/>
                        </a:lnSpc>
                        <a:spcAft>
                          <a:spcPts val="800"/>
                        </a:spcAft>
                      </a:pPr>
                      <a:r>
                        <a:rPr lang="uk-UA" sz="1200">
                          <a:effectLst/>
                        </a:rPr>
                        <a:t> </a:t>
                      </a:r>
                      <a:endParaRPr lang="ru-RU" sz="1100">
                        <a:effectLst/>
                      </a:endParaRPr>
                    </a:p>
                    <a:p>
                      <a:pPr>
                        <a:lnSpc>
                          <a:spcPct val="107000"/>
                        </a:lnSpc>
                        <a:spcAft>
                          <a:spcPts val="800"/>
                        </a:spcAft>
                      </a:pPr>
                      <a:r>
                        <a:rPr lang="uk-UA" sz="1200">
                          <a:effectLst/>
                        </a:rPr>
                        <a:t>Хто ви є і чим ви володієте?</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ru-RU"/>
                    </a:p>
                  </a:txBody>
                  <a:tcPr/>
                </a:tc>
                <a:tc>
                  <a:txBody>
                    <a:bodyPr/>
                    <a:lstStyle/>
                    <a:p>
                      <a:pPr indent="-67945" algn="ctr">
                        <a:lnSpc>
                          <a:spcPct val="107000"/>
                        </a:lnSpc>
                        <a:spcAft>
                          <a:spcPts val="800"/>
                        </a:spcAft>
                      </a:pPr>
                      <a:r>
                        <a:rPr lang="uk-UA" sz="1200">
                          <a:effectLst/>
                        </a:rPr>
                        <a:t>Канали збуту</a:t>
                      </a:r>
                      <a:endParaRPr lang="ru-RU" sz="1100">
                        <a:effectLst/>
                      </a:endParaRPr>
                    </a:p>
                    <a:p>
                      <a:pPr algn="ctr">
                        <a:lnSpc>
                          <a:spcPct val="107000"/>
                        </a:lnSpc>
                        <a:spcAft>
                          <a:spcPts val="800"/>
                        </a:spcAft>
                      </a:pPr>
                      <a:r>
                        <a:rPr lang="uk-UA" sz="1200">
                          <a:effectLst/>
                        </a:rPr>
                        <a:t> </a:t>
                      </a:r>
                      <a:endParaRPr lang="ru-RU" sz="1100">
                        <a:effectLst/>
                      </a:endParaRPr>
                    </a:p>
                    <a:p>
                      <a:pPr>
                        <a:lnSpc>
                          <a:spcPct val="107000"/>
                        </a:lnSpc>
                        <a:spcAft>
                          <a:spcPts val="800"/>
                        </a:spcAft>
                      </a:pPr>
                      <a:r>
                        <a:rPr lang="uk-UA" sz="1200">
                          <a:effectLst/>
                        </a:rPr>
                        <a:t>Як про вас дізнаються та як ви доставляєте цінність?</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vMerge="1">
                  <a:txBody>
                    <a:bodyPr/>
                    <a:lstStyle/>
                    <a:p>
                      <a:endParaRPr lang="ru-RU"/>
                    </a:p>
                  </a:txBody>
                  <a:tcPr/>
                </a:tc>
                <a:extLst>
                  <a:ext uri="{0D108BD9-81ED-4DB2-BD59-A6C34878D82A}">
                    <a16:rowId xmlns:a16="http://schemas.microsoft.com/office/drawing/2014/main" val="3381288891"/>
                  </a:ext>
                </a:extLst>
              </a:tr>
              <a:tr h="755150">
                <a:tc gridSpan="2">
                  <a:txBody>
                    <a:bodyPr/>
                    <a:lstStyle/>
                    <a:p>
                      <a:pPr>
                        <a:lnSpc>
                          <a:spcPct val="150000"/>
                        </a:lnSpc>
                        <a:spcAft>
                          <a:spcPts val="800"/>
                        </a:spcAft>
                      </a:pPr>
                      <a:r>
                        <a:rPr lang="uk-UA" sz="1200">
                          <a:effectLst/>
                        </a:rPr>
                        <a:t>Структура витрат</a:t>
                      </a:r>
                      <a:endParaRPr lang="ru-RU" sz="1100">
                        <a:effectLst/>
                      </a:endParaRPr>
                    </a:p>
                    <a:p>
                      <a:pPr>
                        <a:lnSpc>
                          <a:spcPct val="150000"/>
                        </a:lnSpc>
                        <a:spcAft>
                          <a:spcPts val="800"/>
                        </a:spcAft>
                      </a:pPr>
                      <a:r>
                        <a:rPr lang="uk-UA" sz="1200">
                          <a:effectLst/>
                        </a:rPr>
                        <a:t>Що ви вкладаєте?</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ru-RU"/>
                    </a:p>
                  </a:txBody>
                  <a:tcPr/>
                </a:tc>
                <a:tc gridSpan="3">
                  <a:txBody>
                    <a:bodyPr/>
                    <a:lstStyle/>
                    <a:p>
                      <a:pPr>
                        <a:lnSpc>
                          <a:spcPct val="150000"/>
                        </a:lnSpc>
                        <a:spcAft>
                          <a:spcPts val="800"/>
                        </a:spcAft>
                      </a:pPr>
                      <a:r>
                        <a:rPr lang="uk-UA" sz="1200" dirty="0">
                          <a:effectLst/>
                        </a:rPr>
                        <a:t>Потоки доходів</a:t>
                      </a:r>
                      <a:endParaRPr lang="ru-RU" sz="1100" dirty="0">
                        <a:effectLst/>
                      </a:endParaRPr>
                    </a:p>
                    <a:p>
                      <a:pPr>
                        <a:lnSpc>
                          <a:spcPct val="150000"/>
                        </a:lnSpc>
                        <a:spcAft>
                          <a:spcPts val="800"/>
                        </a:spcAft>
                      </a:pPr>
                      <a:r>
                        <a:rPr lang="uk-UA" sz="1200" dirty="0">
                          <a:effectLst/>
                        </a:rPr>
                        <a:t>Що ви отримуєте?</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357368114"/>
                  </a:ext>
                </a:extLst>
              </a:tr>
            </a:tbl>
          </a:graphicData>
        </a:graphic>
      </p:graphicFrame>
      <p:sp>
        <p:nvSpPr>
          <p:cNvPr id="12" name="Равнобедренный треугольник 11">
            <a:extLst>
              <a:ext uri="{FF2B5EF4-FFF2-40B4-BE49-F238E27FC236}">
                <a16:creationId xmlns:a16="http://schemas.microsoft.com/office/drawing/2014/main" id="{B4C335BF-75F4-7968-C7A8-C54AD44514EE}"/>
              </a:ext>
            </a:extLst>
          </p:cNvPr>
          <p:cNvSpPr/>
          <p:nvPr/>
        </p:nvSpPr>
        <p:spPr>
          <a:xfrm rot="16200000" flipH="1">
            <a:off x="8429673" y="2013044"/>
            <a:ext cx="2796207" cy="4309534"/>
          </a:xfrm>
          <a:prstGeom prst="triangle">
            <a:avLst>
              <a:gd name="adj" fmla="val 100000"/>
            </a:avLst>
          </a:prstGeom>
          <a:blipFill dpi="0" rotWithShape="1">
            <a:blip r:embed="rId5"/>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232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53536"/>
            <a:ext cx="2802022" cy="5964621"/>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2422633" y="331075"/>
            <a:ext cx="1804810" cy="42356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2388" y="5491084"/>
            <a:ext cx="6896861" cy="127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2922387" y="312323"/>
            <a:ext cx="9269614" cy="465357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b="1" i="0" u="none" strike="noStrike" kern="1200" cap="none" spc="0" normalizeH="0" baseline="0" noProof="0" dirty="0">
                <a:ln>
                  <a:noFill/>
                </a:ln>
                <a:solidFill>
                  <a:srgbClr val="0070C0"/>
                </a:solidFill>
                <a:effectLst/>
                <a:uLnTx/>
                <a:uFillTx/>
                <a:latin typeface="inherit"/>
                <a:ea typeface="+mn-ea"/>
                <a:cs typeface="+mn-cs"/>
              </a:rPr>
              <a:t> </a:t>
            </a:r>
            <a:r>
              <a:rPr kumimoji="0" lang="uk-UA" altLang="ru-RU" sz="1800" b="1"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uk-UA" altLang="ru-RU" sz="1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14338" name="Picture 2" descr="Купить книгу «Розробляємо ціннісні пропозиції. Як створити продукти та  послуги, яких хочуть клієнти» Александер Остервальдер, Ів Піньор, Ґреґорі  Бернанда в Киеве, Украине | цены, отзывы в интернет-магазине Book24 | ISBN  978-617-7388-69-1">
            <a:extLst>
              <a:ext uri="{FF2B5EF4-FFF2-40B4-BE49-F238E27FC236}">
                <a16:creationId xmlns:a16="http://schemas.microsoft.com/office/drawing/2014/main" id="{2F4503BB-BCA2-B39C-C3C5-B25CAEA53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07" y="166254"/>
            <a:ext cx="2497465" cy="5583381"/>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2D4CB771-371F-0340-0B9E-D35EB59D017F}"/>
              </a:ext>
            </a:extLst>
          </p:cNvPr>
          <p:cNvPicPr>
            <a:picLocks noChangeAspect="1"/>
          </p:cNvPicPr>
          <p:nvPr/>
        </p:nvPicPr>
        <p:blipFill>
          <a:blip r:embed="rId5"/>
          <a:stretch>
            <a:fillRect/>
          </a:stretch>
        </p:blipFill>
        <p:spPr>
          <a:xfrm>
            <a:off x="3231126" y="442453"/>
            <a:ext cx="8278359" cy="4841725"/>
          </a:xfrm>
          <a:prstGeom prst="rect">
            <a:avLst/>
          </a:prstGeom>
        </p:spPr>
      </p:pic>
      <p:pic>
        <p:nvPicPr>
          <p:cNvPr id="9" name="Рисунок 8">
            <a:extLst>
              <a:ext uri="{FF2B5EF4-FFF2-40B4-BE49-F238E27FC236}">
                <a16:creationId xmlns:a16="http://schemas.microsoft.com/office/drawing/2014/main" id="{E1EC0ACD-5E55-3AE3-95CF-623FB1D2AD0D}"/>
              </a:ext>
            </a:extLst>
          </p:cNvPr>
          <p:cNvPicPr>
            <a:picLocks noChangeAspect="1"/>
          </p:cNvPicPr>
          <p:nvPr/>
        </p:nvPicPr>
        <p:blipFill>
          <a:blip r:embed="rId6"/>
          <a:stretch>
            <a:fillRect/>
          </a:stretch>
        </p:blipFill>
        <p:spPr>
          <a:xfrm>
            <a:off x="2922385" y="4690939"/>
            <a:ext cx="6162148" cy="905587"/>
          </a:xfrm>
          <a:prstGeom prst="rect">
            <a:avLst/>
          </a:prstGeom>
        </p:spPr>
      </p:pic>
      <p:sp>
        <p:nvSpPr>
          <p:cNvPr id="11" name="Равнобедренный треугольник 10">
            <a:extLst>
              <a:ext uri="{FF2B5EF4-FFF2-40B4-BE49-F238E27FC236}">
                <a16:creationId xmlns:a16="http://schemas.microsoft.com/office/drawing/2014/main" id="{4893AF7C-6523-B4EF-6725-3CFF6CCEE74C}"/>
              </a:ext>
            </a:extLst>
          </p:cNvPr>
          <p:cNvSpPr/>
          <p:nvPr/>
        </p:nvSpPr>
        <p:spPr>
          <a:xfrm rot="16200000" flipH="1">
            <a:off x="9135033" y="2434115"/>
            <a:ext cx="2496095" cy="3617845"/>
          </a:xfrm>
          <a:prstGeom prst="triangle">
            <a:avLst>
              <a:gd name="adj" fmla="val 100000"/>
            </a:avLst>
          </a:prstGeom>
          <a:blipFill dpi="0" rotWithShape="1">
            <a:blip r:embed="rId7"/>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760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237" y="82938"/>
            <a:ext cx="3324501" cy="5881684"/>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6765" y="5724938"/>
            <a:ext cx="7485033" cy="104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3363740" y="893379"/>
            <a:ext cx="8828260" cy="50712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1.Перейдіть на сторінку </a:t>
            </a:r>
            <a:r>
              <a:rPr kumimoji="0" lang="en-US" altLang="ru-RU" sz="1800" i="0" u="none" strike="noStrike" kern="1200" cap="none" spc="0" normalizeH="0" baseline="0" noProof="0" dirty="0">
                <a:ln>
                  <a:noFill/>
                </a:ln>
                <a:solidFill>
                  <a:srgbClr val="002060"/>
                </a:solidFill>
                <a:effectLst/>
                <a:uLnTx/>
                <a:uFillTx/>
                <a:latin typeface="inherit"/>
                <a:ea typeface="+mn-ea"/>
                <a:cs typeface="+mn-cs"/>
              </a:rPr>
              <a:t>ChatGPT.  </a:t>
            </a: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Натисніть зелену кнопку </a:t>
            </a:r>
            <a:r>
              <a:rPr kumimoji="0" lang="en-US" altLang="ru-RU" sz="1800" i="0" u="none" strike="noStrike" kern="1200" cap="none" spc="0" normalizeH="0" baseline="0" noProof="0" dirty="0">
                <a:ln>
                  <a:noFill/>
                </a:ln>
                <a:solidFill>
                  <a:srgbClr val="002060"/>
                </a:solidFill>
                <a:effectLst/>
                <a:uLnTx/>
                <a:uFillTx/>
                <a:latin typeface="inherit"/>
                <a:ea typeface="+mn-ea"/>
                <a:cs typeface="+mn-cs"/>
              </a:rPr>
              <a:t>Sign up, </a:t>
            </a: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якщо ще ніколи не використовували </a:t>
            </a:r>
            <a:r>
              <a:rPr kumimoji="0" lang="en-US" altLang="ru-RU" sz="1800" i="0" u="none" strike="noStrike" kern="1200" cap="none" spc="0" normalizeH="0" baseline="0" noProof="0" dirty="0">
                <a:ln>
                  <a:noFill/>
                </a:ln>
                <a:solidFill>
                  <a:srgbClr val="002060"/>
                </a:solidFill>
                <a:effectLst/>
                <a:uLnTx/>
                <a:uFillTx/>
                <a:latin typeface="inherit"/>
                <a:ea typeface="+mn-ea"/>
                <a:cs typeface="+mn-cs"/>
              </a:rPr>
              <a:t>ChatGPT </a:t>
            </a: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та створіть акаунт або використайте інформацію з соціальних мереж.</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2.По черзі введіть запити, щоб сформулювати проект бренд-стратегії: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 запропонуйте мені назву…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 у яких соціальних мережах варто створити сторінку бренду…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   де зареєструвати домен…</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  кому б ти порекомендував створення логотипу та фірмового стилю…. Чи можеш порівняти альтернативи…. підготуй </a:t>
            </a:r>
            <a:r>
              <a:rPr kumimoji="0" lang="uk-UA" altLang="ru-RU" sz="1800" i="0" u="none" strike="noStrike" kern="1200" cap="none" spc="0" normalizeH="0" baseline="0" noProof="0" dirty="0" err="1">
                <a:ln>
                  <a:noFill/>
                </a:ln>
                <a:solidFill>
                  <a:srgbClr val="002060"/>
                </a:solidFill>
                <a:effectLst/>
                <a:uLnTx/>
                <a:uFillTx/>
                <a:latin typeface="inherit"/>
                <a:ea typeface="+mn-ea"/>
                <a:cs typeface="+mn-cs"/>
              </a:rPr>
              <a:t>бриф</a:t>
            </a: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/технічне завдання…</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   яким буде мінімальний бюджет для…</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   що потрібно передбачити маркетологам, щоб бренд був сильним… тощо…</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uk-UA" altLang="ru-RU" sz="1800" i="0" u="none" strike="noStrike" kern="1200" cap="none" spc="0" normalizeH="0" baseline="0" noProof="0" dirty="0">
                <a:ln>
                  <a:noFill/>
                </a:ln>
                <a:solidFill>
                  <a:srgbClr val="002060"/>
                </a:solidFill>
                <a:effectLst/>
                <a:uLnTx/>
                <a:uFillTx/>
                <a:latin typeface="inherit"/>
                <a:ea typeface="+mn-ea"/>
                <a:cs typeface="+mn-cs"/>
              </a:rPr>
              <a:t>3. Проаналізуйте та обговорить результати з членами своєї команди</a:t>
            </a:r>
          </a:p>
        </p:txBody>
      </p:sp>
      <p:sp>
        <p:nvSpPr>
          <p:cNvPr id="5" name="Прямоугольник 4">
            <a:extLst>
              <a:ext uri="{FF2B5EF4-FFF2-40B4-BE49-F238E27FC236}">
                <a16:creationId xmlns:a16="http://schemas.microsoft.com/office/drawing/2014/main" id="{B1F60232-D6A5-2C77-0847-A86205E1620B}"/>
              </a:ext>
            </a:extLst>
          </p:cNvPr>
          <p:cNvSpPr/>
          <p:nvPr/>
        </p:nvSpPr>
        <p:spPr>
          <a:xfrm>
            <a:off x="3363740" y="82938"/>
            <a:ext cx="8828260" cy="157268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100" b="1" dirty="0" err="1">
                <a:solidFill>
                  <a:srgbClr val="002060"/>
                </a:solidFill>
                <a:latin typeface="Calibri" panose="020F0502020204030204"/>
              </a:rPr>
              <a:t>Спробуйте</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скориставшись</a:t>
            </a:r>
            <a:r>
              <a:rPr lang="ru-RU" sz="2100" b="1" dirty="0">
                <a:solidFill>
                  <a:srgbClr val="002060"/>
                </a:solidFill>
                <a:latin typeface="Calibri" panose="020F0502020204030204"/>
              </a:rPr>
              <a:t> ChatGPT  </a:t>
            </a:r>
            <a:r>
              <a:rPr lang="ru-RU" sz="2100" b="1" dirty="0" err="1">
                <a:solidFill>
                  <a:srgbClr val="002060"/>
                </a:solidFill>
                <a:latin typeface="Calibri" panose="020F0502020204030204"/>
              </a:rPr>
              <a:t>сформувати</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базову</a:t>
            </a:r>
            <a:r>
              <a:rPr lang="ru-RU" sz="2100" b="1" dirty="0">
                <a:solidFill>
                  <a:srgbClr val="002060"/>
                </a:solidFill>
                <a:latin typeface="Calibri" panose="020F0502020204030204"/>
              </a:rPr>
              <a:t> бренд-</a:t>
            </a:r>
            <a:r>
              <a:rPr lang="ru-RU" sz="2100" b="1" dirty="0" err="1">
                <a:solidFill>
                  <a:srgbClr val="002060"/>
                </a:solidFill>
                <a:latin typeface="Calibri" panose="020F0502020204030204"/>
              </a:rPr>
              <a:t>стратегію</a:t>
            </a:r>
            <a:r>
              <a:rPr lang="ru-RU" sz="2100" b="1" dirty="0">
                <a:solidFill>
                  <a:srgbClr val="002060"/>
                </a:solidFill>
                <a:latin typeface="Calibri" panose="020F0502020204030204"/>
              </a:rPr>
              <a:t> для </a:t>
            </a:r>
            <a:r>
              <a:rPr lang="ru-RU" sz="2100" b="1" dirty="0" err="1">
                <a:solidFill>
                  <a:srgbClr val="002060"/>
                </a:solidFill>
                <a:latin typeface="Calibri" panose="020F0502020204030204"/>
              </a:rPr>
              <a:t>власного</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бізнесу</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використавши</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ресурси</a:t>
            </a:r>
            <a:r>
              <a:rPr lang="ru-RU" sz="2100" b="1" dirty="0">
                <a:solidFill>
                  <a:srgbClr val="002060"/>
                </a:solidFill>
                <a:latin typeface="Calibri" panose="020F0502020204030204"/>
              </a:rPr>
              <a:t> штучного </a:t>
            </a:r>
            <a:r>
              <a:rPr lang="ru-RU" sz="2100" b="1" dirty="0" err="1">
                <a:solidFill>
                  <a:srgbClr val="002060"/>
                </a:solidFill>
                <a:latin typeface="Calibri" panose="020F0502020204030204"/>
              </a:rPr>
              <a:t>інтелекту</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Уважно</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проаналізуйте</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інформацію</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сформовану</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штучним</a:t>
            </a:r>
            <a:r>
              <a:rPr lang="ru-RU" sz="2100" b="1" dirty="0">
                <a:solidFill>
                  <a:srgbClr val="002060"/>
                </a:solidFill>
                <a:latin typeface="Calibri" panose="020F0502020204030204"/>
              </a:rPr>
              <a:t> </a:t>
            </a:r>
            <a:r>
              <a:rPr lang="ru-RU" sz="2100" b="1" dirty="0" err="1">
                <a:solidFill>
                  <a:srgbClr val="002060"/>
                </a:solidFill>
                <a:latin typeface="Calibri" panose="020F0502020204030204"/>
              </a:rPr>
              <a:t>інтелектом</a:t>
            </a:r>
            <a:r>
              <a:rPr lang="ru-RU" sz="21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21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6388" name="Picture 4" descr="Світ: Хто контролює генеративний штучний інтелект? | IPG Journal">
            <a:extLst>
              <a:ext uri="{FF2B5EF4-FFF2-40B4-BE49-F238E27FC236}">
                <a16:creationId xmlns:a16="http://schemas.microsoft.com/office/drawing/2014/main" id="{FA7A8577-EFB6-289B-4C78-282043089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6" y="318654"/>
            <a:ext cx="3137592" cy="540628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293DC35-3950-D019-867B-F7A16ACB8290}"/>
              </a:ext>
            </a:extLst>
          </p:cNvPr>
          <p:cNvPicPr>
            <a:picLocks noChangeAspect="1"/>
          </p:cNvPicPr>
          <p:nvPr/>
        </p:nvPicPr>
        <p:blipFill>
          <a:blip r:embed="rId5"/>
          <a:stretch>
            <a:fillRect/>
          </a:stretch>
        </p:blipFill>
        <p:spPr>
          <a:xfrm>
            <a:off x="3363741" y="5265683"/>
            <a:ext cx="5137090" cy="698938"/>
          </a:xfrm>
          <a:prstGeom prst="rect">
            <a:avLst/>
          </a:prstGeom>
        </p:spPr>
      </p:pic>
      <p:sp>
        <p:nvSpPr>
          <p:cNvPr id="10" name="Равнобедренный треугольник 9">
            <a:extLst>
              <a:ext uri="{FF2B5EF4-FFF2-40B4-BE49-F238E27FC236}">
                <a16:creationId xmlns:a16="http://schemas.microsoft.com/office/drawing/2014/main" id="{407C3AB5-4E90-A711-B645-75857BFE4468}"/>
              </a:ext>
            </a:extLst>
          </p:cNvPr>
          <p:cNvSpPr/>
          <p:nvPr/>
        </p:nvSpPr>
        <p:spPr>
          <a:xfrm flipH="1">
            <a:off x="7991061" y="4511205"/>
            <a:ext cx="4235960" cy="1453416"/>
          </a:xfrm>
          <a:prstGeom prst="triangle">
            <a:avLst>
              <a:gd name="adj" fmla="val 0"/>
            </a:avLst>
          </a:prstGeom>
          <a:blipFill dpi="0" rotWithShape="1">
            <a:blip r:embed="rId6"/>
            <a:srcRect/>
            <a:stretch>
              <a:fillRect l="-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390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3460653" cy="5964622"/>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3" y="5740617"/>
            <a:ext cx="6339837" cy="103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3315837" y="1"/>
            <a:ext cx="8848582" cy="68931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altLang="ru-RU" sz="2800" b="1" i="0" u="none" strike="noStrike" kern="1200" cap="none" spc="0" normalizeH="0" baseline="0" noProof="0" dirty="0">
                <a:ln>
                  <a:noFill/>
                </a:ln>
                <a:solidFill>
                  <a:srgbClr val="002060"/>
                </a:solidFill>
                <a:effectLst/>
                <a:uLnTx/>
                <a:uFillTx/>
                <a:latin typeface="Calibri" panose="020F0502020204030204"/>
                <a:ea typeface="+mn-ea"/>
                <a:cs typeface="+mn-cs"/>
              </a:rPr>
              <a:t>Розрахувати необхідну суму інвестицій за допомогою шаблону:</a:t>
            </a:r>
            <a:endPar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Прямоугольник 25">
            <a:extLst>
              <a:ext uri="{FF2B5EF4-FFF2-40B4-BE49-F238E27FC236}">
                <a16:creationId xmlns:a16="http://schemas.microsoft.com/office/drawing/2014/main" id="{D9F3D7DA-7CE6-0FBC-71F5-1F7B45A0695E}"/>
              </a:ext>
            </a:extLst>
          </p:cNvPr>
          <p:cNvSpPr/>
          <p:nvPr/>
        </p:nvSpPr>
        <p:spPr>
          <a:xfrm>
            <a:off x="3252507" y="732939"/>
            <a:ext cx="8911912" cy="53142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uk-UA" altLang="ru-RU" sz="1800" b="1" i="0" u="none" strike="noStrike" kern="1200" cap="none" spc="0" normalizeH="0" baseline="0" noProof="0" dirty="0">
              <a:ln>
                <a:noFill/>
              </a:ln>
              <a:solidFill>
                <a:srgbClr val="0070C0"/>
              </a:solidFill>
              <a:effectLst/>
              <a:uLnTx/>
              <a:uFillTx/>
              <a:latin typeface="inherit"/>
              <a:ea typeface="+mn-ea"/>
              <a:cs typeface="+mn-cs"/>
            </a:endParaRPr>
          </a:p>
        </p:txBody>
      </p:sp>
      <p:pic>
        <p:nvPicPr>
          <p:cNvPr id="17410" name="Picture 2" descr="Стратегії інвестицій в земельні ділянки в Україні | Brok">
            <a:extLst>
              <a:ext uri="{FF2B5EF4-FFF2-40B4-BE49-F238E27FC236}">
                <a16:creationId xmlns:a16="http://schemas.microsoft.com/office/drawing/2014/main" id="{67197384-9654-7AB9-BF20-F6139FEDF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91" y="193963"/>
            <a:ext cx="3068677" cy="55466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9FE84D60-174D-E769-86B8-C63447AF5E79}"/>
              </a:ext>
            </a:extLst>
          </p:cNvPr>
          <p:cNvSpPr>
            <a:spLocks noChangeArrowheads="1"/>
          </p:cNvSpPr>
          <p:nvPr/>
        </p:nvSpPr>
        <p:spPr bwMode="auto">
          <a:xfrm>
            <a:off x="4122738" y="1698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Таблица 7">
            <a:extLst>
              <a:ext uri="{FF2B5EF4-FFF2-40B4-BE49-F238E27FC236}">
                <a16:creationId xmlns:a16="http://schemas.microsoft.com/office/drawing/2014/main" id="{4A34449E-28BC-9C1D-B4AE-A8C89A5A938D}"/>
              </a:ext>
            </a:extLst>
          </p:cNvPr>
          <p:cNvGraphicFramePr>
            <a:graphicFrameLocks noGrp="1"/>
          </p:cNvGraphicFramePr>
          <p:nvPr>
            <p:extLst>
              <p:ext uri="{D42A27DB-BD31-4B8C-83A1-F6EECF244321}">
                <p14:modId xmlns:p14="http://schemas.microsoft.com/office/powerpoint/2010/main" val="1495077439"/>
              </p:ext>
            </p:extLst>
          </p:nvPr>
        </p:nvGraphicFramePr>
        <p:xfrm>
          <a:off x="3315837" y="807057"/>
          <a:ext cx="8434885" cy="5275305"/>
        </p:xfrm>
        <a:graphic>
          <a:graphicData uri="http://schemas.openxmlformats.org/drawingml/2006/table">
            <a:tbl>
              <a:tblPr firstRow="1" firstCol="1" bandRow="1">
                <a:tableStyleId>{5C22544A-7EE6-4342-B048-85BDC9FD1C3A}</a:tableStyleId>
              </a:tblPr>
              <a:tblGrid>
                <a:gridCol w="6666093">
                  <a:extLst>
                    <a:ext uri="{9D8B030D-6E8A-4147-A177-3AD203B41FA5}">
                      <a16:colId xmlns:a16="http://schemas.microsoft.com/office/drawing/2014/main" val="3453459329"/>
                    </a:ext>
                  </a:extLst>
                </a:gridCol>
                <a:gridCol w="1768792">
                  <a:extLst>
                    <a:ext uri="{9D8B030D-6E8A-4147-A177-3AD203B41FA5}">
                      <a16:colId xmlns:a16="http://schemas.microsoft.com/office/drawing/2014/main" val="584702102"/>
                    </a:ext>
                  </a:extLst>
                </a:gridCol>
              </a:tblGrid>
              <a:tr h="567439">
                <a:tc>
                  <a:txBody>
                    <a:bodyPr/>
                    <a:lstStyle/>
                    <a:p>
                      <a:pPr algn="ctr">
                        <a:lnSpc>
                          <a:spcPct val="107000"/>
                        </a:lnSpc>
                        <a:spcAft>
                          <a:spcPts val="800"/>
                        </a:spcAft>
                      </a:pPr>
                      <a:r>
                        <a:rPr lang="uk-UA" sz="1200">
                          <a:effectLst/>
                        </a:rPr>
                        <a:t>Види активів</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uk-UA" sz="1200" dirty="0">
                          <a:effectLst/>
                        </a:rPr>
                        <a:t>Сума</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74836588"/>
                  </a:ext>
                </a:extLst>
              </a:tr>
              <a:tr h="1156502">
                <a:tc>
                  <a:txBody>
                    <a:bodyPr/>
                    <a:lstStyle/>
                    <a:p>
                      <a:pPr>
                        <a:lnSpc>
                          <a:spcPct val="115000"/>
                        </a:lnSpc>
                        <a:spcAft>
                          <a:spcPts val="800"/>
                        </a:spcAft>
                      </a:pPr>
                      <a:r>
                        <a:rPr lang="uk-UA" sz="1200">
                          <a:effectLst/>
                        </a:rPr>
                        <a:t>1.Сума інвестицій в основні засоби:</a:t>
                      </a:r>
                      <a:endParaRPr lang="ru-RU" sz="1100">
                        <a:effectLst/>
                      </a:endParaRPr>
                    </a:p>
                    <a:p>
                      <a:pPr>
                        <a:lnSpc>
                          <a:spcPct val="115000"/>
                        </a:lnSpc>
                        <a:spcAft>
                          <a:spcPts val="800"/>
                        </a:spcAft>
                      </a:pPr>
                      <a:r>
                        <a:rPr lang="uk-UA" sz="1200">
                          <a:effectLst/>
                        </a:rPr>
                        <a:t>- Приміщення та ремонт;- Транспортні засоби;- Оргтехніка;</a:t>
                      </a:r>
                      <a:endParaRPr lang="ru-RU" sz="1100">
                        <a:effectLst/>
                      </a:endParaRPr>
                    </a:p>
                    <a:p>
                      <a:pPr>
                        <a:lnSpc>
                          <a:spcPct val="115000"/>
                        </a:lnSpc>
                        <a:spcAft>
                          <a:spcPts val="800"/>
                        </a:spcAft>
                      </a:pPr>
                      <a:r>
                        <a:rPr lang="uk-UA" sz="1200">
                          <a:effectLst/>
                        </a:rPr>
                        <a:t>- Меблі;- Інші..</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6430695"/>
                  </a:ext>
                </a:extLst>
              </a:tr>
              <a:tr h="1156502">
                <a:tc>
                  <a:txBody>
                    <a:bodyPr/>
                    <a:lstStyle/>
                    <a:p>
                      <a:pPr>
                        <a:lnSpc>
                          <a:spcPct val="115000"/>
                        </a:lnSpc>
                        <a:spcAft>
                          <a:spcPts val="800"/>
                        </a:spcAft>
                      </a:pPr>
                      <a:r>
                        <a:rPr lang="uk-UA" sz="1100">
                          <a:effectLst/>
                        </a:rPr>
                        <a:t>2</a:t>
                      </a:r>
                      <a:r>
                        <a:rPr lang="uk-UA" sz="1200">
                          <a:effectLst/>
                        </a:rPr>
                        <a:t>. Сума інвестицій в нематеріальні активи:</a:t>
                      </a:r>
                      <a:endParaRPr lang="ru-RU" sz="1100">
                        <a:effectLst/>
                      </a:endParaRPr>
                    </a:p>
                    <a:p>
                      <a:pPr>
                        <a:lnSpc>
                          <a:spcPct val="115000"/>
                        </a:lnSpc>
                        <a:spcAft>
                          <a:spcPts val="800"/>
                        </a:spcAft>
                      </a:pPr>
                      <a:r>
                        <a:rPr lang="uk-UA" sz="1200">
                          <a:effectLst/>
                        </a:rPr>
                        <a:t>- Програмне забезпечення;- Реєстрація торгівельної марки;</a:t>
                      </a:r>
                      <a:endParaRPr lang="ru-RU" sz="1100">
                        <a:effectLst/>
                      </a:endParaRPr>
                    </a:p>
                    <a:p>
                      <a:pPr>
                        <a:lnSpc>
                          <a:spcPct val="115000"/>
                        </a:lnSpc>
                        <a:spcAft>
                          <a:spcPts val="800"/>
                        </a:spcAft>
                      </a:pPr>
                      <a:r>
                        <a:rPr lang="uk-UA" sz="1200">
                          <a:effectLst/>
                        </a:rPr>
                        <a:t>- Оформлення патентів;- Оформлення дозволів;- Інше…</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221615">
                        <a:lnSpc>
                          <a:spcPct val="115000"/>
                        </a:lnSpc>
                        <a:spcAft>
                          <a:spcPts val="800"/>
                        </a:spcAft>
                      </a:pPr>
                      <a:r>
                        <a:rPr lang="uk-UA" sz="1200" dirty="0">
                          <a:effectLst/>
                        </a:rPr>
                        <a:t> </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88439102"/>
                  </a:ext>
                </a:extLst>
              </a:tr>
              <a:tr h="839094">
                <a:tc>
                  <a:txBody>
                    <a:bodyPr/>
                    <a:lstStyle/>
                    <a:p>
                      <a:pPr>
                        <a:lnSpc>
                          <a:spcPct val="115000"/>
                        </a:lnSpc>
                        <a:spcAft>
                          <a:spcPts val="800"/>
                        </a:spcAft>
                      </a:pPr>
                      <a:r>
                        <a:rPr lang="uk-UA" sz="1200">
                          <a:effectLst/>
                        </a:rPr>
                        <a:t>3. Сума запасів:</a:t>
                      </a:r>
                      <a:endParaRPr lang="ru-RU" sz="1100">
                        <a:effectLst/>
                      </a:endParaRPr>
                    </a:p>
                    <a:p>
                      <a:pPr>
                        <a:lnSpc>
                          <a:spcPct val="115000"/>
                        </a:lnSpc>
                        <a:spcAft>
                          <a:spcPts val="800"/>
                        </a:spcAft>
                      </a:pPr>
                      <a:r>
                        <a:rPr lang="uk-UA" sz="1200">
                          <a:effectLst/>
                        </a:rPr>
                        <a:t>- Запаси сировини;- Запаси матеріалів;- Запаси готової продукції</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55998747"/>
                  </a:ext>
                </a:extLst>
              </a:tr>
              <a:tr h="365484">
                <a:tc>
                  <a:txBody>
                    <a:bodyPr/>
                    <a:lstStyle/>
                    <a:p>
                      <a:pPr>
                        <a:lnSpc>
                          <a:spcPct val="115000"/>
                        </a:lnSpc>
                        <a:spcAft>
                          <a:spcPts val="800"/>
                        </a:spcAft>
                      </a:pPr>
                      <a:r>
                        <a:rPr lang="uk-UA" sz="1200">
                          <a:effectLst/>
                        </a:rPr>
                        <a:t>4. Сума дебіторської заборгованості</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221615">
                        <a:lnSpc>
                          <a:spcPct val="115000"/>
                        </a:lnSpc>
                        <a:spcAft>
                          <a:spcPts val="800"/>
                        </a:spcAft>
                      </a:pPr>
                      <a:r>
                        <a:rPr lang="uk-UA" sz="1200" dirty="0">
                          <a:effectLst/>
                        </a:rPr>
                        <a:t> </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22915969"/>
                  </a:ext>
                </a:extLst>
              </a:tr>
              <a:tr h="386932">
                <a:tc>
                  <a:txBody>
                    <a:bodyPr/>
                    <a:lstStyle/>
                    <a:p>
                      <a:pPr>
                        <a:lnSpc>
                          <a:spcPct val="115000"/>
                        </a:lnSpc>
                        <a:spcAft>
                          <a:spcPts val="800"/>
                        </a:spcAft>
                      </a:pPr>
                      <a:r>
                        <a:rPr lang="uk-UA" sz="1200">
                          <a:effectLst/>
                        </a:rPr>
                        <a:t>5. Запас грошей.</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91599392"/>
                  </a:ext>
                </a:extLst>
              </a:tr>
              <a:tr h="364592">
                <a:tc>
                  <a:txBody>
                    <a:bodyPr/>
                    <a:lstStyle/>
                    <a:p>
                      <a:pPr>
                        <a:lnSpc>
                          <a:spcPct val="115000"/>
                        </a:lnSpc>
                        <a:spcAft>
                          <a:spcPts val="800"/>
                        </a:spcAft>
                      </a:pPr>
                      <a:r>
                        <a:rPr lang="uk-UA" sz="1100">
                          <a:effectLst/>
                        </a:rPr>
                        <a:t>6. </a:t>
                      </a:r>
                      <a:r>
                        <a:rPr lang="uk-UA" sz="1200">
                          <a:effectLst/>
                        </a:rPr>
                        <a:t>Сума збитків до виходу на беззбитковість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221615">
                        <a:lnSpc>
                          <a:spcPct val="115000"/>
                        </a:lnSpc>
                        <a:spcAft>
                          <a:spcPts val="800"/>
                        </a:spcAft>
                      </a:pPr>
                      <a:r>
                        <a:rPr lang="uk-UA" sz="1200">
                          <a:effectLst/>
                        </a:rPr>
                        <a:t> </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91649861"/>
                  </a:ext>
                </a:extLst>
              </a:tr>
              <a:tr h="438760">
                <a:tc>
                  <a:txBody>
                    <a:bodyPr/>
                    <a:lstStyle/>
                    <a:p>
                      <a:pPr>
                        <a:lnSpc>
                          <a:spcPct val="115000"/>
                        </a:lnSpc>
                        <a:spcAft>
                          <a:spcPts val="800"/>
                        </a:spcAft>
                      </a:pPr>
                      <a:r>
                        <a:rPr lang="uk-UA" sz="1200">
                          <a:effectLst/>
                        </a:rPr>
                        <a:t>Загальна сума інвестицій в новий бізнес</a:t>
                      </a:r>
                      <a:endParaRPr lang="ru-RU"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221615">
                        <a:lnSpc>
                          <a:spcPct val="115000"/>
                        </a:lnSpc>
                        <a:spcAft>
                          <a:spcPts val="800"/>
                        </a:spcAft>
                      </a:pPr>
                      <a:r>
                        <a:rPr lang="uk-UA" sz="1200" dirty="0">
                          <a:effectLst/>
                        </a:rPr>
                        <a:t> </a:t>
                      </a:r>
                      <a:endParaRPr lang="ru-RU"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48972320"/>
                  </a:ext>
                </a:extLst>
              </a:tr>
            </a:tbl>
          </a:graphicData>
        </a:graphic>
      </p:graphicFrame>
      <p:sp>
        <p:nvSpPr>
          <p:cNvPr id="9" name="Rectangle 1">
            <a:extLst>
              <a:ext uri="{FF2B5EF4-FFF2-40B4-BE49-F238E27FC236}">
                <a16:creationId xmlns:a16="http://schemas.microsoft.com/office/drawing/2014/main" id="{B07C2B68-8AB9-FF6F-8F9B-98ABDA1F8A9B}"/>
              </a:ext>
            </a:extLst>
          </p:cNvPr>
          <p:cNvSpPr>
            <a:spLocks noChangeArrowheads="1"/>
          </p:cNvSpPr>
          <p:nvPr/>
        </p:nvSpPr>
        <p:spPr bwMode="auto">
          <a:xfrm>
            <a:off x="4380043" y="1683969"/>
            <a:ext cx="14766132" cy="52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5" name="Рисунок 4">
            <a:extLst>
              <a:ext uri="{FF2B5EF4-FFF2-40B4-BE49-F238E27FC236}">
                <a16:creationId xmlns:a16="http://schemas.microsoft.com/office/drawing/2014/main" id="{2DF6FB53-BCAE-E2B5-53F9-329D8C7E7896}"/>
              </a:ext>
            </a:extLst>
          </p:cNvPr>
          <p:cNvPicPr>
            <a:picLocks noChangeAspect="1"/>
          </p:cNvPicPr>
          <p:nvPr/>
        </p:nvPicPr>
        <p:blipFill>
          <a:blip r:embed="rId5"/>
          <a:stretch>
            <a:fillRect/>
          </a:stretch>
        </p:blipFill>
        <p:spPr>
          <a:xfrm>
            <a:off x="6445873" y="3163229"/>
            <a:ext cx="5718546" cy="2883953"/>
          </a:xfrm>
          <a:prstGeom prst="rect">
            <a:avLst/>
          </a:prstGeom>
        </p:spPr>
      </p:pic>
    </p:spTree>
    <p:extLst>
      <p:ext uri="{BB962C8B-B14F-4D97-AF65-F5344CB8AC3E}">
        <p14:creationId xmlns:p14="http://schemas.microsoft.com/office/powerpoint/2010/main" val="4008167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9181" y="0"/>
            <a:ext cx="3435718" cy="5852160"/>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горизонт си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3" y="5740617"/>
            <a:ext cx="6339837" cy="103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25">
            <a:extLst>
              <a:ext uri="{FF2B5EF4-FFF2-40B4-BE49-F238E27FC236}">
                <a16:creationId xmlns:a16="http://schemas.microsoft.com/office/drawing/2014/main" id="{4B16FD23-6DEF-DE9D-4471-F30385124B3D}"/>
              </a:ext>
            </a:extLst>
          </p:cNvPr>
          <p:cNvSpPr/>
          <p:nvPr/>
        </p:nvSpPr>
        <p:spPr>
          <a:xfrm>
            <a:off x="3313416" y="1"/>
            <a:ext cx="9086628" cy="68931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ru-RU" sz="2200" b="1" i="0" u="none" strike="noStrike" kern="1200" cap="none" spc="0" normalizeH="0" baseline="0" noProof="0" dirty="0" err="1">
                <a:ln>
                  <a:noFill/>
                </a:ln>
                <a:solidFill>
                  <a:srgbClr val="002060"/>
                </a:solidFill>
                <a:effectLst/>
                <a:uLnTx/>
                <a:uFillTx/>
                <a:latin typeface="Calibri" panose="020F0502020204030204"/>
                <a:ea typeface="+mn-ea"/>
                <a:cs typeface="+mn-cs"/>
              </a:rPr>
              <a:t>Оцініть</a:t>
            </a:r>
            <a:r>
              <a:rPr kumimoji="0" lang="ru-RU" altLang="ru-RU" sz="2200" b="1" i="0" u="none" strike="noStrike" kern="1200" cap="none" spc="0" normalizeH="0" baseline="0" noProof="0" dirty="0">
                <a:ln>
                  <a:noFill/>
                </a:ln>
                <a:solidFill>
                  <a:srgbClr val="002060"/>
                </a:solidFill>
                <a:effectLst/>
                <a:uLnTx/>
                <a:uFillTx/>
                <a:latin typeface="Calibri" panose="020F0502020204030204"/>
                <a:ea typeface="+mn-ea"/>
                <a:cs typeface="+mn-cs"/>
              </a:rPr>
              <a:t> вашу </a:t>
            </a:r>
            <a:r>
              <a:rPr kumimoji="0" lang="ru-RU" altLang="ru-RU" sz="2200" b="1" i="0" u="none" strike="noStrike" kern="1200" cap="none" spc="0" normalizeH="0" baseline="0" noProof="0" dirty="0" err="1">
                <a:ln>
                  <a:noFill/>
                </a:ln>
                <a:solidFill>
                  <a:srgbClr val="002060"/>
                </a:solidFill>
                <a:effectLst/>
                <a:uLnTx/>
                <a:uFillTx/>
                <a:latin typeface="Calibri" panose="020F0502020204030204"/>
                <a:ea typeface="+mn-ea"/>
                <a:cs typeface="+mn-cs"/>
              </a:rPr>
              <a:t>бізнес</a:t>
            </a:r>
            <a:r>
              <a:rPr kumimoji="0" lang="ru-RU" altLang="ru-RU" sz="2200" b="1" i="0" u="none" strike="noStrike" kern="1200" cap="none" spc="0" normalizeH="0" baseline="0" noProof="0" dirty="0">
                <a:ln>
                  <a:noFill/>
                </a:ln>
                <a:solidFill>
                  <a:srgbClr val="002060"/>
                </a:solidFill>
                <a:effectLst/>
                <a:uLnTx/>
                <a:uFillTx/>
                <a:latin typeface="Calibri" panose="020F0502020204030204"/>
                <a:ea typeface="+mn-ea"/>
                <a:cs typeface="+mn-cs"/>
              </a:rPr>
              <a:t>-модель за </a:t>
            </a:r>
            <a:r>
              <a:rPr kumimoji="0" lang="ru-RU" altLang="ru-RU" sz="2200" b="1" i="0" u="none" strike="noStrike" kern="1200" cap="none" spc="0" normalizeH="0" baseline="0" noProof="0" dirty="0" err="1">
                <a:ln>
                  <a:noFill/>
                </a:ln>
                <a:solidFill>
                  <a:srgbClr val="002060"/>
                </a:solidFill>
                <a:effectLst/>
                <a:uLnTx/>
                <a:uFillTx/>
                <a:latin typeface="Calibri" panose="020F0502020204030204"/>
                <a:ea typeface="+mn-ea"/>
                <a:cs typeface="+mn-cs"/>
              </a:rPr>
              <a:t>кожним</a:t>
            </a:r>
            <a:r>
              <a:rPr kumimoji="0" lang="ru-RU" altLang="ru-RU" sz="2200" b="1" i="0" u="none" strike="noStrike" kern="1200" cap="none" spc="0" normalizeH="0" baseline="0" noProof="0" dirty="0">
                <a:ln>
                  <a:noFill/>
                </a:ln>
                <a:solidFill>
                  <a:srgbClr val="002060"/>
                </a:solidFill>
                <a:effectLst/>
                <a:uLnTx/>
                <a:uFillTx/>
                <a:latin typeface="Calibri" panose="020F0502020204030204"/>
                <a:ea typeface="+mn-ea"/>
                <a:cs typeface="+mn-cs"/>
              </a:rPr>
              <a:t> з </a:t>
            </a:r>
            <a:r>
              <a:rPr kumimoji="0" lang="ru-RU" altLang="ru-RU" sz="2200" b="1" i="0" u="none" strike="noStrike" kern="1200" cap="none" spc="0" normalizeH="0" baseline="0" noProof="0" dirty="0" err="1">
                <a:ln>
                  <a:noFill/>
                </a:ln>
                <a:solidFill>
                  <a:srgbClr val="002060"/>
                </a:solidFill>
                <a:effectLst/>
                <a:uLnTx/>
                <a:uFillTx/>
                <a:latin typeface="Calibri" panose="020F0502020204030204"/>
                <a:ea typeface="+mn-ea"/>
                <a:cs typeface="+mn-cs"/>
              </a:rPr>
              <a:t>параметрів</a:t>
            </a:r>
            <a:r>
              <a:rPr kumimoji="0" lang="ru-RU" altLang="ru-RU" sz="2200" b="1" i="0" u="none" strike="noStrike" kern="1200" cap="none" spc="0" normalizeH="0" baseline="0" noProof="0" dirty="0">
                <a:ln>
                  <a:noFill/>
                </a:ln>
                <a:solidFill>
                  <a:srgbClr val="002060"/>
                </a:solidFill>
                <a:effectLst/>
                <a:uLnTx/>
                <a:uFillTx/>
                <a:latin typeface="Calibri" panose="020F0502020204030204"/>
                <a:ea typeface="+mn-ea"/>
                <a:cs typeface="+mn-cs"/>
              </a:rPr>
              <a:t> за </a:t>
            </a:r>
            <a:r>
              <a:rPr kumimoji="0" lang="ru-RU" altLang="ru-RU" sz="2200" b="1" i="0" u="none" strike="noStrike" kern="1200" cap="none" spc="0" normalizeH="0" baseline="0" noProof="0" dirty="0" err="1">
                <a:ln>
                  <a:noFill/>
                </a:ln>
                <a:solidFill>
                  <a:srgbClr val="002060"/>
                </a:solidFill>
                <a:effectLst/>
                <a:uLnTx/>
                <a:uFillTx/>
                <a:latin typeface="Calibri" panose="020F0502020204030204"/>
                <a:ea typeface="+mn-ea"/>
                <a:cs typeface="+mn-cs"/>
              </a:rPr>
              <a:t>десятибальною</a:t>
            </a:r>
            <a:r>
              <a:rPr kumimoji="0" lang="ru-RU" altLang="ru-RU" sz="2200" b="1" i="0" u="none" strike="noStrike" kern="1200" cap="none" spc="0" normalizeH="0" baseline="0" noProof="0" dirty="0">
                <a:ln>
                  <a:noFill/>
                </a:ln>
                <a:solidFill>
                  <a:srgbClr val="002060"/>
                </a:solidFill>
                <a:effectLst/>
                <a:uLnTx/>
                <a:uFillTx/>
                <a:latin typeface="Calibri" panose="020F0502020204030204"/>
                <a:ea typeface="+mn-ea"/>
                <a:cs typeface="+mn-cs"/>
              </a:rPr>
              <a:t> шкалою, де 10 – </a:t>
            </a:r>
            <a:r>
              <a:rPr kumimoji="0" lang="ru-RU" altLang="ru-RU" sz="2200" b="1" i="0" u="none" strike="noStrike" kern="1200" cap="none" spc="0" normalizeH="0" baseline="0" noProof="0" dirty="0" err="1">
                <a:ln>
                  <a:noFill/>
                </a:ln>
                <a:solidFill>
                  <a:srgbClr val="002060"/>
                </a:solidFill>
                <a:effectLst/>
                <a:uLnTx/>
                <a:uFillTx/>
                <a:latin typeface="Calibri" panose="020F0502020204030204"/>
                <a:ea typeface="+mn-ea"/>
                <a:cs typeface="+mn-cs"/>
              </a:rPr>
              <a:t>найвищий</a:t>
            </a:r>
            <a:r>
              <a:rPr kumimoji="0" lang="ru-RU" altLang="ru-RU" sz="2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ru-RU" altLang="ru-RU" sz="2200" b="1" i="0" u="none" strike="noStrike" kern="1200" cap="none" spc="0" normalizeH="0" baseline="0" noProof="0" dirty="0" err="1">
                <a:ln>
                  <a:noFill/>
                </a:ln>
                <a:solidFill>
                  <a:srgbClr val="002060"/>
                </a:solidFill>
                <a:effectLst/>
                <a:uLnTx/>
                <a:uFillTx/>
                <a:latin typeface="Calibri" panose="020F0502020204030204"/>
                <a:ea typeface="+mn-ea"/>
                <a:cs typeface="+mn-cs"/>
              </a:rPr>
              <a:t>рівень</a:t>
            </a:r>
            <a:endParaRPr kumimoji="0" lang="uk-UA" altLang="ru-RU"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Прямоугольник 25">
            <a:extLst>
              <a:ext uri="{FF2B5EF4-FFF2-40B4-BE49-F238E27FC236}">
                <a16:creationId xmlns:a16="http://schemas.microsoft.com/office/drawing/2014/main" id="{D9F3D7DA-7CE6-0FBC-71F5-1F7B45A0695E}"/>
              </a:ext>
            </a:extLst>
          </p:cNvPr>
          <p:cNvSpPr/>
          <p:nvPr/>
        </p:nvSpPr>
        <p:spPr>
          <a:xfrm>
            <a:off x="3313415" y="854438"/>
            <a:ext cx="9086628" cy="499772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uk-UA" altLang="ru-RU" sz="1800" b="1" i="0" u="none" strike="noStrike" kern="1200" cap="none" spc="0" normalizeH="0" baseline="0" noProof="0" dirty="0">
              <a:ln>
                <a:noFill/>
              </a:ln>
              <a:solidFill>
                <a:srgbClr val="0070C0"/>
              </a:solidFill>
              <a:effectLst/>
              <a:uLnTx/>
              <a:uFillTx/>
              <a:latin typeface="inherit"/>
              <a:ea typeface="+mn-ea"/>
              <a:cs typeface="+mn-cs"/>
            </a:endParaRPr>
          </a:p>
        </p:txBody>
      </p:sp>
      <p:sp>
        <p:nvSpPr>
          <p:cNvPr id="7" name="Rectangle 3">
            <a:extLst>
              <a:ext uri="{FF2B5EF4-FFF2-40B4-BE49-F238E27FC236}">
                <a16:creationId xmlns:a16="http://schemas.microsoft.com/office/drawing/2014/main" id="{9FE84D60-174D-E769-86B8-C63447AF5E79}"/>
              </a:ext>
            </a:extLst>
          </p:cNvPr>
          <p:cNvSpPr>
            <a:spLocks noChangeArrowheads="1"/>
          </p:cNvSpPr>
          <p:nvPr/>
        </p:nvSpPr>
        <p:spPr bwMode="auto">
          <a:xfrm>
            <a:off x="4122738" y="1698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Таблица 4">
            <a:extLst>
              <a:ext uri="{FF2B5EF4-FFF2-40B4-BE49-F238E27FC236}">
                <a16:creationId xmlns:a16="http://schemas.microsoft.com/office/drawing/2014/main" id="{083ED8C7-28CE-73BB-2BFB-C9E61C7CE911}"/>
              </a:ext>
            </a:extLst>
          </p:cNvPr>
          <p:cNvGraphicFramePr>
            <a:graphicFrameLocks noGrp="1"/>
          </p:cNvGraphicFramePr>
          <p:nvPr>
            <p:extLst>
              <p:ext uri="{D42A27DB-BD31-4B8C-83A1-F6EECF244321}">
                <p14:modId xmlns:p14="http://schemas.microsoft.com/office/powerpoint/2010/main" val="1896985555"/>
              </p:ext>
            </p:extLst>
          </p:nvPr>
        </p:nvGraphicFramePr>
        <p:xfrm>
          <a:off x="3679560" y="854439"/>
          <a:ext cx="7293239" cy="4645609"/>
        </p:xfrm>
        <a:graphic>
          <a:graphicData uri="http://schemas.openxmlformats.org/drawingml/2006/table">
            <a:tbl>
              <a:tblPr firstRow="1" firstCol="1" bandRow="1">
                <a:tableStyleId>{5C22544A-7EE6-4342-B048-85BDC9FD1C3A}</a:tableStyleId>
              </a:tblPr>
              <a:tblGrid>
                <a:gridCol w="6234622">
                  <a:extLst>
                    <a:ext uri="{9D8B030D-6E8A-4147-A177-3AD203B41FA5}">
                      <a16:colId xmlns:a16="http://schemas.microsoft.com/office/drawing/2014/main" val="1911834264"/>
                    </a:ext>
                  </a:extLst>
                </a:gridCol>
                <a:gridCol w="1058617">
                  <a:extLst>
                    <a:ext uri="{9D8B030D-6E8A-4147-A177-3AD203B41FA5}">
                      <a16:colId xmlns:a16="http://schemas.microsoft.com/office/drawing/2014/main" val="2364047725"/>
                    </a:ext>
                  </a:extLst>
                </a:gridCol>
              </a:tblGrid>
              <a:tr h="179684">
                <a:tc>
                  <a:txBody>
                    <a:bodyPr/>
                    <a:lstStyle/>
                    <a:p>
                      <a:pPr algn="ctr">
                        <a:lnSpc>
                          <a:spcPct val="107000"/>
                        </a:lnSpc>
                        <a:spcAft>
                          <a:spcPts val="800"/>
                        </a:spcAft>
                      </a:pPr>
                      <a:r>
                        <a:rPr lang="uk-UA" sz="900" dirty="0">
                          <a:effectLst/>
                        </a:rPr>
                        <a:t>Параметр Бізнес-моделі</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nchor="ctr"/>
                </a:tc>
                <a:tc>
                  <a:txBody>
                    <a:bodyPr/>
                    <a:lstStyle/>
                    <a:p>
                      <a:pPr algn="ctr">
                        <a:lnSpc>
                          <a:spcPct val="107000"/>
                        </a:lnSpc>
                        <a:spcAft>
                          <a:spcPts val="800"/>
                        </a:spcAft>
                      </a:pPr>
                      <a:r>
                        <a:rPr lang="uk-UA" sz="900">
                          <a:effectLst/>
                        </a:rPr>
                        <a:t>Оцінка</a:t>
                      </a:r>
                      <a:endParaRPr lang="ru-RU" sz="80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nchor="ctr"/>
                </a:tc>
                <a:extLst>
                  <a:ext uri="{0D108BD9-81ED-4DB2-BD59-A6C34878D82A}">
                    <a16:rowId xmlns:a16="http://schemas.microsoft.com/office/drawing/2014/main" val="3766999841"/>
                  </a:ext>
                </a:extLst>
              </a:tr>
              <a:tr h="518314">
                <a:tc>
                  <a:txBody>
                    <a:bodyPr/>
                    <a:lstStyle/>
                    <a:p>
                      <a:pPr>
                        <a:lnSpc>
                          <a:spcPct val="115000"/>
                        </a:lnSpc>
                        <a:spcAft>
                          <a:spcPts val="800"/>
                        </a:spcAft>
                      </a:pPr>
                      <a:r>
                        <a:rPr lang="uk-UA" sz="900" dirty="0">
                          <a:effectLst/>
                        </a:rPr>
                        <a:t>1</a:t>
                      </a:r>
                      <a:r>
                        <a:rPr lang="uk-UA" sz="1200" dirty="0">
                          <a:effectLst/>
                        </a:rPr>
                        <a:t>.Вартість перемикання</a:t>
                      </a:r>
                      <a:r>
                        <a:rPr lang="uk-UA" sz="900" dirty="0">
                          <a:effectLst/>
                        </a:rPr>
                        <a:t>.</a:t>
                      </a:r>
                      <a:endParaRPr lang="ru-RU" sz="800" dirty="0">
                        <a:effectLst/>
                      </a:endParaRPr>
                    </a:p>
                    <a:p>
                      <a:pPr>
                        <a:lnSpc>
                          <a:spcPct val="115000"/>
                        </a:lnSpc>
                        <a:spcAft>
                          <a:spcPts val="800"/>
                        </a:spcAft>
                      </a:pPr>
                      <a:r>
                        <a:rPr lang="uk-UA" sz="900" dirty="0">
                          <a:effectLst/>
                        </a:rPr>
                        <a:t>Наскільки складно буде вашим клієнтам перейти на аналогічні товари чи послуги конкурентів?</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a:effectLst/>
                        </a:rPr>
                        <a:t> </a:t>
                      </a:r>
                      <a:endParaRPr lang="ru-RU" sz="80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4085557593"/>
                  </a:ext>
                </a:extLst>
              </a:tr>
              <a:tr h="650398">
                <a:tc>
                  <a:txBody>
                    <a:bodyPr/>
                    <a:lstStyle/>
                    <a:p>
                      <a:pPr>
                        <a:lnSpc>
                          <a:spcPct val="115000"/>
                        </a:lnSpc>
                        <a:spcAft>
                          <a:spcPts val="800"/>
                        </a:spcAft>
                      </a:pPr>
                      <a:r>
                        <a:rPr lang="uk-UA" sz="800" dirty="0">
                          <a:effectLst/>
                        </a:rPr>
                        <a:t>2</a:t>
                      </a:r>
                      <a:r>
                        <a:rPr lang="uk-UA" sz="900" dirty="0">
                          <a:effectLst/>
                        </a:rPr>
                        <a:t>. </a:t>
                      </a:r>
                      <a:r>
                        <a:rPr lang="uk-UA" sz="1200" dirty="0">
                          <a:effectLst/>
                        </a:rPr>
                        <a:t>Повторювані доходи.</a:t>
                      </a:r>
                      <a:endParaRPr lang="ru-RU" sz="1200" dirty="0">
                        <a:effectLst/>
                      </a:endParaRPr>
                    </a:p>
                    <a:p>
                      <a:pPr>
                        <a:lnSpc>
                          <a:spcPct val="115000"/>
                        </a:lnSpc>
                        <a:spcAft>
                          <a:spcPts val="800"/>
                        </a:spcAft>
                      </a:pPr>
                      <a:r>
                        <a:rPr lang="uk-UA" sz="900" dirty="0">
                          <a:effectLst/>
                        </a:rPr>
                        <a:t>Наскільки простою є кожна наступна продаж тому самому клієнту? Чи є ваша взаємодія з ним гарантією наступних покупок і доходів?</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a:effectLst/>
                        </a:rPr>
                        <a:t> </a:t>
                      </a:r>
                      <a:endParaRPr lang="ru-RU" sz="80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2181892067"/>
                  </a:ext>
                </a:extLst>
              </a:tr>
              <a:tr h="662879">
                <a:tc>
                  <a:txBody>
                    <a:bodyPr/>
                    <a:lstStyle/>
                    <a:p>
                      <a:pPr>
                        <a:lnSpc>
                          <a:spcPct val="115000"/>
                        </a:lnSpc>
                        <a:spcAft>
                          <a:spcPts val="800"/>
                        </a:spcAft>
                      </a:pPr>
                      <a:r>
                        <a:rPr lang="uk-UA" sz="800" dirty="0">
                          <a:effectLst/>
                        </a:rPr>
                        <a:t>3</a:t>
                      </a:r>
                      <a:r>
                        <a:rPr lang="uk-UA" sz="1200" dirty="0">
                          <a:effectLst/>
                        </a:rPr>
                        <a:t>. Доходи перевищують витрати</a:t>
                      </a:r>
                      <a:r>
                        <a:rPr lang="uk-UA" sz="900" dirty="0">
                          <a:effectLst/>
                        </a:rPr>
                        <a:t>.</a:t>
                      </a:r>
                      <a:endParaRPr lang="ru-RU" sz="800" dirty="0">
                        <a:effectLst/>
                      </a:endParaRPr>
                    </a:p>
                    <a:p>
                      <a:pPr>
                        <a:lnSpc>
                          <a:spcPct val="115000"/>
                        </a:lnSpc>
                        <a:spcAft>
                          <a:spcPts val="800"/>
                        </a:spcAft>
                      </a:pPr>
                      <a:r>
                        <a:rPr lang="uk-UA" sz="900" dirty="0">
                          <a:effectLst/>
                        </a:rPr>
                        <a:t>Чи отримуєте ви дохід, перш ніж понести витрати? Чи не доводиться вам створювати продукти, які можуть скоро знецінитися?</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dirty="0">
                          <a:effectLst/>
                        </a:rPr>
                        <a:t> </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3933880541"/>
                  </a:ext>
                </a:extLst>
              </a:tr>
              <a:tr h="524613">
                <a:tc>
                  <a:txBody>
                    <a:bodyPr/>
                    <a:lstStyle/>
                    <a:p>
                      <a:pPr>
                        <a:lnSpc>
                          <a:spcPct val="115000"/>
                        </a:lnSpc>
                        <a:spcAft>
                          <a:spcPts val="800"/>
                        </a:spcAft>
                      </a:pPr>
                      <a:r>
                        <a:rPr lang="uk-UA" sz="1200" dirty="0">
                          <a:effectLst/>
                        </a:rPr>
                        <a:t>4. Революційна структура витрат.</a:t>
                      </a:r>
                      <a:endParaRPr lang="ru-RU" sz="1200" dirty="0">
                        <a:effectLst/>
                      </a:endParaRPr>
                    </a:p>
                    <a:p>
                      <a:pPr>
                        <a:lnSpc>
                          <a:spcPct val="115000"/>
                        </a:lnSpc>
                        <a:spcAft>
                          <a:spcPts val="800"/>
                        </a:spcAft>
                      </a:pPr>
                      <a:r>
                        <a:rPr lang="uk-UA" sz="900" dirty="0">
                          <a:effectLst/>
                        </a:rPr>
                        <a:t>Чи ваша структура витрат принципово краще, ніж у інших гравців ринку?</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dirty="0">
                          <a:effectLst/>
                        </a:rPr>
                        <a:t> </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1102839744"/>
                  </a:ext>
                </a:extLst>
              </a:tr>
              <a:tr h="727172">
                <a:tc>
                  <a:txBody>
                    <a:bodyPr/>
                    <a:lstStyle/>
                    <a:p>
                      <a:pPr>
                        <a:lnSpc>
                          <a:spcPct val="115000"/>
                        </a:lnSpc>
                        <a:spcAft>
                          <a:spcPts val="800"/>
                        </a:spcAft>
                      </a:pPr>
                      <a:r>
                        <a:rPr lang="uk-UA" sz="1200" dirty="0">
                          <a:effectLst/>
                        </a:rPr>
                        <a:t>5. Перекладання роботи на інші сторони.</a:t>
                      </a:r>
                      <a:endParaRPr lang="ru-RU" sz="1200" dirty="0">
                        <a:effectLst/>
                      </a:endParaRPr>
                    </a:p>
                    <a:p>
                      <a:pPr>
                        <a:lnSpc>
                          <a:spcPct val="115000"/>
                        </a:lnSpc>
                        <a:spcAft>
                          <a:spcPts val="800"/>
                        </a:spcAft>
                      </a:pPr>
                      <a:r>
                        <a:rPr lang="uk-UA" sz="900" dirty="0">
                          <a:effectLst/>
                        </a:rPr>
                        <a:t>Чи дозволяє ваша бізнес-модель споживачам і третім сторонам безкоштовно створювати цінність для вашої компанії?</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a:effectLst/>
                        </a:rPr>
                        <a:t> </a:t>
                      </a:r>
                      <a:endParaRPr lang="ru-RU" sz="80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1603008460"/>
                  </a:ext>
                </a:extLst>
              </a:tr>
              <a:tr h="662879">
                <a:tc>
                  <a:txBody>
                    <a:bodyPr/>
                    <a:lstStyle/>
                    <a:p>
                      <a:pPr>
                        <a:lnSpc>
                          <a:spcPct val="115000"/>
                        </a:lnSpc>
                        <a:spcAft>
                          <a:spcPts val="800"/>
                        </a:spcAft>
                      </a:pPr>
                      <a:r>
                        <a:rPr lang="uk-UA" sz="1200" dirty="0">
                          <a:effectLst/>
                        </a:rPr>
                        <a:t>6. Масштабування.</a:t>
                      </a:r>
                      <a:endParaRPr lang="ru-RU" sz="1200" dirty="0">
                        <a:effectLst/>
                      </a:endParaRPr>
                    </a:p>
                    <a:p>
                      <a:pPr>
                        <a:lnSpc>
                          <a:spcPct val="115000"/>
                        </a:lnSpc>
                        <a:spcAft>
                          <a:spcPts val="800"/>
                        </a:spcAft>
                      </a:pPr>
                      <a:r>
                        <a:rPr lang="uk-UA" sz="900" dirty="0">
                          <a:effectLst/>
                        </a:rPr>
                        <a:t>Чи легко ви можете рости, не стикаючись з перешкодами, наприклад, пов'язаними з інфраструктурою, підтримкою споживачів, </a:t>
                      </a:r>
                      <a:r>
                        <a:rPr lang="uk-UA" sz="900" dirty="0" err="1">
                          <a:effectLst/>
                        </a:rPr>
                        <a:t>наймом</a:t>
                      </a:r>
                      <a:r>
                        <a:rPr lang="uk-UA" sz="900" dirty="0">
                          <a:effectLst/>
                        </a:rPr>
                        <a:t> персоналу?</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dirty="0">
                          <a:effectLst/>
                        </a:rPr>
                        <a:t> </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3581518562"/>
                  </a:ext>
                </a:extLst>
              </a:tr>
              <a:tr h="518314">
                <a:tc>
                  <a:txBody>
                    <a:bodyPr/>
                    <a:lstStyle/>
                    <a:p>
                      <a:pPr>
                        <a:lnSpc>
                          <a:spcPct val="115000"/>
                        </a:lnSpc>
                        <a:spcAft>
                          <a:spcPts val="800"/>
                        </a:spcAft>
                      </a:pPr>
                      <a:r>
                        <a:rPr lang="uk-UA" sz="1200" dirty="0">
                          <a:effectLst/>
                        </a:rPr>
                        <a:t>7. Захист від конкуренції.</a:t>
                      </a:r>
                      <a:endParaRPr lang="ru-RU" sz="1200" dirty="0">
                        <a:effectLst/>
                      </a:endParaRPr>
                    </a:p>
                    <a:p>
                      <a:pPr>
                        <a:lnSpc>
                          <a:spcPct val="115000"/>
                        </a:lnSpc>
                        <a:spcAft>
                          <a:spcPts val="800"/>
                        </a:spcAft>
                      </a:pPr>
                      <a:r>
                        <a:rPr lang="uk-UA" sz="900" dirty="0">
                          <a:effectLst/>
                        </a:rPr>
                        <a:t>Наскільки добре бізнес-модель захищає вас від конкурентів? Чи створюєте ви перешкоди, які важко подолати?</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dirty="0">
                          <a:effectLst/>
                        </a:rPr>
                        <a:t> </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2126271375"/>
                  </a:ext>
                </a:extLst>
              </a:tr>
              <a:tr h="201356">
                <a:tc>
                  <a:txBody>
                    <a:bodyPr/>
                    <a:lstStyle/>
                    <a:p>
                      <a:pPr>
                        <a:lnSpc>
                          <a:spcPct val="115000"/>
                        </a:lnSpc>
                        <a:spcAft>
                          <a:spcPts val="800"/>
                        </a:spcAft>
                      </a:pPr>
                      <a:r>
                        <a:rPr lang="uk-UA" sz="900" dirty="0">
                          <a:effectLst/>
                        </a:rPr>
                        <a:t>Середня оцінка життєдіяльності моделі</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tc>
                  <a:txBody>
                    <a:bodyPr/>
                    <a:lstStyle/>
                    <a:p>
                      <a:pPr marL="221615">
                        <a:lnSpc>
                          <a:spcPct val="115000"/>
                        </a:lnSpc>
                        <a:spcAft>
                          <a:spcPts val="800"/>
                        </a:spcAft>
                      </a:pPr>
                      <a:r>
                        <a:rPr lang="uk-UA" sz="900" dirty="0">
                          <a:effectLst/>
                        </a:rPr>
                        <a:t> </a:t>
                      </a:r>
                      <a:endParaRPr lang="ru-RU" sz="800" dirty="0">
                        <a:effectLst/>
                        <a:latin typeface="Calibri" panose="020F0502020204030204" pitchFamily="34" charset="0"/>
                        <a:ea typeface="Calibri" panose="020F0502020204030204" pitchFamily="34" charset="0"/>
                        <a:cs typeface="Arial" panose="020B0604020202020204" pitchFamily="34" charset="0"/>
                      </a:endParaRPr>
                    </a:p>
                  </a:txBody>
                  <a:tcPr marL="50164" marR="50164" marT="0" marB="0"/>
                </a:tc>
                <a:extLst>
                  <a:ext uri="{0D108BD9-81ED-4DB2-BD59-A6C34878D82A}">
                    <a16:rowId xmlns:a16="http://schemas.microsoft.com/office/drawing/2014/main" val="3077284530"/>
                  </a:ext>
                </a:extLst>
              </a:tr>
            </a:tbl>
          </a:graphicData>
        </a:graphic>
      </p:graphicFrame>
      <p:sp>
        <p:nvSpPr>
          <p:cNvPr id="8" name="Rectangle 1">
            <a:extLst>
              <a:ext uri="{FF2B5EF4-FFF2-40B4-BE49-F238E27FC236}">
                <a16:creationId xmlns:a16="http://schemas.microsoft.com/office/drawing/2014/main" id="{D8F0117C-9D27-1FDF-1B09-FF7EF72A05C6}"/>
              </a:ext>
            </a:extLst>
          </p:cNvPr>
          <p:cNvSpPr>
            <a:spLocks noChangeArrowheads="1"/>
          </p:cNvSpPr>
          <p:nvPr/>
        </p:nvSpPr>
        <p:spPr bwMode="auto">
          <a:xfrm>
            <a:off x="3011727" y="1609725"/>
            <a:ext cx="209855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8435" name="Picture 3" descr="Новини комітетів - Українські аграрії за період воєнного стану залучили  понад 27 млрд грн &quot;доступних кредитів&quot; - Офіційний портал Верховної Ради  України">
            <a:extLst>
              <a:ext uri="{FF2B5EF4-FFF2-40B4-BE49-F238E27FC236}">
                <a16:creationId xmlns:a16="http://schemas.microsoft.com/office/drawing/2014/main" id="{5567AD10-8A70-C86D-C5D5-242C8F070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43" y="277092"/>
            <a:ext cx="2927331" cy="522295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C6C9ED94-2A86-4405-0207-31F989A54D4E}"/>
              </a:ext>
            </a:extLst>
          </p:cNvPr>
          <p:cNvPicPr>
            <a:picLocks noChangeAspect="1"/>
          </p:cNvPicPr>
          <p:nvPr/>
        </p:nvPicPr>
        <p:blipFill>
          <a:blip r:embed="rId5"/>
          <a:stretch>
            <a:fillRect/>
          </a:stretch>
        </p:blipFill>
        <p:spPr>
          <a:xfrm>
            <a:off x="9253182" y="1815152"/>
            <a:ext cx="3146861" cy="4037008"/>
          </a:xfrm>
          <a:prstGeom prst="rect">
            <a:avLst/>
          </a:prstGeom>
        </p:spPr>
      </p:pic>
    </p:spTree>
    <p:extLst>
      <p:ext uri="{BB962C8B-B14F-4D97-AF65-F5344CB8AC3E}">
        <p14:creationId xmlns:p14="http://schemas.microsoft.com/office/powerpoint/2010/main" val="1754179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Группа 47"/>
          <p:cNvGrpSpPr/>
          <p:nvPr/>
        </p:nvGrpSpPr>
        <p:grpSpPr>
          <a:xfrm>
            <a:off x="5724196" y="2634155"/>
            <a:ext cx="1552904" cy="1552904"/>
            <a:chOff x="5724196" y="2634155"/>
            <a:chExt cx="1552904" cy="1552904"/>
          </a:xfrm>
        </p:grpSpPr>
        <p:sp>
          <p:nvSpPr>
            <p:cNvPr id="5" name="Овал 4"/>
            <p:cNvSpPr/>
            <p:nvPr/>
          </p:nvSpPr>
          <p:spPr>
            <a:xfrm>
              <a:off x="5724196" y="2634155"/>
              <a:ext cx="1552904" cy="155290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Овал 5"/>
            <p:cNvSpPr/>
            <p:nvPr/>
          </p:nvSpPr>
          <p:spPr>
            <a:xfrm>
              <a:off x="5810381" y="2720340"/>
              <a:ext cx="1380534" cy="138053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Овал 6"/>
            <p:cNvSpPr/>
            <p:nvPr/>
          </p:nvSpPr>
          <p:spPr>
            <a:xfrm>
              <a:off x="5905631" y="2815590"/>
              <a:ext cx="1190034" cy="1190034"/>
            </a:xfrm>
            <a:prstGeom prst="ellipse">
              <a:avLst/>
            </a:prstGeom>
            <a:solidFill>
              <a:schemeClr val="tx1">
                <a:alpha val="7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14" name="Прямая соединительная линия 13"/>
          <p:cNvCxnSpPr>
            <a:stCxn id="5" idx="2"/>
          </p:cNvCxnSpPr>
          <p:nvPr/>
        </p:nvCxnSpPr>
        <p:spPr>
          <a:xfrm flipH="1" flipV="1">
            <a:off x="5244465" y="3409950"/>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5400000" flipH="1" flipV="1">
            <a:off x="6261111" y="4427735"/>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4194875" y="2887323"/>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Овал 18"/>
          <p:cNvSpPr/>
          <p:nvPr/>
        </p:nvSpPr>
        <p:spPr>
          <a:xfrm>
            <a:off x="5978021" y="4667929"/>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Прямая соединительная линия 19"/>
          <p:cNvCxnSpPr/>
          <p:nvPr/>
        </p:nvCxnSpPr>
        <p:spPr>
          <a:xfrm flipH="1" flipV="1">
            <a:off x="6994930" y="4004966"/>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Овал 20"/>
          <p:cNvSpPr/>
          <p:nvPr/>
        </p:nvSpPr>
        <p:spPr>
          <a:xfrm>
            <a:off x="7474661" y="3578247"/>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Овал 21"/>
          <p:cNvSpPr/>
          <p:nvPr/>
        </p:nvSpPr>
        <p:spPr>
          <a:xfrm>
            <a:off x="5383004" y="1348466"/>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Прямая соединительная линия 22"/>
          <p:cNvCxnSpPr/>
          <p:nvPr/>
        </p:nvCxnSpPr>
        <p:spPr>
          <a:xfrm rot="16200000" flipH="1" flipV="1">
            <a:off x="5698085" y="2632687"/>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9" name="Группа 48"/>
          <p:cNvGrpSpPr/>
          <p:nvPr/>
        </p:nvGrpSpPr>
        <p:grpSpPr>
          <a:xfrm>
            <a:off x="9320836" y="840245"/>
            <a:ext cx="1552904" cy="1552904"/>
            <a:chOff x="5724196" y="2634155"/>
            <a:chExt cx="1552904" cy="1552904"/>
          </a:xfrm>
        </p:grpSpPr>
        <p:sp>
          <p:nvSpPr>
            <p:cNvPr id="50" name="Овал 49"/>
            <p:cNvSpPr/>
            <p:nvPr/>
          </p:nvSpPr>
          <p:spPr>
            <a:xfrm>
              <a:off x="5724196" y="2634155"/>
              <a:ext cx="1552904" cy="155290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Овал 50"/>
            <p:cNvSpPr/>
            <p:nvPr/>
          </p:nvSpPr>
          <p:spPr>
            <a:xfrm>
              <a:off x="5810381" y="2720340"/>
              <a:ext cx="1380534" cy="138053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Овал 51"/>
            <p:cNvSpPr/>
            <p:nvPr/>
          </p:nvSpPr>
          <p:spPr>
            <a:xfrm>
              <a:off x="5905631" y="2815590"/>
              <a:ext cx="1190034" cy="1190034"/>
            </a:xfrm>
            <a:prstGeom prst="ellipse">
              <a:avLst/>
            </a:prstGeom>
            <a:solidFill>
              <a:schemeClr val="tx1">
                <a:alpha val="7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sp>
        <p:nvSpPr>
          <p:cNvPr id="57" name="Овал 56"/>
          <p:cNvSpPr/>
          <p:nvPr/>
        </p:nvSpPr>
        <p:spPr>
          <a:xfrm>
            <a:off x="2086700" y="2502907"/>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Овал 57"/>
          <p:cNvSpPr/>
          <p:nvPr/>
        </p:nvSpPr>
        <p:spPr>
          <a:xfrm>
            <a:off x="3688067" y="4378258"/>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Овал 58"/>
          <p:cNvSpPr/>
          <p:nvPr/>
        </p:nvSpPr>
        <p:spPr>
          <a:xfrm>
            <a:off x="433618" y="3644121"/>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Овал 59"/>
          <p:cNvSpPr/>
          <p:nvPr/>
        </p:nvSpPr>
        <p:spPr>
          <a:xfrm>
            <a:off x="7835914" y="1389651"/>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Овал 60"/>
          <p:cNvSpPr/>
          <p:nvPr/>
        </p:nvSpPr>
        <p:spPr>
          <a:xfrm>
            <a:off x="9279539" y="2817495"/>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Овал 61"/>
          <p:cNvSpPr/>
          <p:nvPr/>
        </p:nvSpPr>
        <p:spPr>
          <a:xfrm>
            <a:off x="11037489" y="260337"/>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Овал 62"/>
          <p:cNvSpPr/>
          <p:nvPr/>
        </p:nvSpPr>
        <p:spPr>
          <a:xfrm>
            <a:off x="11161439" y="1570446"/>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4" name="Прямая соединительная линия 63"/>
          <p:cNvCxnSpPr/>
          <p:nvPr/>
        </p:nvCxnSpPr>
        <p:spPr>
          <a:xfrm flipH="1" flipV="1">
            <a:off x="8879665" y="1871093"/>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H="1" flipV="1">
            <a:off x="10681708" y="2120013"/>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flipH="1" flipV="1">
            <a:off x="10648019" y="1075416"/>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rot="5400000" flipH="1" flipV="1">
            <a:off x="9562629" y="2575396"/>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rot="5400000" flipH="1" flipV="1">
            <a:off x="2373143" y="3787698"/>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flipH="1" flipV="1">
            <a:off x="3208336" y="4900885"/>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H="1" flipV="1">
            <a:off x="1483565" y="4166748"/>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Овал 73"/>
          <p:cNvSpPr/>
          <p:nvPr/>
        </p:nvSpPr>
        <p:spPr>
          <a:xfrm>
            <a:off x="495757" y="4916410"/>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Прямая соединительная линия 74"/>
          <p:cNvCxnSpPr/>
          <p:nvPr/>
        </p:nvCxnSpPr>
        <p:spPr>
          <a:xfrm flipH="1" flipV="1">
            <a:off x="1547957" y="5439037"/>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rot="5400000" flipH="1" flipV="1">
            <a:off x="2818472" y="5489630"/>
            <a:ext cx="479731" cy="65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Овал 76"/>
          <p:cNvSpPr/>
          <p:nvPr/>
        </p:nvSpPr>
        <p:spPr>
          <a:xfrm>
            <a:off x="2535382" y="5729824"/>
            <a:ext cx="1045254" cy="104525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p:cNvSpPr txBox="1"/>
          <p:nvPr/>
        </p:nvSpPr>
        <p:spPr>
          <a:xfrm>
            <a:off x="1414417" y="-63259"/>
            <a:ext cx="223157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Креативність курсу</a:t>
            </a:r>
            <a:endParaRPr kumimoji="0" lang="ru-RU" sz="2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pic>
        <p:nvPicPr>
          <p:cNvPr id="18434" name="Picture 2" descr="горизон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146" y="5596317"/>
            <a:ext cx="5167671" cy="130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Рисунок 88"/>
          <p:cNvPicPr>
            <a:picLocks noChangeAspect="1"/>
          </p:cNvPicPr>
          <p:nvPr/>
        </p:nvPicPr>
        <p:blipFill rotWithShape="1">
          <a:blip r:embed="rId3" cstate="print">
            <a:extLst>
              <a:ext uri="{28A0092B-C50C-407E-A947-70E740481C1C}">
                <a14:useLocalDpi xmlns:a14="http://schemas.microsoft.com/office/drawing/2010/main" val="0"/>
              </a:ext>
            </a:extLst>
          </a:blip>
          <a:srcRect b="1190"/>
          <a:stretch/>
        </p:blipFill>
        <p:spPr>
          <a:xfrm>
            <a:off x="0" y="14444"/>
            <a:ext cx="12192000" cy="6884277"/>
          </a:xfrm>
          <a:prstGeom prst="rect">
            <a:avLst/>
          </a:prstGeom>
        </p:spPr>
      </p:pic>
      <p:sp>
        <p:nvSpPr>
          <p:cNvPr id="92" name="Равнобедренный треугольник 91"/>
          <p:cNvSpPr/>
          <p:nvPr/>
        </p:nvSpPr>
        <p:spPr>
          <a:xfrm flipV="1">
            <a:off x="1555523" y="7433"/>
            <a:ext cx="9209050" cy="2149178"/>
          </a:xfrm>
          <a:prstGeom prst="triangle">
            <a:avLst>
              <a:gd name="adj" fmla="val 50048"/>
            </a:avLst>
          </a:prstGeom>
          <a:blipFill>
            <a:blip r:embed="rId4"/>
            <a:stretch>
              <a:fillRect l="-7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Прямокутник 45"/>
          <p:cNvSpPr/>
          <p:nvPr/>
        </p:nvSpPr>
        <p:spPr>
          <a:xfrm>
            <a:off x="2757522" y="21707"/>
            <a:ext cx="667695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Посилання на курс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NEWAGRO</a:t>
            </a:r>
            <a:r>
              <a:rPr kumimoji="0" lang="uk-UA"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https://moodle.znu.edu.ua/course/view.php?id=16248</a:t>
            </a:r>
          </a:p>
        </p:txBody>
      </p:sp>
      <p:pic>
        <p:nvPicPr>
          <p:cNvPr id="65" name="Рисунок 64" descr="Генератор QR кодів"/>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563" y="713991"/>
            <a:ext cx="1156970" cy="1156970"/>
          </a:xfrm>
          <a:prstGeom prst="rect">
            <a:avLst/>
          </a:prstGeom>
          <a:noFill/>
          <a:ln>
            <a:noFill/>
          </a:ln>
        </p:spPr>
      </p:pic>
    </p:spTree>
    <p:extLst>
      <p:ext uri="{BB962C8B-B14F-4D97-AF65-F5344CB8AC3E}">
        <p14:creationId xmlns:p14="http://schemas.microsoft.com/office/powerpoint/2010/main" val="103744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50188" y="0"/>
            <a:ext cx="5044440" cy="682800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Группа 13"/>
          <p:cNvGrpSpPr/>
          <p:nvPr/>
        </p:nvGrpSpPr>
        <p:grpSpPr>
          <a:xfrm>
            <a:off x="1544901" y="999855"/>
            <a:ext cx="3796913" cy="4648250"/>
            <a:chOff x="1468770" y="1592581"/>
            <a:chExt cx="3796913" cy="4648250"/>
          </a:xfrm>
          <a:blipFill dpi="0" rotWithShape="1">
            <a:blip r:embed="rId3"/>
            <a:srcRect/>
            <a:stretch>
              <a:fillRect l="-25000"/>
            </a:stretch>
          </a:blipFill>
        </p:grpSpPr>
        <p:sp>
          <p:nvSpPr>
            <p:cNvPr id="15" name="Полилиния 14"/>
            <p:cNvSpPr/>
            <p:nvPr/>
          </p:nvSpPr>
          <p:spPr>
            <a:xfrm>
              <a:off x="1468770" y="1592581"/>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Равнобедренный треугольник 15"/>
            <p:cNvSpPr/>
            <p:nvPr/>
          </p:nvSpPr>
          <p:spPr>
            <a:xfrm rot="13500000">
              <a:off x="600327" y="3406954"/>
              <a:ext cx="3796913" cy="187084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Прямокутник 3"/>
          <p:cNvSpPr/>
          <p:nvPr/>
        </p:nvSpPr>
        <p:spPr>
          <a:xfrm>
            <a:off x="7202887" y="989262"/>
            <a:ext cx="401436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600" b="1" i="0" u="none" strike="noStrike" kern="1200" cap="none" spc="0" normalizeH="0" baseline="0" noProof="0" dirty="0">
                <a:ln>
                  <a:noFill/>
                </a:ln>
                <a:solidFill>
                  <a:srgbClr val="002176"/>
                </a:solidFill>
                <a:effectLst/>
                <a:uLnTx/>
                <a:uFillTx/>
                <a:latin typeface="Calibri" panose="020F0502020204030204"/>
                <a:ea typeface="Calibri" panose="020F0502020204030204" pitchFamily="34" charset="0"/>
                <a:cs typeface="Times New Roman" panose="02020603050405020304" pitchFamily="18" charset="0"/>
              </a:rPr>
              <a:t>Мета лекції:</a:t>
            </a:r>
            <a:endParaRPr kumimoji="0" lang="uk-UA" sz="2600" b="1" i="0" u="none" strike="noStrike" kern="1200" cap="none" spc="0" normalizeH="0" baseline="0" noProof="0" dirty="0">
              <a:ln>
                <a:noFill/>
              </a:ln>
              <a:solidFill>
                <a:srgbClr val="002176"/>
              </a:solidFill>
              <a:effectLst/>
              <a:uLnTx/>
              <a:uFillTx/>
              <a:latin typeface="Calibri" panose="020F0502020204030204"/>
              <a:ea typeface="+mn-ea"/>
              <a:cs typeface="Times New Roman" panose="02020603050405020304" pitchFamily="18" charset="0"/>
            </a:endParaRPr>
          </a:p>
        </p:txBody>
      </p:sp>
      <p:sp>
        <p:nvSpPr>
          <p:cNvPr id="12" name="TextBox 11"/>
          <p:cNvSpPr txBox="1"/>
          <p:nvPr/>
        </p:nvSpPr>
        <p:spPr>
          <a:xfrm>
            <a:off x="7033260" y="2731049"/>
            <a:ext cx="446962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Формування обізнаності в частині </a:t>
            </a:r>
            <a:r>
              <a:rPr kumimoji="0" lang="uk-UA" sz="2000" i="0" u="none" strike="noStrike" kern="1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ідентифікації своєї бізнес-моделі: як я буду заробляти гроші, що буде моїм джерелом доходу</a:t>
            </a:r>
            <a:r>
              <a:rPr kumimoji="0" lang="uk-UA" sz="2000" i="0" u="none" strike="noStrike" kern="1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uk-UA" sz="20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Формування навичок як заповнювати основні елементи </a:t>
            </a:r>
            <a:r>
              <a:rPr kumimoji="0" lang="uk-UA" sz="200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Business</a:t>
            </a:r>
            <a:r>
              <a:rPr kumimoji="0" lang="uk-UA" sz="20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uk-UA" sz="200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Model</a:t>
            </a:r>
            <a:r>
              <a:rPr kumimoji="0" lang="uk-UA" sz="20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uk-UA" sz="2000"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Canvas</a:t>
            </a:r>
            <a:r>
              <a:rPr kumimoji="0" lang="uk-UA" sz="20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для вашого бізнесу.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0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Формування обізнаності та навичок в створенні власного бізнес- плану</a:t>
            </a:r>
            <a:endParaRPr kumimoji="0" lang="ru-RU" sz="2000"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Полилиния 20"/>
          <p:cNvSpPr/>
          <p:nvPr/>
        </p:nvSpPr>
        <p:spPr>
          <a:xfrm>
            <a:off x="1192202" y="833777"/>
            <a:ext cx="3796913" cy="3796913"/>
          </a:xfrm>
          <a:custGeom>
            <a:avLst/>
            <a:gdLst>
              <a:gd name="connsiteX0" fmla="*/ 0 w 3796913"/>
              <a:gd name="connsiteY0" fmla="*/ 0 h 3796913"/>
              <a:gd name="connsiteX1" fmla="*/ 3796913 w 3796913"/>
              <a:gd name="connsiteY1" fmla="*/ 0 h 3796913"/>
              <a:gd name="connsiteX2" fmla="*/ 3796913 w 3796913"/>
              <a:gd name="connsiteY2" fmla="*/ 3796913 h 3796913"/>
              <a:gd name="connsiteX3" fmla="*/ 3028092 w 3796913"/>
              <a:gd name="connsiteY3" fmla="*/ 3039275 h 3796913"/>
              <a:gd name="connsiteX4" fmla="*/ 0 w 3796913"/>
              <a:gd name="connsiteY4" fmla="*/ 11183 h 379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13" h="3796913">
                <a:moveTo>
                  <a:pt x="0" y="0"/>
                </a:moveTo>
                <a:lnTo>
                  <a:pt x="3796913" y="0"/>
                </a:lnTo>
                <a:lnTo>
                  <a:pt x="3796913" y="3796913"/>
                </a:lnTo>
                <a:lnTo>
                  <a:pt x="3028092" y="3039275"/>
                </a:lnTo>
                <a:lnTo>
                  <a:pt x="0" y="1118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Равнобедренный треугольник 21"/>
          <p:cNvSpPr/>
          <p:nvPr/>
        </p:nvSpPr>
        <p:spPr>
          <a:xfrm rot="13500000">
            <a:off x="346038" y="3057512"/>
            <a:ext cx="3796913" cy="187084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38" y="5254817"/>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760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2" cstate="print">
            <a:extLst>
              <a:ext uri="{28A0092B-C50C-407E-A947-70E740481C1C}">
                <a14:useLocalDpi xmlns:a14="http://schemas.microsoft.com/office/drawing/2010/main" val="0"/>
              </a:ext>
            </a:extLst>
          </a:blip>
          <a:srcRect b="14860"/>
          <a:stretch/>
        </p:blipFill>
        <p:spPr>
          <a:xfrm flipH="1">
            <a:off x="0" y="-21022"/>
            <a:ext cx="12192000" cy="6926855"/>
          </a:xfrm>
          <a:prstGeom prst="rect">
            <a:avLst/>
          </a:prstGeom>
        </p:spPr>
      </p:pic>
      <p:sp>
        <p:nvSpPr>
          <p:cNvPr id="3" name="Прямоугольник 2"/>
          <p:cNvSpPr/>
          <p:nvPr/>
        </p:nvSpPr>
        <p:spPr>
          <a:xfrm>
            <a:off x="6575934" y="-45705"/>
            <a:ext cx="4876800" cy="6926855"/>
          </a:xfrm>
          <a:prstGeom prst="rect">
            <a:avLst/>
          </a:prstGeom>
          <a:solidFill>
            <a:srgbClr val="263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uk-UA"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Чекаю на захист Ваших бізнес-моделей та бізнес-планів.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Нехай саме Ваш </a:t>
            </a:r>
            <a:r>
              <a:rPr kumimoji="0" lang="uk-UA" sz="2400" b="1" i="0" u="none"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проєкт</a:t>
            </a:r>
            <a:r>
              <a:rPr kumimoji="0" lang="uk-UA"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стане найкращим!</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uk-UA" sz="2400"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193" y="5888696"/>
            <a:ext cx="971840" cy="91261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832" y="47833"/>
            <a:ext cx="3794574" cy="846617"/>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21" y="1403088"/>
            <a:ext cx="1236017" cy="123601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3" y="25373"/>
            <a:ext cx="1236016" cy="1236016"/>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73" y="6462036"/>
            <a:ext cx="320704" cy="320704"/>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21" y="5979993"/>
            <a:ext cx="324297" cy="324297"/>
          </a:xfrm>
          <a:prstGeom prst="rect">
            <a:avLst/>
          </a:prstGeom>
        </p:spPr>
      </p:pic>
      <p:sp>
        <p:nvSpPr>
          <p:cNvPr id="11" name="TextBox 10"/>
          <p:cNvSpPr txBox="1"/>
          <p:nvPr/>
        </p:nvSpPr>
        <p:spPr>
          <a:xfrm>
            <a:off x="402110" y="6408054"/>
            <a:ext cx="3100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newagro.znu.edu.ua</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03540" y="5936428"/>
            <a:ext cx="2732690" cy="367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newagro.znu@ukr.net</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622021" y="2216363"/>
            <a:ext cx="513410" cy="2527572"/>
          </a:xfrm>
          <a:prstGeom prst="rect">
            <a:avLst/>
          </a:prstGeom>
          <a:noFill/>
        </p:spPr>
        <p:txBody>
          <a:bodyPr vert="wordArtVert"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NEWAGRO</a:t>
            </a: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Рисунок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5431" y="1811604"/>
            <a:ext cx="1285740" cy="2747108"/>
          </a:xfrm>
          <a:prstGeom prst="rect">
            <a:avLst/>
          </a:prstGeom>
        </p:spPr>
      </p:pic>
      <p:pic>
        <p:nvPicPr>
          <p:cNvPr id="22" name="Рисунок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0668" y="4322753"/>
            <a:ext cx="980094" cy="1981537"/>
          </a:xfrm>
          <a:prstGeom prst="rect">
            <a:avLst/>
          </a:prstGeom>
        </p:spPr>
      </p:pic>
      <p:sp>
        <p:nvSpPr>
          <p:cNvPr id="16" name="TextBox 15"/>
          <p:cNvSpPr txBox="1"/>
          <p:nvPr/>
        </p:nvSpPr>
        <p:spPr>
          <a:xfrm>
            <a:off x="7273832" y="1720516"/>
            <a:ext cx="33445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Дякую за увагу!</a:t>
            </a:r>
          </a:p>
        </p:txBody>
      </p:sp>
      <p:pic>
        <p:nvPicPr>
          <p:cNvPr id="4" name="Рисунок 3"/>
          <p:cNvPicPr>
            <a:picLocks noChangeAspect="1"/>
          </p:cNvPicPr>
          <p:nvPr/>
        </p:nvPicPr>
        <p:blipFill>
          <a:blip r:embed="rId11"/>
          <a:stretch>
            <a:fillRect/>
          </a:stretch>
        </p:blipFill>
        <p:spPr>
          <a:xfrm>
            <a:off x="9352260" y="4824480"/>
            <a:ext cx="1960213" cy="1952906"/>
          </a:xfrm>
          <a:prstGeom prst="rect">
            <a:avLst/>
          </a:prstGeom>
        </p:spPr>
      </p:pic>
    </p:spTree>
    <p:extLst>
      <p:ext uri="{BB962C8B-B14F-4D97-AF65-F5344CB8AC3E}">
        <p14:creationId xmlns:p14="http://schemas.microsoft.com/office/powerpoint/2010/main" val="3343334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97" y="0"/>
            <a:ext cx="556641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flipH="1">
            <a:off x="7147560" y="0"/>
            <a:ext cx="504444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Группа 4"/>
          <p:cNvGrpSpPr/>
          <p:nvPr/>
        </p:nvGrpSpPr>
        <p:grpSpPr>
          <a:xfrm>
            <a:off x="6677586" y="865747"/>
            <a:ext cx="4464846" cy="3971620"/>
            <a:chOff x="985294" y="1293037"/>
            <a:chExt cx="4464846" cy="3971620"/>
          </a:xfrm>
          <a:blipFill dpi="0" rotWithShape="1">
            <a:blip r:embed="rId3"/>
            <a:srcRect/>
            <a:stretch>
              <a:fillRect l="-25000"/>
            </a:stretch>
          </a:blipFill>
        </p:grpSpPr>
        <p:sp>
          <p:nvSpPr>
            <p:cNvPr id="6" name="Полилиния 5"/>
            <p:cNvSpPr/>
            <p:nvPr/>
          </p:nvSpPr>
          <p:spPr>
            <a:xfrm>
              <a:off x="1778825" y="1593342"/>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олилиния 6"/>
            <p:cNvSpPr/>
            <p:nvPr/>
          </p:nvSpPr>
          <p:spPr>
            <a:xfrm flipH="1" flipV="1">
              <a:off x="985294" y="1293037"/>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Прямокутник 3"/>
          <p:cNvSpPr/>
          <p:nvPr/>
        </p:nvSpPr>
        <p:spPr>
          <a:xfrm>
            <a:off x="1137975" y="367587"/>
            <a:ext cx="375147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rPr>
              <a:t>Завдання лекції:</a:t>
            </a:r>
            <a:endParaRPr kumimoji="0" lang="uk-UA"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14" name="Прямоугольник 13"/>
          <p:cNvSpPr/>
          <p:nvPr/>
        </p:nvSpPr>
        <p:spPr>
          <a:xfrm>
            <a:off x="92765" y="2186609"/>
            <a:ext cx="5351672"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На основі засвоєного матеріалу</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uk-UA"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курсу, щодо забезпечення продовольчої безпеки та сталого розвитку сільських територій, розробити власну бізнес-модель або бізнес-план </a:t>
            </a:r>
            <a:r>
              <a:rPr kumimoji="0" lang="ru-RU"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малого </a:t>
            </a:r>
            <a:r>
              <a:rPr kumimoji="0" lang="ru-RU" sz="2400" b="0"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сільськогосподарського</a:t>
            </a:r>
            <a:r>
              <a:rPr kumimoji="0" lang="ru-RU"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ru-RU" sz="2400" b="0"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підприємства</a:t>
            </a:r>
            <a:r>
              <a:rPr kumimoji="0" lang="ru-RU"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у </a:t>
            </a:r>
            <a:r>
              <a:rPr kumimoji="0" lang="ru-RU" sz="2400" b="0"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відповідності</a:t>
            </a:r>
            <a:r>
              <a:rPr kumimoji="0" lang="ru-RU"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до </a:t>
            </a:r>
            <a:r>
              <a:rPr kumimoji="0" lang="ru-RU" sz="2400" b="0"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стратегії</a:t>
            </a:r>
            <a:r>
              <a:rPr kumimoji="0" lang="ru-RU"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a:t>
            </a:r>
            <a:r>
              <a:rPr kumimoji="0" lang="ru-RU" sz="2400" b="0" i="0" u="none" strike="noStrike" kern="1200" cap="none" spc="0" normalizeH="0" baseline="0" noProof="0" dirty="0" err="1">
                <a:ln>
                  <a:noFill/>
                </a:ln>
                <a:solidFill>
                  <a:srgbClr val="0070C0"/>
                </a:solidFill>
                <a:effectLst/>
                <a:uLnTx/>
                <a:uFillTx/>
                <a:latin typeface="Calibri" panose="020F0502020204030204"/>
                <a:ea typeface="+mn-ea"/>
                <a:cs typeface="Times New Roman" panose="02020603050405020304" pitchFamily="18" charset="0"/>
              </a:rPr>
              <a:t>Від</a:t>
            </a:r>
            <a:r>
              <a:rPr kumimoji="0" lang="ru-RU"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 ферми до столу» </a:t>
            </a:r>
            <a:r>
              <a:rPr kumimoji="0" lang="uk-UA"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та </a:t>
            </a:r>
            <a:r>
              <a:rPr kumimoji="0" lang="uk-UA"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о</a:t>
            </a:r>
            <a:r>
              <a:rPr kumimoji="0" lang="uk-UA" sz="24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цінити життєздатність бізнес-моделі за шаблоном</a:t>
            </a:r>
            <a:endParaRPr kumimoji="0" lang="uk-UA" sz="2400" b="0"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sp>
        <p:nvSpPr>
          <p:cNvPr id="18" name="Полилиния 17"/>
          <p:cNvSpPr/>
          <p:nvPr/>
        </p:nvSpPr>
        <p:spPr>
          <a:xfrm>
            <a:off x="7658625" y="863511"/>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Полилиния 18"/>
          <p:cNvSpPr/>
          <p:nvPr/>
        </p:nvSpPr>
        <p:spPr>
          <a:xfrm flipH="1" flipV="1">
            <a:off x="7074352" y="1138732"/>
            <a:ext cx="3671315" cy="3671315"/>
          </a:xfrm>
          <a:custGeom>
            <a:avLst/>
            <a:gdLst>
              <a:gd name="connsiteX0" fmla="*/ 0 w 3671315"/>
              <a:gd name="connsiteY0" fmla="*/ 0 h 3671315"/>
              <a:gd name="connsiteX1" fmla="*/ 3671315 w 3671315"/>
              <a:gd name="connsiteY1" fmla="*/ 0 h 3671315"/>
              <a:gd name="connsiteX2" fmla="*/ 3671315 w 3671315"/>
              <a:gd name="connsiteY2" fmla="*/ 3671315 h 3671315"/>
            </a:gdLst>
            <a:ahLst/>
            <a:cxnLst>
              <a:cxn ang="0">
                <a:pos x="connsiteX0" y="connsiteY0"/>
              </a:cxn>
              <a:cxn ang="0">
                <a:pos x="connsiteX1" y="connsiteY1"/>
              </a:cxn>
              <a:cxn ang="0">
                <a:pos x="connsiteX2" y="connsiteY2"/>
              </a:cxn>
            </a:cxnLst>
            <a:rect l="l" t="t" r="r" b="b"/>
            <a:pathLst>
              <a:path w="3671315" h="3671315">
                <a:moveTo>
                  <a:pt x="0" y="0"/>
                </a:moveTo>
                <a:lnTo>
                  <a:pt x="3671315" y="0"/>
                </a:lnTo>
                <a:lnTo>
                  <a:pt x="3671315" y="367131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горизонт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2681" y="5258400"/>
            <a:ext cx="5930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03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1129" y="784156"/>
            <a:ext cx="7930976" cy="55493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3031129" y="899544"/>
            <a:ext cx="7930976" cy="5836697"/>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9580" algn="just">
              <a:spcAft>
                <a:spcPts val="800"/>
              </a:spcAft>
            </a:pPr>
            <a:endPar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800"/>
              </a:spcAft>
            </a:pP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ЄС розробив план під назвою "</a:t>
            </a:r>
            <a:r>
              <a:rPr lang="uk-UA" sz="2000" u="sng"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Європейський зелений курс</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англ</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European</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Green</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Deal</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це набір політичних ініціатив, висунутих Європейською Комісією з загальною метою зробити Європейський континент кліматично нейтральним до 2050, примирити людину з навколишнім </a:t>
            </a:r>
            <a:r>
              <a:rPr lang="uk-UA" sz="20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середовищем.Головними</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цілями Європейського зеленого курсу є перетворення Європи на кліматично нейтральний континент, підвищення добробуту громадян, захист біологічного різноманіття, екологізація економіки. </a:t>
            </a:r>
            <a:r>
              <a:rPr lang="uk-UA"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https://ec.europa.eu/info/strategy/priorities-2019-2024/european-green-deal_en</a:t>
            </a:r>
            <a:endParaRPr lang="uk-UA"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800"/>
              </a:spcAft>
            </a:pP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Європейський зелений курс в аграрній частині посилається на оновлену стратегію </a:t>
            </a:r>
            <a:r>
              <a:rPr lang="uk-UA"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"Від ферми до виделки", </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 українській інтерпретації – </a:t>
            </a:r>
            <a:r>
              <a:rPr lang="uk-UA"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"Від лану до столу</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800"/>
              </a:spcAft>
            </a:pPr>
            <a:r>
              <a:rPr lang="uk-UA"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Головними цілями </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стратегії є зменшення екологічного та кліматичного сліду продовольчої системи ЄС і зміцнення її стійкості, забезпечення продовольчої безпеки в умовах зміни клімату та втрати біорізноманіття, здійснення глобального переходу до конкурентоспроможного сталого розвитку та використання зацікавленими особами нових можливостей</a:t>
            </a:r>
            <a:endParaRPr lang="ru-RU"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518160"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Прямоугольник 1"/>
          <p:cNvSpPr/>
          <p:nvPr/>
        </p:nvSpPr>
        <p:spPr>
          <a:xfrm>
            <a:off x="2824508" y="1042376"/>
            <a:ext cx="7930976" cy="338554"/>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1200"/>
              </a:spcAft>
              <a:buClrTx/>
              <a:buSzTx/>
              <a:buFontTx/>
              <a:buNone/>
              <a:tabLst/>
              <a:defRPr/>
            </a:pPr>
            <a:endParaRPr kumimoji="0" lang="uk-UA" sz="1600" b="0" i="0" u="none" strike="noStrike" kern="1200" cap="none" spc="0" normalizeH="0" baseline="0" noProof="0" dirty="0">
              <a:ln>
                <a:noFill/>
              </a:ln>
              <a:solidFill>
                <a:srgbClr val="1E1C1C"/>
              </a:solidFill>
              <a:effectLst/>
              <a:uLnTx/>
              <a:uFillTx/>
              <a:latin typeface="Calibri" panose="020F0502020204030204"/>
              <a:ea typeface="+mn-ea"/>
              <a:cs typeface="Arial" panose="020B0604020202020204" pitchFamily="34" charset="0"/>
            </a:endParaRPr>
          </a:p>
        </p:txBody>
      </p:sp>
      <p:grpSp>
        <p:nvGrpSpPr>
          <p:cNvPr id="6" name="Группа 5"/>
          <p:cNvGrpSpPr/>
          <p:nvPr/>
        </p:nvGrpSpPr>
        <p:grpSpPr>
          <a:xfrm>
            <a:off x="0" y="1945930"/>
            <a:ext cx="2438400" cy="4912070"/>
            <a:chOff x="0" y="1945930"/>
            <a:chExt cx="2438400" cy="4912070"/>
          </a:xfrm>
          <a:blipFill dpi="0" rotWithShape="1">
            <a:blip r:embed="rId4"/>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3031129" y="1"/>
            <a:ext cx="7930976"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uk-UA" sz="2400" b="1" kern="0" dirty="0">
                <a:solidFill>
                  <a:srgbClr val="002060"/>
                </a:solidFill>
                <a:effectLst/>
                <a:latin typeface="Times New Roman" panose="02020603050405020304" pitchFamily="18" charset="0"/>
                <a:ea typeface="Calibri" panose="020F0502020204030204" pitchFamily="34" charset="0"/>
              </a:rPr>
              <a:t>"Європейський зелений курс" (</a:t>
            </a:r>
            <a:r>
              <a:rPr lang="uk-UA" sz="2400" b="1" kern="0" dirty="0" err="1">
                <a:solidFill>
                  <a:srgbClr val="002060"/>
                </a:solidFill>
                <a:effectLst/>
                <a:latin typeface="Times New Roman" panose="02020603050405020304" pitchFamily="18" charset="0"/>
                <a:ea typeface="Calibri" panose="020F0502020204030204" pitchFamily="34" charset="0"/>
              </a:rPr>
              <a:t>англ</a:t>
            </a:r>
            <a:r>
              <a:rPr lang="uk-UA" sz="2400" b="1" kern="0" dirty="0">
                <a:solidFill>
                  <a:srgbClr val="002060"/>
                </a:solidFill>
                <a:effectLst/>
                <a:latin typeface="Times New Roman" panose="02020603050405020304" pitchFamily="18" charset="0"/>
                <a:ea typeface="Calibri" panose="020F0502020204030204" pitchFamily="34" charset="0"/>
              </a:rPr>
              <a:t>. </a:t>
            </a:r>
            <a:r>
              <a:rPr lang="uk-UA" sz="2400" b="1" kern="0" dirty="0" err="1">
                <a:solidFill>
                  <a:srgbClr val="002060"/>
                </a:solidFill>
                <a:effectLst/>
                <a:latin typeface="Times New Roman" panose="02020603050405020304" pitchFamily="18" charset="0"/>
                <a:ea typeface="Calibri" panose="020F0502020204030204" pitchFamily="34" charset="0"/>
              </a:rPr>
              <a:t>The</a:t>
            </a:r>
            <a:r>
              <a:rPr lang="uk-UA" sz="2400" b="1" kern="0" dirty="0">
                <a:solidFill>
                  <a:srgbClr val="002060"/>
                </a:solidFill>
                <a:effectLst/>
                <a:latin typeface="Times New Roman" panose="02020603050405020304" pitchFamily="18" charset="0"/>
                <a:ea typeface="Calibri" panose="020F0502020204030204" pitchFamily="34" charset="0"/>
              </a:rPr>
              <a:t> </a:t>
            </a:r>
            <a:r>
              <a:rPr lang="uk-UA" sz="2400" b="1" kern="0" dirty="0" err="1">
                <a:solidFill>
                  <a:srgbClr val="002060"/>
                </a:solidFill>
                <a:effectLst/>
                <a:latin typeface="Times New Roman" panose="02020603050405020304" pitchFamily="18" charset="0"/>
                <a:ea typeface="Calibri" panose="020F0502020204030204" pitchFamily="34" charset="0"/>
              </a:rPr>
              <a:t>European</a:t>
            </a:r>
            <a:r>
              <a:rPr lang="uk-UA" sz="2400" b="1" kern="0" dirty="0">
                <a:solidFill>
                  <a:srgbClr val="002060"/>
                </a:solidFill>
                <a:effectLst/>
                <a:latin typeface="Times New Roman" panose="02020603050405020304" pitchFamily="18" charset="0"/>
                <a:ea typeface="Calibri" panose="020F0502020204030204" pitchFamily="34" charset="0"/>
              </a:rPr>
              <a:t> </a:t>
            </a:r>
            <a:r>
              <a:rPr lang="uk-UA" sz="2400" b="1" kern="0" dirty="0" err="1">
                <a:solidFill>
                  <a:srgbClr val="002060"/>
                </a:solidFill>
                <a:effectLst/>
                <a:latin typeface="Times New Roman" panose="02020603050405020304" pitchFamily="18" charset="0"/>
                <a:ea typeface="Calibri" panose="020F0502020204030204" pitchFamily="34" charset="0"/>
              </a:rPr>
              <a:t>Green</a:t>
            </a:r>
            <a:r>
              <a:rPr lang="uk-UA" sz="2400" b="1" kern="0" dirty="0">
                <a:solidFill>
                  <a:srgbClr val="002060"/>
                </a:solidFill>
                <a:effectLst/>
                <a:latin typeface="Times New Roman" panose="02020603050405020304" pitchFamily="18" charset="0"/>
                <a:ea typeface="Calibri" panose="020F0502020204030204" pitchFamily="34" charset="0"/>
              </a:rPr>
              <a:t> </a:t>
            </a:r>
            <a:r>
              <a:rPr lang="uk-UA" sz="2400" b="1" kern="0" dirty="0" err="1">
                <a:solidFill>
                  <a:srgbClr val="002060"/>
                </a:solidFill>
                <a:effectLst/>
                <a:latin typeface="Times New Roman" panose="02020603050405020304" pitchFamily="18" charset="0"/>
                <a:ea typeface="Calibri" panose="020F0502020204030204" pitchFamily="34" charset="0"/>
              </a:rPr>
              <a:t>Deal</a:t>
            </a:r>
            <a:r>
              <a:rPr lang="uk-UA" sz="2400" b="1" kern="0" dirty="0">
                <a:solidFill>
                  <a:srgbClr val="002060"/>
                </a:solidFill>
                <a:effectLst/>
                <a:latin typeface="Times New Roman" panose="02020603050405020304" pitchFamily="18" charset="0"/>
                <a:ea typeface="Calibri" panose="020F0502020204030204" pitchFamily="34" charset="0"/>
              </a:rPr>
              <a:t>»)</a:t>
            </a:r>
            <a:endParaRPr kumimoji="0" lang="uk-UA" altLang="ru-RU"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11" name="Рисунок 10">
            <a:extLst>
              <a:ext uri="{FF2B5EF4-FFF2-40B4-BE49-F238E27FC236}">
                <a16:creationId xmlns:a16="http://schemas.microsoft.com/office/drawing/2014/main" id="{0DE95247-5394-FA19-5152-1D36FE6B6933}"/>
              </a:ext>
            </a:extLst>
          </p:cNvPr>
          <p:cNvPicPr>
            <a:picLocks noChangeAspect="1"/>
          </p:cNvPicPr>
          <p:nvPr/>
        </p:nvPicPr>
        <p:blipFill>
          <a:blip r:embed="rId6"/>
          <a:stretch>
            <a:fillRect/>
          </a:stretch>
        </p:blipFill>
        <p:spPr>
          <a:xfrm>
            <a:off x="-2" y="0"/>
            <a:ext cx="2438402" cy="3474719"/>
          </a:xfrm>
          <a:prstGeom prst="rect">
            <a:avLst/>
          </a:prstGeom>
        </p:spPr>
      </p:pic>
    </p:spTree>
    <p:extLst>
      <p:ext uri="{BB962C8B-B14F-4D97-AF65-F5344CB8AC3E}">
        <p14:creationId xmlns:p14="http://schemas.microsoft.com/office/powerpoint/2010/main" val="172331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658979" y="784156"/>
            <a:ext cx="8303126" cy="6008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748454" y="849179"/>
            <a:ext cx="7981385" cy="588706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49580" algn="just" defTabSz="914400" rtl="0" eaLnBrk="1" fontAlgn="auto" latinLnBrk="0" hangingPunct="1">
              <a:lnSpc>
                <a:spcPct val="100000"/>
              </a:lnSpc>
              <a:spcBef>
                <a:spcPts val="0"/>
              </a:spcBef>
              <a:spcAft>
                <a:spcPts val="80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425110" y="681644"/>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4000" b="1" dirty="0">
                <a:solidFill>
                  <a:srgbClr val="002060"/>
                </a:solidFill>
                <a:latin typeface="Calibri" panose="020F0502020204030204"/>
              </a:rPr>
              <a:t>ЦІЛІ</a:t>
            </a:r>
            <a:r>
              <a:rPr lang="uk-UA" sz="4000" b="1" dirty="0">
                <a:solidFill>
                  <a:prstClr val="white"/>
                </a:solidFill>
                <a:latin typeface="Calibri" panose="020F0502020204030204"/>
              </a:rPr>
              <a:t> </a:t>
            </a:r>
            <a:endParaRPr kumimoji="0" lang="ru-RU"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658978" y="1"/>
            <a:ext cx="9533021"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Головні цілі стратегії Європейського Зеленого курсу</a:t>
            </a:r>
            <a:endPar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2" name="Рисунок 1">
            <a:extLst>
              <a:ext uri="{FF2B5EF4-FFF2-40B4-BE49-F238E27FC236}">
                <a16:creationId xmlns:a16="http://schemas.microsoft.com/office/drawing/2014/main" id="{75C60FA7-BB10-05C1-74C9-09650DD693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7929" y="899545"/>
            <a:ext cx="7773924" cy="5693760"/>
          </a:xfrm>
          <a:prstGeom prst="rect">
            <a:avLst/>
          </a:prstGeom>
          <a:noFill/>
          <a:ln>
            <a:noFill/>
          </a:ln>
        </p:spPr>
      </p:pic>
      <p:pic>
        <p:nvPicPr>
          <p:cNvPr id="11" name="Рисунок 10">
            <a:extLst>
              <a:ext uri="{FF2B5EF4-FFF2-40B4-BE49-F238E27FC236}">
                <a16:creationId xmlns:a16="http://schemas.microsoft.com/office/drawing/2014/main" id="{8D507220-0B65-E3DB-88BA-238492E303BA}"/>
              </a:ext>
            </a:extLst>
          </p:cNvPr>
          <p:cNvPicPr>
            <a:picLocks noChangeAspect="1"/>
          </p:cNvPicPr>
          <p:nvPr/>
        </p:nvPicPr>
        <p:blipFill>
          <a:blip r:embed="rId6"/>
          <a:stretch>
            <a:fillRect/>
          </a:stretch>
        </p:blipFill>
        <p:spPr>
          <a:xfrm>
            <a:off x="0" y="1437350"/>
            <a:ext cx="2516188" cy="5420650"/>
          </a:xfrm>
          <a:prstGeom prst="rect">
            <a:avLst/>
          </a:prstGeom>
        </p:spPr>
      </p:pic>
    </p:spTree>
    <p:extLst>
      <p:ext uri="{BB962C8B-B14F-4D97-AF65-F5344CB8AC3E}">
        <p14:creationId xmlns:p14="http://schemas.microsoft.com/office/powerpoint/2010/main" val="209015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658979" y="784156"/>
            <a:ext cx="8303126" cy="6008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748454" y="849179"/>
            <a:ext cx="7981385" cy="588706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9580" algn="just">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Стратегія окреслює основні напрями реформування продовольчої системи ЄС: </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забезпечення сталого виробництва продуктів харчування;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забезпечення продовольчої безпеки; стимулювання сталих практик харчової промисловості, оптової та роздрібної торгівлі, готельних послуг та послуг громадського харчування;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просування сталого споживання їжі та сприяння переходу до здорового, сталого харчування;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зменшення втрат їжі та утворення відходів;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боротьба з харчовим шахрайством протягом усього ланцюга постачання продуктів харчування</a:t>
            </a: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Показники, яких ЄС планує досягти до 2030 року:</a:t>
            </a:r>
            <a:endParaRPr lang="ru-RU" sz="1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скорочення загального використання та ризику хімічних пестицидів на 50%; - скорочення використання більш небезпечних хімічних пестицидів на 50%;</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зменшення втрат поживних речовин щонайменше на 50%;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скорочення використання добрив щонайменше на 20%;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скорочення загального продажу антимікробних препаратів для сільськогосподарських тварин та аквакультури на 50%;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використання щонайменше 25% сільськогосподарських угідь під органічне виробництво; скорочення вдвічі кількості відходів харчових продуктів на особу населення на роздрібному та споживчому рівнях; </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uk-UA"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- 100% доступ до швидкісного широкосмугового</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Інтернету в сільській місцевості до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2025 р..</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518160" y="51816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Прямоугольник 2"/>
          <p:cNvSpPr/>
          <p:nvPr/>
        </p:nvSpPr>
        <p:spPr>
          <a:xfrm>
            <a:off x="-235526" y="-318655"/>
            <a:ext cx="2894506" cy="224676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800" b="1" dirty="0">
                <a:solidFill>
                  <a:srgbClr val="002060"/>
                </a:solidFill>
                <a:latin typeface="Calibri" panose="020F0502020204030204"/>
                <a:ea typeface="Times New Roman" panose="02020603050405020304" pitchFamily="18" charset="0"/>
              </a:rPr>
              <a:t>р</a:t>
            </a:r>
            <a:r>
              <a:rPr kumimoji="0" lang="uk-UA" sz="28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еформування</a:t>
            </a:r>
            <a:endPar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uk-UA" sz="2800" b="1" dirty="0">
                <a:solidFill>
                  <a:srgbClr val="002060"/>
                </a:solidFill>
                <a:latin typeface="Calibri" panose="020F0502020204030204"/>
                <a:ea typeface="Times New Roman" panose="02020603050405020304" pitchFamily="18" charset="0"/>
              </a:rPr>
              <a:t>продовольчої системи по європейські</a:t>
            </a:r>
            <a:endPar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658978" y="1"/>
            <a:ext cx="9533021"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ОСНОВНІ НАПРЯМИ ТА ОСНОВНІ ПОКАЗНИКИ</a:t>
            </a:r>
          </a:p>
        </p:txBody>
      </p:sp>
    </p:spTree>
    <p:extLst>
      <p:ext uri="{BB962C8B-B14F-4D97-AF65-F5344CB8AC3E}">
        <p14:creationId xmlns:p14="http://schemas.microsoft.com/office/powerpoint/2010/main" val="3088157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658979" y="784156"/>
            <a:ext cx="8303126" cy="6008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p:cNvSpPr/>
          <p:nvPr/>
        </p:nvSpPr>
        <p:spPr>
          <a:xfrm>
            <a:off x="2748454" y="849179"/>
            <a:ext cx="7981385" cy="5887062"/>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ru-RU" sz="2000" kern="0" dirty="0" err="1">
                <a:solidFill>
                  <a:srgbClr val="002060"/>
                </a:solidFill>
                <a:effectLst/>
                <a:latin typeface="Times New Roman" panose="02020603050405020304" pitchFamily="18" charset="0"/>
                <a:ea typeface="Calibri" panose="020F0502020204030204" pitchFamily="34" charset="0"/>
              </a:rPr>
              <a:t>Європарламент</a:t>
            </a:r>
            <a:r>
              <a:rPr lang="ru-RU" sz="2000" kern="0" dirty="0">
                <a:solidFill>
                  <a:srgbClr val="002060"/>
                </a:solidFill>
                <a:effectLst/>
                <a:latin typeface="Times New Roman" panose="02020603050405020304" pitchFamily="18" charset="0"/>
                <a:ea typeface="Calibri" panose="020F0502020204030204" pitchFamily="34" charset="0"/>
              </a:rPr>
              <a:t> у </a:t>
            </a:r>
            <a:r>
              <a:rPr lang="ru-RU" sz="2000" kern="0" dirty="0" err="1">
                <a:solidFill>
                  <a:srgbClr val="002060"/>
                </a:solidFill>
                <a:effectLst/>
                <a:latin typeface="Times New Roman" panose="02020603050405020304" pitchFamily="18" charset="0"/>
                <a:ea typeface="Calibri" panose="020F0502020204030204" pitchFamily="34" charset="0"/>
              </a:rPr>
              <a:t>січні</a:t>
            </a:r>
            <a:r>
              <a:rPr lang="ru-RU" sz="2000" kern="0" dirty="0">
                <a:solidFill>
                  <a:srgbClr val="002060"/>
                </a:solidFill>
                <a:effectLst/>
                <a:latin typeface="Times New Roman" panose="02020603050405020304" pitchFamily="18" charset="0"/>
                <a:ea typeface="Calibri" panose="020F0502020204030204" pitchFamily="34" charset="0"/>
              </a:rPr>
              <a:t> 2020 року </a:t>
            </a:r>
            <a:r>
              <a:rPr lang="ru-RU" sz="2000" kern="0" dirty="0" err="1">
                <a:solidFill>
                  <a:srgbClr val="002060"/>
                </a:solidFill>
                <a:effectLst/>
                <a:latin typeface="Times New Roman" panose="02020603050405020304" pitchFamily="18" charset="0"/>
                <a:ea typeface="Calibri" panose="020F0502020204030204" pitchFamily="34" charset="0"/>
              </a:rPr>
              <a:t>схвалив</a:t>
            </a:r>
            <a:r>
              <a:rPr lang="ru-RU" sz="2000" kern="0" dirty="0">
                <a:solidFill>
                  <a:srgbClr val="002060"/>
                </a:solidFill>
                <a:effectLst/>
                <a:latin typeface="Times New Roman" panose="02020603050405020304" pitchFamily="18" charset="0"/>
                <a:ea typeface="Calibri" panose="020F0502020204030204" pitchFamily="34" charset="0"/>
              </a:rPr>
              <a:t> </a:t>
            </a:r>
            <a:r>
              <a:rPr lang="ru-RU" sz="2000" kern="0" dirty="0" err="1">
                <a:solidFill>
                  <a:srgbClr val="002060"/>
                </a:solidFill>
                <a:effectLst/>
                <a:latin typeface="Times New Roman" panose="02020603050405020304" pitchFamily="18" charset="0"/>
                <a:ea typeface="Calibri" panose="020F0502020204030204" pitchFamily="34" charset="0"/>
              </a:rPr>
              <a:t>стратегію</a:t>
            </a:r>
            <a:r>
              <a:rPr lang="ru-RU" sz="2000" kern="0" dirty="0">
                <a:solidFill>
                  <a:srgbClr val="002060"/>
                </a:solidFill>
                <a:effectLst/>
                <a:latin typeface="Times New Roman" panose="02020603050405020304" pitchFamily="18" charset="0"/>
                <a:ea typeface="Calibri" panose="020F0502020204030204" pitchFamily="34" charset="0"/>
              </a:rPr>
              <a:t> </a:t>
            </a:r>
            <a:r>
              <a:rPr lang="uk-UA" sz="2000" kern="0" dirty="0">
                <a:solidFill>
                  <a:srgbClr val="002060"/>
                </a:solidFill>
                <a:effectLst/>
                <a:latin typeface="Times New Roman" panose="02020603050405020304" pitchFamily="18" charset="0"/>
                <a:ea typeface="Calibri" panose="020F0502020204030204" pitchFamily="34" charset="0"/>
              </a:rPr>
              <a:t>«Від ферми до виделки»</a:t>
            </a:r>
            <a:endParaRPr lang="en-US" sz="2000" kern="0" dirty="0">
              <a:solidFill>
                <a:srgbClr val="002060"/>
              </a:solidFill>
              <a:latin typeface="Times New Roman" panose="02020603050405020304" pitchFamily="18" charset="0"/>
              <a:ea typeface="Calibri" panose="020F0502020204030204" pitchFamily="34" charset="0"/>
            </a:endParaRPr>
          </a:p>
          <a:p>
            <a:pPr indent="449580" algn="just">
              <a:spcAft>
                <a:spcPts val="800"/>
              </a:spcAft>
            </a:pPr>
            <a:r>
              <a:rPr lang="uk-UA" sz="2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«Від ферми до виделки» </a:t>
            </a: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це комплексний план, запущений Європейською комісією у 2020 році з метою створення більш сталої та здоровішої системи харчування в Європі. </a:t>
            </a:r>
            <a:endParaRPr lang="en-US"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800"/>
              </a:spcAft>
            </a:pPr>
            <a:r>
              <a:rPr lang="uk-UA"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Його основні цілі включають зменшення використання пестицидів, сприяння сталим методам ведення сільського господарства, зменшення харчових відходів, покращення маркування та інформації про харчові продукти та сприяння більш здоровому харчуванню. Стратегія також спрямована на підтримку розвитку коротких ланцюгів постачання харчових продуктів, покращення добробуту тварин і заохочення використання екологічно чистої упаковки харчових продуктів</a:t>
            </a:r>
            <a:r>
              <a:rPr lang="uk-UA"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ru-RU" sz="1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олилиния 7"/>
          <p:cNvSpPr/>
          <p:nvPr/>
        </p:nvSpPr>
        <p:spPr>
          <a:xfrm rot="16200000">
            <a:off x="-630382" y="630382"/>
            <a:ext cx="3699164"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FARM TO FORK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STRATEGY</a:t>
            </a:r>
            <a:endParaRPr kumimoji="0" lang="ru-RU" sz="2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Прямоугольник 2"/>
          <p:cNvSpPr/>
          <p:nvPr/>
        </p:nvSpPr>
        <p:spPr>
          <a:xfrm>
            <a:off x="-310056" y="65024"/>
            <a:ext cx="3058510" cy="523220"/>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nvGrpSpPr>
          <p:cNvPr id="6" name="Группа 5"/>
          <p:cNvGrpSpPr/>
          <p:nvPr/>
        </p:nvGrpSpPr>
        <p:grpSpPr>
          <a:xfrm>
            <a:off x="0" y="1945930"/>
            <a:ext cx="2438400" cy="4912070"/>
            <a:chOff x="0" y="1945930"/>
            <a:chExt cx="2438400" cy="4912070"/>
          </a:xfrm>
          <a:blipFill dpi="0" rotWithShape="1">
            <a:blip r:embed="rId3"/>
            <a:srcRect/>
            <a:stretch>
              <a:fillRect l="-53000" r="-120000"/>
            </a:stretch>
          </a:blipFill>
        </p:grpSpPr>
        <p:sp>
          <p:nvSpPr>
            <p:cNvPr id="5" name="Полилиния 4"/>
            <p:cNvSpPr/>
            <p:nvPr/>
          </p:nvSpPr>
          <p:spPr>
            <a:xfrm rot="16200000" flipH="1" flipV="1">
              <a:off x="-518160" y="2464090"/>
              <a:ext cx="3474720" cy="2438400"/>
            </a:xfrm>
            <a:custGeom>
              <a:avLst/>
              <a:gdLst>
                <a:gd name="connsiteX0" fmla="*/ 4369360 w 4369360"/>
                <a:gd name="connsiteY0" fmla="*/ 0 h 2753626"/>
                <a:gd name="connsiteX1" fmla="*/ 4369360 w 4369360"/>
                <a:gd name="connsiteY1" fmla="*/ 2753626 h 2753626"/>
                <a:gd name="connsiteX2" fmla="*/ 0 w 4369360"/>
                <a:gd name="connsiteY2" fmla="*/ 2753626 h 2753626"/>
                <a:gd name="connsiteX3" fmla="*/ 2327567 w 4369360"/>
                <a:gd name="connsiteY3" fmla="*/ 0 h 2753626"/>
              </a:gdLst>
              <a:ahLst/>
              <a:cxnLst>
                <a:cxn ang="0">
                  <a:pos x="connsiteX0" y="connsiteY0"/>
                </a:cxn>
                <a:cxn ang="0">
                  <a:pos x="connsiteX1" y="connsiteY1"/>
                </a:cxn>
                <a:cxn ang="0">
                  <a:pos x="connsiteX2" y="connsiteY2"/>
                </a:cxn>
                <a:cxn ang="0">
                  <a:pos x="connsiteX3" y="connsiteY3"/>
                </a:cxn>
              </a:cxnLst>
              <a:rect l="l" t="t" r="r" b="b"/>
              <a:pathLst>
                <a:path w="4369360" h="2753626">
                  <a:moveTo>
                    <a:pt x="4369360" y="0"/>
                  </a:moveTo>
                  <a:lnTo>
                    <a:pt x="4369360" y="2753626"/>
                  </a:lnTo>
                  <a:lnTo>
                    <a:pt x="0" y="2753626"/>
                  </a:lnTo>
                  <a:lnTo>
                    <a:pt x="23275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p:cNvSpPr/>
            <p:nvPr/>
          </p:nvSpPr>
          <p:spPr>
            <a:xfrm>
              <a:off x="0" y="5420650"/>
              <a:ext cx="2438400" cy="1437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267" name="Picture 3" descr="вертикаль си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2105" y="899544"/>
            <a:ext cx="1238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25">
            <a:extLst>
              <a:ext uri="{FF2B5EF4-FFF2-40B4-BE49-F238E27FC236}">
                <a16:creationId xmlns:a16="http://schemas.microsoft.com/office/drawing/2014/main" id="{C265273B-3FEE-8498-8563-7B59C7DF28D4}"/>
              </a:ext>
            </a:extLst>
          </p:cNvPr>
          <p:cNvSpPr/>
          <p:nvPr/>
        </p:nvSpPr>
        <p:spPr>
          <a:xfrm>
            <a:off x="2658978" y="1"/>
            <a:ext cx="9533021" cy="78415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uk-UA" altLang="ru-RU"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СТРАТЕГІЯ ВІД ФЕРМИ ДО ВИДЕЛКИ</a:t>
            </a:r>
          </a:p>
        </p:txBody>
      </p:sp>
      <p:pic>
        <p:nvPicPr>
          <p:cNvPr id="11" name="Рисунок 10">
            <a:extLst>
              <a:ext uri="{FF2B5EF4-FFF2-40B4-BE49-F238E27FC236}">
                <a16:creationId xmlns:a16="http://schemas.microsoft.com/office/drawing/2014/main" id="{A795816C-4E48-A9B6-8648-1D9EDB61AB05}"/>
              </a:ext>
            </a:extLst>
          </p:cNvPr>
          <p:cNvPicPr>
            <a:picLocks noChangeAspect="1"/>
          </p:cNvPicPr>
          <p:nvPr/>
        </p:nvPicPr>
        <p:blipFill>
          <a:blip r:embed="rId5"/>
          <a:stretch>
            <a:fillRect/>
          </a:stretch>
        </p:blipFill>
        <p:spPr>
          <a:xfrm>
            <a:off x="2937164" y="5527964"/>
            <a:ext cx="5417127" cy="1208277"/>
          </a:xfrm>
          <a:prstGeom prst="rect">
            <a:avLst/>
          </a:prstGeom>
        </p:spPr>
      </p:pic>
      <p:pic>
        <p:nvPicPr>
          <p:cNvPr id="12" name="Рисунок 11">
            <a:extLst>
              <a:ext uri="{FF2B5EF4-FFF2-40B4-BE49-F238E27FC236}">
                <a16:creationId xmlns:a16="http://schemas.microsoft.com/office/drawing/2014/main" id="{73EE3934-F655-8F9C-9410-84C3899D2A7A}"/>
              </a:ext>
            </a:extLst>
          </p:cNvPr>
          <p:cNvPicPr>
            <a:picLocks noChangeAspect="1"/>
          </p:cNvPicPr>
          <p:nvPr/>
        </p:nvPicPr>
        <p:blipFill>
          <a:blip r:embed="rId6"/>
          <a:stretch>
            <a:fillRect/>
          </a:stretch>
        </p:blipFill>
        <p:spPr>
          <a:xfrm>
            <a:off x="0" y="3699164"/>
            <a:ext cx="2426713" cy="3079172"/>
          </a:xfrm>
          <a:prstGeom prst="rect">
            <a:avLst/>
          </a:prstGeom>
        </p:spPr>
      </p:pic>
    </p:spTree>
    <p:extLst>
      <p:ext uri="{BB962C8B-B14F-4D97-AF65-F5344CB8AC3E}">
        <p14:creationId xmlns:p14="http://schemas.microsoft.com/office/powerpoint/2010/main" val="1573989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18472</TotalTime>
  <Words>2992</Words>
  <Application>Microsoft Office PowerPoint</Application>
  <PresentationFormat>Широкий екран</PresentationFormat>
  <Paragraphs>411</Paragraphs>
  <Slides>40</Slides>
  <Notes>0</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40</vt:i4>
      </vt:variant>
    </vt:vector>
  </HeadingPairs>
  <TitlesOfParts>
    <vt:vector size="48" baseType="lpstr">
      <vt:lpstr>-apple-system</vt:lpstr>
      <vt:lpstr>Arial</vt:lpstr>
      <vt:lpstr>Calibri</vt:lpstr>
      <vt:lpstr>Calibri Light</vt:lpstr>
      <vt:lpstr>inherit</vt:lpstr>
      <vt:lpstr>Symbol</vt:lpstr>
      <vt:lpstr>Times New Roman</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User</cp:lastModifiedBy>
  <cp:revision>77</cp:revision>
  <dcterms:created xsi:type="dcterms:W3CDTF">2023-10-12T02:23:59Z</dcterms:created>
  <dcterms:modified xsi:type="dcterms:W3CDTF">2023-12-12T14:48:54Z</dcterms:modified>
</cp:coreProperties>
</file>