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77" d="100"/>
          <a:sy n="77" d="100"/>
        </p:scale>
        <p:origin x="-1176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Завдяки Асоціації міст України 12 громад Київської області отримали понад  103 млн грн. державної субвенції на соціально-економічний розвиток -  Переяславська міська рад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905" y="90381"/>
            <a:ext cx="4644008" cy="306102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2143012"/>
            <a:ext cx="6768752" cy="1828090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/>
              <a:t>СОЦІАЛЬНО-</a:t>
            </a:r>
            <a:r>
              <a:rPr lang="uk-UA" sz="3600" b="1" dirty="0" smtClean="0"/>
              <a:t>ЕКОНОМІЧНИЙ РОЗВИТОК </a:t>
            </a:r>
            <a:r>
              <a:rPr lang="uk-UA" sz="3600" b="1" dirty="0"/>
              <a:t>ТЕРИТОРІЙ </a:t>
            </a:r>
            <a:r>
              <a:rPr lang="uk-UA" b="1" dirty="0"/>
              <a:t> 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229100"/>
            <a:ext cx="7776864" cy="1473200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Рівень </a:t>
            </a:r>
            <a:r>
              <a:rPr lang="uk-UA" b="1" dirty="0">
                <a:solidFill>
                  <a:schemeClr val="tx1"/>
                </a:solidFill>
              </a:rPr>
              <a:t>підготовки </a:t>
            </a:r>
            <a:r>
              <a:rPr lang="uk-UA" b="1" dirty="0" smtClean="0">
                <a:solidFill>
                  <a:schemeClr val="tx1"/>
                </a:solidFill>
              </a:rPr>
              <a:t>бакалаврів </a:t>
            </a:r>
            <a:endParaRPr lang="uk-UA" b="1" dirty="0" smtClean="0">
              <a:solidFill>
                <a:schemeClr val="tx1"/>
              </a:solidFill>
            </a:endParaRPr>
          </a:p>
          <a:p>
            <a:r>
              <a:rPr lang="uk-UA" b="1" dirty="0" smtClean="0">
                <a:solidFill>
                  <a:schemeClr val="tx1"/>
                </a:solidFill>
              </a:rPr>
              <a:t>спеціальності 051 Економіка</a:t>
            </a:r>
          </a:p>
          <a:p>
            <a:r>
              <a:rPr lang="uk-UA" b="1" dirty="0" smtClean="0">
                <a:solidFill>
                  <a:schemeClr val="tx1"/>
                </a:solidFill>
              </a:rPr>
              <a:t>Освітньо-професійна програма «Економіка та управління ринком землі»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4" name="AutoShape 2" descr="В Україні офіційно стартував проект розвитку сільських територій |  AgroPortal.u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5" name="AutoShape 4" descr="В Україні офіційно стартував проект розвитку сільських територій |  AgroPortal.u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6" name="AutoShape 6" descr="GoLOCAL | Проект розвитку сільських територій BELIEV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8553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41"/>
    </mc:Choice>
    <mc:Fallback xmlns="">
      <p:transition spd="slow" advTm="91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Наташа\Desktop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653136"/>
            <a:ext cx="2657475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5" y="764704"/>
            <a:ext cx="7848873" cy="53614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600" dirty="0"/>
              <a:t>Курс  </a:t>
            </a:r>
            <a:r>
              <a:rPr lang="uk-UA" sz="2600" dirty="0" smtClean="0"/>
              <a:t>«</a:t>
            </a:r>
            <a:r>
              <a:rPr lang="uk-UA" b="1" dirty="0" smtClean="0"/>
              <a:t>Соціально-економічний розвиток територій </a:t>
            </a:r>
            <a:r>
              <a:rPr lang="uk-UA" sz="2600" dirty="0" smtClean="0"/>
              <a:t>» </a:t>
            </a:r>
            <a:r>
              <a:rPr lang="uk-UA" sz="2600" dirty="0"/>
              <a:t>– це </a:t>
            </a:r>
            <a:r>
              <a:rPr lang="uk-UA" sz="2600" dirty="0" smtClean="0"/>
              <a:t>вибіркова дисципліна</a:t>
            </a:r>
            <a:r>
              <a:rPr lang="uk-UA" sz="2600" dirty="0"/>
              <a:t>, яка є підґрунтям для формування системи теоретичних знань і професійних навичок майбутніх фахівців. Основні розділи курсу є логічним продовженням таких дисциплін як </a:t>
            </a:r>
            <a:r>
              <a:rPr lang="uk-UA" sz="2600" dirty="0" smtClean="0"/>
              <a:t>«Національна та регіональна економіка», «Ресурсний потенціал територій», </a:t>
            </a:r>
            <a:r>
              <a:rPr lang="uk-UA" sz="2600" dirty="0" smtClean="0"/>
              <a:t>«</a:t>
            </a:r>
            <a:r>
              <a:rPr lang="uk-UA" sz="2600" dirty="0"/>
              <a:t>Стратегічне </a:t>
            </a:r>
            <a:r>
              <a:rPr lang="uk-UA" sz="2600" dirty="0" smtClean="0"/>
              <a:t>планування розвитку територій</a:t>
            </a:r>
            <a:r>
              <a:rPr lang="uk-UA" sz="3200" dirty="0" smtClean="0"/>
              <a:t>»</a:t>
            </a:r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uk-UA" sz="3200" dirty="0">
              <a:solidFill>
                <a:schemeClr val="bg2">
                  <a:lumMod val="25000"/>
                </a:schemeClr>
              </a:solidFill>
            </a:endParaRPr>
          </a:p>
          <a:p>
            <a:endParaRPr lang="uk-UA" dirty="0"/>
          </a:p>
        </p:txBody>
      </p:sp>
      <p:sp>
        <p:nvSpPr>
          <p:cNvPr id="3" name="AutoShape 2" descr="GoLOCAL | Проект розвитку сільських територій BELIEV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10341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7236">
        <p14:switch dir="r"/>
      </p:transition>
    </mc:Choice>
    <mc:Fallback xmlns="">
      <p:transition spd="slow" advTm="723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Мета вивчення навчального курсу</a:t>
            </a:r>
            <a:endParaRPr lang="uk-UA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2348880"/>
            <a:ext cx="7264317" cy="366672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uk-UA" sz="3600" dirty="0" smtClean="0"/>
              <a:t>надання </a:t>
            </a:r>
            <a:r>
              <a:rPr lang="uk-UA" sz="3600" dirty="0"/>
              <a:t>знань студентам про об’єктивні закономірності, реальні процеси та специфічні особливості розвитку </a:t>
            </a:r>
            <a:r>
              <a:rPr lang="uk-UA" sz="3600" dirty="0" smtClean="0"/>
              <a:t> </a:t>
            </a:r>
            <a:r>
              <a:rPr lang="uk-UA" sz="3600" dirty="0"/>
              <a:t>територій </a:t>
            </a:r>
            <a:r>
              <a:rPr lang="uk-UA" sz="3600" dirty="0" smtClean="0"/>
              <a:t>в </a:t>
            </a:r>
            <a:r>
              <a:rPr lang="uk-UA" sz="3600" dirty="0"/>
              <a:t>ринкових умовах, а також формування практичних навичок аналізу сучасного стану соціально-економічного розвитку </a:t>
            </a:r>
            <a:r>
              <a:rPr lang="uk-UA" sz="3600" dirty="0" smtClean="0"/>
              <a:t>територій</a:t>
            </a:r>
            <a:r>
              <a:rPr lang="uk-UA" sz="3600" dirty="0"/>
              <a:t>, виявлення диспропорцій у розвитку його елементної бази та розробка заходів по їх подоланню</a:t>
            </a:r>
            <a:r>
              <a:rPr lang="uk-UA" sz="3600" dirty="0" smtClean="0"/>
              <a:t>.</a:t>
            </a:r>
            <a:endParaRPr lang="uk-UA" dirty="0"/>
          </a:p>
          <a:p>
            <a:endParaRPr lang="uk-U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291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6475">
        <p14:switch dir="r"/>
      </p:transition>
    </mc:Choice>
    <mc:Fallback xmlns="">
      <p:transition spd="slow" advTm="647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196752"/>
            <a:ext cx="8856984" cy="682336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Головними завданнями курсу </a:t>
            </a:r>
            <a:r>
              <a:rPr lang="uk-UA" b="1" dirty="0" smtClean="0"/>
              <a:t>є :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1556792"/>
            <a:ext cx="7416824" cy="4752528"/>
          </a:xfrm>
        </p:spPr>
        <p:txBody>
          <a:bodyPr>
            <a:normAutofit/>
          </a:bodyPr>
          <a:lstStyle/>
          <a:p>
            <a:r>
              <a:rPr lang="ru-RU" sz="2000" dirty="0" smtClean="0"/>
              <a:t>- </a:t>
            </a:r>
            <a:r>
              <a:rPr lang="ru-RU" sz="2000" dirty="0" err="1"/>
              <a:t>розглянути</a:t>
            </a:r>
            <a:r>
              <a:rPr lang="ru-RU" sz="2000" dirty="0"/>
              <a:t> </a:t>
            </a:r>
            <a:r>
              <a:rPr lang="ru-RU" sz="2000" dirty="0" err="1"/>
              <a:t>взаємозв’язок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</a:t>
            </a:r>
            <a:r>
              <a:rPr lang="ru-RU" sz="2000" dirty="0" err="1"/>
              <a:t>економічним</a:t>
            </a:r>
            <a:r>
              <a:rPr lang="ru-RU" sz="2000" dirty="0"/>
              <a:t> </a:t>
            </a:r>
            <a:r>
              <a:rPr lang="ru-RU" sz="2000" dirty="0" err="1"/>
              <a:t>зростанням</a:t>
            </a:r>
            <a:r>
              <a:rPr lang="ru-RU" sz="2000" dirty="0"/>
              <a:t> та </a:t>
            </a:r>
            <a:r>
              <a:rPr lang="ru-RU" sz="2000" dirty="0" err="1"/>
              <a:t>соціальним</a:t>
            </a:r>
            <a:r>
              <a:rPr lang="ru-RU" sz="2000" dirty="0"/>
              <a:t> </a:t>
            </a:r>
            <a:r>
              <a:rPr lang="ru-RU" sz="2000" dirty="0" err="1"/>
              <a:t>розвитком</a:t>
            </a:r>
            <a:r>
              <a:rPr lang="ru-RU" sz="2000" dirty="0"/>
              <a:t> </a:t>
            </a:r>
            <a:r>
              <a:rPr lang="ru-RU" sz="2000" dirty="0" err="1"/>
              <a:t>територій</a:t>
            </a:r>
            <a:r>
              <a:rPr lang="ru-RU" sz="2000" dirty="0"/>
              <a:t>; </a:t>
            </a:r>
          </a:p>
          <a:p>
            <a:r>
              <a:rPr lang="ru-RU" sz="2000" dirty="0"/>
              <a:t>- </a:t>
            </a:r>
            <a:r>
              <a:rPr lang="ru-RU" sz="2000" dirty="0" err="1"/>
              <a:t>описати</a:t>
            </a:r>
            <a:r>
              <a:rPr lang="ru-RU" sz="2000" dirty="0"/>
              <a:t> основні </a:t>
            </a:r>
            <a:r>
              <a:rPr lang="ru-RU" sz="2000" dirty="0" err="1"/>
              <a:t>глобальні</a:t>
            </a:r>
            <a:r>
              <a:rPr lang="ru-RU" sz="2000" dirty="0"/>
              <a:t> </a:t>
            </a:r>
            <a:r>
              <a:rPr lang="ru-RU" sz="2000" dirty="0" err="1"/>
              <a:t>проблеми</a:t>
            </a:r>
            <a:r>
              <a:rPr lang="ru-RU" sz="2000" dirty="0"/>
              <a:t> та </a:t>
            </a:r>
            <a:r>
              <a:rPr lang="ru-RU" sz="2000" dirty="0" err="1"/>
              <a:t>висвітлити</a:t>
            </a:r>
            <a:r>
              <a:rPr lang="ru-RU" sz="2000" dirty="0"/>
              <a:t> </a:t>
            </a:r>
            <a:r>
              <a:rPr lang="ru-RU" sz="2000" dirty="0" err="1"/>
              <a:t>актуальність</a:t>
            </a:r>
            <a:r>
              <a:rPr lang="ru-RU" sz="2000" dirty="0"/>
              <a:t> та </a:t>
            </a:r>
            <a:r>
              <a:rPr lang="ru-RU" sz="2000" dirty="0" err="1"/>
              <a:t>пріоритети</a:t>
            </a:r>
            <a:r>
              <a:rPr lang="ru-RU" sz="2000" dirty="0"/>
              <a:t> </a:t>
            </a:r>
            <a:r>
              <a:rPr lang="ru-RU" sz="2000" dirty="0" err="1"/>
              <a:t>ефективного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 </a:t>
            </a:r>
            <a:r>
              <a:rPr lang="ru-RU" sz="2000" dirty="0" err="1"/>
              <a:t>територій</a:t>
            </a:r>
            <a:r>
              <a:rPr lang="ru-RU" sz="2000" dirty="0"/>
              <a:t>; </a:t>
            </a:r>
          </a:p>
          <a:p>
            <a:r>
              <a:rPr lang="ru-RU" sz="2000" dirty="0"/>
              <a:t>- </a:t>
            </a:r>
            <a:r>
              <a:rPr lang="ru-RU" sz="2000" dirty="0" err="1"/>
              <a:t>дати</a:t>
            </a:r>
            <a:r>
              <a:rPr lang="ru-RU" sz="2000" dirty="0"/>
              <a:t> </a:t>
            </a:r>
            <a:r>
              <a:rPr lang="ru-RU" sz="2000" dirty="0" err="1"/>
              <a:t>визначення</a:t>
            </a:r>
            <a:r>
              <a:rPr lang="ru-RU" sz="2000" dirty="0"/>
              <a:t> </a:t>
            </a:r>
            <a:r>
              <a:rPr lang="ru-RU" sz="2000" dirty="0" err="1"/>
              <a:t>поняття</a:t>
            </a:r>
            <a:r>
              <a:rPr lang="ru-RU" sz="2000" dirty="0"/>
              <a:t> </a:t>
            </a:r>
            <a:r>
              <a:rPr lang="ru-RU" sz="2000" dirty="0" err="1"/>
              <a:t>економічного</a:t>
            </a:r>
            <a:r>
              <a:rPr lang="ru-RU" sz="2000" dirty="0"/>
              <a:t> </a:t>
            </a:r>
            <a:r>
              <a:rPr lang="ru-RU" sz="2000" dirty="0" err="1"/>
              <a:t>зростання</a:t>
            </a:r>
            <a:r>
              <a:rPr lang="ru-RU" sz="2000" dirty="0"/>
              <a:t> </a:t>
            </a:r>
            <a:r>
              <a:rPr lang="ru-RU" sz="2000" dirty="0" err="1"/>
              <a:t>регіону</a:t>
            </a:r>
            <a:r>
              <a:rPr lang="ru-RU" sz="2000" dirty="0"/>
              <a:t> та </a:t>
            </a:r>
            <a:r>
              <a:rPr lang="ru-RU" sz="2000" dirty="0" err="1"/>
              <a:t>регіональному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 як головного </a:t>
            </a:r>
            <a:r>
              <a:rPr lang="ru-RU" sz="2000" dirty="0" err="1"/>
              <a:t>чинника</a:t>
            </a:r>
            <a:r>
              <a:rPr lang="ru-RU" sz="2000" dirty="0"/>
              <a:t> і </a:t>
            </a:r>
            <a:r>
              <a:rPr lang="ru-RU" sz="2000" dirty="0" err="1"/>
              <a:t>показника</a:t>
            </a:r>
            <a:r>
              <a:rPr lang="ru-RU" sz="2000" dirty="0"/>
              <a:t> </a:t>
            </a:r>
            <a:r>
              <a:rPr lang="ru-RU" sz="2000" dirty="0" err="1"/>
              <a:t>суспільного</a:t>
            </a:r>
            <a:r>
              <a:rPr lang="ru-RU" sz="2000" dirty="0"/>
              <a:t> </a:t>
            </a:r>
            <a:r>
              <a:rPr lang="ru-RU" sz="2000" dirty="0" err="1"/>
              <a:t>прогресу</a:t>
            </a:r>
            <a:r>
              <a:rPr lang="ru-RU" sz="2000" dirty="0"/>
              <a:t> та його </a:t>
            </a:r>
            <a:r>
              <a:rPr lang="ru-RU" sz="2000" dirty="0" err="1"/>
              <a:t>місце</a:t>
            </a:r>
            <a:r>
              <a:rPr lang="ru-RU" sz="2000" dirty="0"/>
              <a:t> у </a:t>
            </a:r>
            <a:r>
              <a:rPr lang="ru-RU" sz="2000" dirty="0" err="1"/>
              <a:t>регіональній</a:t>
            </a:r>
            <a:r>
              <a:rPr lang="ru-RU" sz="2000" dirty="0"/>
              <a:t> </a:t>
            </a:r>
            <a:r>
              <a:rPr lang="ru-RU" sz="2000" dirty="0" err="1"/>
              <a:t>підсистемі</a:t>
            </a:r>
            <a:r>
              <a:rPr lang="ru-RU" sz="2000" dirty="0"/>
              <a:t>; </a:t>
            </a:r>
          </a:p>
          <a:p>
            <a:r>
              <a:rPr lang="uk-UA" sz="2000" dirty="0"/>
              <a:t>- проаналізувати </a:t>
            </a:r>
            <a:r>
              <a:rPr lang="uk-UA" sz="2000" dirty="0" err="1"/>
              <a:t>соціо-економічну</a:t>
            </a:r>
            <a:r>
              <a:rPr lang="uk-UA" sz="2000" dirty="0"/>
              <a:t> систему територій як сукупність соціальної, економічної, підсистем, гармонійно об’єднаних у ціле, що породжує нову якість територіального розвитку; </a:t>
            </a:r>
          </a:p>
          <a:p>
            <a:r>
              <a:rPr lang="uk-UA" sz="2000" dirty="0"/>
              <a:t>- розглянути теорії регіональної економіки. </a:t>
            </a:r>
            <a:endParaRPr lang="uk-UA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627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8853">
        <p14:switch dir="r"/>
      </p:transition>
    </mc:Choice>
    <mc:Fallback xmlns="">
      <p:transition spd="slow" advTm="1885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700808"/>
            <a:ext cx="8229600" cy="1728192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Курс  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/>
              <a:t>“СОЦІАЛЬНО-ЕКОНОМІЧНИЙ РОЗВИТОК ТЕРИТОРІЙ ”</a:t>
            </a:r>
            <a:endParaRPr lang="uk-UA" b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43608" y="4077072"/>
            <a:ext cx="7408333" cy="12961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200" i="1" dirty="0">
                <a:latin typeface="Times New Roman" pitchFamily="18" charset="0"/>
                <a:cs typeface="Times New Roman" pitchFamily="18" charset="0"/>
              </a:rPr>
              <a:t>складається з </a:t>
            </a: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таких тем</a:t>
            </a:r>
            <a:endParaRPr lang="uk-UA" sz="3200" i="1" dirty="0"/>
          </a:p>
          <a:p>
            <a:endParaRPr lang="uk-U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2787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3012">
        <p14:switch dir="r"/>
      </p:transition>
    </mc:Choice>
    <mc:Fallback xmlns="">
      <p:transition spd="slow" advTm="1301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Теми курсу</a:t>
            </a:r>
            <a:endParaRPr lang="uk-UA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599" y="1772817"/>
            <a:ext cx="7128793" cy="2448272"/>
          </a:xfrm>
        </p:spPr>
        <p:txBody>
          <a:bodyPr>
            <a:normAutofit fontScale="77500" lnSpcReduction="20000"/>
          </a:bodyPr>
          <a:lstStyle/>
          <a:p>
            <a:pPr fontAlgn="t"/>
            <a:r>
              <a:rPr lang="uk-UA" b="1" dirty="0"/>
              <a:t>Тема 1</a:t>
            </a:r>
            <a:r>
              <a:rPr lang="uk-UA" b="1" dirty="0" smtClean="0"/>
              <a:t>.</a:t>
            </a:r>
            <a:r>
              <a:rPr lang="uk-UA" dirty="0" smtClean="0"/>
              <a:t> </a:t>
            </a:r>
            <a:r>
              <a:rPr lang="ru-RU" dirty="0" err="1"/>
              <a:t>Сутність</a:t>
            </a:r>
            <a:r>
              <a:rPr lang="ru-RU" dirty="0"/>
              <a:t> </a:t>
            </a:r>
            <a:r>
              <a:rPr lang="ru-RU" dirty="0" err="1"/>
              <a:t>соціально-економічного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 smtClean="0"/>
              <a:t>територій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uk-UA" b="1" dirty="0" smtClean="0"/>
              <a:t>Тема </a:t>
            </a:r>
            <a:r>
              <a:rPr lang="uk-UA" b="1" dirty="0"/>
              <a:t>2.</a:t>
            </a:r>
            <a:r>
              <a:rPr lang="uk-UA" dirty="0"/>
              <a:t> </a:t>
            </a:r>
            <a:r>
              <a:rPr lang="ru-RU" dirty="0" err="1"/>
              <a:t>Інституційно-правова</a:t>
            </a:r>
            <a:r>
              <a:rPr lang="ru-RU" dirty="0"/>
              <a:t> база </a:t>
            </a:r>
            <a:r>
              <a:rPr lang="ru-RU" dirty="0" err="1"/>
              <a:t>соціально-економічного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територій</a:t>
            </a:r>
            <a:r>
              <a:rPr lang="ru-RU" dirty="0"/>
              <a:t> 	</a:t>
            </a:r>
          </a:p>
          <a:p>
            <a:pPr fontAlgn="t"/>
            <a:r>
              <a:rPr lang="uk-UA" b="1" dirty="0" smtClean="0"/>
              <a:t>Тема </a:t>
            </a:r>
            <a:r>
              <a:rPr lang="uk-UA" b="1" dirty="0"/>
              <a:t>3.</a:t>
            </a:r>
            <a:r>
              <a:rPr lang="uk-UA" dirty="0"/>
              <a:t> </a:t>
            </a:r>
            <a:r>
              <a:rPr lang="ru-RU" dirty="0" err="1"/>
              <a:t>Методологія</a:t>
            </a:r>
            <a:r>
              <a:rPr lang="ru-RU" dirty="0"/>
              <a:t> формування та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</a:t>
            </a:r>
            <a:r>
              <a:rPr lang="ru-RU" dirty="0" err="1"/>
              <a:t>соціально-економічного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територій</a:t>
            </a:r>
            <a:r>
              <a:rPr lang="ru-RU" dirty="0"/>
              <a:t> 	</a:t>
            </a:r>
          </a:p>
          <a:p>
            <a:r>
              <a:rPr lang="uk-UA" b="1" dirty="0" smtClean="0"/>
              <a:t>Тема </a:t>
            </a:r>
            <a:r>
              <a:rPr lang="uk-UA" b="1" dirty="0"/>
              <a:t>4. </a:t>
            </a:r>
            <a:r>
              <a:rPr lang="ru-RU" dirty="0" err="1"/>
              <a:t>Систематизація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 та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соціально-економічного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територій</a:t>
            </a:r>
            <a:r>
              <a:rPr lang="ru-RU" dirty="0"/>
              <a:t> 	</a:t>
            </a:r>
          </a:p>
        </p:txBody>
      </p:sp>
      <p:sp>
        <p:nvSpPr>
          <p:cNvPr id="4" name="AutoShape 2" descr="Розвиток сільських територій під опікою служби зайнятості Сумщини – Новини  кожного дня. Сум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5" name="AutoShape 2" descr="Нормативно-правова база – Чернігівський ліцей №32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12867">
            <a:off x="1043608" y="4293096"/>
            <a:ext cx="3648222" cy="1654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701" y="4043771"/>
            <a:ext cx="3381375" cy="160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073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7314">
        <p14:switch dir="r"/>
      </p:transition>
    </mc:Choice>
    <mc:Fallback xmlns="">
      <p:transition spd="slow" advTm="731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Теми курсу</a:t>
            </a:r>
            <a:endParaRPr lang="uk-UA" b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15616" y="1772816"/>
            <a:ext cx="6984776" cy="2448272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 smtClean="0"/>
              <a:t>Тема </a:t>
            </a:r>
            <a:r>
              <a:rPr lang="uk-UA" b="1" dirty="0"/>
              <a:t>5. </a:t>
            </a:r>
            <a:r>
              <a:rPr lang="ru-RU" dirty="0" err="1"/>
              <a:t>Ієрархія</a:t>
            </a:r>
            <a:r>
              <a:rPr lang="ru-RU" dirty="0"/>
              <a:t> </a:t>
            </a:r>
            <a:r>
              <a:rPr lang="ru-RU" dirty="0" err="1"/>
              <a:t>стратегій</a:t>
            </a:r>
            <a:r>
              <a:rPr lang="ru-RU" dirty="0"/>
              <a:t> </a:t>
            </a:r>
            <a:r>
              <a:rPr lang="ru-RU" dirty="0" err="1"/>
              <a:t>соціально-економічного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територій</a:t>
            </a:r>
            <a:r>
              <a:rPr lang="ru-RU" dirty="0"/>
              <a:t> 	</a:t>
            </a:r>
          </a:p>
          <a:p>
            <a:r>
              <a:rPr lang="uk-UA" b="1" dirty="0" smtClean="0"/>
              <a:t>Тема </a:t>
            </a:r>
            <a:r>
              <a:rPr lang="uk-UA" b="1" dirty="0"/>
              <a:t>6.</a:t>
            </a:r>
            <a:r>
              <a:rPr lang="uk-UA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 формування </a:t>
            </a:r>
            <a:r>
              <a:rPr lang="ru-RU" dirty="0" err="1"/>
              <a:t>стратегій</a:t>
            </a:r>
            <a:r>
              <a:rPr lang="ru-RU" dirty="0"/>
              <a:t> </a:t>
            </a:r>
            <a:r>
              <a:rPr lang="ru-RU" dirty="0" err="1"/>
              <a:t>соціально-економічного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	</a:t>
            </a:r>
          </a:p>
          <a:p>
            <a:pPr fontAlgn="t"/>
            <a:r>
              <a:rPr lang="uk-UA" b="1" dirty="0" smtClean="0"/>
              <a:t>Тема </a:t>
            </a:r>
            <a:r>
              <a:rPr lang="uk-UA" b="1" dirty="0"/>
              <a:t>7.</a:t>
            </a:r>
            <a:r>
              <a:rPr lang="uk-UA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стратегій</a:t>
            </a:r>
            <a:r>
              <a:rPr lang="ru-RU" dirty="0"/>
              <a:t> та </a:t>
            </a:r>
            <a:r>
              <a:rPr lang="ru-RU" dirty="0" err="1"/>
              <a:t>програм</a:t>
            </a:r>
            <a:r>
              <a:rPr lang="ru-RU" dirty="0"/>
              <a:t> </a:t>
            </a:r>
            <a:r>
              <a:rPr lang="ru-RU" dirty="0" err="1"/>
              <a:t>регіонального</a:t>
            </a:r>
            <a:r>
              <a:rPr lang="ru-RU" dirty="0"/>
              <a:t> </a:t>
            </a:r>
            <a:r>
              <a:rPr lang="ru-RU" dirty="0" err="1"/>
              <a:t>соціально-економічного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	</a:t>
            </a:r>
          </a:p>
          <a:p>
            <a:pPr fontAlgn="t"/>
            <a:r>
              <a:rPr lang="uk-UA" b="1" dirty="0" smtClean="0"/>
              <a:t>Тема </a:t>
            </a:r>
            <a:r>
              <a:rPr lang="uk-UA" b="1" dirty="0"/>
              <a:t>8.</a:t>
            </a:r>
            <a:r>
              <a:rPr lang="uk-UA" dirty="0"/>
              <a:t> </a:t>
            </a:r>
            <a:r>
              <a:rPr lang="ru-RU" dirty="0"/>
              <a:t>Формування </a:t>
            </a:r>
            <a:r>
              <a:rPr lang="ru-RU" dirty="0" err="1"/>
              <a:t>регіональної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соціально-економічного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	</a:t>
            </a:r>
          </a:p>
          <a:p>
            <a:pPr fontAlgn="t"/>
            <a:endParaRPr lang="uk-UA" dirty="0"/>
          </a:p>
        </p:txBody>
      </p:sp>
      <p:pic>
        <p:nvPicPr>
          <p:cNvPr id="2049" name="Picture 1" descr="C:\Users\Наташа\Desktop\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221088"/>
            <a:ext cx="2961506" cy="1853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C:\Users\Наташа\Desktop\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221088"/>
            <a:ext cx="2665737" cy="1853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4300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6944">
        <p14:switch dir="r"/>
      </p:transition>
    </mc:Choice>
    <mc:Fallback xmlns="">
      <p:transition spd="slow" advTm="694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uk-UA" sz="4000" b="1" dirty="0"/>
              <a:t>У результаті вивчення навчальної дисципліни студент повинен</a:t>
            </a:r>
            <a:r>
              <a:rPr lang="uk-UA" b="1" dirty="0"/>
              <a:t/>
            </a:r>
            <a:br>
              <a:rPr lang="uk-UA" b="1" dirty="0"/>
            </a:br>
            <a:endParaRPr lang="uk-UA" b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599" y="1844824"/>
            <a:ext cx="7416825" cy="432048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uk-UA" b="1" dirty="0" smtClean="0"/>
              <a:t>Знати </a:t>
            </a:r>
            <a:r>
              <a:rPr lang="ru-RU" dirty="0" smtClean="0"/>
              <a:t> </a:t>
            </a:r>
            <a:r>
              <a:rPr lang="ru-RU" dirty="0" err="1"/>
              <a:t>особливості</a:t>
            </a:r>
            <a:r>
              <a:rPr lang="ru-RU" dirty="0"/>
              <a:t> формування </a:t>
            </a:r>
            <a:r>
              <a:rPr lang="ru-RU" dirty="0" err="1"/>
              <a:t>виробничої</a:t>
            </a:r>
            <a:r>
              <a:rPr lang="ru-RU" dirty="0"/>
              <a:t> </a:t>
            </a:r>
            <a:r>
              <a:rPr lang="ru-RU" dirty="0" err="1"/>
              <a:t>інфраструктури</a:t>
            </a:r>
            <a:r>
              <a:rPr lang="ru-RU" dirty="0"/>
              <a:t> </a:t>
            </a:r>
            <a:r>
              <a:rPr lang="ru-RU" dirty="0" err="1" smtClean="0"/>
              <a:t>економіки</a:t>
            </a:r>
            <a:r>
              <a:rPr lang="ru-RU" dirty="0"/>
              <a:t>; </a:t>
            </a:r>
            <a:r>
              <a:rPr lang="ru-RU" dirty="0" smtClean="0"/>
              <a:t> </a:t>
            </a:r>
            <a:r>
              <a:rPr lang="ru-RU" dirty="0" err="1"/>
              <a:t>демографічні</a:t>
            </a:r>
            <a:r>
              <a:rPr lang="ru-RU" dirty="0"/>
              <a:t> </a:t>
            </a:r>
            <a:r>
              <a:rPr lang="ru-RU" dirty="0" err="1"/>
              <a:t>тенденції</a:t>
            </a:r>
            <a:r>
              <a:rPr lang="ru-RU" dirty="0"/>
              <a:t> й </a:t>
            </a:r>
            <a:r>
              <a:rPr lang="ru-RU" dirty="0" err="1"/>
              <a:t>чинники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на них, стан і </a:t>
            </a:r>
            <a:r>
              <a:rPr lang="ru-RU" dirty="0" err="1"/>
              <a:t>особливості</a:t>
            </a:r>
            <a:r>
              <a:rPr lang="ru-RU" dirty="0"/>
              <a:t> формування </a:t>
            </a:r>
            <a:r>
              <a:rPr lang="ru-RU" dirty="0" err="1"/>
              <a:t>поселенської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в </a:t>
            </a:r>
            <a:r>
              <a:rPr lang="ru-RU" dirty="0" err="1"/>
              <a:t>країні</a:t>
            </a:r>
            <a:r>
              <a:rPr lang="ru-RU" dirty="0"/>
              <a:t>; </a:t>
            </a:r>
            <a:r>
              <a:rPr lang="ru-RU" dirty="0" smtClean="0"/>
              <a:t> </a:t>
            </a:r>
            <a:r>
              <a:rPr lang="ru-RU" dirty="0"/>
              <a:t>структуру </a:t>
            </a:r>
            <a:r>
              <a:rPr lang="ru-RU" dirty="0" err="1" smtClean="0"/>
              <a:t>життєвого</a:t>
            </a:r>
            <a:r>
              <a:rPr lang="ru-RU" dirty="0" smtClean="0"/>
              <a:t> </a:t>
            </a:r>
            <a:r>
              <a:rPr lang="ru-RU" dirty="0" err="1"/>
              <a:t>середовища</a:t>
            </a:r>
            <a:r>
              <a:rPr lang="ru-RU" dirty="0"/>
              <a:t> та </a:t>
            </a:r>
            <a:r>
              <a:rPr lang="ru-RU" dirty="0" err="1"/>
              <a:t>економічні</a:t>
            </a:r>
            <a:r>
              <a:rPr lang="ru-RU" dirty="0"/>
              <a:t> засади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 smtClean="0"/>
              <a:t>інфраструктури</a:t>
            </a:r>
            <a:r>
              <a:rPr lang="ru-RU" dirty="0" smtClean="0"/>
              <a:t>;  </a:t>
            </a:r>
            <a:r>
              <a:rPr lang="ru-RU" dirty="0" err="1"/>
              <a:t>організаційно-правові</a:t>
            </a:r>
            <a:r>
              <a:rPr lang="ru-RU" dirty="0"/>
              <a:t> засади й </a:t>
            </a:r>
            <a:r>
              <a:rPr lang="ru-RU" dirty="0" err="1"/>
              <a:t>матеріально-фінансову</a:t>
            </a:r>
            <a:r>
              <a:rPr lang="ru-RU" dirty="0"/>
              <a:t> базу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 smtClean="0"/>
              <a:t>територіями</a:t>
            </a:r>
            <a:r>
              <a:rPr lang="ru-RU" dirty="0"/>
              <a:t>; </a:t>
            </a:r>
            <a:r>
              <a:rPr lang="ru-RU" dirty="0" smtClean="0"/>
              <a:t> </a:t>
            </a:r>
            <a:r>
              <a:rPr lang="ru-RU" dirty="0" err="1"/>
              <a:t>концепцію</a:t>
            </a:r>
            <a:r>
              <a:rPr lang="ru-RU" dirty="0"/>
              <a:t> </a:t>
            </a:r>
            <a:r>
              <a:rPr lang="ru-RU" dirty="0" err="1"/>
              <a:t>реформування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та його </a:t>
            </a:r>
            <a:r>
              <a:rPr lang="ru-RU" dirty="0" err="1"/>
              <a:t>значення</a:t>
            </a:r>
            <a:r>
              <a:rPr lang="ru-RU" dirty="0"/>
              <a:t> для </a:t>
            </a:r>
            <a:r>
              <a:rPr lang="ru-RU" dirty="0" err="1" smtClean="0"/>
              <a:t>соціально-економічного</a:t>
            </a:r>
            <a:r>
              <a:rPr lang="ru-RU" dirty="0" smtClean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 smtClean="0"/>
              <a:t>територій</a:t>
            </a:r>
            <a:r>
              <a:rPr lang="ru-RU" dirty="0" smtClean="0"/>
              <a:t>. </a:t>
            </a:r>
            <a:endParaRPr lang="ru-RU" dirty="0" smtClean="0"/>
          </a:p>
          <a:p>
            <a:pPr algn="just"/>
            <a:endParaRPr lang="ru-RU" dirty="0"/>
          </a:p>
          <a:p>
            <a:r>
              <a:rPr lang="uk-UA" b="1" dirty="0" smtClean="0"/>
              <a:t>вміти</a:t>
            </a:r>
            <a:r>
              <a:rPr lang="uk-UA" dirty="0"/>
              <a:t>:</a:t>
            </a:r>
            <a:r>
              <a:rPr lang="uk-UA" b="1" dirty="0"/>
              <a:t> </a:t>
            </a:r>
            <a:r>
              <a:rPr lang="uk-UA" dirty="0"/>
              <a:t>аналізувати та оцінювати </a:t>
            </a:r>
            <a:r>
              <a:rPr lang="uk-UA" dirty="0" smtClean="0"/>
              <a:t>стан </a:t>
            </a:r>
            <a:r>
              <a:rPr lang="uk-UA" dirty="0"/>
              <a:t>розвитку </a:t>
            </a:r>
            <a:r>
              <a:rPr lang="uk-UA" dirty="0" smtClean="0"/>
              <a:t>територій </a:t>
            </a:r>
            <a:r>
              <a:rPr lang="uk-UA" dirty="0"/>
              <a:t>з економічної, соціальної, екологічної точки </a:t>
            </a:r>
            <a:r>
              <a:rPr lang="uk-UA" dirty="0" smtClean="0"/>
              <a:t>зору; </a:t>
            </a:r>
            <a:r>
              <a:rPr lang="ru-RU" dirty="0" err="1" smtClean="0"/>
              <a:t>розробляти</a:t>
            </a:r>
            <a:r>
              <a:rPr lang="ru-RU" dirty="0" smtClean="0"/>
              <a:t> </a:t>
            </a:r>
            <a:r>
              <a:rPr lang="ru-RU" dirty="0"/>
              <a:t>заходи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мікро</a:t>
            </a:r>
            <a:r>
              <a:rPr lang="ru-RU" dirty="0"/>
              <a:t>, мезо- й </a:t>
            </a:r>
            <a:r>
              <a:rPr lang="ru-RU" dirty="0" err="1" smtClean="0"/>
              <a:t>макрорівнях</a:t>
            </a:r>
            <a:r>
              <a:rPr lang="ru-RU" dirty="0" smtClean="0"/>
              <a:t>; </a:t>
            </a:r>
            <a:r>
              <a:rPr lang="ru-RU" dirty="0" err="1" smtClean="0"/>
              <a:t>аналізувати</a:t>
            </a:r>
            <a:r>
              <a:rPr lang="ru-RU" dirty="0" smtClean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адміністративно-територіального</a:t>
            </a:r>
            <a:r>
              <a:rPr lang="ru-RU" dirty="0"/>
              <a:t> </a:t>
            </a:r>
            <a:r>
              <a:rPr lang="ru-RU" dirty="0" err="1"/>
              <a:t>реформування</a:t>
            </a:r>
            <a:r>
              <a:rPr lang="ru-RU" dirty="0"/>
              <a:t> в </a:t>
            </a:r>
            <a:r>
              <a:rPr lang="ru-RU" dirty="0" err="1"/>
              <a:t>країні</a:t>
            </a:r>
            <a:r>
              <a:rPr lang="ru-RU" dirty="0"/>
              <a:t>; </a:t>
            </a:r>
            <a:r>
              <a:rPr lang="ru-RU" dirty="0" err="1" smtClean="0"/>
              <a:t>формувати</a:t>
            </a:r>
            <a:r>
              <a:rPr lang="ru-RU" dirty="0" smtClean="0"/>
              <a:t> </a:t>
            </a:r>
            <a:r>
              <a:rPr lang="ru-RU" dirty="0" err="1"/>
              <a:t>механізм</a:t>
            </a:r>
            <a:r>
              <a:rPr lang="ru-RU" dirty="0"/>
              <a:t> </a:t>
            </a:r>
            <a:r>
              <a:rPr lang="ru-RU" dirty="0" err="1"/>
              <a:t>залучення</a:t>
            </a:r>
            <a:r>
              <a:rPr lang="ru-RU" dirty="0"/>
              <a:t> </a:t>
            </a:r>
            <a:r>
              <a:rPr lang="ru-RU" dirty="0" err="1"/>
              <a:t>матеріальних</a:t>
            </a:r>
            <a:r>
              <a:rPr lang="ru-RU" dirty="0"/>
              <a:t>, </a:t>
            </a:r>
            <a:r>
              <a:rPr lang="ru-RU" dirty="0" err="1"/>
              <a:t>фінансових</a:t>
            </a:r>
            <a:r>
              <a:rPr lang="ru-RU" dirty="0"/>
              <a:t>, </a:t>
            </a:r>
            <a:r>
              <a:rPr lang="ru-RU" dirty="0" err="1"/>
              <a:t>трудових</a:t>
            </a:r>
            <a:r>
              <a:rPr lang="ru-RU" dirty="0"/>
              <a:t> і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для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smtClean="0"/>
              <a:t>; </a:t>
            </a:r>
            <a:r>
              <a:rPr lang="ru-RU" dirty="0" err="1" smtClean="0"/>
              <a:t>обґрунтувати</a:t>
            </a:r>
            <a:r>
              <a:rPr lang="ru-RU" dirty="0" smtClean="0"/>
              <a:t> </a:t>
            </a:r>
            <a:r>
              <a:rPr lang="ru-RU" dirty="0" err="1"/>
              <a:t>напрями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й </a:t>
            </a:r>
            <a:r>
              <a:rPr lang="ru-RU" dirty="0" err="1"/>
              <a:t>удосконалення</a:t>
            </a:r>
            <a:r>
              <a:rPr lang="ru-RU" dirty="0"/>
              <a:t> </a:t>
            </a:r>
            <a:r>
              <a:rPr lang="ru-RU" dirty="0" err="1"/>
              <a:t>виробничої</a:t>
            </a:r>
            <a:r>
              <a:rPr lang="ru-RU" dirty="0"/>
              <a:t> й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 smtClean="0"/>
              <a:t>інфраструктури</a:t>
            </a:r>
            <a:r>
              <a:rPr lang="ru-RU" dirty="0" smtClean="0"/>
              <a:t> 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5794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5341">
        <p14:switch dir="r"/>
      </p:transition>
    </mc:Choice>
    <mc:Fallback xmlns="">
      <p:transition spd="slow" advTm="1534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3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5|2.4|2.9|2.5|2.4|2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3.2|3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6.9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160</TotalTime>
  <Words>357</Words>
  <Application>Microsoft Office PowerPoint</Application>
  <PresentationFormat>Экран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Кнопка</vt:lpstr>
      <vt:lpstr>СОЦІАЛЬНО-ЕКОНОМІЧНИЙ РОЗВИТОК ТЕРИТОРІЙ  </vt:lpstr>
      <vt:lpstr>Презентация PowerPoint</vt:lpstr>
      <vt:lpstr>Мета вивчення навчального курсу</vt:lpstr>
      <vt:lpstr>Головними завданнями курсу є : </vt:lpstr>
      <vt:lpstr>Курс   “СОЦІАЛЬНО-ЕКОНОМІЧНИЙ РОЗВИТОК ТЕРИТОРІЙ ”</vt:lpstr>
      <vt:lpstr>Теми курсу</vt:lpstr>
      <vt:lpstr>Теми курсу</vt:lpstr>
      <vt:lpstr>У результаті вивчення навчальної дисципліни студент повинен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ЗОВНІШНЬОЕКОНОМІЧНОЇ ДІЯЛЬНОСТІ ПІДПРИЄМСТВА</dc:title>
  <dc:creator>Наташа</dc:creator>
  <cp:lastModifiedBy>Наташа</cp:lastModifiedBy>
  <cp:revision>24</cp:revision>
  <dcterms:created xsi:type="dcterms:W3CDTF">2016-01-28T05:54:17Z</dcterms:created>
  <dcterms:modified xsi:type="dcterms:W3CDTF">2022-12-29T18:02:00Z</dcterms:modified>
</cp:coreProperties>
</file>