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вдяки Асоціації міст України 12 громад Київської області отримали понад  103 млн грн. державної субвенції на соціально-економічний розвиток -  Переяславська міська ра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05" y="90381"/>
            <a:ext cx="4644008" cy="30610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43012"/>
            <a:ext cx="6768752" cy="182809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СОЦІАЛЬНО-</a:t>
            </a:r>
            <a:r>
              <a:rPr lang="uk-UA" sz="3600" b="1" dirty="0" smtClean="0"/>
              <a:t>ЕКОНОМІЧНИЙ РОЗВИТОК </a:t>
            </a:r>
            <a:r>
              <a:rPr lang="uk-UA" sz="3600" b="1" dirty="0"/>
              <a:t>ТЕРИТОРІЙ </a:t>
            </a:r>
            <a:r>
              <a:rPr lang="uk-UA" b="1" dirty="0"/>
              <a:t> 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9100"/>
            <a:ext cx="7776864" cy="14732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Рівень </a:t>
            </a:r>
            <a:r>
              <a:rPr lang="uk-UA" b="1" dirty="0">
                <a:solidFill>
                  <a:schemeClr val="tx1"/>
                </a:solidFill>
              </a:rPr>
              <a:t>підготовки </a:t>
            </a:r>
            <a:r>
              <a:rPr lang="uk-UA" b="1" dirty="0" smtClean="0">
                <a:solidFill>
                  <a:schemeClr val="tx1"/>
                </a:solidFill>
              </a:rPr>
              <a:t>бакалаврів 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спеціальності 051 Економіка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Освітньо-професійна програма «Економіка та управління ринком землі»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AutoShape 2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3136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5" y="764704"/>
            <a:ext cx="7848873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dirty="0"/>
              <a:t>Курс  </a:t>
            </a:r>
            <a:r>
              <a:rPr lang="uk-UA" sz="2600" dirty="0" smtClean="0"/>
              <a:t>«</a:t>
            </a:r>
            <a:r>
              <a:rPr lang="uk-UA" b="1" dirty="0" smtClean="0"/>
              <a:t>Соціально-економічний розвиток територій </a:t>
            </a:r>
            <a:r>
              <a:rPr lang="uk-UA" sz="2600" dirty="0" smtClean="0"/>
              <a:t>» </a:t>
            </a:r>
            <a:r>
              <a:rPr lang="uk-UA" sz="2600" dirty="0"/>
              <a:t>– це </a:t>
            </a:r>
            <a:r>
              <a:rPr lang="uk-UA" sz="2600" dirty="0" smtClean="0"/>
              <a:t>вибіркова дисципліна</a:t>
            </a:r>
            <a:r>
              <a:rPr lang="uk-UA" sz="2600" dirty="0"/>
              <a:t>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</a:t>
            </a:r>
            <a:r>
              <a:rPr lang="uk-UA" sz="2600" dirty="0" smtClean="0"/>
              <a:t>«Національна та регіональна економіка», «Ресурсний потенціал територій», </a:t>
            </a:r>
            <a:r>
              <a:rPr lang="uk-UA" sz="2600" dirty="0" smtClean="0"/>
              <a:t>«</a:t>
            </a:r>
            <a:r>
              <a:rPr lang="uk-UA" sz="2600" dirty="0"/>
              <a:t>Стратегічне </a:t>
            </a:r>
            <a:r>
              <a:rPr lang="uk-UA" sz="2600" dirty="0" smtClean="0"/>
              <a:t>планування розвитку територій</a:t>
            </a:r>
            <a:r>
              <a:rPr lang="uk-UA" sz="3200" dirty="0" smtClean="0"/>
              <a:t>»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3" name="AutoShape 2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348880"/>
            <a:ext cx="7264317" cy="36667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600" dirty="0" smtClean="0"/>
              <a:t>надання </a:t>
            </a:r>
            <a:r>
              <a:rPr lang="uk-UA" sz="3600" dirty="0"/>
              <a:t>знань студентам про об’єктивні закономірності, реальні процеси та специфічні особливості розвитку </a:t>
            </a:r>
            <a:r>
              <a:rPr lang="uk-UA" sz="3600" dirty="0" smtClean="0"/>
              <a:t> </a:t>
            </a:r>
            <a:r>
              <a:rPr lang="uk-UA" sz="3600" dirty="0"/>
              <a:t>територій </a:t>
            </a:r>
            <a:r>
              <a:rPr lang="uk-UA" sz="3600" dirty="0" smtClean="0"/>
              <a:t>в </a:t>
            </a:r>
            <a:r>
              <a:rPr lang="uk-UA" sz="3600" dirty="0"/>
              <a:t>ринкових умовах, а також формування практичних навичок аналізу сучасного стану соціально-економічного розвитку </a:t>
            </a:r>
            <a:r>
              <a:rPr lang="uk-UA" sz="3600" dirty="0" smtClean="0"/>
              <a:t>територій</a:t>
            </a:r>
            <a:r>
              <a:rPr lang="uk-UA" sz="3600" dirty="0"/>
              <a:t>, виявлення диспропорцій у розвитку його елементної бази та розробка заходів по їх подоланню</a:t>
            </a:r>
            <a:r>
              <a:rPr lang="uk-UA" sz="3600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</a:t>
            </a:r>
            <a:r>
              <a:rPr lang="uk-UA" b="1" dirty="0" smtClean="0"/>
              <a:t>є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752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</a:t>
            </a:r>
            <a:r>
              <a:rPr lang="ru-RU" sz="2000" dirty="0" err="1"/>
              <a:t>розглянути</a:t>
            </a:r>
            <a:r>
              <a:rPr lang="ru-RU" sz="2000" dirty="0"/>
              <a:t> </a:t>
            </a:r>
            <a:r>
              <a:rPr lang="ru-RU" sz="2000" dirty="0" err="1"/>
              <a:t>взаємозв’язок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економічним</a:t>
            </a:r>
            <a:r>
              <a:rPr lang="ru-RU" sz="2000" dirty="0"/>
              <a:t> </a:t>
            </a:r>
            <a:r>
              <a:rPr lang="ru-RU" sz="2000" dirty="0" err="1"/>
              <a:t>зростанням</a:t>
            </a:r>
            <a:r>
              <a:rPr lang="ru-RU" sz="2000" dirty="0"/>
              <a:t> та </a:t>
            </a:r>
            <a:r>
              <a:rPr lang="ru-RU" sz="2000" dirty="0" err="1"/>
              <a:t>соціальним</a:t>
            </a:r>
            <a:r>
              <a:rPr lang="ru-RU" sz="2000" dirty="0"/>
              <a:t> </a:t>
            </a:r>
            <a:r>
              <a:rPr lang="ru-RU" sz="2000" dirty="0" err="1"/>
              <a:t>розвитком</a:t>
            </a:r>
            <a:r>
              <a:rPr lang="ru-RU" sz="2000" dirty="0"/>
              <a:t> </a:t>
            </a:r>
            <a:r>
              <a:rPr lang="ru-RU" sz="2000" dirty="0" err="1"/>
              <a:t>територій</a:t>
            </a:r>
            <a:r>
              <a:rPr lang="ru-RU" sz="2000" dirty="0"/>
              <a:t>; 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описати</a:t>
            </a:r>
            <a:r>
              <a:rPr lang="ru-RU" sz="2000" dirty="0"/>
              <a:t> основні </a:t>
            </a:r>
            <a:r>
              <a:rPr lang="ru-RU" sz="2000" dirty="0" err="1"/>
              <a:t>глобальні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та </a:t>
            </a:r>
            <a:r>
              <a:rPr lang="ru-RU" sz="2000" dirty="0" err="1"/>
              <a:t>висвітлити</a:t>
            </a:r>
            <a:r>
              <a:rPr lang="ru-RU" sz="2000" dirty="0"/>
              <a:t> </a:t>
            </a:r>
            <a:r>
              <a:rPr lang="ru-RU" sz="2000" dirty="0" err="1"/>
              <a:t>актуальність</a:t>
            </a:r>
            <a:r>
              <a:rPr lang="ru-RU" sz="2000" dirty="0"/>
              <a:t> та </a:t>
            </a:r>
            <a:r>
              <a:rPr lang="ru-RU" sz="2000" dirty="0" err="1"/>
              <a:t>пріоритети</a:t>
            </a:r>
            <a:r>
              <a:rPr lang="ru-RU" sz="2000" dirty="0"/>
              <a:t> </a:t>
            </a:r>
            <a:r>
              <a:rPr lang="ru-RU" sz="2000" dirty="0" err="1"/>
              <a:t>ефективного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територій</a:t>
            </a:r>
            <a:r>
              <a:rPr lang="ru-RU" sz="2000" dirty="0"/>
              <a:t>; 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економічного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регіону</a:t>
            </a:r>
            <a:r>
              <a:rPr lang="ru-RU" sz="2000" dirty="0"/>
              <a:t> та </a:t>
            </a:r>
            <a:r>
              <a:rPr lang="ru-RU" sz="2000" dirty="0" err="1"/>
              <a:t>регіональному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як головного </a:t>
            </a:r>
            <a:r>
              <a:rPr lang="ru-RU" sz="2000" dirty="0" err="1"/>
              <a:t>чинника</a:t>
            </a:r>
            <a:r>
              <a:rPr lang="ru-RU" sz="2000" dirty="0"/>
              <a:t> і </a:t>
            </a:r>
            <a:r>
              <a:rPr lang="ru-RU" sz="2000" dirty="0" err="1"/>
              <a:t>показника</a:t>
            </a:r>
            <a:r>
              <a:rPr lang="ru-RU" sz="2000" dirty="0"/>
              <a:t> </a:t>
            </a:r>
            <a:r>
              <a:rPr lang="ru-RU" sz="2000" dirty="0" err="1"/>
              <a:t>суспільного</a:t>
            </a:r>
            <a:r>
              <a:rPr lang="ru-RU" sz="2000" dirty="0"/>
              <a:t> </a:t>
            </a:r>
            <a:r>
              <a:rPr lang="ru-RU" sz="2000" dirty="0" err="1"/>
              <a:t>прогресу</a:t>
            </a:r>
            <a:r>
              <a:rPr lang="ru-RU" sz="2000" dirty="0"/>
              <a:t> та його </a:t>
            </a:r>
            <a:r>
              <a:rPr lang="ru-RU" sz="2000" dirty="0" err="1"/>
              <a:t>місце</a:t>
            </a:r>
            <a:r>
              <a:rPr lang="ru-RU" sz="2000" dirty="0"/>
              <a:t> у </a:t>
            </a:r>
            <a:r>
              <a:rPr lang="ru-RU" sz="2000" dirty="0" err="1"/>
              <a:t>регіональній</a:t>
            </a:r>
            <a:r>
              <a:rPr lang="ru-RU" sz="2000" dirty="0"/>
              <a:t> </a:t>
            </a:r>
            <a:r>
              <a:rPr lang="ru-RU" sz="2000" dirty="0" err="1"/>
              <a:t>підсистемі</a:t>
            </a:r>
            <a:r>
              <a:rPr lang="ru-RU" sz="2000" dirty="0"/>
              <a:t>; </a:t>
            </a:r>
          </a:p>
          <a:p>
            <a:r>
              <a:rPr lang="uk-UA" sz="2000" dirty="0"/>
              <a:t>- проаналізувати </a:t>
            </a:r>
            <a:r>
              <a:rPr lang="uk-UA" sz="2000" dirty="0" err="1"/>
              <a:t>соціо-економічну</a:t>
            </a:r>
            <a:r>
              <a:rPr lang="uk-UA" sz="2000" dirty="0"/>
              <a:t> систему територій як сукупність соціальної, економічної, підсистем, гармонійно об’єднаних у ціле, що породжує нову якість територіального розвитку; </a:t>
            </a:r>
          </a:p>
          <a:p>
            <a:r>
              <a:rPr lang="uk-UA" sz="2000" dirty="0"/>
              <a:t>- розглянути теорії регіональної економіки. </a:t>
            </a:r>
            <a:endParaRPr lang="uk-UA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>“СОЦІАЛЬНО-ЕКОНОМІЧНИЙ РОЗВИТОК ТЕРИТОРІЙ ”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077072"/>
            <a:ext cx="7408333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складається з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таких тем</a:t>
            </a:r>
            <a:endParaRPr lang="uk-UA" sz="3200" i="1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Теми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772817"/>
            <a:ext cx="7128793" cy="2448272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uk-UA" b="1" dirty="0"/>
              <a:t>Тема 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uk-UA" b="1" dirty="0" smtClean="0"/>
              <a:t>Тема </a:t>
            </a:r>
            <a:r>
              <a:rPr lang="uk-UA" b="1" dirty="0"/>
              <a:t>2.</a:t>
            </a:r>
            <a:r>
              <a:rPr lang="uk-UA" dirty="0"/>
              <a:t> </a:t>
            </a:r>
            <a:r>
              <a:rPr lang="ru-RU" dirty="0" err="1"/>
              <a:t>Інституційно-правова</a:t>
            </a:r>
            <a:r>
              <a:rPr lang="ru-RU" dirty="0"/>
              <a:t> база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	</a:t>
            </a:r>
          </a:p>
          <a:p>
            <a:pPr fontAlgn="t"/>
            <a:r>
              <a:rPr lang="uk-UA" b="1" dirty="0" smtClean="0"/>
              <a:t>Тема </a:t>
            </a:r>
            <a:r>
              <a:rPr lang="uk-UA" b="1" dirty="0"/>
              <a:t>3.</a:t>
            </a:r>
            <a:r>
              <a:rPr lang="uk-UA" dirty="0"/>
              <a:t> </a:t>
            </a:r>
            <a:r>
              <a:rPr lang="ru-RU" dirty="0" err="1"/>
              <a:t>Методологія</a:t>
            </a:r>
            <a:r>
              <a:rPr lang="ru-RU" dirty="0"/>
              <a:t> формування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	</a:t>
            </a:r>
          </a:p>
          <a:p>
            <a:r>
              <a:rPr lang="uk-UA" b="1" dirty="0" smtClean="0"/>
              <a:t>Тема </a:t>
            </a:r>
            <a:r>
              <a:rPr lang="uk-UA" b="1" dirty="0"/>
              <a:t>4. </a:t>
            </a:r>
            <a:r>
              <a:rPr lang="ru-RU" dirty="0" err="1"/>
              <a:t>Систематизація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та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	</a:t>
            </a:r>
          </a:p>
        </p:txBody>
      </p:sp>
      <p:sp>
        <p:nvSpPr>
          <p:cNvPr id="4" name="AutoShape 2" descr="Розвиток сільських територій під опікою служби зайнятості Сумщини – Новини  кожного дня. Су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2" descr="Нормативно-правова база – Чернігівський ліцей №3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2867">
            <a:off x="1043608" y="4293096"/>
            <a:ext cx="3648222" cy="165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01" y="4043771"/>
            <a:ext cx="3381375" cy="16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772816"/>
            <a:ext cx="6984776" cy="244827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Тема </a:t>
            </a:r>
            <a:r>
              <a:rPr lang="uk-UA" b="1" dirty="0"/>
              <a:t>5. </a:t>
            </a:r>
            <a:r>
              <a:rPr lang="ru-RU" dirty="0" err="1"/>
              <a:t>Ієрархія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	</a:t>
            </a:r>
          </a:p>
          <a:p>
            <a:r>
              <a:rPr lang="uk-UA" b="1" dirty="0" smtClean="0"/>
              <a:t>Тема </a:t>
            </a:r>
            <a:r>
              <a:rPr lang="uk-UA" b="1" dirty="0"/>
              <a:t>6.</a:t>
            </a:r>
            <a:r>
              <a:rPr lang="uk-UA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формування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	</a:t>
            </a:r>
          </a:p>
          <a:p>
            <a:pPr fontAlgn="t"/>
            <a:r>
              <a:rPr lang="uk-UA" b="1" dirty="0" smtClean="0"/>
              <a:t>Тема </a:t>
            </a:r>
            <a:r>
              <a:rPr lang="uk-UA" b="1" dirty="0"/>
              <a:t>7.</a:t>
            </a:r>
            <a:r>
              <a:rPr lang="uk-UA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та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	</a:t>
            </a:r>
          </a:p>
          <a:p>
            <a:pPr fontAlgn="t"/>
            <a:r>
              <a:rPr lang="uk-UA" b="1" dirty="0" smtClean="0"/>
              <a:t>Тема </a:t>
            </a:r>
            <a:r>
              <a:rPr lang="uk-UA" b="1" dirty="0"/>
              <a:t>8.</a:t>
            </a:r>
            <a:r>
              <a:rPr lang="uk-UA" dirty="0"/>
              <a:t> </a:t>
            </a:r>
            <a:r>
              <a:rPr lang="ru-RU" dirty="0"/>
              <a:t>Формування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	</a:t>
            </a:r>
          </a:p>
          <a:p>
            <a:pPr fontAlgn="t"/>
            <a:endParaRPr lang="uk-UA" dirty="0"/>
          </a:p>
        </p:txBody>
      </p:sp>
      <p:pic>
        <p:nvPicPr>
          <p:cNvPr id="2049" name="Picture 1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21088"/>
            <a:ext cx="2961506" cy="185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Наташа\Deskto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8"/>
            <a:ext cx="2665737" cy="185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У результаті вивчення навчальної дисципліни студент повинен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844824"/>
            <a:ext cx="7416825" cy="43204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Знати 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формування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 smtClean="0"/>
              <a:t>економіки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демографічні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й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них, стан і </a:t>
            </a:r>
            <a:r>
              <a:rPr lang="ru-RU" dirty="0" err="1"/>
              <a:t>особливості</a:t>
            </a:r>
            <a:r>
              <a:rPr lang="ru-RU" dirty="0"/>
              <a:t> формування </a:t>
            </a:r>
            <a:r>
              <a:rPr lang="ru-RU" dirty="0" err="1"/>
              <a:t>поселенської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/>
              <a:t>структуру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економічні</a:t>
            </a:r>
            <a:r>
              <a:rPr lang="ru-RU" dirty="0"/>
              <a:t> засади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;  </a:t>
            </a:r>
            <a:r>
              <a:rPr lang="ru-RU" dirty="0" err="1"/>
              <a:t>організаційно-правові</a:t>
            </a:r>
            <a:r>
              <a:rPr lang="ru-RU" dirty="0"/>
              <a:t> засади й </a:t>
            </a:r>
            <a:r>
              <a:rPr lang="ru-RU" dirty="0" err="1"/>
              <a:t>матеріально-фінансову</a:t>
            </a:r>
            <a:r>
              <a:rPr lang="ru-RU" dirty="0"/>
              <a:t> базу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 smtClean="0"/>
              <a:t>територіями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його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r>
              <a:rPr lang="uk-UA" b="1" dirty="0" smtClean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аналізувати та оцінювати </a:t>
            </a:r>
            <a:r>
              <a:rPr lang="uk-UA" dirty="0" smtClean="0"/>
              <a:t>стан </a:t>
            </a:r>
            <a:r>
              <a:rPr lang="uk-UA" dirty="0"/>
              <a:t>розвитку </a:t>
            </a:r>
            <a:r>
              <a:rPr lang="uk-UA" dirty="0" smtClean="0"/>
              <a:t>територій </a:t>
            </a:r>
            <a:r>
              <a:rPr lang="uk-UA" dirty="0"/>
              <a:t>з економічної, соціальної, екологічної точки </a:t>
            </a:r>
            <a:r>
              <a:rPr lang="uk-UA" dirty="0" smtClean="0"/>
              <a:t>зору;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/>
              <a:t>заходи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мікро</a:t>
            </a:r>
            <a:r>
              <a:rPr lang="ru-RU" dirty="0"/>
              <a:t>, мезо- й </a:t>
            </a:r>
            <a:r>
              <a:rPr lang="ru-RU" dirty="0" err="1" smtClean="0"/>
              <a:t>макрорівнях</a:t>
            </a:r>
            <a:r>
              <a:rPr lang="ru-RU" dirty="0" smtClean="0"/>
              <a:t>;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адміністративно-територіального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, </a:t>
            </a:r>
            <a:r>
              <a:rPr lang="ru-RU" dirty="0" err="1"/>
              <a:t>трудових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smtClean="0"/>
              <a:t>; </a:t>
            </a:r>
            <a:r>
              <a:rPr lang="ru-RU" dirty="0" err="1" smtClean="0"/>
              <a:t>обґрунтувати</a:t>
            </a:r>
            <a:r>
              <a:rPr lang="ru-RU" dirty="0" smtClean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й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й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160</TotalTime>
  <Words>357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СОЦІАЛЬНО-ЕКОНОМІЧНИЙ РОЗВИТОК ТЕРИТОРІЙ  </vt:lpstr>
      <vt:lpstr>Презентация PowerPoint</vt:lpstr>
      <vt:lpstr>Мета вивчення навчального курсу</vt:lpstr>
      <vt:lpstr>Головними завданнями курсу є : </vt:lpstr>
      <vt:lpstr>Курс   “СОЦІАЛЬНО-ЕКОНОМІЧНИЙ РОЗВИТОК ТЕРИТОРІЙ ”</vt:lpstr>
      <vt:lpstr>Теми курсу</vt:lpstr>
      <vt:lpstr>Теми курсу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24</cp:revision>
  <dcterms:created xsi:type="dcterms:W3CDTF">2016-01-28T05:54:17Z</dcterms:created>
  <dcterms:modified xsi:type="dcterms:W3CDTF">2022-12-29T18:02:00Z</dcterms:modified>
</cp:coreProperties>
</file>