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F9DD7-E4BC-4527-8F4C-439574DB0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30200"/>
            <a:ext cx="7766936" cy="2070100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моделі та дослідження </a:t>
            </a:r>
            <a:r>
              <a:rPr lang="uk-U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-нечіткої системи управління недетермінованими економічними об’єктами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1F78CF-8848-4192-B185-190A76E350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4</a:t>
            </a:r>
          </a:p>
        </p:txBody>
      </p:sp>
    </p:spTree>
    <p:extLst>
      <p:ext uri="{BB962C8B-B14F-4D97-AF65-F5344CB8AC3E}">
        <p14:creationId xmlns:p14="http://schemas.microsoft.com/office/powerpoint/2010/main" val="55572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97FFAE-0B8B-4AFF-A982-D4609D45C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5901"/>
            <a:ext cx="10358966" cy="13715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представленої системи складається з семи нечітких правил і виглядає наступним чином</a:t>
            </a:r>
            <a:r>
              <a:rPr lang="uk-UA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9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 даних в ANFIS</a:t>
            </a:r>
            <a:endParaRPr lang="uk-UA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 algn="r">
              <a:buNone/>
            </a:pPr>
            <a:r>
              <a:rPr lang="uk-UA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6" name="Рисунок 175">
            <a:extLst>
              <a:ext uri="{FF2B5EF4-FFF2-40B4-BE49-F238E27FC236}">
                <a16:creationId xmlns:a16="http://schemas.microsoft.com/office/drawing/2014/main" id="{EEF34945-C48D-4D26-8834-BA187D24C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587500"/>
            <a:ext cx="6580332" cy="5035458"/>
          </a:xfrm>
          <a:prstGeom prst="rect">
            <a:avLst/>
          </a:prstGeom>
        </p:spPr>
      </p:pic>
      <p:sp>
        <p:nvSpPr>
          <p:cNvPr id="178" name="TextBox 177">
            <a:extLst>
              <a:ext uri="{FF2B5EF4-FFF2-40B4-BE49-F238E27FC236}">
                <a16:creationId xmlns:a16="http://schemas.microsoft.com/office/drawing/2014/main" id="{9D66947A-7452-4588-BBE3-BB70DCB479E1}"/>
              </a:ext>
            </a:extLst>
          </p:cNvPr>
          <p:cNvSpPr txBox="1"/>
          <p:nvPr/>
        </p:nvSpPr>
        <p:spPr>
          <a:xfrm>
            <a:off x="8610600" y="3797772"/>
            <a:ext cx="2324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 Введення 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ANFIS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473871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9A0737-14B6-4618-8DA7-392707A0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57201"/>
            <a:ext cx="8596668" cy="5584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5 Вхідні та вихідні функції приналежності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611E87-254D-4155-8331-54345925D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44" y="368300"/>
            <a:ext cx="11345676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0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E534AA-2319-4E18-A97E-CE4707536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49899"/>
            <a:ext cx="8596668" cy="491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ANFIS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B3E1DD-7082-4E03-966C-FD330AD3F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0"/>
            <a:ext cx="10081522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B35505-F913-4A68-AF1D-2D22DC52B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422900"/>
            <a:ext cx="8596668" cy="618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Рис.7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-нечіткої моделі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ANFIS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63D10C-99B6-4D9C-8601-CD0784C05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246827"/>
            <a:ext cx="7778247" cy="516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31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A3E705-9349-4984-A701-809ADE68E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4" y="5968999"/>
            <a:ext cx="8596668" cy="567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8 Порядок перегляду правил у нечіткій системі висновків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57A266-30CC-42B3-8F19-9BB9102BE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1" y="520700"/>
            <a:ext cx="8363457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81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DE9E-90E8-4EE6-89D9-ECC475367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4" y="6184899"/>
            <a:ext cx="8596668" cy="516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9 Результати роботи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нейронечіткої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 управління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C2B707-4DEC-490C-AB09-1F550E29D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51" y="622300"/>
            <a:ext cx="9116506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68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78EDE3-7CBB-4A53-8754-062979781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234" y="6235813"/>
            <a:ext cx="8596668" cy="567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10 Візуалізація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-нечіткої моделі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ANFIS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B26178-4652-4BF1-B39E-9360EBCD3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9" y="54524"/>
            <a:ext cx="8027649" cy="618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4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CA169D-B84E-464A-B219-4605F7B36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47701"/>
            <a:ext cx="8596668" cy="5393662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Питання: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1.Теоретичний огляд.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Модель дискретної автоматизованої системи управління.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Побудова та реалізація системи ANFIS.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123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C4A393-42F8-4F53-865B-A6FCD4DDD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4" y="446089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1.Теоретичний огляд.</a:t>
            </a:r>
          </a:p>
          <a:p>
            <a:pPr marL="0" indent="0" algn="just">
              <a:buNone/>
            </a:pPr>
            <a:endPara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із методів побудови сучасних систем управління є синтез інтелектуальних систем на основі </a:t>
            </a:r>
            <a:r>
              <a:rPr lang="uk-UA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-нечітких систем. </a:t>
            </a:r>
          </a:p>
          <a:p>
            <a:pPr marL="0" indent="0" algn="just">
              <a:buNone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проблеми відстеження траєкторій та управління об’єктом у зоні дискретного часу на основі двох нейронних мереж (NN)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8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EC392A-6BCA-4E38-A6DB-D245F3154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84201"/>
            <a:ext cx="9279466" cy="5457162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Модель дискретної автоматизованої системи управління.</a:t>
            </a:r>
          </a:p>
          <a:p>
            <a:pPr marL="0" indent="0">
              <a:buNone/>
            </a:pPr>
            <a:endPara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40142E-C956-49B8-A54A-FEB7A069E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6" y="1231900"/>
            <a:ext cx="9115846" cy="3784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62D836-BA2E-4436-A93E-5E9E0E561360}"/>
                  </a:ext>
                </a:extLst>
              </p:cNvPr>
              <p:cNvSpPr txBox="1"/>
              <p:nvPr/>
            </p:nvSpPr>
            <p:spPr>
              <a:xfrm>
                <a:off x="803916" y="4836434"/>
                <a:ext cx="10092684" cy="2336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uk-UA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1 Модель дискретної автоматизованої системи управління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uk-UA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де: </a:t>
                </a:r>
                <a:endParaRPr lang="ru-RU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uk-UA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uk-UA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uk-UA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uk-UA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uk-UA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вектори вхідних параметрів автоматизованої системи;</a:t>
                </a:r>
                <a:endParaRPr lang="ru-RU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uk-UA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𝑝𝑟</m:t>
                        </m:r>
                      </m:sub>
                    </m:sSub>
                  </m:oMath>
                </a14:m>
                <a:r>
                  <a:rPr lang="uk-UA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функції об’єкта (підприємства);</a:t>
                </a:r>
                <a:endParaRPr lang="ru-RU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𝜉</m:t>
                    </m:r>
                    <m:r>
                      <a:rPr lang="uk-UA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uk-UA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uk-UA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uk-UA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вектори зовнішніх збурень на системі управління. </a:t>
                </a:r>
                <a:endParaRPr lang="ru-RU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uk-UA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62D836-BA2E-4436-A93E-5E9E0E561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6" y="4836434"/>
                <a:ext cx="10092684" cy="2336858"/>
              </a:xfrm>
              <a:prstGeom prst="rect">
                <a:avLst/>
              </a:prstGeom>
              <a:blipFill>
                <a:blip r:embed="rId3"/>
                <a:stretch>
                  <a:fillRect l="-966" t="-208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35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E57E010-F64E-43A0-B2B5-45A0BD68E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980" y="231154"/>
            <a:ext cx="8375820" cy="4800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9516DC-77A2-4A0E-A872-BB41F8A5D6E3}"/>
              </a:ext>
            </a:extLst>
          </p:cNvPr>
          <p:cNvSpPr txBox="1"/>
          <p:nvPr/>
        </p:nvSpPr>
        <p:spPr>
          <a:xfrm>
            <a:off x="717550" y="5131485"/>
            <a:ext cx="9239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Рис.2 Модель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-нечіткої системи управління недетермінованими об’єктами </a:t>
            </a:r>
          </a:p>
        </p:txBody>
      </p:sp>
    </p:spTree>
    <p:extLst>
      <p:ext uri="{BB962C8B-B14F-4D97-AF65-F5344CB8AC3E}">
        <p14:creationId xmlns:p14="http://schemas.microsoft.com/office/powerpoint/2010/main" val="106739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D2F7E56-3A39-4EAA-B034-CB341C736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360573"/>
            <a:ext cx="6731000" cy="5152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C6B131-E9DB-4438-A0FF-0421EEB8C910}"/>
              </a:ext>
            </a:extLst>
          </p:cNvPr>
          <p:cNvSpPr txBox="1"/>
          <p:nvPr/>
        </p:nvSpPr>
        <p:spPr>
          <a:xfrm>
            <a:off x="711200" y="5663684"/>
            <a:ext cx="7677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3 Структурний вигляд системи ANFIS</a:t>
            </a:r>
          </a:p>
        </p:txBody>
      </p:sp>
    </p:spTree>
    <p:extLst>
      <p:ext uri="{BB962C8B-B14F-4D97-AF65-F5344CB8AC3E}">
        <p14:creationId xmlns:p14="http://schemas.microsoft.com/office/powerpoint/2010/main" val="133976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8F4785-894C-44E5-BDF3-815D1E0A8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34" y="419101"/>
            <a:ext cx="11006666" cy="543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рівень дозволяє нормалізувати ступінь дотримання правил:</a:t>
            </a:r>
          </a:p>
          <a:p>
            <a:pPr marL="0" indent="0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834D90-7628-475C-ABC7-0A7F78242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-190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626E7E1-C456-4BCA-AC80-FD9D52570E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867162"/>
              </p:ext>
            </p:extLst>
          </p:nvPr>
        </p:nvGraphicFramePr>
        <p:xfrm>
          <a:off x="2298700" y="1600200"/>
          <a:ext cx="44958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1168400" imgH="381000" progId="Equation.3">
                  <p:embed/>
                </p:oleObj>
              </mc:Choice>
              <mc:Fallback>
                <p:oleObj r:id="rId3" imgW="1168400" imgH="381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1600200"/>
                        <a:ext cx="4495800" cy="149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597182-470F-4DCE-8966-7BAEC7C1ECE6}"/>
                  </a:ext>
                </a:extLst>
              </p:cNvPr>
              <p:cNvSpPr txBox="1"/>
              <p:nvPr/>
            </p:nvSpPr>
            <p:spPr>
              <a:xfrm>
                <a:off x="766234" y="3429000"/>
                <a:ext cx="10295466" cy="2295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П’ятий шар формує значення величини системи управління</a:t>
                </a:r>
              </a:p>
              <a:p>
                <a:endPara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i="1" kern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uk-UA" sz="3600" i="1" kern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uk-UA" sz="36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uk-UA" sz="36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uk-UA" sz="36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uk-UA" sz="36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uk-UA" sz="36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uk-UA" sz="36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uk-U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597182-470F-4DCE-8966-7BAEC7C1E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34" y="3429000"/>
                <a:ext cx="10295466" cy="2295628"/>
              </a:xfrm>
              <a:prstGeom prst="rect">
                <a:avLst/>
              </a:prstGeom>
              <a:blipFill>
                <a:blip r:embed="rId5"/>
                <a:stretch>
                  <a:fillRect l="-1243" t="-29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08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8747E06-311D-423A-A594-8FA92CCEF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469901"/>
                <a:ext cx="9812866" cy="5571462"/>
              </a:xfrm>
            </p:spPr>
            <p:txBody>
              <a:bodyPr>
                <a:normAutofit/>
              </a:bodyPr>
              <a:lstStyle/>
              <a:p>
                <a:pPr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Вихідне значення системи управління модель може бути записана у наступній формі:</a:t>
                </a: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uk-UA" sz="28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  <m:r>
                      <a:rPr lang="uk-UA" sz="32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uk-UA" sz="32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−1,1</m:t>
                        </m:r>
                      </m:sub>
                    </m:sSub>
                    <m:r>
                      <a:rPr lang="uk-UA" sz="32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,1</m:t>
                        </m:r>
                      </m:sub>
                    </m:sSub>
                    <m:r>
                      <a:rPr lang="uk-UA" sz="32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,2</m:t>
                        </m:r>
                      </m:sub>
                    </m:sSub>
                    <m:r>
                      <a:rPr lang="uk-UA" sz="32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uk-UA" sz="3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𝐻𝑅</m:t>
                        </m:r>
                      </m:sub>
                    </m:sSub>
                    <m:r>
                      <a:rPr lang="uk-UA" sz="3200" b="0" i="0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32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8747E06-311D-423A-A594-8FA92CCEF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469901"/>
                <a:ext cx="9812866" cy="5571462"/>
              </a:xfrm>
              <a:blipFill>
                <a:blip r:embed="rId2"/>
                <a:stretch>
                  <a:fillRect r="-130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5B7C65-D707-457E-ADD9-9EB895B0FB01}"/>
                  </a:ext>
                </a:extLst>
              </p:cNvPr>
              <p:cNvSpPr txBox="1"/>
              <p:nvPr/>
            </p:nvSpPr>
            <p:spPr>
              <a:xfrm>
                <a:off x="793750" y="2967585"/>
                <a:ext cx="8807450" cy="3111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де </a:t>
                </a:r>
              </a:p>
              <a:p>
                <a:pPr indent="450215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вихідна вартість системи контролю за рік по місяцях;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1</m:t>
                        </m:r>
                      </m:sub>
                    </m:sSub>
                  </m:oMath>
                </a14:m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кількість першого реалізованого товару за тиждень (одиниці);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2</m:t>
                        </m:r>
                      </m:sub>
                    </m:sSub>
                  </m:oMath>
                </a14:m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кількість другого товару, що продається за тиждень (одиниці);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𝐻𝑅</m:t>
                        </m:r>
                      </m:sub>
                    </m:sSub>
                  </m:oMath>
                </a14:m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кількість людських ресурсів, які були використані для виробництва товарів. 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5B7C65-D707-457E-ADD9-9EB895B0F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0" y="2967585"/>
                <a:ext cx="8807450" cy="3111878"/>
              </a:xfrm>
              <a:prstGeom prst="rect">
                <a:avLst/>
              </a:prstGeom>
              <a:blipFill>
                <a:blip r:embed="rId3"/>
                <a:stretch>
                  <a:fillRect l="-1038" t="-1569" r="-1107" b="-372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71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5A14D4E-60BB-44E4-AE8F-000C39724B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982838"/>
              </p:ext>
            </p:extLst>
          </p:nvPr>
        </p:nvGraphicFramePr>
        <p:xfrm>
          <a:off x="825500" y="894045"/>
          <a:ext cx="10540999" cy="5852160"/>
        </p:xfrm>
        <a:graphic>
          <a:graphicData uri="http://schemas.openxmlformats.org/drawingml/2006/table">
            <a:tbl>
              <a:tblPr firstRow="1" firstCol="1" bandRow="1"/>
              <a:tblGrid>
                <a:gridCol w="2161685">
                  <a:extLst>
                    <a:ext uri="{9D8B030D-6E8A-4147-A177-3AD203B41FA5}">
                      <a16:colId xmlns:a16="http://schemas.microsoft.com/office/drawing/2014/main" val="702224698"/>
                    </a:ext>
                  </a:extLst>
                </a:gridCol>
                <a:gridCol w="3333428">
                  <a:extLst>
                    <a:ext uri="{9D8B030D-6E8A-4147-A177-3AD203B41FA5}">
                      <a16:colId xmlns:a16="http://schemas.microsoft.com/office/drawing/2014/main" val="2305638455"/>
                    </a:ext>
                  </a:extLst>
                </a:gridCol>
                <a:gridCol w="2630851">
                  <a:extLst>
                    <a:ext uri="{9D8B030D-6E8A-4147-A177-3AD203B41FA5}">
                      <a16:colId xmlns:a16="http://schemas.microsoft.com/office/drawing/2014/main" val="3748213645"/>
                    </a:ext>
                  </a:extLst>
                </a:gridCol>
                <a:gridCol w="2415035">
                  <a:extLst>
                    <a:ext uri="{9D8B030D-6E8A-4147-A177-3AD203B41FA5}">
                      <a16:colId xmlns:a16="http://schemas.microsoft.com/office/drawing/2014/main" val="3774807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Місяць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Статистичні значення попиту на товари на ринку за рік, кількість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Оптимістичний сценарій виробництва товарів, кількість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Песимістичний сценарій виробництва товарів, кількість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306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Січнь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92619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96760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88478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210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Лютий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97948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102089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93807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960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Березень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99593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103734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95452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09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Квітень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93251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97392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89110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355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Травень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94839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98980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90698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795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Червень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97591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101732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93450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785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Липнь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90192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94333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86051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865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Серпень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95690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99831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91549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031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Вересень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103223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107364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99082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657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Жовтень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102629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106770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98488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296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Листопад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105591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109733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101450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926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Грудень 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117227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121368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113086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2430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57A24C0-2AEA-48F3-98E5-80F652C05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93826"/>
            <a:ext cx="511165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Статистика вихідних значень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1806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408</Words>
  <Application>Microsoft Office PowerPoint</Application>
  <PresentationFormat>Широкоэкранный</PresentationFormat>
  <Paragraphs>119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Cambria Math</vt:lpstr>
      <vt:lpstr>Times New Roman</vt:lpstr>
      <vt:lpstr>Trebuchet MS</vt:lpstr>
      <vt:lpstr>Wingdings 3</vt:lpstr>
      <vt:lpstr>Аспект</vt:lpstr>
      <vt:lpstr>Equation.3</vt:lpstr>
      <vt:lpstr>Побудова моделі та дослідження нейро-нечіткої системи управління недетермінованими економічними об’єктами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Побудова моделі та дослідження нейро-нечіткої системи управління недетермінованими економічними об’єктами</dc:title>
  <dc:creator>M Ivanov</dc:creator>
  <cp:lastModifiedBy>M Ivanov</cp:lastModifiedBy>
  <cp:revision>7</cp:revision>
  <dcterms:created xsi:type="dcterms:W3CDTF">2025-03-28T07:26:22Z</dcterms:created>
  <dcterms:modified xsi:type="dcterms:W3CDTF">2025-03-28T10:42:22Z</dcterms:modified>
</cp:coreProperties>
</file>