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9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4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4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0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92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07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8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9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3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5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5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6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1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33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08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760A6F-0CC1-4376-AC89-CD9E8A198BF1}" type="datetimeFigureOut">
              <a:rPr lang="ru-RU" smtClean="0"/>
              <a:t>02.02.2023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FD55ED-032F-48D4-AC52-FBBCEE4FF3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FCB4B-2A72-4931-AF38-DB756BA8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Тема 1. Соціально-психологічна модель сімейних відносин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A7DD9-A325-4F70-814F-9C3C478A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План:</a:t>
            </a:r>
          </a:p>
          <a:p>
            <a:pPr marL="457200" indent="-457200">
              <a:buAutoNum type="arabicPeriod"/>
            </a:pPr>
            <a:r>
              <a:rPr lang="ru-RU" dirty="0"/>
              <a:t>Сім</a:t>
            </a:r>
            <a:r>
              <a:rPr lang="en-US" dirty="0"/>
              <a:t>’</a:t>
            </a:r>
            <a:r>
              <a:rPr lang="ru-RU" dirty="0"/>
              <a:t>я як система та мала група. </a:t>
            </a:r>
          </a:p>
          <a:p>
            <a:pPr marL="457200" indent="-457200">
              <a:buAutoNum type="arabicPeriod"/>
            </a:pPr>
            <a:r>
              <a:rPr lang="ru-RU" dirty="0"/>
              <a:t>Типологія сімей. </a:t>
            </a:r>
          </a:p>
          <a:p>
            <a:pPr marL="457200" indent="-457200">
              <a:buAutoNum type="arabicPeriod"/>
            </a:pPr>
            <a:r>
              <a:rPr lang="ru-RU" dirty="0"/>
              <a:t>Функції сім’ї. </a:t>
            </a:r>
          </a:p>
          <a:p>
            <a:pPr marL="457200" indent="-457200">
              <a:buAutoNum type="arabicPeriod"/>
            </a:pPr>
            <a:r>
              <a:rPr lang="ru-RU" dirty="0"/>
              <a:t>Нетрадиційні (особливі) сім’ї. </a:t>
            </a:r>
          </a:p>
          <a:p>
            <a:pPr marL="457200" indent="-457200">
              <a:buAutoNum type="arabicPeriod"/>
            </a:pPr>
            <a:r>
              <a:rPr lang="ru-RU" dirty="0"/>
              <a:t>Альтернативні форми шлюбно-сімейних відносин. </a:t>
            </a:r>
          </a:p>
        </p:txBody>
      </p:sp>
    </p:spTree>
    <p:extLst>
      <p:ext uri="{BB962C8B-B14F-4D97-AF65-F5344CB8AC3E}">
        <p14:creationId xmlns:p14="http://schemas.microsoft.com/office/powerpoint/2010/main" val="17185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EF811C-7304-4E12-AE88-C4CB2E63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ru-RU" dirty="0"/>
              <a:t>. Сім’я як система та мала група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ED57A2F-66C7-4B5A-893C-A67A3D36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Сім’я </a:t>
            </a:r>
            <a:r>
              <a:rPr lang="ru-RU" dirty="0"/>
              <a:t>являє собою складну систему стосунків, об’єднуючи не тільки подружжя, але й їх дітей, а також родичів чи юридично прирівняних до них людей. </a:t>
            </a:r>
          </a:p>
          <a:p>
            <a:pPr marL="0" indent="0" algn="just">
              <a:buNone/>
            </a:pPr>
            <a:r>
              <a:rPr lang="ru-RU" b="1" dirty="0"/>
              <a:t>	Сім’я </a:t>
            </a:r>
            <a:r>
              <a:rPr lang="ru-RU" dirty="0"/>
              <a:t>– найважливіша форма організації особистісного побуту, заснована на подружньому союзі (шлюбі) та родинних зв’язках, тобто стосунках між чоловіком та дружиною, батьком і дітьми, братами і сестрами та іншими родичами, які живуть разом і ведуть спільне господарство.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9A0B6-F490-4BB3-B30F-29238359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Сім’я як система та мала група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3FDBF-9CCA-4462-B8F2-6108B3AE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uk-UA" b="1" dirty="0"/>
              <a:t>Сім’я </a:t>
            </a:r>
            <a:r>
              <a:rPr lang="uk-UA" dirty="0"/>
              <a:t>- мала соціальна група суспільства, що виконує ряд серйозних функцій, важливих як для членів сім’ї, так і для суспільства в цілому. 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dirty="0"/>
              <a:t>Шлюб </a:t>
            </a:r>
            <a:r>
              <a:rPr lang="uk-UA" dirty="0"/>
              <a:t>- це форма стосунків між чоловіком і дружиною, що історично змінюється і через яку суспільство упорядковує і санкціонує їх статеве життя, а також вбачає їх подружні та батьківські права і обов’язки.</a:t>
            </a:r>
          </a:p>
          <a:p>
            <a:pPr marL="0" indent="0" algn="just">
              <a:buNone/>
            </a:pPr>
            <a:r>
              <a:rPr lang="uk-UA" b="1" dirty="0"/>
              <a:t>	Подружжя </a:t>
            </a:r>
            <a:r>
              <a:rPr lang="uk-UA" dirty="0"/>
              <a:t>-  особистісна взаємодія чоловіка і дружини, що регулюється моральними принципами та властивими їй цінностями і передбачає рівноправність і симетричність моральних обов’язків і привілей подружжя. 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788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2C0BB-3137-449F-9E1A-73E04FB1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Типологія сімей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9B775-1DD6-4B45-912C-8D92FF1D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EA19437-A394-4AC2-81D6-4706BCA9C6CC}"/>
              </a:ext>
            </a:extLst>
          </p:cNvPr>
          <p:cNvCxnSpPr>
            <a:cxnSpLocks/>
          </p:cNvCxnSpPr>
          <p:nvPr/>
        </p:nvCxnSpPr>
        <p:spPr>
          <a:xfrm flipH="1">
            <a:off x="2939898" y="1897724"/>
            <a:ext cx="2015228" cy="979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C5F9ED-B398-4660-A6F7-B695BFF65110}"/>
              </a:ext>
            </a:extLst>
          </p:cNvPr>
          <p:cNvSpPr/>
          <p:nvPr/>
        </p:nvSpPr>
        <p:spPr>
          <a:xfrm>
            <a:off x="1174812" y="2964043"/>
            <a:ext cx="2183906" cy="9444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 структурою влади: (авторитарн</a:t>
            </a:r>
            <a:r>
              <a:rPr lang="uk-UA" sz="1600" dirty="0"/>
              <a:t>і, демократичні, ліберальні</a:t>
            </a:r>
            <a:r>
              <a:rPr lang="uk-UA" sz="1400" dirty="0"/>
              <a:t>)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89878D-4420-458B-B71E-CD95E9453BA8}"/>
              </a:ext>
            </a:extLst>
          </p:cNvPr>
          <p:cNvSpPr/>
          <p:nvPr/>
        </p:nvSpPr>
        <p:spPr>
          <a:xfrm>
            <a:off x="4689630" y="3200253"/>
            <a:ext cx="2183907" cy="87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Залежно від розподілу ролей: (традиційні, елегітарні)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B2DC4C-00E9-47A3-B0E8-BD2F5A4F7772}"/>
              </a:ext>
            </a:extLst>
          </p:cNvPr>
          <p:cNvSpPr/>
          <p:nvPr/>
        </p:nvSpPr>
        <p:spPr>
          <a:xfrm>
            <a:off x="1494408" y="4470772"/>
            <a:ext cx="2183907" cy="1068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Залежно від ступеня негараздів (конфліктні, кризові, проблемні)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70142E-BA3B-4E31-9A9A-A978421F4BEE}"/>
              </a:ext>
            </a:extLst>
          </p:cNvPr>
          <p:cNvSpPr/>
          <p:nvPr/>
        </p:nvSpPr>
        <p:spPr>
          <a:xfrm>
            <a:off x="4625266" y="4305670"/>
            <a:ext cx="2370338" cy="1376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 стадією становлення:</a:t>
            </a:r>
          </a:p>
          <a:p>
            <a:pPr algn="ctr"/>
            <a:r>
              <a:rPr lang="uk-UA" sz="1600" dirty="0"/>
              <a:t>молоді (0-9 років);</a:t>
            </a:r>
          </a:p>
          <a:p>
            <a:pPr algn="ctr"/>
            <a:r>
              <a:rPr lang="uk-UA" sz="1600" dirty="0"/>
              <a:t>середні (10-19 років);</a:t>
            </a:r>
          </a:p>
          <a:p>
            <a:pPr algn="ctr"/>
            <a:r>
              <a:rPr lang="uk-UA" sz="1600" dirty="0"/>
              <a:t>зрілі (понад 20 років)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F3E599-4AD3-4DDA-8BF3-CE3622D80343}"/>
              </a:ext>
            </a:extLst>
          </p:cNvPr>
          <p:cNvSpPr/>
          <p:nvPr/>
        </p:nvSpPr>
        <p:spPr>
          <a:xfrm>
            <a:off x="7803472" y="3041629"/>
            <a:ext cx="2743200" cy="10154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 демократичною ознакою (</a:t>
            </a:r>
            <a:r>
              <a:rPr lang="ru-RU" sz="1600" dirty="0"/>
              <a:t>багатодітна, середньодітна, </a:t>
            </a:r>
          </a:p>
          <a:p>
            <a:pPr algn="ctr"/>
            <a:r>
              <a:rPr lang="ru-RU" sz="1600" dirty="0"/>
              <a:t>малодітна, бездітна, подружня)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100293-190C-433E-8F65-7B788193395A}"/>
              </a:ext>
            </a:extLst>
          </p:cNvPr>
          <p:cNvSpPr/>
          <p:nvPr/>
        </p:nvSpPr>
        <p:spPr>
          <a:xfrm>
            <a:off x="7803472" y="4225444"/>
            <a:ext cx="2681056" cy="7947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наявністю чи відсутністю шлюбної пари (повна або неповна сім’я)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F8D764-705E-4F70-8528-267621EDDAB3}"/>
              </a:ext>
            </a:extLst>
          </p:cNvPr>
          <p:cNvSpPr/>
          <p:nvPr/>
        </p:nvSpPr>
        <p:spPr>
          <a:xfrm>
            <a:off x="7625918" y="5188509"/>
            <a:ext cx="3071674" cy="687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наявністю чи відсутністю у складі сім’ї старших і побічних родичів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4F86085-3F91-414A-B398-6E47662697EA}"/>
              </a:ext>
            </a:extLst>
          </p:cNvPr>
          <p:cNvCxnSpPr>
            <a:cxnSpLocks/>
          </p:cNvCxnSpPr>
          <p:nvPr/>
        </p:nvCxnSpPr>
        <p:spPr>
          <a:xfrm>
            <a:off x="7125074" y="1910215"/>
            <a:ext cx="1359019" cy="1105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E76E49B-B25F-475A-B731-388416823C68}"/>
              </a:ext>
            </a:extLst>
          </p:cNvPr>
          <p:cNvCxnSpPr>
            <a:cxnSpLocks/>
          </p:cNvCxnSpPr>
          <p:nvPr/>
        </p:nvCxnSpPr>
        <p:spPr>
          <a:xfrm flipH="1">
            <a:off x="2942398" y="2011578"/>
            <a:ext cx="2085045" cy="2478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ED9B759-B5A5-4F72-AD68-9C7997AA45E1}"/>
              </a:ext>
            </a:extLst>
          </p:cNvPr>
          <p:cNvCxnSpPr>
            <a:cxnSpLocks/>
          </p:cNvCxnSpPr>
          <p:nvPr/>
        </p:nvCxnSpPr>
        <p:spPr>
          <a:xfrm flipH="1">
            <a:off x="5844464" y="1889657"/>
            <a:ext cx="9246" cy="1212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5C2BB5D-4A2A-422E-8F5B-2E0855E529C1}"/>
              </a:ext>
            </a:extLst>
          </p:cNvPr>
          <p:cNvCxnSpPr>
            <a:cxnSpLocks/>
          </p:cNvCxnSpPr>
          <p:nvPr/>
        </p:nvCxnSpPr>
        <p:spPr>
          <a:xfrm>
            <a:off x="6383043" y="1893368"/>
            <a:ext cx="1330179" cy="3296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839A4EE-1291-41B8-AB89-028EF72631D6}"/>
              </a:ext>
            </a:extLst>
          </p:cNvPr>
          <p:cNvCxnSpPr>
            <a:cxnSpLocks/>
          </p:cNvCxnSpPr>
          <p:nvPr/>
        </p:nvCxnSpPr>
        <p:spPr>
          <a:xfrm>
            <a:off x="6678229" y="1893367"/>
            <a:ext cx="1134121" cy="2332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8B7C541-ED2D-4F2A-A888-9D06EF521E49}"/>
              </a:ext>
            </a:extLst>
          </p:cNvPr>
          <p:cNvCxnSpPr/>
          <p:nvPr/>
        </p:nvCxnSpPr>
        <p:spPr>
          <a:xfrm flipH="1">
            <a:off x="3755994" y="1889657"/>
            <a:ext cx="1540643" cy="2966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4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06D00-4232-4A00-886C-A9B2A465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структури сім</a:t>
            </a:r>
            <a:r>
              <a:rPr lang="en-US" dirty="0"/>
              <a:t>’</a:t>
            </a:r>
            <a:r>
              <a:rPr lang="uk-UA" dirty="0"/>
              <a:t>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A547D-D8AC-434C-9D54-DB18D4D8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uk-UA" sz="1800" b="1" dirty="0"/>
              <a:t>Сім’я </a:t>
            </a:r>
            <a:r>
              <a:rPr lang="uk-UA" sz="1800" dirty="0"/>
              <a:t>- складне утворення, багатофункціональне, але має чітку структуру, тобто сукупність постійних, стабільних зв’язків.  </a:t>
            </a:r>
            <a:r>
              <a:rPr lang="uk-UA" sz="1400" dirty="0"/>
              <a:t>В.А.Семиченко й В.С.Заслуженюк [(«Психологія та педагогіка сімейного спілкування», 1998 р с.11.)] </a:t>
            </a:r>
          </a:p>
          <a:p>
            <a:pPr marL="0" indent="0" algn="just">
              <a:buNone/>
            </a:pPr>
            <a:r>
              <a:rPr lang="uk-UA" sz="1800" dirty="0"/>
              <a:t>	1. Влада та її розподіл, співвідношення між формальною (дозволеною нормами сучасного суспільства) владою і неформальним лідером. </a:t>
            </a:r>
          </a:p>
          <a:p>
            <a:pPr marL="0" indent="0" algn="just">
              <a:buNone/>
            </a:pPr>
            <a:r>
              <a:rPr lang="uk-UA" sz="1800" dirty="0"/>
              <a:t>	2. Комунікації (взаємозв’язки), тобто розподіл інформаційних потоків у родині. В будь-якій сім’ї взаємодія між окремими її членами має різну насиченість, тривалість та якісні особливості. </a:t>
            </a:r>
          </a:p>
          <a:p>
            <a:pPr marL="0" indent="0" algn="just">
              <a:buNone/>
            </a:pPr>
            <a:r>
              <a:rPr lang="uk-UA" sz="1800" dirty="0"/>
              <a:t> 	3. Рольова структура. Вивчаючи людську поведінку, психологи виявили, що існує набір ролей, у яких ми виступаємо в родині і в суспільстві. Всі ми буваємо Дорослим і Дитиною, Жертвою і Переслідувачем, Рятівником і Батьком. </a:t>
            </a:r>
          </a:p>
        </p:txBody>
      </p:sp>
    </p:spTree>
    <p:extLst>
      <p:ext uri="{BB962C8B-B14F-4D97-AF65-F5344CB8AC3E}">
        <p14:creationId xmlns:p14="http://schemas.microsoft.com/office/powerpoint/2010/main" val="273639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2FC5B-A098-4455-93DA-15FFD7C9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Основні структурні параметри: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9773C-F62E-442F-AA01-B17F09402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uk-UA" dirty="0"/>
              <a:t>1) </a:t>
            </a:r>
            <a:r>
              <a:rPr lang="uk-UA" b="1" dirty="0"/>
              <a:t>згуртованість</a:t>
            </a:r>
            <a:r>
              <a:rPr lang="uk-UA" dirty="0"/>
              <a:t> – емоційна близькість між членами сім’ї,  визначається як прихильність членів сім’ї один до одного, як емоційно члени сім’ї «пов’язані» в одне ціле; </a:t>
            </a:r>
          </a:p>
          <a:p>
            <a:pPr marL="0" indent="0" algn="just">
              <a:buNone/>
            </a:pPr>
            <a:r>
              <a:rPr lang="uk-UA" dirty="0"/>
              <a:t>	2) </a:t>
            </a:r>
            <a:r>
              <a:rPr lang="uk-UA" b="1" dirty="0"/>
              <a:t>ієрархія </a:t>
            </a:r>
            <a:r>
              <a:rPr lang="uk-UA" dirty="0"/>
              <a:t>- характеризує стосунки домінування-підкорення в сім’ї.  При дослідженні сім’ї дозволяє виявити ступінь впливу одних членів сім’ї на інших. </a:t>
            </a:r>
          </a:p>
          <a:p>
            <a:pPr marL="0" indent="0" algn="just">
              <a:buNone/>
            </a:pPr>
            <a:r>
              <a:rPr lang="uk-UA" dirty="0"/>
              <a:t>	3) </a:t>
            </a:r>
            <a:r>
              <a:rPr lang="uk-UA" b="1" dirty="0"/>
              <a:t>внутрішні та зовнішні межі </a:t>
            </a:r>
            <a:r>
              <a:rPr lang="uk-UA" dirty="0"/>
              <a:t>– використовують для аналізу взаємостосунків сім’ї з соціальним оточенням, а також між підсистемами всередині сім’ї (індивідами, діадами, тріадами тощо),  рольова структура сім’ї. </a:t>
            </a:r>
          </a:p>
          <a:p>
            <a:pPr marL="0" indent="0" algn="just">
              <a:buNone/>
            </a:pPr>
            <a:r>
              <a:rPr lang="uk-UA" dirty="0"/>
              <a:t>	Межі визначають структуру сім’ї, а тому й зміст її життя. Кожна сім’я набуває своїх власних правил, а межі таким чином набувають гнучкості й проникливості. Якщо зовнішні  межі надто жорсткі, то відбувається мало обмінів між сім’єю і оточенням, створюється застій у системі. При надто слабких межах у членів сім’ї багато зв’язків із зовнішнім середовищем і мало між собою. </a:t>
            </a:r>
          </a:p>
        </p:txBody>
      </p:sp>
    </p:spTree>
    <p:extLst>
      <p:ext uri="{BB962C8B-B14F-4D97-AF65-F5344CB8AC3E}">
        <p14:creationId xmlns:p14="http://schemas.microsoft.com/office/powerpoint/2010/main" val="208758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D742-1C7E-4BCB-8120-9F74819E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Функції сім’ї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46F0D-6797-460D-8C4F-BD0DB99A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uk-UA" b="1" dirty="0"/>
              <a:t>Функція </a:t>
            </a:r>
            <a:r>
              <a:rPr lang="uk-UA" dirty="0"/>
              <a:t>– це життєдіяльність сім’ї, пов’язана із задоволенням визначених потреб її членів. Виконання функцій сім’ї має значення не тільки для її членів та родичів але й для суспільства в цілому [(</a:t>
            </a:r>
            <a:r>
              <a:rPr lang="uk-UA" dirty="0" err="1"/>
              <a:t>Ейдемілер</a:t>
            </a:r>
            <a:r>
              <a:rPr lang="uk-UA" dirty="0"/>
              <a:t> та ін..,2003)]. </a:t>
            </a:r>
          </a:p>
        </p:txBody>
      </p:sp>
    </p:spTree>
    <p:extLst>
      <p:ext uri="{BB962C8B-B14F-4D97-AF65-F5344CB8AC3E}">
        <p14:creationId xmlns:p14="http://schemas.microsoft.com/office/powerpoint/2010/main" val="329938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58D64-FDBE-4ACC-999A-5230B927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Функції сім’ї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BB08C-7EFA-4EDF-BF2D-28423226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8DC9976-63C6-4AE8-91C2-00BE00500290}"/>
              </a:ext>
            </a:extLst>
          </p:cNvPr>
          <p:cNvSpPr/>
          <p:nvPr/>
        </p:nvSpPr>
        <p:spPr>
          <a:xfrm>
            <a:off x="1606859" y="2556932"/>
            <a:ext cx="2618912" cy="727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Репродуктивна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CB812E5-EACD-404B-A681-70B7EB111973}"/>
              </a:ext>
            </a:extLst>
          </p:cNvPr>
          <p:cNvSpPr/>
          <p:nvPr/>
        </p:nvSpPr>
        <p:spPr>
          <a:xfrm>
            <a:off x="4715891" y="2565321"/>
            <a:ext cx="2583402" cy="790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Виховна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30970B6-0762-496B-9FDF-F6F8FBCB2EC9}"/>
              </a:ext>
            </a:extLst>
          </p:cNvPr>
          <p:cNvSpPr/>
          <p:nvPr/>
        </p:nvSpPr>
        <p:spPr>
          <a:xfrm>
            <a:off x="2201663" y="3489087"/>
            <a:ext cx="2618912" cy="99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Господорсько</a:t>
            </a:r>
            <a:r>
              <a:rPr lang="uk-UA" dirty="0"/>
              <a:t>-побутова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AD4EAE2-FB95-4E54-8BEE-823F46DA775B}"/>
              </a:ext>
            </a:extLst>
          </p:cNvPr>
          <p:cNvSpPr/>
          <p:nvPr/>
        </p:nvSpPr>
        <p:spPr>
          <a:xfrm>
            <a:off x="5053612" y="3626367"/>
            <a:ext cx="3116062" cy="790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Рекреативна</a:t>
            </a:r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73D832C-71BB-4CDB-9FC9-F139732264F3}"/>
              </a:ext>
            </a:extLst>
          </p:cNvPr>
          <p:cNvSpPr/>
          <p:nvPr/>
        </p:nvSpPr>
        <p:spPr>
          <a:xfrm>
            <a:off x="8001366" y="4776103"/>
            <a:ext cx="2317072" cy="803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Соціального контроля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E5CB5BF-05B3-4D24-BB19-443E2D82F9FD}"/>
              </a:ext>
            </a:extLst>
          </p:cNvPr>
          <p:cNvSpPr/>
          <p:nvPr/>
        </p:nvSpPr>
        <p:spPr>
          <a:xfrm>
            <a:off x="8402711" y="2657958"/>
            <a:ext cx="2317072" cy="941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Регенеративну</a:t>
            </a:r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C595417-5BC2-4A55-8F44-37C30B58A32A}"/>
              </a:ext>
            </a:extLst>
          </p:cNvPr>
          <p:cNvSpPr/>
          <p:nvPr/>
        </p:nvSpPr>
        <p:spPr>
          <a:xfrm>
            <a:off x="1272464" y="4754320"/>
            <a:ext cx="3042081" cy="846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Психотерапевтичну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006D531-2CC1-4F6B-B0AB-91FB3F1C3DD3}"/>
              </a:ext>
            </a:extLst>
          </p:cNvPr>
          <p:cNvSpPr/>
          <p:nvPr/>
        </p:nvSpPr>
        <p:spPr>
          <a:xfrm>
            <a:off x="4715890" y="4840877"/>
            <a:ext cx="2182059" cy="99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Статевого дозрівання</a:t>
            </a:r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DDA7703-12EF-492F-B4C7-4DC4DF011A3A}"/>
              </a:ext>
            </a:extLst>
          </p:cNvPr>
          <p:cNvSpPr/>
          <p:nvPr/>
        </p:nvSpPr>
        <p:spPr>
          <a:xfrm>
            <a:off x="8169674" y="3853155"/>
            <a:ext cx="2726923" cy="790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Інтелектуального спілкування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8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091F9-5298-4B24-A394-0FA45116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326C9-3DB9-4319-A444-BCFA69C6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/>
              <a:t>Опрацювати наступні питання:</a:t>
            </a:r>
          </a:p>
          <a:p>
            <a:pPr marL="0" indent="0">
              <a:buNone/>
            </a:pPr>
            <a:r>
              <a:rPr lang="uk-UA" dirty="0"/>
              <a:t>1. Нетрадиційні (особливі) сім’ї. </a:t>
            </a:r>
          </a:p>
          <a:p>
            <a:pPr marL="0" indent="0">
              <a:buNone/>
            </a:pPr>
            <a:r>
              <a:rPr lang="uk-UA" dirty="0"/>
              <a:t>2. Альтернативні форми </a:t>
            </a:r>
            <a:r>
              <a:rPr lang="uk-UA" dirty="0" err="1"/>
              <a:t>шлюбно</a:t>
            </a:r>
            <a:r>
              <a:rPr lang="uk-UA" dirty="0"/>
              <a:t>-сімейних відносин. </a:t>
            </a:r>
          </a:p>
          <a:p>
            <a:pPr marL="0" indent="0">
              <a:buNone/>
            </a:pPr>
            <a:r>
              <a:rPr lang="uk-UA" dirty="0"/>
              <a:t>3. Структура та основні характеристики сім</a:t>
            </a:r>
            <a:r>
              <a:rPr lang="en-US" dirty="0"/>
              <a:t>’</a:t>
            </a:r>
            <a:r>
              <a:rPr lang="uk-UA" dirty="0"/>
              <a:t>ї.</a:t>
            </a:r>
          </a:p>
          <a:p>
            <a:pPr marL="0" indent="0">
              <a:buNone/>
            </a:pPr>
            <a:r>
              <a:rPr lang="uk-UA"/>
              <a:t>4. Фази </a:t>
            </a:r>
            <a:r>
              <a:rPr lang="uk-UA" dirty="0"/>
              <a:t>життєвого циклу сім</a:t>
            </a:r>
            <a:r>
              <a:rPr lang="en-US" dirty="0"/>
              <a:t>’</a:t>
            </a:r>
            <a:r>
              <a:rPr lang="uk-UA" dirty="0"/>
              <a:t>ї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71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710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Тема 1. Соціально-психологічна модель сімейних відносин</vt:lpstr>
      <vt:lpstr>1. Сім’я як система та мала група  </vt:lpstr>
      <vt:lpstr>Сім’я як система та мала група</vt:lpstr>
      <vt:lpstr>2. Типологія сімей</vt:lpstr>
      <vt:lpstr>Характеристики структури сім’ї</vt:lpstr>
      <vt:lpstr>Основні структурні параметри:</vt:lpstr>
      <vt:lpstr>3. Функції сім’ї </vt:lpstr>
      <vt:lpstr>Функції сім’ї</vt:lpstr>
      <vt:lpstr>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Соціально-психологічна модель сімейних відносин</dc:title>
  <dc:creator>Леся</dc:creator>
  <cp:lastModifiedBy>Леся</cp:lastModifiedBy>
  <cp:revision>5</cp:revision>
  <dcterms:created xsi:type="dcterms:W3CDTF">2023-02-02T07:24:55Z</dcterms:created>
  <dcterms:modified xsi:type="dcterms:W3CDTF">2023-02-02T09:29:48Z</dcterms:modified>
</cp:coreProperties>
</file>