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5" r:id="rId13"/>
    <p:sldId id="313" r:id="rId14"/>
    <p:sldId id="282" r:id="rId15"/>
    <p:sldId id="266" r:id="rId16"/>
    <p:sldId id="278" r:id="rId17"/>
    <p:sldId id="280" r:id="rId18"/>
    <p:sldId id="279" r:id="rId19"/>
    <p:sldId id="267" r:id="rId20"/>
    <p:sldId id="281" r:id="rId21"/>
    <p:sldId id="288" r:id="rId22"/>
    <p:sldId id="324" r:id="rId23"/>
    <p:sldId id="284" r:id="rId24"/>
    <p:sldId id="268" r:id="rId25"/>
    <p:sldId id="283" r:id="rId26"/>
    <p:sldId id="269" r:id="rId27"/>
    <p:sldId id="287" r:id="rId28"/>
    <p:sldId id="270" r:id="rId29"/>
    <p:sldId id="271" r:id="rId30"/>
    <p:sldId id="272" r:id="rId31"/>
    <p:sldId id="273" r:id="rId32"/>
    <p:sldId id="274" r:id="rId33"/>
    <p:sldId id="275" r:id="rId34"/>
    <p:sldId id="301" r:id="rId35"/>
    <p:sldId id="302" r:id="rId36"/>
    <p:sldId id="303" r:id="rId37"/>
    <p:sldId id="304" r:id="rId38"/>
    <p:sldId id="305" r:id="rId39"/>
    <p:sldId id="306" r:id="rId40"/>
    <p:sldId id="311" r:id="rId41"/>
    <p:sldId id="307" r:id="rId42"/>
    <p:sldId id="308" r:id="rId43"/>
    <p:sldId id="316" r:id="rId44"/>
    <p:sldId id="317" r:id="rId45"/>
    <p:sldId id="309" r:id="rId46"/>
    <p:sldId id="318" r:id="rId47"/>
    <p:sldId id="319" r:id="rId48"/>
    <p:sldId id="320" r:id="rId49"/>
    <p:sldId id="321" r:id="rId50"/>
    <p:sldId id="322" r:id="rId51"/>
    <p:sldId id="314" r:id="rId52"/>
    <p:sldId id="323" r:id="rId53"/>
    <p:sldId id="310" r:id="rId54"/>
    <p:sldId id="315" r:id="rId55"/>
    <p:sldId id="276" r:id="rId56"/>
    <p:sldId id="289" r:id="rId57"/>
    <p:sldId id="290" r:id="rId58"/>
    <p:sldId id="291" r:id="rId59"/>
    <p:sldId id="292" r:id="rId60"/>
    <p:sldId id="300" r:id="rId61"/>
    <p:sldId id="294" r:id="rId62"/>
    <p:sldId id="295" r:id="rId63"/>
    <p:sldId id="299" r:id="rId64"/>
    <p:sldId id="296" r:id="rId65"/>
    <p:sldId id="297" r:id="rId66"/>
    <p:sldId id="298" r:id="rId67"/>
    <p:sldId id="312" r:id="rId68"/>
    <p:sldId id="293" r:id="rId6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DF9"/>
    <a:srgbClr val="00FFDD"/>
    <a:srgbClr val="D4E9FF"/>
    <a:srgbClr val="F1F1F7"/>
    <a:srgbClr val="D3FFF4"/>
    <a:srgbClr val="FA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2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5487-DE40-9A46-AD96-FD8130041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54DAD8-80A9-074F-98E5-C5E1A921C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F539F-9D31-CC4D-987F-964F4812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41502-500E-1144-B041-217B0406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46D13-2CBC-6243-A5CD-32D44514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5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CCCA7-320E-6045-95BB-92733922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2F1F0-8C6E-D944-AF51-1C694915E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D9285-CBF9-844B-8727-64A4CDCC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AF41B-7FC9-C245-A4F0-8027A611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92DC4-2791-B34F-93DB-234D237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9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1FEA4A-489D-3645-9034-3D13DF081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0D3AC2-0E55-0F47-9E22-56928708F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8612F-B087-4A45-8552-10410F60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54889-78D3-7746-8811-FE9989AE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C32D8-D867-6C43-A14D-1DD2AAEF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85CF6-10F0-D243-8062-F591CE5C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3686A-6490-C348-BC07-C5C8587B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749C-F585-2C4A-8EA1-DCB109F7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33B5C-82B5-4042-8E06-F70BD99C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1B6F5-506F-204B-B1BF-80E7AD7E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2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5AE56-0B5E-4841-A41B-6B873071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450960-597B-C64B-8BD1-A3F59151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AA127-E409-3649-8832-110427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619C6-F852-DA4C-98DA-53636534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2E773-F8F3-7643-A254-38D17E72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28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E31B2-93FA-DC49-9710-3A43170D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CA593-93F6-2945-BB33-9BB239476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9D1EDC-FC88-EE45-9DD1-5F101929F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F02F8-0404-0C46-901E-18464535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37128-6CA6-8649-95C0-C08C953F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8F8553-54DA-B147-B1DF-B0A72640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60460-8DD5-0C44-B2B5-1C312E03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F8D62E-EC36-8341-8D99-F6DC981D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CA88CE-77AA-4D4D-9344-68AA4176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82933C-EE4E-874C-9296-D296FE49D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B51E4D-4466-E744-8AA7-31697C16C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CCCA3-793C-844C-A313-F28A1CA0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9BFC1-EC84-5647-88B2-171C57CD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B165B3-5CBE-DA46-A1F6-BB6325F1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7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2637-67B1-6D44-B580-E666160D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2F43DE-6FCD-AA4C-BB37-4504A8EC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79F5D9-E44E-F54B-B183-DC1D1CC1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2D4892-2E5F-3242-A936-8E10C3A4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6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C38B93-074A-3949-884C-3F91213A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721659-2582-CB4B-9C3D-B3742277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BFBA5-9F0E-614F-B0C7-43A798EB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8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D685F-B3A8-4244-A580-8D7E8F86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3959A-3FDA-6C43-995E-E4E2032C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097ED-2F4A-F54C-ADF2-0D2CB769F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BEAC1-73BB-1843-AB67-C277C570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65EB2-F5DE-B045-9168-9B0A18AB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C55F7E-A273-6340-BB81-CC8B9C3E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6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CD79A-9982-C34E-A5CA-6AEEB182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B2B232-5DE0-6B47-9475-5A41CE78D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A0FD4-4C8C-9347-A7AE-F50B3F0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B23A7-98D4-A340-8498-67384330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2D46E3-2499-C84E-92A3-6FFB4311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A662-52AE-A243-B2A8-06FF0F7B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5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C0AE8-2058-5346-8FBC-8E22FE25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EBF603-E9C5-4A43-B846-B7D92162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A1B84-2A15-984E-8B92-AFF7F9716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34-1CB2-C046-B380-625A6DD9AA15}" type="datetimeFigureOut">
              <a:rPr lang="uk-UA" smtClean="0"/>
              <a:t>02.10.24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98ED7-8ED4-FE40-A502-F88592E01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5F7EB-B7A7-A041-AE8E-62DD6B00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80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CD4ZpKzwM" TargetMode="External"/><Relationship Id="rId2" Type="http://schemas.openxmlformats.org/officeDocument/2006/relationships/hyperlink" Target="https://www.youtube.com/watch?v=P5vXKVIsU4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Mw5y_zbmw" TargetMode="External"/><Relationship Id="rId7" Type="http://schemas.openxmlformats.org/officeDocument/2006/relationships/hyperlink" Target="https://www.dailymotion.com/video/x3r117j" TargetMode="External"/><Relationship Id="rId2" Type="http://schemas.openxmlformats.org/officeDocument/2006/relationships/hyperlink" Target="https://www.youtube.com/watch?v=k5f-9lsRvq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uSfdkZ-u4M" TargetMode="External"/><Relationship Id="rId5" Type="http://schemas.openxmlformats.org/officeDocument/2006/relationships/hyperlink" Target="https://www.youtube.com/watch?v=v7uhu1SwerM" TargetMode="External"/><Relationship Id="rId4" Type="http://schemas.openxmlformats.org/officeDocument/2006/relationships/hyperlink" Target="https://www.youtube.com/watch?v=CbGQMx2j9u0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8CDA-0524-2F4A-97FC-FCFD9BAC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61" y="39736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Організація Північноатлантичного договору </a:t>
            </a:r>
            <a:b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(НАТО)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12240B-C804-A34E-BAE5-59AF94C6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507" y="5198589"/>
            <a:ext cx="3642731" cy="1466385"/>
          </a:xfrm>
        </p:spPr>
        <p:txBody>
          <a:bodyPr/>
          <a:lstStyle/>
          <a:p>
            <a:pPr algn="r"/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r"/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r"/>
            <a:r>
              <a:rPr lang="uk-UA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к.політ.н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. </a:t>
            </a:r>
            <a:r>
              <a:rPr lang="uk-UA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Н.В.Лепська</a:t>
            </a:r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УКРАЇНА ГОТОВА ВЗЯТИ НА СЕБЕ ДОВГООЧІКУВАНІ ЗОБОВ'ЯЗАННЯ ТА РОЗПОЧАТИ  ВИКОНАННЯ ПДЧ В НАТО – ПОРОШЕНКО |">
            <a:extLst>
              <a:ext uri="{FF2B5EF4-FFF2-40B4-BE49-F238E27FC236}">
                <a16:creationId xmlns:a16="http://schemas.microsoft.com/office/drawing/2014/main" id="{E287FB12-31D1-D44D-8DA6-BE70E5D9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" y="-84138"/>
            <a:ext cx="6119850" cy="36719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0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4CB873-2AD0-9A4F-900A-18D172C6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1349"/>
            <a:ext cx="5976936" cy="6529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РЕЗОЛЮЦІЯ ВАНДЕНБЕРГА: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підкреслювалося: необхідність захисту миру, 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вимагає участі США 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регіональних та глобальних заходах щодо забезпечення міжнародного миру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надавала 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дозвіл уряду США укладати в мирні часи договори  про  союзи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з  державами  за  межами  Американського</a:t>
            </a:r>
            <a:r>
              <a:rPr lang="ru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континенту</a:t>
            </a:r>
          </a:p>
          <a:p>
            <a:r>
              <a:rPr lang="uk-UA" sz="1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означала офіційну 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відмову </a:t>
            </a:r>
            <a:r>
              <a:rPr lang="uk-UA" sz="1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Вашингтона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від практики неприєднання </a:t>
            </a:r>
            <a:r>
              <a:rPr lang="uk-UA" sz="1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до військово-політичних об’єднань за межами західної півкулі в мирний час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дало змогу 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США безпосередньо очолити процес створення військово-політичних блоків 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всьому світі, і насамперед в Європі</a:t>
            </a:r>
          </a:p>
          <a:p>
            <a:pPr marL="0" indent="0">
              <a:buNone/>
            </a:pP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6 липня 1948 р. переговори між США, Канадою та членами Західного союзу. Тема переговорів - «оборона Атлантичного регіону» </a:t>
            </a:r>
          </a:p>
          <a:p>
            <a:pPr marL="0" indent="0">
              <a:buNone/>
            </a:pP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Наприкінці 1948 р. одночасно з роботою над текстом майбутнього договору 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США проводили консультації з 7 країнами Західної Європи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Італією, Данією, Ісландією, Норвегією, Португалією, Ірландією та Швецією – всі, окрім 2-х останніх,  дали принципову згоду приєднатися до майбутнього блоку.</a:t>
            </a:r>
            <a:endParaRPr lang="ru-UA" sz="1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How 'America First' Senator Arthur Vandenberg Became a Globalist Hero">
            <a:extLst>
              <a:ext uri="{FF2B5EF4-FFF2-40B4-BE49-F238E27FC236}">
                <a16:creationId xmlns:a16="http://schemas.microsoft.com/office/drawing/2014/main" id="{3573B251-69FF-AF4C-8FE0-186E3F77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4" y="157164"/>
            <a:ext cx="596511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ndenberg Resolution - Arthur Vandenberg: Putting America First Through  Conflict And Compromise">
            <a:extLst>
              <a:ext uri="{FF2B5EF4-FFF2-40B4-BE49-F238E27FC236}">
                <a16:creationId xmlns:a16="http://schemas.microsoft.com/office/drawing/2014/main" id="{7F81E19F-53E5-014E-96A5-C8D99E16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4" y="3614826"/>
            <a:ext cx="3904650" cy="2985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3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FC5CCC-FF88-C641-B7C6-BEC97D95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739" y="135732"/>
            <a:ext cx="5772149" cy="658653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4 квітня 1949 р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., після тривалих переговорів, у Великій залі Державного департаменту США у Вашингтоні відбулася церемонія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підписання Статуту Організації Північноатлантичного Договору (НАТО):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Бельгія, Великобританія, Данія, Ісландія, Італія, Канада, Люксембург, Нідерланди, Норвегія, Португалія, США та Франція.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03.08.1949 року договір набрав чинності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підтримки атлантичної інтеграції 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жовтні 1949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сенат США затвердив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закон «Про взаємну військову допомогу»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січні 1950 р. згідно з цим законом США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уклали 8 двосторонніх угод із західноєвропейськими членами НАТО про фінансову допомогу у військовій сфері.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1951 р., керуючись законом, конгрес затвердив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суму асигнувань — 9,5 млрд. доларів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— для кредитування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закупівель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військової техніки та обладнання членами НАТО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Сегодня исполняется 70 лет со дня создания НАТО | Новини України - #Букви">
            <a:extLst>
              <a:ext uri="{FF2B5EF4-FFF2-40B4-BE49-F238E27FC236}">
                <a16:creationId xmlns:a16="http://schemas.microsoft.com/office/drawing/2014/main" id="{F6F1140E-E8E6-F440-A2FC-4C609B21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9" y="724830"/>
            <a:ext cx="6294450" cy="4998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6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82B5F2-C149-8B45-82C8-BE643426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2" y="671513"/>
            <a:ext cx="5248737" cy="6067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Перший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генеральний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секретар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лорд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Гастінгс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Ісмей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завдання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Альянсу: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Тримати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американців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всередині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(у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Європі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),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руських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ззовні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(за межами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Європи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), а 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німців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внизу (</a:t>
            </a:r>
            <a:r>
              <a:rPr lang="ru-RU" sz="3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стримувати</a:t>
            </a:r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)»  (</a:t>
            </a:r>
            <a:r>
              <a:rPr lang="en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keep Americans in, Russians out, Germans down)</a:t>
            </a:r>
            <a:endParaRPr lang="uk-UA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4" name="Picture 2" descr="Гастінгс Ісмей — Вікіпедія">
            <a:extLst>
              <a:ext uri="{FF2B5EF4-FFF2-40B4-BE49-F238E27FC236}">
                <a16:creationId xmlns:a16="http://schemas.microsoft.com/office/drawing/2014/main" id="{DDBCB971-548F-2243-841F-B35958EF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" y="109766"/>
            <a:ext cx="5114925" cy="662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C54007-36C5-934D-80BB-9CC70175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Історія</a:t>
            </a:r>
            <a:r>
              <a:rPr lang="ru-RU" b="1" dirty="0"/>
              <a:t> у особах. </a:t>
            </a:r>
            <a:r>
              <a:rPr lang="ru-RU" b="1" dirty="0" err="1"/>
              <a:t>Генеральні</a:t>
            </a:r>
            <a:r>
              <a:rPr lang="ru-RU" b="1" dirty="0"/>
              <a:t> </a:t>
            </a:r>
            <a:r>
              <a:rPr lang="ru-RU" b="1" dirty="0" err="1"/>
              <a:t>секретарі</a:t>
            </a:r>
            <a:r>
              <a:rPr lang="ru-RU" b="1" dirty="0"/>
              <a:t> НАТО. Лорд </a:t>
            </a:r>
            <a:r>
              <a:rPr lang="ru-RU" b="1" dirty="0" err="1"/>
              <a:t>Ісмей</a:t>
            </a:r>
            <a:endParaRPr lang="ru-RU" b="1" dirty="0"/>
          </a:p>
          <a:p>
            <a:pPr marL="0" indent="0">
              <a:buNone/>
            </a:pPr>
            <a:r>
              <a:rPr lang="en" dirty="0">
                <a:hlinkClick r:id="rId2"/>
              </a:rPr>
              <a:t>https://www.youtube.com/watch?v=P5vXKVIsU4s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Генеральні</a:t>
            </a:r>
            <a:r>
              <a:rPr lang="ru-RU" b="1" dirty="0"/>
              <a:t> </a:t>
            </a:r>
            <a:r>
              <a:rPr lang="ru-RU" b="1" dirty="0" err="1"/>
              <a:t>секретарі</a:t>
            </a:r>
            <a:r>
              <a:rPr lang="ru-RU" b="1" dirty="0"/>
              <a:t> НАТО. Поль – </a:t>
            </a:r>
            <a:r>
              <a:rPr lang="ru-RU" b="1" dirty="0" err="1"/>
              <a:t>Анрі</a:t>
            </a:r>
            <a:r>
              <a:rPr lang="ru-RU" b="1" dirty="0"/>
              <a:t> СПААК</a:t>
            </a:r>
          </a:p>
          <a:p>
            <a:pPr marL="0" indent="0">
              <a:buNone/>
            </a:pPr>
            <a:r>
              <a:rPr lang="en" dirty="0">
                <a:hlinkClick r:id="rId3"/>
              </a:rPr>
              <a:t>https://www.youtube.com/watch?v=wOCD4ZpKzwM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11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EEE5-21D8-B947-A2EA-0C9B355B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Згідно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договором,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головна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роль НАТО,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розшифровка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назви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передбачає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дружній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полягає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наступному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безпеки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країн-членів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засобів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дотримується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загальних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альянсу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цінностей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демократії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індивідуальної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верховенства права та мирного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вирішення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спорів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Підтримує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цінності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всіх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євроатлантичних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регіонах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Україна розраховує отримати План дій щодо членства в НАТО у 2021-му –  Таран. Які шанси?">
            <a:extLst>
              <a:ext uri="{FF2B5EF4-FFF2-40B4-BE49-F238E27FC236}">
                <a16:creationId xmlns:a16="http://schemas.microsoft.com/office/drawing/2014/main" id="{09FB30CC-785F-F94C-AD15-59E7F250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0" y="1270237"/>
            <a:ext cx="5838825" cy="3741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0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C37D5C-6A16-E941-A25F-3C09C602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7156"/>
            <a:ext cx="6096000" cy="67508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СТАТУТ НАТО:</a:t>
            </a:r>
          </a:p>
          <a:p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оборонний характер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 та прагнення до миру усіх договірних сторін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рішучість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захищати силою демократичний устрій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західного типу та домінування закону</a:t>
            </a:r>
          </a:p>
          <a:p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консультації у випадку загрози 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«кожна сторона, здійснюючи своє законне право на оборону, вживатиме негайно, індивідуально чи колективно, таких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заходів, які</a:t>
            </a:r>
            <a:r>
              <a:rPr lang="ru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буде вважати необхідними, у тому числі й застосування збройної сили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Кожна сторона є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вільною сама вирішувати,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чи буде її допомога військовою»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найвище керівництво - Рада міністрів закордонних справ країн, що підписали Статут; найвищий орган керівництва –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Рада НАТО</a:t>
            </a:r>
            <a:endParaRPr lang="ru-UA" sz="3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6" name="Picture 4" descr="1949 newspaper NATO FORMED to COUNTER RUSSIA North Atlantic Treaty  Organization | eBay">
            <a:extLst>
              <a:ext uri="{FF2B5EF4-FFF2-40B4-BE49-F238E27FC236}">
                <a16:creationId xmlns:a16="http://schemas.microsoft.com/office/drawing/2014/main" id="{BE375FEE-03A4-E842-9354-6D8291A5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841">
            <a:off x="468312" y="107155"/>
            <a:ext cx="322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TO Ratified... North Atlantic Alliance... - RareNewspapers.com">
            <a:extLst>
              <a:ext uri="{FF2B5EF4-FFF2-40B4-BE49-F238E27FC236}">
                <a16:creationId xmlns:a16="http://schemas.microsoft.com/office/drawing/2014/main" id="{6968679F-3B89-424D-AA9C-63F61D5D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653">
            <a:off x="403119" y="4146165"/>
            <a:ext cx="2898775" cy="23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TO Ratified... North Atlantic Alliance... - RareNewspapers.com">
            <a:extLst>
              <a:ext uri="{FF2B5EF4-FFF2-40B4-BE49-F238E27FC236}">
                <a16:creationId xmlns:a16="http://schemas.microsoft.com/office/drawing/2014/main" id="{E4286571-6629-B745-99FC-A705C999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406377"/>
            <a:ext cx="3110841" cy="2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949 newspaper The NATO ALLIANCE IS FORMED to DEFEND against RUSSIA in  EUROPE | eBay">
            <a:extLst>
              <a:ext uri="{FF2B5EF4-FFF2-40B4-BE49-F238E27FC236}">
                <a16:creationId xmlns:a16="http://schemas.microsoft.com/office/drawing/2014/main" id="{E6760FEB-D959-6041-9E06-25B8EA97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4" y="2143124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TO... - RareNewspapers.com">
            <a:extLst>
              <a:ext uri="{FF2B5EF4-FFF2-40B4-BE49-F238E27FC236}">
                <a16:creationId xmlns:a16="http://schemas.microsoft.com/office/drawing/2014/main" id="{9BA44B17-AAD2-5C45-9D7E-CC5798C7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221">
            <a:off x="3802025" y="4006084"/>
            <a:ext cx="2159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5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O - Declassified: Founding Treaty">
            <a:extLst>
              <a:ext uri="{FF2B5EF4-FFF2-40B4-BE49-F238E27FC236}">
                <a16:creationId xmlns:a16="http://schemas.microsoft.com/office/drawing/2014/main" id="{1EE7FA88-FD15-2F4C-8234-0D46CC695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2039"/>
          <a:stretch/>
        </p:blipFill>
        <p:spPr bwMode="auto">
          <a:xfrm>
            <a:off x="117475" y="542925"/>
            <a:ext cx="7754453" cy="5488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івнічноатлантичний договір — Вікіпедія">
            <a:extLst>
              <a:ext uri="{FF2B5EF4-FFF2-40B4-BE49-F238E27FC236}">
                <a16:creationId xmlns:a16="http://schemas.microsoft.com/office/drawing/2014/main" id="{5AED3D11-0C02-3B47-A4F2-E23C9FA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2925"/>
            <a:ext cx="4205287" cy="5488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8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лях України до НАТО - назавжди в залі очікування? | Політичні новини з  Європи: аналітика, прогнози, коментарі | DW | 21.02.2022">
            <a:extLst>
              <a:ext uri="{FF2B5EF4-FFF2-40B4-BE49-F238E27FC236}">
                <a16:creationId xmlns:a16="http://schemas.microsoft.com/office/drawing/2014/main" id="{6DAAB996-922F-5C4E-97C7-C8DBA909E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0"/>
            <a:ext cx="4855992" cy="68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FB0B8-77BB-C04E-A53F-6D930BFA1A94}"/>
              </a:ext>
            </a:extLst>
          </p:cNvPr>
          <p:cNvSpPr txBox="1"/>
          <p:nvPr/>
        </p:nvSpPr>
        <p:spPr>
          <a:xfrm>
            <a:off x="5823724" y="6186256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+ в</a:t>
            </a: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ступ Фінляндії (31й член НАТО) - 04.04.2023, Швеція (32-й член) – 07.08.2024</a:t>
            </a:r>
          </a:p>
        </p:txBody>
      </p:sp>
    </p:spTree>
    <p:extLst>
      <p:ext uri="{BB962C8B-B14F-4D97-AF65-F5344CB8AC3E}">
        <p14:creationId xmlns:p14="http://schemas.microsoft.com/office/powerpoint/2010/main" val="296405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Що таке НАТО та які країни туди входять">
            <a:extLst>
              <a:ext uri="{FF2B5EF4-FFF2-40B4-BE49-F238E27FC236}">
                <a16:creationId xmlns:a16="http://schemas.microsoft.com/office/drawing/2014/main" id="{D01A2864-C802-9646-9926-8074B905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7" y="0"/>
            <a:ext cx="7877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4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DBDCA8-CA85-984D-8316-8AE91B82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820" y="171450"/>
            <a:ext cx="6408118" cy="6557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 липня 1951 р. - конвенція «Про статус збройних сил країн-учасниць НАТО»</a:t>
            </a:r>
          </a:p>
          <a:p>
            <a:r>
              <a:rPr lang="uk-UA" i="1" dirty="0">
                <a:solidFill>
                  <a:srgbClr val="FF0000"/>
                </a:solidFill>
                <a:latin typeface="Book Antiqua" panose="02040602050305030304" pitchFamily="18" charset="0"/>
              </a:rPr>
              <a:t>США одержували право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: утримувати в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Європі військові бази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збройні сили альянсу могли розташовуватися на території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інших країн-членів НАТО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в обох випадках іноземні збройні сили фактично користувалися правом екстериторіальності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йшлося не лише про формальне об'єднання держав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Європи, а й про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справжню запоруку недоторканності, формування ефективного військового утворення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Франція запропонувала ідею створення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«європейської армії»,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до складу якої мали входити й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німецькі військові контингенти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Втілюючи в життя курс на відновлення військової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міці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Німеччини, західні держави вже в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1950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дали згоду на створення збройних сил ФРН,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зняли обмеження військового виробництва, амністували значну кількість воєнних злочинців з числа кадрових військових і останнім кроком на шляху консолідації Західної Європи стало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включення ФРН до Західного союзу та НАТО.</a:t>
            </a:r>
            <a:endParaRPr lang="ru-UA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НАТО: розшифровка, історія і сучасність">
            <a:extLst>
              <a:ext uri="{FF2B5EF4-FFF2-40B4-BE49-F238E27FC236}">
                <a16:creationId xmlns:a16="http://schemas.microsoft.com/office/drawing/2014/main" id="{BB0E0D2F-D622-7742-B5CB-590683E6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333499"/>
            <a:ext cx="5451011" cy="3952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B2F16-DE23-1C4E-A87A-F3DAA209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171" y="6044179"/>
            <a:ext cx="5435600" cy="587944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Штаб-квартира НАТО (з 2017 р.), м. Брюссель</a:t>
            </a:r>
          </a:p>
        </p:txBody>
      </p:sp>
      <p:pic>
        <p:nvPicPr>
          <p:cNvPr id="22530" name="Picture 2" descr="Сегодня НАТО начинает переезжать в новую штаб-квартиру за €1,2 млрд -">
            <a:extLst>
              <a:ext uri="{FF2B5EF4-FFF2-40B4-BE49-F238E27FC236}">
                <a16:creationId xmlns:a16="http://schemas.microsoft.com/office/drawing/2014/main" id="{FDBB05FE-9954-3E4C-AA83-9CB23D9946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5" y="225877"/>
            <a:ext cx="6429849" cy="3076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В Брюсселе будет открыта новая штаб-квартира НАТО — Последние новости  Украины и мира vremya.eu">
            <a:extLst>
              <a:ext uri="{FF2B5EF4-FFF2-40B4-BE49-F238E27FC236}">
                <a16:creationId xmlns:a16="http://schemas.microsoft.com/office/drawing/2014/main" id="{F5D81F9E-B4BC-E942-86C0-5FA76D32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67" y="2386579"/>
            <a:ext cx="6350000" cy="363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Новая штаб-квартира НАТО | vsenato.ru">
            <a:extLst>
              <a:ext uri="{FF2B5EF4-FFF2-40B4-BE49-F238E27FC236}">
                <a16:creationId xmlns:a16="http://schemas.microsoft.com/office/drawing/2014/main" id="{5BA20F08-C387-6540-9AA2-405C4FD4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3" y="3085712"/>
            <a:ext cx="5267838" cy="364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1EFC9-CF01-7449-BF60-B803FA42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463" y="954087"/>
            <a:ext cx="5853111" cy="548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Емблема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– 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прийнята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Радою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Північної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Атлантики в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жовтні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1952 р. Коло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символізує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єдність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співпрацю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розетка компаса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вказує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спільний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шлях до миру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обраний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країнами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-членами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 descr="НАТО считает Россию и Китай главными угрозами до 2030 года — Викиновости">
            <a:extLst>
              <a:ext uri="{FF2B5EF4-FFF2-40B4-BE49-F238E27FC236}">
                <a16:creationId xmlns:a16="http://schemas.microsoft.com/office/drawing/2014/main" id="{6D2E1A63-A1C7-384C-9401-9D5E2498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4" y="0"/>
            <a:ext cx="34258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4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FFB314-F9D6-2243-83DE-C9141F62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232229"/>
            <a:ext cx="5722257" cy="662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Керівні органи НАТО: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Рада НАТО – найвищий політичний орган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Постійна рада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 секретаріат на чолі з генеральним секретарем НАТО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Комітет військового планування — найвищий орган альянсу з найважливіших військово-політичних та військових питань та ін.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Регіональні командування</a:t>
            </a:r>
          </a:p>
          <a:p>
            <a:pPr marL="0" indent="0">
              <a:buNone/>
            </a:pP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НАТО входять численні політичні організації: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Комітет з публічної дипломатії, Науковий комітет, Комітет із викликів сучасному суспільству, Економічний комітет та ін. Штаб-квартира НАТО знаходиться в Брюсселі (Бельгія).</a:t>
            </a:r>
          </a:p>
        </p:txBody>
      </p:sp>
      <p:pic>
        <p:nvPicPr>
          <p:cNvPr id="25602" name="Picture 2" descr="Стратегічна перемога і тактична поразка: Що принесуть результати саміту НАТО  Україні – Depo.ua">
            <a:extLst>
              <a:ext uri="{FF2B5EF4-FFF2-40B4-BE49-F238E27FC236}">
                <a16:creationId xmlns:a16="http://schemas.microsoft.com/office/drawing/2014/main" id="{AC47AB50-E3E8-E541-9206-DD1919E0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1167618"/>
            <a:ext cx="6321698" cy="4286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3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FFB314-F9D6-2243-83DE-C9141F62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347" y="343263"/>
            <a:ext cx="5722257" cy="1641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МАРК РЮТТЕ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Генеральний секретар НАТО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 01.10.2024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4" name="Picture 6" descr="Новый генсек НАТО Рютте озвучил приоритеты своей работы: поддержка Украины  и усиление обороны Альянса (ВИДЕО) - Freedom">
            <a:extLst>
              <a:ext uri="{FF2B5EF4-FFF2-40B4-BE49-F238E27FC236}">
                <a16:creationId xmlns:a16="http://schemas.microsoft.com/office/drawing/2014/main" id="{87F33FB7-CB47-1544-BB20-477FAF78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2" y="120805"/>
            <a:ext cx="4882799" cy="280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овий генсек НАТО назвав Україну своїм головним пріоритетом - Karpat.in.ua">
            <a:extLst>
              <a:ext uri="{FF2B5EF4-FFF2-40B4-BE49-F238E27FC236}">
                <a16:creationId xmlns:a16="http://schemas.microsoft.com/office/drawing/2014/main" id="{FFE0AE33-D53E-184A-BB40-05518879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2" y="2626227"/>
            <a:ext cx="4882799" cy="3980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Чем известен Марк Рютте, который стал новым генсеком НАТО – DW – 01.10.2024">
            <a:extLst>
              <a:ext uri="{FF2B5EF4-FFF2-40B4-BE49-F238E27FC236}">
                <a16:creationId xmlns:a16="http://schemas.microsoft.com/office/drawing/2014/main" id="{687E4444-8EC5-F24E-852D-4B16B63B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13" y="1951012"/>
            <a:ext cx="4563725" cy="456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5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ACD2FB-09E1-044D-8E4A-D8403796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0013"/>
            <a:ext cx="6124575" cy="66579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КРИТЕРІЇ ЧЛЕНСТВА В НАТО (1949 Р.):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розташування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потенційного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члена НАТО 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Європі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згода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всіх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учасників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на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вступ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 1999 р. список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зобов'язань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учасників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був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доповнений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вирішувати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спори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мирними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засобами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етнічних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внутрішньодержавних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територіальних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суперечок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принципів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ОБСЄ;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дотримуватися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прав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верховенства права;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організовувати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контроль над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збройними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силами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необхідності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вільно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надавати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інформацію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економічний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участь 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місіях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endParaRPr lang="uk-UA" dirty="0"/>
          </a:p>
        </p:txBody>
      </p:sp>
      <p:pic>
        <p:nvPicPr>
          <p:cNvPr id="14338" name="Picture 2" descr="Страны НАТО будут и дальше оказывать Украине оборонную помощь для защиты от  россии — Столтенберг – borg.expert – медіа-портал про борги та банкрутство">
            <a:extLst>
              <a:ext uri="{FF2B5EF4-FFF2-40B4-BE49-F238E27FC236}">
                <a16:creationId xmlns:a16="http://schemas.microsoft.com/office/drawing/2014/main" id="{2CF23A41-7E79-3043-AE63-2FFCF24D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" y="0"/>
            <a:ext cx="4249691" cy="265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Швеція планує подати заявку на членство у НАТО в червні">
            <a:extLst>
              <a:ext uri="{FF2B5EF4-FFF2-40B4-BE49-F238E27FC236}">
                <a16:creationId xmlns:a16="http://schemas.microsoft.com/office/drawing/2014/main" id="{69F670F3-838F-D14B-881F-D9B63A5A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67" y="1987721"/>
            <a:ext cx="4249691" cy="265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Фінляндія очікує російської кампанії з дезінформації щодо вступу країни в  НАТО – новини на УНН | 29 березня 2022, 13:40">
            <a:extLst>
              <a:ext uri="{FF2B5EF4-FFF2-40B4-BE49-F238E27FC236}">
                <a16:creationId xmlns:a16="http://schemas.microsoft.com/office/drawing/2014/main" id="{435ADA79-35DB-7B44-BD98-0FFFB368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4320829"/>
            <a:ext cx="4137319" cy="253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5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048F1-F757-4E48-9343-C38C760C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489" y="238126"/>
            <a:ext cx="5338761" cy="661987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Радянський Союз у відповідь на вступ до НАТО ФРН - створення військового блоку східноєвропейських країн народної демократії навколо СРСР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травні 1955 р. у Варшаві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СРСР, Польща, Болгарія, НДР, Румунія, Угорщина та Чехословаччина підписали договір про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дружбу, співробітництво і взаємну допомогу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14 травня 1955 р. - створення Організації Варшавського договору (ОВД) -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воєнно-політичний оборонний союз європейських соціалістичних держав</a:t>
            </a:r>
          </a:p>
        </p:txBody>
      </p:sp>
      <p:pic>
        <p:nvPicPr>
          <p:cNvPr id="10244" name="Picture 4" descr="Blitzminis – WW3: The Warsaw Pact and the T-72B">
            <a:extLst>
              <a:ext uri="{FF2B5EF4-FFF2-40B4-BE49-F238E27FC236}">
                <a16:creationId xmlns:a16="http://schemas.microsoft.com/office/drawing/2014/main" id="{EC4AE5D4-A7B2-CA4F-8035-BC6655BC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1000"/>
            <a:ext cx="6096000" cy="609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3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ato Map&quot; Images – Browse 13 Stock Photos, Vectors, and Video | Adobe Stock">
            <a:extLst>
              <a:ext uri="{FF2B5EF4-FFF2-40B4-BE49-F238E27FC236}">
                <a16:creationId xmlns:a16="http://schemas.microsoft.com/office/drawing/2014/main" id="{673887B6-4B0F-E048-9947-D68483B52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6957"/>
            <a:ext cx="10086975" cy="64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33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D9A0C9-ADD9-D741-BE77-31E1FFC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588" y="171450"/>
            <a:ext cx="6238874" cy="668655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Договір ОВД копіював Атлантичний пакт - стаття 5 передбачала створення армії єдиного командування під проводом радянського маршала І. С. Конєва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Варшавський пакт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змінював радикально ситуацію в Європі,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бо на момент його укладення СРСР уже підписав 2-сторонні договори з країнами Східної Європи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мав агресивного характеру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бо не виключав можливості поліпшення відносин країн-членів з Заходом,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декларував недоторканність суверенітету держав-учасниць.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поліпшення ситуації на переговорах з німецької проблеми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15 травня 1955 р. СРСР підписав мирну угоду з Австрією, зобов'язавшись вивести свої війська з її території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Утворення Варшавського блоку не мало практичного значення, а було ще одним актом залякування,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який органічно укладався в картину конфронтації Заходу й Сходу протягом усієї «холодної війни» </a:t>
            </a:r>
          </a:p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Блокова біполярність ставала реальністю</a:t>
            </a:r>
            <a:endParaRPr lang="ru-UA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Підписання угоди про створення Варшавського договору. Договір підписує тогочасний голова Ради міністрів СРСР Микола Булганін. Варшава, Польща, 14 травня 1955 року">
            <a:extLst>
              <a:ext uri="{FF2B5EF4-FFF2-40B4-BE49-F238E27FC236}">
                <a16:creationId xmlns:a16="http://schemas.microsoft.com/office/drawing/2014/main" id="{F72D949C-8D90-A144-868F-37F4F1B0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8842" cy="3529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воє східнонімецьких робітників вкладають (вмуровують) бите скло на верхівку 15-метрової стіни, щоб запобігти спробам втечі берлінців із НДР до ФРН. Берлін, 22 серпня 1961 року">
            <a:extLst>
              <a:ext uri="{FF2B5EF4-FFF2-40B4-BE49-F238E27FC236}">
                <a16:creationId xmlns:a16="http://schemas.microsoft.com/office/drawing/2014/main" id="{92EE8B54-543D-D940-A47A-C34E1CA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9" y="3590578"/>
            <a:ext cx="3979863" cy="32058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9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4B0287-B49B-6C43-9A11-1798C36B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3" y="333829"/>
            <a:ext cx="5939971" cy="652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Політика НАТО будується на основі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доктрин та військово-політичних стратегій 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 послідовно змінювали один одного: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«Щит і меч» (до 1967 р.)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«Гнучкого реагування» (1967 - початок 1970-х рр.)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«Реалістичного стримування» (початок 1970-х - початок 1980-х рр..)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«Прямого протистояння» (початок 1980-х - початок 1990-х рр..)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…. </a:t>
            </a:r>
          </a:p>
        </p:txBody>
      </p:sp>
      <p:pic>
        <p:nvPicPr>
          <p:cNvPr id="24578" name="Picture 2" descr="Що треба знати про стандарти НАТО – АрміяInform">
            <a:extLst>
              <a:ext uri="{FF2B5EF4-FFF2-40B4-BE49-F238E27FC236}">
                <a16:creationId xmlns:a16="http://schemas.microsoft.com/office/drawing/2014/main" id="{2A0B3656-3E9B-AE4A-BA71-5884A096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1430884"/>
            <a:ext cx="5767010" cy="3675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6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A07762-2FAE-214A-BCBC-5DFAB610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4" y="228600"/>
            <a:ext cx="6043613" cy="662939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Грудень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1967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НАТО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прйняла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доктрину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Хармеля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утримання адекватного рівня оборони i одночасні пошуки шляхів послаблення напруження у відносинах між Сходом та Заходом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1969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початок втілення ФРН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"Східної політики" канцлера Віллі Брандта,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спрямованої на розвиток більш позитивних відносин зі східноєвропейськими державами та СРСР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1 серпня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1975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Гельсінський Заключний акт НБСЄ(Нарада з безпеки та співробітництву в Європі),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встановив нові норми обговорення питань у галузі прав людини, впровадив заходи, спрямовані на посилення взаємної довіри між Сходом і Заходом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40 лет Хельсинским соглашениям: Востоку – границы, Западу – права человека  - Федеральное министерство иностранных дел Германии">
            <a:extLst>
              <a:ext uri="{FF2B5EF4-FFF2-40B4-BE49-F238E27FC236}">
                <a16:creationId xmlns:a16="http://schemas.microsoft.com/office/drawing/2014/main" id="{2DE289EC-F84C-4047-B85F-906005A1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54" y="48140"/>
            <a:ext cx="4748120" cy="338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40 Years Later: Rethinking the Helsinki Accords and Human Rights |  Superfluous Answers to Necessary Questions">
            <a:extLst>
              <a:ext uri="{FF2B5EF4-FFF2-40B4-BE49-F238E27FC236}">
                <a16:creationId xmlns:a16="http://schemas.microsoft.com/office/drawing/2014/main" id="{FFCC1B73-7CA2-114B-ACC1-4289E559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7" y="1937172"/>
            <a:ext cx="3601357" cy="244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З архіву: золотий Блохін та українське відлуння Гельсінської угоди (1973  -1975)">
            <a:extLst>
              <a:ext uri="{FF2B5EF4-FFF2-40B4-BE49-F238E27FC236}">
                <a16:creationId xmlns:a16="http://schemas.microsoft.com/office/drawing/2014/main" id="{2D3C1459-834A-4941-BF5C-F57441C4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9" y="3962400"/>
            <a:ext cx="4983055" cy="284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77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B1EDA7-CA85-C749-9DCF-4571109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28576"/>
            <a:ext cx="5643562" cy="68579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Грудень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1979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- рішення про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паралельний розвиток ядерної модернізації і контролю за озброєннями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розгортання у Європі ядерної зброї середнього радіуса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наслідки грудневого 1979 року вторгнення СРСР в Афганістан і остаточне виведення радянських сил звідти у лютому 1989 року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серпень 1980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- незалежний профспілковий рух "Солідарність" у Польщі і перші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ознаки змін у Східній Європі;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призначення 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березні 1985 року М. Горбачова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посаду Генерального секретаря ЦК КПРС.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Грудень  1987 р. - Вашингтонський договір, який привів до широкомасштабного знищення американських та радянських ракет наземного базування середнього радіуса дії</a:t>
            </a:r>
          </a:p>
          <a:p>
            <a:endParaRPr lang="uk-UA" b="1" dirty="0"/>
          </a:p>
        </p:txBody>
      </p:sp>
      <p:pic>
        <p:nvPicPr>
          <p:cNvPr id="16386" name="Picture 2" descr="Война в Афганистане 1979-1989 • Soviet war in Afghanistan 1979-1989 -  YouTube">
            <a:extLst>
              <a:ext uri="{FF2B5EF4-FFF2-40B4-BE49-F238E27FC236}">
                <a16:creationId xmlns:a16="http://schemas.microsoft.com/office/drawing/2014/main" id="{7E4FEB89-BA9E-A541-BAFC-90895A3A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5" y="0"/>
            <a:ext cx="5866996" cy="3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Михайло Горбачьов – останні новини LB.ua">
            <a:extLst>
              <a:ext uri="{FF2B5EF4-FFF2-40B4-BE49-F238E27FC236}">
                <a16:creationId xmlns:a16="http://schemas.microsoft.com/office/drawing/2014/main" id="{4C8E6708-7C9F-A64F-8EB1-154B3498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7" y="3292476"/>
            <a:ext cx="5494564" cy="35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9D11B-5724-C948-AE25-937F7602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81" y="185737"/>
            <a:ext cx="3214689" cy="6477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передумови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EF24B-0DC5-BB4F-8044-3D7B17DC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4" y="819150"/>
            <a:ext cx="6410324" cy="58531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між 1945-м та 1949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р.р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. 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гостра потреба повоєнної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відбудови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економіки</a:t>
            </a:r>
          </a:p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експансіоністська політика СРСР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занепокоєність західних держав, що керівництво Радянського Союзу після війни мало намір повністю зберегти свої збройні сили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 огляду на проголошені ідеологічні цілі КПРС стало очевидно, що всі заклики до поваги Статуту ООН та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домовленостей, які були досягнуті наприкінці війни,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не гарантували суверенітету та незалежності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багатьом країнам Центр. та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 були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нав'язані недемократичні форми правління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жорстоко придушувались будь-які прояви опозиції, зневажались елементарні права людини, громадянські права і свободи</a:t>
            </a:r>
            <a:endParaRPr lang="ru-UA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028" name="Picture 4" descr="Кто ошибся: Трумэн или Сталин? : Политика на портале Newsland">
            <a:extLst>
              <a:ext uri="{FF2B5EF4-FFF2-40B4-BE49-F238E27FC236}">
                <a16:creationId xmlns:a16="http://schemas.microsoft.com/office/drawing/2014/main" id="{5510F8E8-9FAC-9E46-BD4D-C468CD77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2" y="1418021"/>
            <a:ext cx="5381492" cy="4021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3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D10C-F59F-504E-8E2F-A0DBC38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838" y="0"/>
            <a:ext cx="6634162" cy="6858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Березень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1989 р.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рамках НБСЄ 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Відні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багатообіцяючі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переговори з питань контролю над озброєннями між 23 країнами, членами НАТО та ОВД, які стосувалися скорочення звичайних збройних сил у Європі (ЗЗСЄ)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Саміт НАТО у Брюсселі у травні 1989 року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 опубліковані 2 принципові заяви щодо політики НАТО: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нагоди 40-ої річниці НАТО (+цілі та напрями НАТО на наступне десятиріччя);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Всебічна Концепція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контролю за озброєннями та роззброєння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7410" name="Picture 2" descr="Саміт НАТО в Брюсселі пройде 25 травня">
            <a:extLst>
              <a:ext uri="{FF2B5EF4-FFF2-40B4-BE49-F238E27FC236}">
                <a16:creationId xmlns:a16="http://schemas.microsoft.com/office/drawing/2014/main" id="{2BE627F7-F567-0048-8FD9-E190AF0C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190086"/>
            <a:ext cx="5571253" cy="3860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6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6972-6E76-964D-9539-F6D044B2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624" y="141287"/>
            <a:ext cx="6514375" cy="6575425"/>
          </a:xfrm>
          <a:solidFill>
            <a:srgbClr val="F0FDF9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 саміту 1989 року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визнані зміни, що відбувались у</a:t>
            </a:r>
            <a:r>
              <a:rPr lang="ru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Радянському Союзі та інших східноєвропейських державах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окреслений підхід НАТО до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подолання розділення Європи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досягнення далекосяжної мети формування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справедливого та мирного європейського порядку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підтвердила потребу в надійних та ефективних силах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стримування й адекватної оборони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 оприлюднила ініціативу президента США Буша щодо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контролю над ЗЗСЄ (звичайні збройні сили в Європі)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представлена широка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програма розширення співпраці між Сходом і Заходом в інших галузях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дій з розв'язання значних глобальних проблем і заходів, спрямованих на досягнення довгострокових цілей Альянсу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8434" name="Picture 2" descr="Карикатуры советских времен из журналов &quot;Крокодил&quot; и &quot;Кукрыниксы&quot;,  актуальные и сейчас. | Пикабу">
            <a:extLst>
              <a:ext uri="{FF2B5EF4-FFF2-40B4-BE49-F238E27FC236}">
                <a16:creationId xmlns:a16="http://schemas.microsoft.com/office/drawing/2014/main" id="{50191802-DC2E-1342-BD29-67E2F62C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2204289"/>
            <a:ext cx="2862580" cy="3906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икатуры советских времен — СОЮЗ: онлайн журнал отечественной журналистики">
            <a:extLst>
              <a:ext uri="{FF2B5EF4-FFF2-40B4-BE49-F238E27FC236}">
                <a16:creationId xmlns:a16="http://schemas.microsoft.com/office/drawing/2014/main" id="{DB160287-54DE-484C-98F2-46E2E352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5080"/>
          <a:stretch/>
        </p:blipFill>
        <p:spPr bwMode="auto">
          <a:xfrm>
            <a:off x="2592433" y="968459"/>
            <a:ext cx="3120572" cy="449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Почему в СССР не печатали карикатуры на американских президентов">
            <a:extLst>
              <a:ext uri="{FF2B5EF4-FFF2-40B4-BE49-F238E27FC236}">
                <a16:creationId xmlns:a16="http://schemas.microsoft.com/office/drawing/2014/main" id="{27614C53-F592-C24C-BE84-D182262D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101151"/>
            <a:ext cx="3120571" cy="2481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BA52B-893C-1B45-A942-6754C30DB470}"/>
              </a:ext>
            </a:extLst>
          </p:cNvPr>
          <p:cNvSpPr txBox="1"/>
          <p:nvPr/>
        </p:nvSpPr>
        <p:spPr>
          <a:xfrm>
            <a:off x="337095" y="6110518"/>
            <a:ext cx="5035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Радянські пропагандистські карикатури про НАТО</a:t>
            </a:r>
          </a:p>
        </p:txBody>
      </p:sp>
    </p:spTree>
    <p:extLst>
      <p:ext uri="{BB962C8B-B14F-4D97-AF65-F5344CB8AC3E}">
        <p14:creationId xmlns:p14="http://schemas.microsoft.com/office/powerpoint/2010/main" val="3378908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558CB9-1FCB-BA40-A002-AD14F8AA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263" y="404812"/>
            <a:ext cx="6110287" cy="645318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1989-1990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реформи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 та економічних систем Польщі, Угорщини, НДР, Болгарії, Чехословаччині та Румунії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падіння у листопаді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1989 року Берлінського муру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символічне значення, на думку НАТО це частина широкомасштабного процесу, що вів до єдиної і вільної Європи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НАТО - провідна роль у забезпеченні структури для консультацій та координації політики серед країн-учасниць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зменшення ризику виникнення кризи, яка могла б загрожувати інтересам спільної безпеки; НАТО доклала багато зусиль задля усунення військового дисбалансу, досягнення довіри та відкритості</a:t>
            </a:r>
          </a:p>
        </p:txBody>
      </p:sp>
      <p:pic>
        <p:nvPicPr>
          <p:cNvPr id="19458" name="Picture 2" descr="Берлін: Що подивитись? Куди завітати? | Tusovka">
            <a:extLst>
              <a:ext uri="{FF2B5EF4-FFF2-40B4-BE49-F238E27FC236}">
                <a16:creationId xmlns:a16="http://schemas.microsoft.com/office/drawing/2014/main" id="{3CE631E1-6106-444A-A7BC-C001ED97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2" y="3004457"/>
            <a:ext cx="5569622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адіння Берлінської стіни. Фото, відео, спогади очевидців - Артефакт">
            <a:extLst>
              <a:ext uri="{FF2B5EF4-FFF2-40B4-BE49-F238E27FC236}">
                <a16:creationId xmlns:a16="http://schemas.microsoft.com/office/drawing/2014/main" id="{B184EB3B-C8F8-D64A-AB30-AD2AED96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6" y="0"/>
            <a:ext cx="5421574" cy="35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35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0AE98B-5DD4-D44E-A378-5E47B1A5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38" y="174171"/>
            <a:ext cx="6405562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Саміт НАТО в Лондоні в липні 1990 року - найбільш далекосяжна декларація з часів заснування НАТО: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глави держав та урядів оголосили про рішучі кроки з пристосування Альянсу до вимог нового клімату безпеки, 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покликані покласти край конфронтації між Сходом і Заходом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запропонували 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урядам Радянського Союзу і країн Центральної та Східної Європи встановити постійні дипломатичні зв'язки з НАТО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працювати над новими відносинами на основі співпраці.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 Лондонської декларації увійшли численні різноманітні пропозиції з розвитку співпраці.</a:t>
            </a:r>
          </a:p>
          <a:p>
            <a:pPr marL="0" indent="0">
              <a:buNone/>
            </a:pP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Відбулося багато взаємних візитів між кер-</a:t>
            </a:r>
            <a:r>
              <a:rPr lang="uk-UA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вом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країн Центр. та </a:t>
            </a:r>
            <a:r>
              <a:rPr lang="uk-UA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Сх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 Генеральний секретар НАТО відвідав Москву відразу після Лондонського саміту для того, щоб передати радянському керівництву пропозиції, що були включені в Декларацію, та сповістити про 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рішучість Альянсу </a:t>
            </a:r>
            <a:r>
              <a:rPr lang="uk-UA" sz="2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конструктивно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скористатися новими політичними можливостями, що відкривались.</a:t>
            </a:r>
            <a:endParaRPr lang="ru-UA" sz="2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0482" name="Picture 2" descr="NATO - Feature: 1990 Summit: a turning point in 'East-West' relations,  18-Dec.-2014">
            <a:extLst>
              <a:ext uri="{FF2B5EF4-FFF2-40B4-BE49-F238E27FC236}">
                <a16:creationId xmlns:a16="http://schemas.microsoft.com/office/drawing/2014/main" id="{A67C2680-0A69-C743-A316-84DAE5BE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890"/>
            <a:ext cx="5842282" cy="4127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1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7CBBE2-F1E0-0746-AC4F-782E855A8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704" y="0"/>
            <a:ext cx="6806470" cy="67437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Листопад 1991 року у Римі саміт НАТО нова стратегічна концепція - Концепція 1991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підкреслювалося, що глибокі політичні зміни, які відбулися у Центральній та Східній Європі з 1989 року,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спричинили зникнення безпосередньої загрози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викликала занепокоєність Альянсу впродовж останніх 40 років. Отже,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зміцнилася безпека всіх його членів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Але, тепер їй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загрожують інші різноманітні ризики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важко спрогнозувати і оцінити</a:t>
            </a:r>
            <a:r>
              <a:rPr lang="ru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</a:t>
            </a:r>
            <a:r>
              <a:rPr lang="ru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дея «гнучкого реагування» (колективна безпека, принципи діалогу, принципи співробітництва)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 про мир та співробітництво” 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підтримка Альянсом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руху країн ЦСЄ в напрямі реформ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ці країни запрошувалися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 участі у відповідних форумах Альянсу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запропоновано досвід і знання Альянсу в політичних, військових, економічних та наукових галузях.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нагляду за подальшим розвитком такого партнерства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створена Рада північноатлантичного співробітництва (РПАС)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(країни – члени НАТО, 6 країн ЦСЄ, країни Балтії, потім доєдналися країни СНД) </a:t>
            </a:r>
            <a:endParaRPr lang="ru-UA" sz="55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7890" name="Picture 2" descr="Відносини НАТО-Україна: передісторія">
            <a:extLst>
              <a:ext uri="{FF2B5EF4-FFF2-40B4-BE49-F238E27FC236}">
                <a16:creationId xmlns:a16="http://schemas.microsoft.com/office/drawing/2014/main" id="{FC025059-AB19-C84A-91B5-76359031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626233"/>
            <a:ext cx="5183543" cy="5057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0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61DD0A-2736-274A-81A3-56CEB1EF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613" y="0"/>
            <a:ext cx="5767387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Роль РПАС</a:t>
            </a:r>
            <a:endParaRPr lang="uk-UA" sz="2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підтримка миру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концептуальні підходи до контролю за озброєннями та до роззброєння;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оборонне планування і військові справи;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демократичні концепції стосунків між цивільними та військовими;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конверсія оборонної промисловості;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оборонні видатки і бюджети;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наукова співпраця та екологічні питання, що стосуються військової діяльності;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поширення інформації про НАТО у країнах-партнерах;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консультації з політичного планування;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управління цивільним і військовим повітряним рухом</a:t>
            </a:r>
          </a:p>
        </p:txBody>
      </p:sp>
      <p:pic>
        <p:nvPicPr>
          <p:cNvPr id="38914" name="Picture 2" descr="Совет Россия - НАТО (СРН): история создания, цели и задачи - РИА Новости,  01.03.2020">
            <a:extLst>
              <a:ext uri="{FF2B5EF4-FFF2-40B4-BE49-F238E27FC236}">
                <a16:creationId xmlns:a16="http://schemas.microsoft.com/office/drawing/2014/main" id="{8E72BDD4-2B82-CB41-AC15-8AE3DA2A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568124"/>
            <a:ext cx="6178541" cy="35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C09626-721D-5345-93A2-D8BF0D36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275" y="114300"/>
            <a:ext cx="6181725" cy="6743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01.1994 року - саміт в Брюсселі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нова ініціатива з посилення стабільності й безпеки в Європі.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країни - члени РПАС та інші держави були запрошені приєднатись до нової далекосяжної програми співробітництва з НАТО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“Партнерство заради миру” (ПЗМ).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ПЗМ - фундаментальний елемент безпеки в євро-атлантичному регіоні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Запрошення приєднатись до ПЗМ було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адресоване усім державам - членам (РПАС) та іншим країнам – учасницям Наради з безпеки та співробітництва в Європі (НБСЄ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), які мали можливості та бажання зробити свій внесок у програму.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Діяльність, у якій бере участь кожна країна-партнер, ґрунтується на спільно розробленій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Індивідуальній програмі партнерства</a:t>
            </a:r>
          </a:p>
        </p:txBody>
      </p:sp>
      <p:pic>
        <p:nvPicPr>
          <p:cNvPr id="39938" name="Picture 2" descr="Від залучення до спільних комунікацій: як розвивалося «Партнерство заради  миру» України з НАТО – АрміяInform">
            <a:extLst>
              <a:ext uri="{FF2B5EF4-FFF2-40B4-BE49-F238E27FC236}">
                <a16:creationId xmlns:a16="http://schemas.microsoft.com/office/drawing/2014/main" id="{6AC732B6-197E-5146-988B-BD353B96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9" y="114300"/>
            <a:ext cx="5791196" cy="32575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Новини - Дніпровська районна в місті Києві державна адміністрація">
            <a:extLst>
              <a:ext uri="{FF2B5EF4-FFF2-40B4-BE49-F238E27FC236}">
                <a16:creationId xmlns:a16="http://schemas.microsoft.com/office/drawing/2014/main" id="{BC4EC115-29DF-5C40-8BA4-01DC4FC5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497413"/>
            <a:ext cx="4502150" cy="32462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6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36AEA-8E50-8D41-A2AB-4727800A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013" y="364332"/>
            <a:ext cx="5995987" cy="6493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07. 1997 р. –  видатний саміт в Мадриді - перехід до нового складного етапу розвитку НАТО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протягом якого будуть випробувані нові структури та політичні підходи, які викликані новими обставинами. 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початок переговорів про вступ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 Польщею, Угорщиною та Чеською Республікою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оголошення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політики “відкритих дверей”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вступу нових членів у майбутньому;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вдосконалення програми ПЗМ і створення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нового форуму у вигляді РЄАП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має рухати співробітництво вперед;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відкриття абсолютно нового розділу у відносинах між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НАТО і Росією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офіційне закріплення зростаючого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партнерства з Україною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інтенсифікація діалогу з країнами Середземномор’я;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розвиток власне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«Європейської системи безпеки і оборони»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межах НАТО;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визначення радикально реформованої військової командної структури Альянсу. </a:t>
            </a:r>
          </a:p>
        </p:txBody>
      </p:sp>
      <p:pic>
        <p:nvPicPr>
          <p:cNvPr id="40964" name="Picture 4" descr="Мадридський саміт НАТО 1997 — Вікіпедія">
            <a:extLst>
              <a:ext uri="{FF2B5EF4-FFF2-40B4-BE49-F238E27FC236}">
                <a16:creationId xmlns:a16="http://schemas.microsoft.com/office/drawing/2014/main" id="{085DA85C-FD5A-DD4D-B87C-187AF49D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" y="3429000"/>
            <a:ext cx="6039827" cy="304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Мадридський саміт НАТО 1997 — Вікіпедія">
            <a:extLst>
              <a:ext uri="{FF2B5EF4-FFF2-40B4-BE49-F238E27FC236}">
                <a16:creationId xmlns:a16="http://schemas.microsoft.com/office/drawing/2014/main" id="{73D48D81-2BAE-6142-9CC3-35DC49C8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" y="593873"/>
            <a:ext cx="5995987" cy="260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3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285682-7C38-894F-8287-10603736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07" y="186046"/>
            <a:ext cx="5953125" cy="6303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Ювілейний саміт НАТО  23 - 25 квітня 1999 р., Вашингтон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“Комюніке за результатами Вашингтонського саміту” та “Стратегічна концепція”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створене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підґрунтя для вступу Альянсу в ХХІ століття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“Стратегічна концепція” визнає “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появу нових складних ризиків для євроатлантичного миру і стабільності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включаючи репресії, етнічні конфлікти, економічні негаразди, розвал політичного ладу і поширення зброї масового знищення”.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визначені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цілі та завдання НАТО на майбутнє і відображена воля країн - членів Альянсу до утримання військової потужності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необхідної для виконання усього спектра його місій.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розвиток Європейської системи безпеки і оборони в межах Альянсу</a:t>
            </a:r>
          </a:p>
        </p:txBody>
      </p:sp>
      <p:pic>
        <p:nvPicPr>
          <p:cNvPr id="41986" name="Picture 2" descr="Вашингтонський саміт НАТО 1999 — Вікіпедія">
            <a:extLst>
              <a:ext uri="{FF2B5EF4-FFF2-40B4-BE49-F238E27FC236}">
                <a16:creationId xmlns:a16="http://schemas.microsoft.com/office/drawing/2014/main" id="{C378AC4D-F6A5-1448-8AD7-B25A4440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1" y="1429203"/>
            <a:ext cx="5833366" cy="38176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2C4720-2EA3-F045-936F-A26A36F8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"/>
            <a:ext cx="5929311" cy="68579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започаткована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“Ініціатива з обороноздатності”,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спрямована на допомогу збройним силам Альянсу у досягненні вищого рівня мобільності, сумісності, сталості та ефективності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зміни в інтегровану військову командну структуру, щоб забезпечити більшу ефективність операціям НАТО 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оприлюднений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“План отримання членства” (MAP </a:t>
            </a:r>
            <a:r>
              <a:rPr lang="en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Membership Action Plan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), який є “практичним маніфестом політики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“відкритих дверей”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програма дій, з якої зацікавлені країни можуть вибирати заходи, що відповідають їх власним потребам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МАР поширюється на 5 галузей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політичні та економічні питання, ресурси, правові питання та питання безпеки.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3010" name="Picture 2" descr="Вашингтонський саміт НАТО 1999 — Вікіпедія">
            <a:extLst>
              <a:ext uri="{FF2B5EF4-FFF2-40B4-BE49-F238E27FC236}">
                <a16:creationId xmlns:a16="http://schemas.microsoft.com/office/drawing/2014/main" id="{B2082F72-F5FB-3540-B592-73A1C35E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1083212"/>
            <a:ext cx="6199544" cy="42031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994A3D-C087-F943-833D-124BFE93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982" y="805022"/>
            <a:ext cx="4909624" cy="5877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  1947-1949 р. р. низка   драматичних подій: 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пряма загроза, яка нависла над суверенітетом Греції, Туреччини та інших західноєвропейських країн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державний</a:t>
            </a:r>
            <a:r>
              <a:rPr lang="ru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переворот у Чехословаччині у червні 1948 року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протиправна блокада Берліна, розпочата в квітні 1948 року</a:t>
            </a:r>
            <a:endParaRPr lang="ru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052" name="Picture 4" descr="Od mladého Gottwalda k Jakešovi u soudu. Komunisté oslavili stovku a končí  ve sněmovně - Aktuálně.cz">
            <a:extLst>
              <a:ext uri="{FF2B5EF4-FFF2-40B4-BE49-F238E27FC236}">
                <a16:creationId xmlns:a16="http://schemas.microsoft.com/office/drawing/2014/main" id="{5728E601-D131-F047-A8BB-060DDCA5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9" y="107696"/>
            <a:ext cx="3776662" cy="3243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tičtíVězni.cz - Vládní krize a převzetí moci Komunistickou stranou  Československa">
            <a:extLst>
              <a:ext uri="{FF2B5EF4-FFF2-40B4-BE49-F238E27FC236}">
                <a16:creationId xmlns:a16="http://schemas.microsoft.com/office/drawing/2014/main" id="{D3BD7270-F631-284E-BE23-037F4EC01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7148" r="2622" b="7924"/>
          <a:stretch/>
        </p:blipFill>
        <p:spPr bwMode="auto">
          <a:xfrm>
            <a:off x="1438993" y="3084287"/>
            <a:ext cx="5400867" cy="3546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dle Klause disidenti nezbořili komunismus. V podstatě je to od něj drzost  – Forum24">
            <a:extLst>
              <a:ext uri="{FF2B5EF4-FFF2-40B4-BE49-F238E27FC236}">
                <a16:creationId xmlns:a16="http://schemas.microsoft.com/office/drawing/2014/main" id="{27712914-16F0-3F4A-8677-DB0E18E9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73" y="727206"/>
            <a:ext cx="2929609" cy="200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2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1214-7E6B-8047-97A2-75E70038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28600"/>
            <a:ext cx="11730038" cy="62888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ПДЧ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 реалізовується на 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основі індивідуального діалогу з країною-кандидаткою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, розроблений з метою підтвердити чіткий курс та зобов'язання щодо подальшого розширення НАТО шляхом запровадження програми заходів, спрямованих на сприяння країнам-претендентам у їхній підготовці до можливого майбутнього вступу до НАТО як членів Альянсу. </a:t>
            </a:r>
          </a:p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ПДЧ є програмою для претендентів, де пропонується перелік заходів, з якого вони можуть вибрати саме ті, які, на їхню думку, є найраціональнішими з точки зору сприяння їх підготовці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. Кожна країна-претендент наповнює план «своїм» змістом, «своїми» обставинами, тими чи іншими діями, котрі необхідно здійснити. Активна участь в механізмах програми «Партнерство заради миру» (ПЗМ) та Ради євроатлантичного партнерства (РЄАП) залишається суттєво важливою для країн-претендентів, які бажають далі поглибити своє військово-політичне залучення до діяльності Альянсу. </a:t>
            </a:r>
          </a:p>
          <a:p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Будь-яке рішення щодо запрошення країни-претендента розпочати з Альянсом переговори щодо приєднання до НАТО буде </a:t>
            </a:r>
            <a:r>
              <a:rPr lang="uk-UA" sz="3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ухвалюватись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 у кожному конкретному випадку країнами-членами 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згідно з параграфом 8 Декларації Мадридського (1997 р.) саміту та Декларацією Вашингтонського саміту. </a:t>
            </a:r>
          </a:p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Участь у ПДЧ має відбуватися на основі </a:t>
            </a:r>
            <a:r>
              <a:rPr lang="uk-UA" sz="3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самодиференціації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, не означає існування ані будь-якого масового розкладу щодо прийняття таких рішень, ані будь-якої гарантії членства. Цю програму не можна вважати переліком критеріїв для набуття членства.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694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0AFE7-7610-5B4C-9FDC-84899475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38" y="398462"/>
            <a:ext cx="5491162" cy="606107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12 березня 1999 року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Чеська Республіка, Угорщина та Польща першими серед колишніх учасників ОВД вступили до НАТО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Болгарія, Естонія, Латвія, Литва, Румунія, Словаччина – також у минулому учасниці ОВД – та Словенія отримали запрошення розпочати переговори щодо вступу під час Празького саміту Альянсу 2002 року. А з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2 квітня 2004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року вони стали членами НАТО</a:t>
            </a:r>
            <a:r>
              <a:rPr lang="uk-UA" dirty="0"/>
              <a:t>.</a:t>
            </a:r>
          </a:p>
        </p:txBody>
      </p:sp>
      <p:pic>
        <p:nvPicPr>
          <p:cNvPr id="44034" name="Picture 2" descr="Країни Балтії просять НАТО збільшити військову присутність на своїй  території – АрміяInform">
            <a:extLst>
              <a:ext uri="{FF2B5EF4-FFF2-40B4-BE49-F238E27FC236}">
                <a16:creationId xmlns:a16="http://schemas.microsoft.com/office/drawing/2014/main" id="{C3D3722C-4340-9240-BDEE-663EBA31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" y="998807"/>
            <a:ext cx="6665916" cy="4342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12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696DC1-D81C-8D41-A696-A0269AAC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012" y="1889247"/>
            <a:ext cx="4471988" cy="2640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1 квітня 2009 року, напередодні ювілейного саміту НАТО 3-4 квітня, набули членства у НАТО Албанія і Хорватія.</a:t>
            </a:r>
          </a:p>
        </p:txBody>
      </p:sp>
      <p:pic>
        <p:nvPicPr>
          <p:cNvPr id="45058" name="Picture 2" descr="27-й та 28-й ЧЛЕНИ НАТО: 12 років тому Албанія та Хорватія приєднались до  Альянсу">
            <a:extLst>
              <a:ext uri="{FF2B5EF4-FFF2-40B4-BE49-F238E27FC236}">
                <a16:creationId xmlns:a16="http://schemas.microsoft.com/office/drawing/2014/main" id="{5923DA65-4220-9E4C-9DF7-1658FB66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85750"/>
            <a:ext cx="6957351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9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1062C3-FBB0-1146-8C2D-C7C768CB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890" y="0"/>
            <a:ext cx="665760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Лісабонський саміт НАТО 19-20.11.2010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П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рийняття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стратегічної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концепції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наступні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. 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сновною метою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визначено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гарантування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свободи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безпеки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членів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НАТО шляхом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політичних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військових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НАТО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подається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найважливіше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джерело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стабільності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непередбачуваному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світі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і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описується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як «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унікальне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товариство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цінностей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пов'язаних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принципами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свободи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особистості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демократії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прав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людини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і верховенства закону»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Увага трансформації глобальної архітектури безпеки для </a:t>
            </a: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</a:rPr>
              <a:t>протидії глобальним загрозам нового тисячоліття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– міжнародному тероризму, поширенню біологічної зброї та зброї масового знищення,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кіберзагрозам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, енергетичним і екологічним проблемам тощо</a:t>
            </a:r>
            <a:r>
              <a:rPr lang="uk-UA" sz="1600" b="1" i="1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uk-UA" sz="1600" b="1" i="1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Вперше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рос.-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грузинської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війни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взяв участь президент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росії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Д.Медведєв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ознаменувало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відновлення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співпраці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НАТО з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росією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В. Янукович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участі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саміті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відмовився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9AD6A4-5EF2-D040-86AB-3F46DB6E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67618"/>
            <a:ext cx="5168632" cy="3826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68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77F31E-8CE4-7645-90CA-B95BC028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917" y="168812"/>
            <a:ext cx="7948246" cy="65203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ГОЛОВНИХ ЗАВДАННЯ НАТО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колективна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оборона 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зобов'язання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надання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допомоги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членам Альянсу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разі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нападу,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статті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5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підкреслення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ролі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стримування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захисту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загрози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агресії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антикризове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управління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політичних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військових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інструментів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надання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допомоги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боротьбі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новими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кризами та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гасіння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наявних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конфліктів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вплинути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безпеку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Північноатлантичного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альянсу і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підтримки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зусиль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зміцненню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стабільності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конфліктних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ситуаціях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кооперативна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безпека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заходи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зміцнення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міжнародної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безпеки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тому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числі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партнерство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відповідними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країнами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міжнародними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організаціями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внесення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вкладу у контроль над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озброєнням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нерозповсюдження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зброї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роззброєння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зберігаючи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принцип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відкритих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дверей в НАТО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європейських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демократій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відповідають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стандартам Альянсу</a:t>
            </a: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EB0448-3ADF-8D4C-95FF-75D94DFC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8" y="757018"/>
            <a:ext cx="4106201" cy="2548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FE8C7B-E505-E848-981E-BEC13CB5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2" y="3664634"/>
            <a:ext cx="3914334" cy="283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31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39265-5DFF-4D4B-BD10-D772396F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6" y="2206824"/>
            <a:ext cx="4467224" cy="435133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2017 – Чорногорія вступ до НАТО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2020 – Північна Македонія стала 30-м членом Альянсу</a:t>
            </a:r>
          </a:p>
        </p:txBody>
      </p:sp>
      <p:pic>
        <p:nvPicPr>
          <p:cNvPr id="47106" name="Picture 2" descr="Чорногорія офіційно стала 29-м членом НАТО | Новини - актуальні  повідомлення про події в світі | DW | 05.06.2017">
            <a:extLst>
              <a:ext uri="{FF2B5EF4-FFF2-40B4-BE49-F238E27FC236}">
                <a16:creationId xmlns:a16="http://schemas.microsoft.com/office/drawing/2014/main" id="{52325999-8CD6-3948-930D-0FCFD7E5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9" y="67468"/>
            <a:ext cx="5718603" cy="321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Комментарий: Северная Македония - новая глава в истории ″новой″ страны |  Европа и европейцы: новости и аналитика | DW | 07.02.2019">
            <a:extLst>
              <a:ext uri="{FF2B5EF4-FFF2-40B4-BE49-F238E27FC236}">
                <a16:creationId xmlns:a16="http://schemas.microsoft.com/office/drawing/2014/main" id="{2D681879-A33D-2B45-B686-935699C9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7" y="3429000"/>
            <a:ext cx="5718603" cy="321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C5C186-3138-DC43-AF6F-F5727011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3" y="300867"/>
            <a:ext cx="6120618" cy="6256265"/>
          </a:xfrm>
        </p:spPr>
        <p:txBody>
          <a:bodyPr/>
          <a:lstStyle/>
          <a:p>
            <a:pPr marL="0" indent="0" algn="ctr">
              <a:buNone/>
            </a:pPr>
            <a:r>
              <a:rPr lang="uk-UA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Саміт НАТО 29 – 30 червня 2022 р. в Мадриді </a:t>
            </a:r>
          </a:p>
          <a:p>
            <a:pPr>
              <a:buFontTx/>
              <a:buChar char="-"/>
            </a:pPr>
            <a:r>
              <a:rPr lang="uk-UA" i="1" dirty="0">
                <a:solidFill>
                  <a:srgbClr val="333333"/>
                </a:solidFill>
                <a:latin typeface="Roboto" panose="02000000000000000000" pitchFamily="2" charset="0"/>
              </a:rPr>
              <a:t>взяли участь глави держав та урядів 30 союзників-членів НАТО та держав-партнерів – Фінляндії, Швеції, України, Грузії. Вперше були присутні представники держав Індо-Тихоокеанського регіону – Австралії, Японії, Нової Зеландії та Південної Кореї</a:t>
            </a:r>
          </a:p>
          <a:p>
            <a:pPr>
              <a:buFontTx/>
              <a:buChar char="-"/>
            </a:pPr>
            <a:r>
              <a:rPr lang="uk-UA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Нова стратегічна концепція з «забезпеченням наступної адаптації Альянсу до змін у світі і його здатності гарантувати захист мільярда своїх громадян»</a:t>
            </a:r>
            <a:endParaRPr lang="uk-UA" i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5122" name="Picture 2" descr="НАТО йде на кордон до Росії: як з'явилося історичне рішення та чого ще  чекати від саміту в Мадриді | Європейська правда">
            <a:extLst>
              <a:ext uri="{FF2B5EF4-FFF2-40B4-BE49-F238E27FC236}">
                <a16:creationId xmlns:a16="http://schemas.microsoft.com/office/drawing/2014/main" id="{01DD9E2A-A63F-124A-B080-034A4B32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" y="196949"/>
            <a:ext cx="5513103" cy="3002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е, чого не хотів Путін&quot;. Підсумки саміту НАТО - Korrespondent.net">
            <a:extLst>
              <a:ext uri="{FF2B5EF4-FFF2-40B4-BE49-F238E27FC236}">
                <a16:creationId xmlns:a16="http://schemas.microsoft.com/office/drawing/2014/main" id="{6A4D8A7B-DC92-7446-85AF-218564F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9" y="3199693"/>
            <a:ext cx="5558953" cy="3516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1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E8D90C-16B0-F846-84DE-2AE6F10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145" y="431958"/>
            <a:ext cx="8455855" cy="642604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У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хвалено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рішення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про «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докорінну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зміну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 з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часів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закінчення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Холодної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війни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підходів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 НАТО до оборони та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стримування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 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задля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реагування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нові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безпекові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реалії</a:t>
            </a:r>
            <a:r>
              <a:rPr lang="ru-RU" b="1" i="1" dirty="0">
                <a:solidFill>
                  <a:srgbClr val="FF0000"/>
                </a:solidFill>
                <a:latin typeface="Roboto" panose="02000000000000000000" pitchFamily="2" charset="0"/>
              </a:rPr>
              <a:t>.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підходи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стосуються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зміцнення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передових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оборонних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кордонів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 (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зокрема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східного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флангу), де буде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посилено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бойові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групи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трансформовано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реагування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НАТО, 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загальну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чисельність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сил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підвищеної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готовності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збільшать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понад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300 тис.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(до 2022 р. – 40 тис.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підтвердили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зобов’язання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виділяти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менше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2 % ВВП 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 оборону (до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саміту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цього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показника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досягли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9 держав-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наголосили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потребі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збільшувати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спільне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фінансування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оборонної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r>
              <a:rPr lang="ru-RU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цією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метою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започатковано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Інноваційний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фонд Альянсу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який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інвестує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1 млрд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євро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стартапи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розроблення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новітніх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технологій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сфері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оборони</a:t>
            </a:r>
          </a:p>
          <a:p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історичне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рішення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про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розширення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Швеція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Фінляндія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офіційно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запрошені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стати державами 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членами Альянсу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146" name="Picture 2" descr="НАТО проведуть саміт в липні 2023 року у Литві — суспільне Новини">
            <a:extLst>
              <a:ext uri="{FF2B5EF4-FFF2-40B4-BE49-F238E27FC236}">
                <a16:creationId xmlns:a16="http://schemas.microsoft.com/office/drawing/2014/main" id="{AD116CB1-5DA9-8042-89EC-7B5F446D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822472"/>
            <a:ext cx="3810000" cy="214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днополярный мир катится на свалку истории. НАТО или БРИКС, вот в чем  вопрос | Личностный разговор | Дзен">
            <a:extLst>
              <a:ext uri="{FF2B5EF4-FFF2-40B4-BE49-F238E27FC236}">
                <a16:creationId xmlns:a16="http://schemas.microsoft.com/office/drawing/2014/main" id="{D95051B3-2345-9841-9875-3565062C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3429000"/>
            <a:ext cx="3755469" cy="2490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4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8D5BE-8110-5749-995E-A2BA095E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031" y="0"/>
            <a:ext cx="6964679" cy="6858000"/>
          </a:xfrm>
        </p:spPr>
        <p:txBody>
          <a:bodyPr>
            <a:normAutofit fontScale="92500"/>
          </a:bodyPr>
          <a:lstStyle/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Стратегічної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концепції-2022 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360-градусний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підхід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визначає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3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основні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завдання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Альянсу: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стримування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оборона; </a:t>
            </a:r>
          </a:p>
          <a:p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запобігання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управління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кризами;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через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співпрацю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Ключовою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відмінністю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попередньої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наголос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 оборонному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характері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endParaRPr lang="ru-RU" b="0" i="0" u="none" strike="noStrike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Увагу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зосереджено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порушенні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росією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норм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принципів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сприяли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стабільності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європейської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наголошено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НАТО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«не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виключає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можливість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порушення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суверенітету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територіальної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цілісності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(2010 р.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умовного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нападу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держави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-члени Альянсу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оцінювали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як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низьку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0" name="Picture 2" descr="Итоги саммита НАТО в Мадриде — главное">
            <a:extLst>
              <a:ext uri="{FF2B5EF4-FFF2-40B4-BE49-F238E27FC236}">
                <a16:creationId xmlns:a16="http://schemas.microsoft.com/office/drawing/2014/main" id="{B5D4C9E9-4ACE-5F4C-AD1A-74E62357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1744"/>
          <a:stretch/>
        </p:blipFill>
        <p:spPr bwMode="auto">
          <a:xfrm>
            <a:off x="130860" y="1730326"/>
            <a:ext cx="4694357" cy="3186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67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710FF7-8C1E-CE4C-893F-FED559AD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816" y="0"/>
            <a:ext cx="6147184" cy="65485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відміну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Ліссабонської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де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джерела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загроз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здебільшого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знеособлені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мали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транскордонний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характер,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Мадридська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чітко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ідентифікує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загрози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виклики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з боку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конкретних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авторитарних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акторів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 РФ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визначено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як 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найбільшу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пряму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безпеці</a:t>
            </a:r>
            <a:r>
              <a:rPr lang="ru-RU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також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миру й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стабільності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євроатлантичному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регіоні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мілітаризація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зокрема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регіонах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Балтійського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Чорного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Середземного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морів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«разом з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військовою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інтеграцією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Білоруссю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становлять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виклик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безпеці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інтересам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Такі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тези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кардинально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відрізняються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сприйняття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союзниками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росії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десятирічної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давнини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де Москву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характеризували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як «конструктивного партнера».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Наразі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ж 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НАТО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має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намір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відповідати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російську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ворожі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дії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РФ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об’єднано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відповідально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підтримуючи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партнерів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протидії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зловмисному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втручанню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000" b="0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агресії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».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Тим часом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держави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 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члени Альянсу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залишають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відкритими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«канали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зв’язку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 з РФ для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запобігання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ескалації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Сім підсумків саміту НАТО. Як посилиться альянс і що це означає для України?">
            <a:extLst>
              <a:ext uri="{FF2B5EF4-FFF2-40B4-BE49-F238E27FC236}">
                <a16:creationId xmlns:a16="http://schemas.microsoft.com/office/drawing/2014/main" id="{8BA56FB5-E510-D74F-9CE5-B2095C46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1614267"/>
            <a:ext cx="5718914" cy="3629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6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2A1E1-1C04-F64A-A7B5-83A45DEA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6035"/>
            <a:ext cx="5967412" cy="59483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Ініціатор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нової системи воєнних союзів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4 березня 1946 р.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м.Дюнкерк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Договір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союз та взаємну допомогу між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Великобританією та Францією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передбачав співробітництво у протидії Німеччині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січні 1948 р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. Великобританія та Франція запропонували Бельгії, Нідерландам й Люксембургу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укладення політичного пакту, але країни Бенілюксу висунули вимогу доповнити його воєнними угодами.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58D37C-82F0-964D-A5F6-45363E53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9867" cy="3271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лочные конструкторы: хроника расширения НАТО | Европа и европейцы: новости  и аналитика | DW | 01.04.2009">
            <a:extLst>
              <a:ext uri="{FF2B5EF4-FFF2-40B4-BE49-F238E27FC236}">
                <a16:creationId xmlns:a16="http://schemas.microsoft.com/office/drawing/2014/main" id="{1450BDBA-F508-EA41-86E9-C82FAC85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37320"/>
            <a:ext cx="5167312" cy="38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47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B142AC-5518-E049-B6D7-7E7C57B5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396789"/>
            <a:ext cx="6428934" cy="646121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Уперше в Стратегічній концепції НАТО відбито </a:t>
            </a:r>
            <a:r>
              <a:rPr lang="uk-UA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підхід Альянсу до взаємодії з КНР</a:t>
            </a:r>
            <a:r>
              <a:rPr lang="uk-UA" sz="2000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Союзники визначають: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амбіції й політику примусу (</a:t>
            </a:r>
            <a:r>
              <a:rPr lang="en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coercive policies) </a:t>
            </a:r>
            <a:r>
              <a:rPr lang="uk-UA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Китаю як </a:t>
            </a:r>
            <a:r>
              <a:rPr lang="uk-UA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виклик своїм інтересам, безпеці й цінностям</a:t>
            </a:r>
            <a:r>
              <a:rPr lang="uk-UA" sz="2000" b="1" i="1" dirty="0">
                <a:solidFill>
                  <a:srgbClr val="002060"/>
                </a:solidFill>
                <a:latin typeface="Roboto" panose="02000000000000000000" pitchFamily="2" charset="0"/>
              </a:rPr>
              <a:t> (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контексті застосування КНР гібридних інструментів впливу)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2060"/>
                </a:solidFill>
                <a:latin typeface="Roboto" panose="02000000000000000000" pitchFamily="2" charset="0"/>
              </a:rPr>
              <a:t>як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виклик визначили й поглиблення стратегічного партнерства КНР і РФ та їх «</a:t>
            </a:r>
            <a:r>
              <a:rPr lang="uk-UA" sz="20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взаємопідсилювальні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спроби підірвати міжнародний порядок».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Альянс так само відкритий для конструктивної та прозорої взаємодії з Китаєм, водночас має </a:t>
            </a:r>
            <a:r>
              <a:rPr lang="uk-UA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намір спільно протистояти системним викликам з боку КНР</a:t>
            </a:r>
            <a:r>
              <a:rPr lang="uk-UA" sz="2000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особливо її зусиллям «щодо розколу Альянсу». Відповідна позиція демонструє сприйняття політики Китаю як </a:t>
            </a:r>
            <a:r>
              <a:rPr lang="uk-UA" sz="20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довгострокового та системного виклику для НАТО</a:t>
            </a:r>
            <a:r>
              <a:rPr lang="uk-UA" sz="20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що унеможливлює взаємодію як стратегічного партнерства або співробітництва.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Саміт НАТО в Мадриді: чому він історичний і що треба знати Україні">
            <a:extLst>
              <a:ext uri="{FF2B5EF4-FFF2-40B4-BE49-F238E27FC236}">
                <a16:creationId xmlns:a16="http://schemas.microsoft.com/office/drawing/2014/main" id="{A721AB34-CCBC-5F43-BF55-86402773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" y="1367107"/>
            <a:ext cx="5406682" cy="3617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3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rgbClr val="F0FDF9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1D518-7C7C-E948-B0FD-B9DC5301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477" y="457499"/>
            <a:ext cx="5462954" cy="594300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4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квітня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2023 року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Фінляндія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1300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кілометрів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кордону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Росією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стала 31-м членом НАТО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Союзники по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підписали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Протокол про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вступ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Фінляндії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5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липня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2022 року,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усі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30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проголосували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ратифікацію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членства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цієї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країни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Фінляндія, прапор, НАТО">
            <a:extLst>
              <a:ext uri="{FF2B5EF4-FFF2-40B4-BE49-F238E27FC236}">
                <a16:creationId xmlns:a16="http://schemas.microsoft.com/office/drawing/2014/main" id="{19DE7E6D-8F97-3C42-9BE5-273CC995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62675"/>
            <a:ext cx="4623582" cy="3144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лтенберг, Нііністьо">
            <a:extLst>
              <a:ext uri="{FF2B5EF4-FFF2-40B4-BE49-F238E27FC236}">
                <a16:creationId xmlns:a16="http://schemas.microsoft.com/office/drawing/2014/main" id="{A83A1A33-0167-134B-96D9-44E59804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74" y="3114424"/>
            <a:ext cx="4843291" cy="3680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95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rgbClr val="F0FDF9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1D518-7C7C-E948-B0FD-B9DC5301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597" y="323684"/>
            <a:ext cx="5833403" cy="5943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Швеція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приєдналася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Партнерства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заради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миру 9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травня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1994 року.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18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травня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2022 року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Швеція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офіційно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подала заявку на </a:t>
            </a:r>
            <a:r>
              <a:rPr lang="ru-RU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вступ</a:t>
            </a:r>
            <a:r>
              <a:rPr lang="ru-RU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НАТО.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7 </a:t>
            </a:r>
            <a:r>
              <a:rPr lang="ru-RU" sz="2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березня</a:t>
            </a:r>
            <a:r>
              <a:rPr lang="ru-RU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2024 року </a:t>
            </a:r>
            <a:r>
              <a:rPr lang="ru-RU" sz="2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Швеція</a:t>
            </a:r>
            <a:r>
              <a:rPr lang="ru-RU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офіційно</a:t>
            </a:r>
            <a:r>
              <a:rPr lang="ru-RU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вступила в НАТО і стала 32 членом Альянсу</a:t>
            </a:r>
            <a:endParaRPr lang="uk-UA" sz="2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4" descr="Лідери країн НАТО погодили вступ Швеції та Фінляндії до альянсу - BBC News  Україна">
            <a:extLst>
              <a:ext uri="{FF2B5EF4-FFF2-40B4-BE49-F238E27FC236}">
                <a16:creationId xmlns:a16="http://schemas.microsoft.com/office/drawing/2014/main" id="{1522BE2E-AAC3-AF48-9F0F-504DFCB0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1" y="3733281"/>
            <a:ext cx="5341207" cy="2991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веція стала членом НАТО | Цензор.НЕТ">
            <a:extLst>
              <a:ext uri="{FF2B5EF4-FFF2-40B4-BE49-F238E27FC236}">
                <a16:creationId xmlns:a16="http://schemas.microsoft.com/office/drawing/2014/main" id="{BE34C5DB-CAE6-8E4A-A106-C5D132E0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1" y="251421"/>
            <a:ext cx="4981723" cy="3315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41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траны-союзники США вне НАТО – инфографика » Слово и Дело">
            <a:extLst>
              <a:ext uri="{FF2B5EF4-FFF2-40B4-BE49-F238E27FC236}">
                <a16:creationId xmlns:a16="http://schemas.microsoft.com/office/drawing/2014/main" id="{A8408123-F884-894B-BC4B-D528FFEA8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4" y="166819"/>
            <a:ext cx="11619003" cy="65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06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37012-7F62-904E-86E4-DE9AE592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26609"/>
            <a:ext cx="11873133" cy="6731391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19 країн мають </a:t>
            </a: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статус основного союзника США поза НАТО</a:t>
            </a: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: Афганістан, Австралія, Бахрейн, Бразилія, Єгипет, Ізраїль, Японія, Йорданія, Катар, Колумбія, Корея, Кувейт, Марокко, Нова Зеландія, Пакистан, Філіппіни, Таїланд і Туніс. Тайвань має переваги такого ж статусу без його офіційного визначення. </a:t>
            </a:r>
            <a:r>
              <a:rPr lang="uk-UA" sz="6000" dirty="0">
                <a:solidFill>
                  <a:srgbClr val="002060"/>
                </a:solidFill>
                <a:latin typeface="Skolar-Light-Cyrillic"/>
              </a:rPr>
              <a:t>Такий 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статус для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країн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,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які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не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планують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/не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можуть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в силу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політичних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чи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географічних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причин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вступити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в НАТО</a:t>
            </a:r>
            <a:endParaRPr lang="uk-UA" sz="6000" dirty="0">
              <a:solidFill>
                <a:srgbClr val="002060"/>
              </a:solidFill>
              <a:latin typeface="Skolar-Light-Cyrillic"/>
            </a:endParaRPr>
          </a:p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Цей статус є «потужним символом міцних відносин зі США» і може надавати такі </a:t>
            </a: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переваги в оборонній та </a:t>
            </a:r>
            <a:r>
              <a:rPr lang="uk-UA" sz="6000" b="0" i="0" u="none" strike="noStrike" dirty="0" err="1">
                <a:solidFill>
                  <a:srgbClr val="FF0000"/>
                </a:solidFill>
                <a:effectLst/>
                <a:latin typeface="Skolar-Light-Cyrillic"/>
              </a:rPr>
              <a:t>безпековій</a:t>
            </a: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 сферах: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позичати необхідні для спільних досліджень і розвитку матеріали та устаткування.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розміщення військових резервних запасів на території країни поза військовими об’єктами США.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укладати угоди щодо спільного забезпечення тренування на двосторонній і багатосторонній основах, якщо угода є взаємною і передбачає відшкодування прямих витрат США.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Для країн південного і південно-східного флангу НАТО – можливість на пріоритетній основі отримувати надлишкові оборонні матеріали.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закупівлі боєприпасів зі збідненим ураном.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укладати меморандуми про взаєморозуміння чи інші угоди з Міністерством оборони США про спільні оборонні дослідження.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Компанії з країн із цим статусом можуть, як і компанії з країн НАТО, змагатись за контракти на ремонт і підтримку обладнання Міністерства оборони США за кордоном.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Дозволяє фінансування закупівлі устаткування з виявлення вибухівки та інших антитерористичних досліджень в рамках Робочої групи Міністерства оборони США з технічної підтримки.</a:t>
            </a:r>
          </a:p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У Державному департаменті підкреслюють, що статус не передбачає безпекових зобов’язань із боку США</a:t>
            </a:r>
          </a:p>
          <a:p>
            <a:pPr marL="0" indent="0" algn="l">
              <a:buNone/>
            </a:pP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Україна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має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статус Партнерства з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розширеними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можливостями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(</a:t>
            </a:r>
            <a:r>
              <a:rPr lang="en" sz="6000" dirty="0">
                <a:solidFill>
                  <a:srgbClr val="002060"/>
                </a:solidFill>
                <a:latin typeface="Skolar-Light-Cyrillic"/>
              </a:rPr>
              <a:t>EOP),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який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надає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великі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можливості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як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посиленої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співпраці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з НАТО, так і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покращення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української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інтероперабільності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та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розбудови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спроможностей</a:t>
            </a:r>
            <a:endParaRPr lang="uk-UA" sz="6000" dirty="0">
              <a:solidFill>
                <a:srgbClr val="002060"/>
              </a:solidFill>
              <a:latin typeface="Skolar-Light-Cyrillic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4152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1F312233-6F0E-E14A-86A0-202BE91C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" y="0"/>
            <a:ext cx="5150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B5C3FC-9624-194C-8537-D4E1DCF7D76A}"/>
              </a:ext>
            </a:extLst>
          </p:cNvPr>
          <p:cNvSpPr txBox="1"/>
          <p:nvPr/>
        </p:nvSpPr>
        <p:spPr>
          <a:xfrm>
            <a:off x="5138057" y="0"/>
            <a:ext cx="705394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СТАНДАРТИЗАЦІЯ В НАТО 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ґрунтується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положеннях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нової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(03.2016 року):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повноваження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взаємодія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основними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учасниками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сприяє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підтриманню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вдосконаленню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 як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/силами НАТО, так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/силами держав-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партнерів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зміцнюючи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оборонні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спроможності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посилюючи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боєздатність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підтримку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самоціллю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а одним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із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ключових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факторів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підвищення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спроможностей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68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17D1DE-6124-C141-B658-EC9267EF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085" y="449375"/>
            <a:ext cx="5423966" cy="59592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процедур,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термінології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інтересах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вимагається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членами Альянсу,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метою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рекомендацій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багатонаціонального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співробітництва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-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багатонаціонального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співробітництва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5842" name="Picture 2" descr="В армії України запровадили вже понад 300 стандартів НАТО: де вони  застосовуються - Україна новини - 24 Канал">
            <a:extLst>
              <a:ext uri="{FF2B5EF4-FFF2-40B4-BE49-F238E27FC236}">
                <a16:creationId xmlns:a16="http://schemas.microsoft.com/office/drawing/2014/main" id="{9BCF300C-9DDA-0847-B590-9D5E4DD8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" y="130851"/>
            <a:ext cx="5791770" cy="310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НАТО за доби змін: на що розраховує та що має робити Україна | Європейська  правда">
            <a:extLst>
              <a:ext uri="{FF2B5EF4-FFF2-40B4-BE49-F238E27FC236}">
                <a16:creationId xmlns:a16="http://schemas.microsoft.com/office/drawing/2014/main" id="{266F1B3C-B548-2D49-A82F-AA82FAAA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3607"/>
          <a:stretch/>
        </p:blipFill>
        <p:spPr bwMode="auto">
          <a:xfrm>
            <a:off x="354569" y="3428999"/>
            <a:ext cx="5995351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12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3F3118-F4F5-984F-8A73-F41E3062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25" y="145143"/>
            <a:ext cx="7087576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3 РІВНІ СТАНДАРТИЗАЦІЇ НАТО</a:t>
            </a: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сумісність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compatibility)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частин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матеріалів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) до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функціонування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одній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системі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середовищі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без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взаємного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втручання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взаємозамінність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interchangeability)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-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однакові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характеристики,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бути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заміненими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одним без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переозброєння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перенавчання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стосовно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стосовно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уніфікованість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commonality)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вищий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реалізована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окремих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осіб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організацій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країн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використовувати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доктрини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процедури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36868" name="Picture 4" descr="Переход структуры войска на стандарты НАТО - необратимый процесс: главное  из интервью замглавы Генштаба ВСУ | UA.NEWS">
            <a:extLst>
              <a:ext uri="{FF2B5EF4-FFF2-40B4-BE49-F238E27FC236}">
                <a16:creationId xmlns:a16="http://schemas.microsoft.com/office/drawing/2014/main" id="{D84E91D2-8936-714C-97A4-54CE7A3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09" y="-103191"/>
            <a:ext cx="4073793" cy="27257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Стандарти НАТО в ЗСУ: військові показали перші нововведення - ЗНАЙ ЮА">
            <a:extLst>
              <a:ext uri="{FF2B5EF4-FFF2-40B4-BE49-F238E27FC236}">
                <a16:creationId xmlns:a16="http://schemas.microsoft.com/office/drawing/2014/main" id="{15278C63-8E64-4741-AFB9-6B967AB4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4" y="2219598"/>
            <a:ext cx="3859214" cy="2418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Українськай армії - стандарти НАТО | Новини | Українське радіо">
            <a:extLst>
              <a:ext uri="{FF2B5EF4-FFF2-40B4-BE49-F238E27FC236}">
                <a16:creationId xmlns:a16="http://schemas.microsoft.com/office/drawing/2014/main" id="{3AF9F499-6831-8E4C-BD1D-F8E8A4D2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987120"/>
            <a:ext cx="3530600" cy="2870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52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EF85988E-F50D-8448-A4BD-614AEA317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" y="192463"/>
            <a:ext cx="12130772" cy="64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3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CDA3DE-72BA-BC4D-BA19-4AE3E54F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632" y="0"/>
            <a:ext cx="5631543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1200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одиниць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невелика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частина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Альянсу, яка направлена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технічної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сумісності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сил оборони.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!!!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не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гарантує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набуття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членства в НАТО, 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однією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запорук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шляху до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цього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Основоположний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стандарт НАТО - 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питань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ААР-03 «Директива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із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супроводження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документами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угоди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STANAG),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рекомендації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STANREC),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2770" name="Picture 2" descr="Східні та південні кордони НАТО патрулюватимуть розвідувальні безпілотники  – Єнс Столтенберг – АрміяInform">
            <a:extLst>
              <a:ext uri="{FF2B5EF4-FFF2-40B4-BE49-F238E27FC236}">
                <a16:creationId xmlns:a16="http://schemas.microsoft.com/office/drawing/2014/main" id="{5E356098-B59B-624D-A6D6-950FBE16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584632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1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A43714-1914-6349-BD04-48EB815F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254" y="802920"/>
            <a:ext cx="4872037" cy="52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17 березня 1948 р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. у Брюсселі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Великобританія, Франція, Бельгія, Нідерланди та Люксембург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підписали Договір про економічне, соціальне, культурне співробітництво та колективну безпеку -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Брюссельський пакт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Укладений на 50 років </a:t>
            </a:r>
          </a:p>
        </p:txBody>
      </p:sp>
      <p:pic>
        <p:nvPicPr>
          <p:cNvPr id="6146" name="Picture 2" descr="Treaty of Brussels - Wikipedia">
            <a:extLst>
              <a:ext uri="{FF2B5EF4-FFF2-40B4-BE49-F238E27FC236}">
                <a16:creationId xmlns:a16="http://schemas.microsoft.com/office/drawing/2014/main" id="{4287E30F-8DDF-FB4C-89B3-C28206D5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0" y="355683"/>
            <a:ext cx="6215063" cy="588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93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тандарти НАТО: прогрес впровадження в Україні – Реанімаційний Пакет Реформ">
            <a:extLst>
              <a:ext uri="{FF2B5EF4-FFF2-40B4-BE49-F238E27FC236}">
                <a16:creationId xmlns:a16="http://schemas.microsoft.com/office/drawing/2014/main" id="{55B9CC6E-6BEB-B845-9D0C-362E85004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5574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51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874EB7-BCAC-0D4E-91B0-013A5A14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344" y="50800"/>
            <a:ext cx="6636656" cy="675640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Основний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принцип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–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добровільність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добровільним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важливе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значення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спроможностей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розуміється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виконання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вимог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угоди/стандарту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зокрема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шляхом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врахування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положень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нормативно-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правових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актах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документах)/стандартах.</a:t>
            </a:r>
          </a:p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Ніхто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ніяким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чином не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зобов’язати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державу-члена НАТО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запроваджувати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абсолютно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всі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НАТО.</a:t>
            </a:r>
          </a:p>
          <a:p>
            <a:endParaRPr lang="uk-UA" dirty="0"/>
          </a:p>
        </p:txBody>
      </p:sp>
      <p:pic>
        <p:nvPicPr>
          <p:cNvPr id="31746" name="Picture 2" descr="Стандарти НАТО в Україні: боротьба триває">
            <a:extLst>
              <a:ext uri="{FF2B5EF4-FFF2-40B4-BE49-F238E27FC236}">
                <a16:creationId xmlns:a16="http://schemas.microsoft.com/office/drawing/2014/main" id="{EB78F2D9-0A74-1E49-98C2-170A03C7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4269469" cy="24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Стандарти НАТО: шлях у тисячу лі">
            <a:extLst>
              <a:ext uri="{FF2B5EF4-FFF2-40B4-BE49-F238E27FC236}">
                <a16:creationId xmlns:a16="http://schemas.microsoft.com/office/drawing/2014/main" id="{6CFB8E0E-7DD2-7642-AB6E-08A51172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1955055"/>
            <a:ext cx="4269469" cy="28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Стандарти НАТО у ЗСУ - всі останні новини по темі Стандарти НАТО у ЗСУ  читайте на УНІАН">
            <a:extLst>
              <a:ext uri="{FF2B5EF4-FFF2-40B4-BE49-F238E27FC236}">
                <a16:creationId xmlns:a16="http://schemas.microsoft.com/office/drawing/2014/main" id="{0BCB3751-5206-CC4B-BE25-E0FA6A09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0" y="4261819"/>
            <a:ext cx="3999884" cy="25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77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14A68A-DFFF-3D43-B926-F266F5FD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3" y="159657"/>
            <a:ext cx="5823857" cy="6176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окремих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випадках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недоцільним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причини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відсутності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-члена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виду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збройних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сил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типу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озброєння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Чеській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Республіці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відсутні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військово-морські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і,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потрібно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ратифікувати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запроваджувати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військово-морської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тематики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дуже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випадків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коли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вимоги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відповідають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вимогам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законодавства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22" name="Picture 2" descr="В Белом доме ответили на идею Польши ввести миротворцев НАТО на Украину |  Русская весна">
            <a:extLst>
              <a:ext uri="{FF2B5EF4-FFF2-40B4-BE49-F238E27FC236}">
                <a16:creationId xmlns:a16="http://schemas.microsoft.com/office/drawing/2014/main" id="{4AD17683-E785-AD49-A02F-23AA7C5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7" y="159657"/>
            <a:ext cx="4429473" cy="29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NATO - News: Генеральний секретар НАТО відвідав багатонаціональну бойову  групу в Естонії, 01-Mar.-2022">
            <a:extLst>
              <a:ext uri="{FF2B5EF4-FFF2-40B4-BE49-F238E27FC236}">
                <a16:creationId xmlns:a16="http://schemas.microsoft.com/office/drawing/2014/main" id="{FDC0EA4A-42FF-9246-AE78-D8EA9A8D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8" y="3248138"/>
            <a:ext cx="5811232" cy="33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0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тандарти НАТО: прогрес впровадження в Україні – Реанімаційний Пакет Реформ">
            <a:extLst>
              <a:ext uri="{FF2B5EF4-FFF2-40B4-BE49-F238E27FC236}">
                <a16:creationId xmlns:a16="http://schemas.microsoft.com/office/drawing/2014/main" id="{C936356D-C3A2-5943-918C-615784DB2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8" y="94059"/>
            <a:ext cx="10004824" cy="66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8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74710-52B8-3743-8B4D-4EA61971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7" y="566058"/>
            <a:ext cx="5733143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вересень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2020 р.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лідери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ратифікації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зі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-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Німеччина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90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ратифікованих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Норвегія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88,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Греція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86.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Натомість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для прикладу, в США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ратифіковано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77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73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впроваджуються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ратифіковано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8 і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впроваджуються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8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9698" name="Picture 2" descr="Стандарти НАТО в українських реаліях: що це означає для військових та  цивільних">
            <a:extLst>
              <a:ext uri="{FF2B5EF4-FFF2-40B4-BE49-F238E27FC236}">
                <a16:creationId xmlns:a16="http://schemas.microsoft.com/office/drawing/2014/main" id="{BD14FE12-04E7-9F4F-9C4F-30D76D4E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293"/>
            <a:ext cx="6458857" cy="3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67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D0536F5-FF6A-E642-AD66-D7C56E91C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9956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7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країна і НАТО: наскільки ми наблизилися до членства в Альянсі |  UACRISIS.ORG">
            <a:extLst>
              <a:ext uri="{FF2B5EF4-FFF2-40B4-BE49-F238E27FC236}">
                <a16:creationId xmlns:a16="http://schemas.microsoft.com/office/drawing/2014/main" id="{E9468DAF-7CE7-1D47-AB0D-F675D7E2F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0" y="0"/>
            <a:ext cx="5457372" cy="68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Стандарти НАТО в українських реаліях: що це означає для військових та  цивільних">
            <a:extLst>
              <a:ext uri="{FF2B5EF4-FFF2-40B4-BE49-F238E27FC236}">
                <a16:creationId xmlns:a16="http://schemas.microsoft.com/office/drawing/2014/main" id="{93171A67-8EF4-CE46-81E4-8A4D8D58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 bwMode="auto">
          <a:xfrm>
            <a:off x="6207300" y="0"/>
            <a:ext cx="53959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460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CBCBF6-E144-7449-9DE7-2BB8BF37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ДЛЯ БІЛЬШ ДОКЛАДНОГО ВИВЧЕННЯ ТЕМИ РЕКОМЕНДУЮ ДОДАТКОВО ПРОДИВИТИСЯ ЦЕЙ ВІДЕОМАТЕРІАЛ:</a:t>
            </a:r>
          </a:p>
          <a:p>
            <a:pPr marL="0" indent="0">
              <a:buNone/>
            </a:pP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НАТО, Фактор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en" dirty="0">
                <a:hlinkClick r:id="rId2"/>
              </a:rPr>
              <a:t>https://www.youtube.com/watch?v=k5f-9lsRvqU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Пишемо</a:t>
            </a:r>
            <a:r>
              <a:rPr lang="ru-RU" b="1" dirty="0"/>
              <a:t> </a:t>
            </a:r>
            <a:r>
              <a:rPr lang="ru-RU" b="1" dirty="0" err="1"/>
              <a:t>історію</a:t>
            </a:r>
            <a:r>
              <a:rPr lang="ru-RU" b="1" dirty="0"/>
              <a:t>. </a:t>
            </a:r>
            <a:r>
              <a:rPr lang="ru-RU" b="1" dirty="0" err="1"/>
              <a:t>Україна</a:t>
            </a:r>
            <a:r>
              <a:rPr lang="ru-RU" b="1" dirty="0"/>
              <a:t> - НАТО</a:t>
            </a:r>
          </a:p>
          <a:p>
            <a:pPr marL="0" indent="0">
              <a:buNone/>
            </a:pPr>
            <a:r>
              <a:rPr lang="en" dirty="0">
                <a:hlinkClick r:id="rId3"/>
              </a:rPr>
              <a:t>https://www.youtube.com/watch?v=LtMw5y_zbmw</a:t>
            </a:r>
            <a:endParaRPr lang="uk-UA" dirty="0"/>
          </a:p>
          <a:p>
            <a:pPr marL="0" indent="0">
              <a:buNone/>
            </a:pPr>
            <a:r>
              <a:rPr lang="ru-RU" b="1" dirty="0"/>
              <a:t>Фактор </a:t>
            </a:r>
            <a:r>
              <a:rPr lang="ru-RU" b="1" dirty="0" err="1"/>
              <a:t>безпеки</a:t>
            </a:r>
            <a:r>
              <a:rPr lang="ru-RU" b="1" dirty="0"/>
              <a:t>, </a:t>
            </a:r>
            <a:r>
              <a:rPr lang="ru-RU" b="1" dirty="0" err="1"/>
              <a:t>вип</a:t>
            </a:r>
            <a:r>
              <a:rPr lang="ru-RU" b="1" dirty="0"/>
              <a:t>. 02. </a:t>
            </a: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НАТО. ч.1.</a:t>
            </a:r>
          </a:p>
          <a:p>
            <a:pPr marL="0" indent="0">
              <a:buNone/>
            </a:pPr>
            <a:r>
              <a:rPr lang="en" dirty="0">
                <a:hlinkClick r:id="rId4"/>
              </a:rPr>
              <a:t>https://www.youtube.com/watch?v=CbGQMx2j9u0</a:t>
            </a:r>
            <a:endParaRPr lang="uk-UA" dirty="0"/>
          </a:p>
          <a:p>
            <a:pPr marL="0" indent="0">
              <a:buNone/>
            </a:pPr>
            <a:r>
              <a:rPr lang="ru-RU" b="1" dirty="0"/>
              <a:t>Фактор </a:t>
            </a:r>
            <a:r>
              <a:rPr lang="ru-RU" b="1" dirty="0" err="1"/>
              <a:t>безпеки</a:t>
            </a:r>
            <a:r>
              <a:rPr lang="ru-RU" b="1" dirty="0"/>
              <a:t>, </a:t>
            </a:r>
            <a:r>
              <a:rPr lang="ru-RU" b="1" dirty="0" err="1"/>
              <a:t>вип</a:t>
            </a:r>
            <a:r>
              <a:rPr lang="ru-RU" b="1" dirty="0"/>
              <a:t>. 02. </a:t>
            </a: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НАТО. ч.2.</a:t>
            </a:r>
          </a:p>
          <a:p>
            <a:pPr marL="0" indent="0">
              <a:buNone/>
            </a:pPr>
            <a:r>
              <a:rPr lang="en" dirty="0">
                <a:hlinkClick r:id="rId5"/>
              </a:rPr>
              <a:t>https://www.youtube.com/watch?v=v7uhu1SwerM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Україна</a:t>
            </a:r>
            <a:r>
              <a:rPr lang="ru-RU" b="1" dirty="0"/>
              <a:t> – НАТО 2020: </a:t>
            </a:r>
            <a:r>
              <a:rPr lang="ru-RU" b="1" dirty="0" err="1"/>
              <a:t>партнерська</a:t>
            </a:r>
            <a:r>
              <a:rPr lang="ru-RU" b="1" dirty="0"/>
              <a:t> </a:t>
            </a:r>
            <a:r>
              <a:rPr lang="ru-RU" b="1" dirty="0" err="1"/>
              <a:t>підтримка</a:t>
            </a:r>
            <a:r>
              <a:rPr lang="ru-RU" b="1" dirty="0"/>
              <a:t> і </a:t>
            </a:r>
            <a:r>
              <a:rPr lang="ru-RU" b="1" dirty="0" err="1"/>
              <a:t>важливі</a:t>
            </a:r>
            <a:r>
              <a:rPr lang="ru-RU" b="1" dirty="0"/>
              <a:t> </a:t>
            </a:r>
            <a:r>
              <a:rPr lang="ru-RU" b="1" dirty="0" err="1"/>
              <a:t>реформи</a:t>
            </a:r>
            <a:r>
              <a:rPr lang="ru-RU" b="1" dirty="0"/>
              <a:t>, Фактор </a:t>
            </a:r>
            <a:r>
              <a:rPr lang="ru-RU" b="1" dirty="0" err="1"/>
              <a:t>безпеки</a:t>
            </a:r>
            <a:endParaRPr lang="ru-RU" b="1" dirty="0"/>
          </a:p>
          <a:p>
            <a:pPr marL="0" indent="0">
              <a:buNone/>
            </a:pPr>
            <a:r>
              <a:rPr lang="en" dirty="0">
                <a:hlinkClick r:id="rId6"/>
              </a:rPr>
              <a:t>https://www.youtube.com/watch?v=HuSfdkZ-u4M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Третя</a:t>
            </a:r>
            <a:r>
              <a:rPr lang="ru-RU" b="1" dirty="0"/>
              <a:t> </a:t>
            </a:r>
            <a:r>
              <a:rPr lang="ru-RU" b="1" dirty="0" err="1"/>
              <a:t>світова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b="1" dirty="0"/>
              <a:t> – </a:t>
            </a:r>
            <a:r>
              <a:rPr lang="ru-RU" b="1" dirty="0" err="1"/>
              <a:t>погляд</a:t>
            </a:r>
            <a:r>
              <a:rPr lang="ru-RU" b="1" dirty="0"/>
              <a:t> з </a:t>
            </a:r>
            <a:r>
              <a:rPr lang="ru-RU" b="1"/>
              <a:t>командного пункту </a:t>
            </a:r>
            <a:r>
              <a:rPr lang="ru-RU" b="1" dirty="0"/>
              <a:t>(</a:t>
            </a:r>
            <a:r>
              <a:rPr lang="en" b="1" dirty="0"/>
              <a:t>BBC</a:t>
            </a:r>
            <a:r>
              <a:rPr lang="uk-UA" b="1" dirty="0"/>
              <a:t>, </a:t>
            </a:r>
            <a:r>
              <a:rPr lang="ru-RU" b="1" dirty="0"/>
              <a:t>2016)</a:t>
            </a:r>
          </a:p>
          <a:p>
            <a:pPr marL="0" indent="0">
              <a:buNone/>
            </a:pPr>
            <a:r>
              <a:rPr lang="en" dirty="0">
                <a:hlinkClick r:id="rId7"/>
              </a:rPr>
              <a:t>https://www.dailymotion.com/video/x3r117j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1619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DD67-867F-2B4A-8085-555879C9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0" y="1825625"/>
            <a:ext cx="7639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41023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AE4A22-C54F-C747-827B-5F980021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370" y="207168"/>
            <a:ext cx="5281611" cy="6443663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Головна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– перешкодити повторенню агресії з боку Німеччини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Договір передбачав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автоматичне надання допомоги у разі агресії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проти будь-якої країни Європи з тих, що підписали пакт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Планувалося створення Західного Союзу, об'єднаної військової організації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Координуючі органи - консультативна рада міністрів закордонних справ, військовий комітет міністрів оборони та військовий штаб</a:t>
            </a:r>
            <a:endParaRPr lang="ru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1948. 17 марта. Подписан Брюссельский пакт — «Договор об экономическом,  социальном и культурном сотрудничестве и коллективной самообороне» - 1948 -  События. Персоны. Даты - Международные отношения. ХХ век">
            <a:extLst>
              <a:ext uri="{FF2B5EF4-FFF2-40B4-BE49-F238E27FC236}">
                <a16:creationId xmlns:a16="http://schemas.microsoft.com/office/drawing/2014/main" id="{772DF793-7DEF-E54A-B8B7-D4860D65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" y="774501"/>
            <a:ext cx="6515100" cy="467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4067E-A47E-5F44-B5BD-E4914C87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8587"/>
            <a:ext cx="5976938" cy="6600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Брюссельський договір 1948 р.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(переглянутий потім у 1984 р.) –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перший крок у повоєнній відбудові західноєвропейської безпеки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перший крок у процесі, що привів до підписання в 1949 році Північноатлантичного договору та створення НАТО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поклав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початок існуванню Західноєвропейського Союзу (ЗЄС) і Організації Брюссельського договору 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Брюссельський договір - основоположний документ ЗЄС</a:t>
            </a:r>
          </a:p>
        </p:txBody>
      </p:sp>
      <p:pic>
        <p:nvPicPr>
          <p:cNvPr id="8194" name="Picture 2" descr="Газета «Стампа» о Брюссельском пакте - Правда, 18 марта 1948, № 78 (10819),  стр. 4 - Брюссельский пакт, Западный союз 1948 - Многосторонние договоры,  соглашения и конвенции - Статьи - Международные отношения. ХХ век">
            <a:extLst>
              <a:ext uri="{FF2B5EF4-FFF2-40B4-BE49-F238E27FC236}">
                <a16:creationId xmlns:a16="http://schemas.microsoft.com/office/drawing/2014/main" id="{FA06DAF6-0196-7C46-B379-3046681C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8" y="471488"/>
            <a:ext cx="5952826" cy="30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овещание пяти держав в Брюсселе - Правда, 5 марта 1948, № 65 (10806), стр.  4 - Брюссельский пакт, Западный союз 1948 - Многосторонние договоры,  соглашения и конвенции - Статьи - Международные отношения. ХХ век">
            <a:extLst>
              <a:ext uri="{FF2B5EF4-FFF2-40B4-BE49-F238E27FC236}">
                <a16:creationId xmlns:a16="http://schemas.microsoft.com/office/drawing/2014/main" id="{8CB30913-1100-8F45-8689-FD94B6B0F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r="26348"/>
          <a:stretch/>
        </p:blipFill>
        <p:spPr bwMode="auto">
          <a:xfrm>
            <a:off x="899001" y="3900715"/>
            <a:ext cx="4125611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3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16C195-8EB1-C847-9086-15F23E3D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232" y="879554"/>
            <a:ext cx="6517768" cy="57598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створене Об'єднане військове командування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Західноєвропейська оборонна організація - у жовтні 1948 р.</a:t>
            </a:r>
          </a:p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очолив </a:t>
            </a:r>
            <a:r>
              <a:rPr lang="uk-UA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англ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. фельдмаршал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Бернард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Монтгомері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Проте!!! 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під тиском США Англія змушена була поступитися лідерством           11 червня 1948 р. конгрес США ухвалив так звану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«резолюцію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Ванденберга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  <a:r>
              <a:rPr lang="ru-UA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42000029-4886-8446-98C3-C0456100A62B}"/>
              </a:ext>
            </a:extLst>
          </p:cNvPr>
          <p:cNvSpPr/>
          <p:nvPr/>
        </p:nvSpPr>
        <p:spPr>
          <a:xfrm>
            <a:off x="7853385" y="4801584"/>
            <a:ext cx="749808" cy="227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Монтгомери, Бернард Лоу — Википедия">
            <a:extLst>
              <a:ext uri="{FF2B5EF4-FFF2-40B4-BE49-F238E27FC236}">
                <a16:creationId xmlns:a16="http://schemas.microsoft.com/office/drawing/2014/main" id="{101E07A3-0242-0243-9B42-BB93AD9A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7" y="140299"/>
            <a:ext cx="5131307" cy="657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441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29172</TotalTime>
  <Words>4903</Words>
  <Application>Microsoft Macintosh PowerPoint</Application>
  <PresentationFormat>Широкоэкранный</PresentationFormat>
  <Paragraphs>264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Arial</vt:lpstr>
      <vt:lpstr>Book Antiqua</vt:lpstr>
      <vt:lpstr>Calibri</vt:lpstr>
      <vt:lpstr>Calibri Light</vt:lpstr>
      <vt:lpstr>Roboto</vt:lpstr>
      <vt:lpstr>Skolar-Light-Cyrillic</vt:lpstr>
      <vt:lpstr>Wingdings</vt:lpstr>
      <vt:lpstr>Тема Office</vt:lpstr>
      <vt:lpstr>Організація Північноатлантичного договору  (НАТО)</vt:lpstr>
      <vt:lpstr>Штаб-квартира НАТО (з 2017 р.), м. Брюссель</vt:lpstr>
      <vt:lpstr>передумови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Північноатлантичного договору  (НАТО)</dc:title>
  <dc:creator>Microsoft Office User</dc:creator>
  <cp:lastModifiedBy>Microsoft Office User</cp:lastModifiedBy>
  <cp:revision>10</cp:revision>
  <dcterms:created xsi:type="dcterms:W3CDTF">2022-04-20T22:38:08Z</dcterms:created>
  <dcterms:modified xsi:type="dcterms:W3CDTF">2024-10-02T23:38:20Z</dcterms:modified>
</cp:coreProperties>
</file>