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  <p:sldMasterId id="2147483816" r:id="rId3"/>
    <p:sldMasterId id="2147483828" r:id="rId4"/>
    <p:sldMasterId id="2147483840" r:id="rId5"/>
    <p:sldMasterId id="2147483852" r:id="rId6"/>
  </p:sldMasterIdLst>
  <p:sldIdLst>
    <p:sldId id="256" r:id="rId7"/>
    <p:sldId id="257" r:id="rId8"/>
    <p:sldId id="258" r:id="rId9"/>
    <p:sldId id="289" r:id="rId10"/>
    <p:sldId id="259" r:id="rId11"/>
    <p:sldId id="296" r:id="rId12"/>
    <p:sldId id="290" r:id="rId13"/>
    <p:sldId id="300" r:id="rId14"/>
    <p:sldId id="261" r:id="rId15"/>
    <p:sldId id="262" r:id="rId16"/>
    <p:sldId id="291" r:id="rId17"/>
    <p:sldId id="292" r:id="rId18"/>
    <p:sldId id="295" r:id="rId19"/>
    <p:sldId id="298" r:id="rId20"/>
    <p:sldId id="299" r:id="rId21"/>
    <p:sldId id="301" r:id="rId22"/>
    <p:sldId id="297" r:id="rId23"/>
    <p:sldId id="267" r:id="rId24"/>
    <p:sldId id="293" r:id="rId25"/>
    <p:sldId id="294" r:id="rId26"/>
    <p:sldId id="268" r:id="rId27"/>
    <p:sldId id="271" r:id="rId28"/>
    <p:sldId id="303" r:id="rId29"/>
    <p:sldId id="302" r:id="rId30"/>
    <p:sldId id="263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9" autoAdjust="0"/>
  </p:normalViewPr>
  <p:slideViewPr>
    <p:cSldViewPr>
      <p:cViewPr varScale="1">
        <p:scale>
          <a:sx n="106" d="100"/>
          <a:sy n="106" d="100"/>
        </p:scale>
        <p:origin x="13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81B7A9-361A-406A-B102-69626247A3F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65ABA9-BB82-4667-839A-C2D16C6731C6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05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01C109-9CB1-4266-8CAA-8E9F9315530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E73AAE-E0A9-49EC-9C21-CD5F0EEBDA9C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3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C6038F-3E34-4E8E-B703-ACFD85EB4E9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98F400-ADCA-4FBC-8CE6-61E590EA7F8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482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0C928B-C0A8-4F46-847A-7CD75C33BC7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32017B-3CD8-4211-B992-D073637477B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09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B53C5D-0562-4B1C-B535-D4580849A69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DCF6A0-E660-4655-A465-2F0BBE777897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174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BE4FB4-01D5-4B6E-9F23-29D9074B4E8C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F29F2A-F448-498A-9451-F0826EF8BFA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544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116A-9343-4105-9B9E-A2681899CE45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4BD0F0-3504-4A87-962C-2315B86C942B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34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26A6B-6F62-4F10-ABD9-D574B96EEE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E5237-B946-4206-A7FC-12A66CB1CD86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46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7FACA-9ED6-4551-A246-9E51B69E679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C89E8F-E0E9-4ED1-81BA-281857D405B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889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BCE770-1299-4836-A9AD-6A08F4AB80FE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868305-1B43-4F70-9C17-C3DC1235BA81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682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945A89-BF70-4851-A7CC-00106BD3BAB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332511-36AE-48CA-A80D-79527967D916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621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88BC47-F423-44E9-8AF4-BB57EEC733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2379F4-DFA2-4E2C-848B-026742F81A3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675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6BFDD-CBDB-4F04-A600-0D0B631DB3B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73D0D9-9EF8-48C9-8D6D-02F1F517EC43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72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2E0FDA-2B61-405F-A18D-23EF7D62DD7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E1E475-ACC7-4889-815D-09A515F3302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6938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7B0C69-0F44-4DDA-99B6-1D27E9CF848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255B90E-57A7-4F57-B5C0-75342538718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396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8D003E-7437-4337-A294-184FC4738A16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D78B70-B0AF-400D-981C-1C6D6B094507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8581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84AF2-1FBD-4D29-9D1F-648CE882C46E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B15304-B540-4E06-8034-3300A3CCA759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73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23C29F-B9EA-4BBE-B764-E11CE3C68F3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87EEF9-E091-4EC4-8E2F-57E1B2C445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4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2E5785-0330-4E82-8DA9-1FA55A457DD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B56D75-EB46-43B7-8D4F-E5A57EDBA9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094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BBB2C1-45C5-4449-A5C8-4E4FA3AB3378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1E4100-869A-4022-8D85-499B432C7A05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961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8A1A85-A6E6-499B-9AD9-49FA6904CEB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66CA8D-F4FD-41EC-A9F3-CF502B03D69E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2607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6D54A7-0EF5-4B36-ABEA-D999D37AEFF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615DB8-8C4D-4101-98DD-7BE75C8E4241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1624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88BC47-F423-44E9-8AF4-BB57EEC733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2379F4-DFA2-4E2C-848B-026742F81A3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23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6BFDD-CBDB-4F04-A600-0D0B631DB3B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73D0D9-9EF8-48C9-8D6D-02F1F517EC43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653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2E0FDA-2B61-405F-A18D-23EF7D62DD7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E1E475-ACC7-4889-815D-09A515F3302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728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7B0C69-0F44-4DDA-99B6-1D27E9CF848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255B90E-57A7-4F57-B5C0-75342538718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5721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8D003E-7437-4337-A294-184FC4738A16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D78B70-B0AF-400D-981C-1C6D6B094507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07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84AF2-1FBD-4D29-9D1F-648CE882C46E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B15304-B540-4E06-8034-3300A3CCA759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1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23C29F-B9EA-4BBE-B764-E11CE3C68F3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87EEF9-E091-4EC4-8E2F-57E1B2C445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3844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2E5785-0330-4E82-8DA9-1FA55A457DD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B56D75-EB46-43B7-8D4F-E5A57EDBA9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258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BBB2C1-45C5-4449-A5C8-4E4FA3AB3378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1E4100-869A-4022-8D85-499B432C7A05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4320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8A1A85-A6E6-499B-9AD9-49FA6904CEB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66CA8D-F4FD-41EC-A9F3-CF502B03D69E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2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6D54A7-0EF5-4B36-ABEA-D999D37AEFF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615DB8-8C4D-4101-98DD-7BE75C8E4241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7005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88BC47-F423-44E9-8AF4-BB57EEC733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2379F4-DFA2-4E2C-848B-026742F81A3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5643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6BFDD-CBDB-4F04-A600-0D0B631DB3B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73D0D9-9EF8-48C9-8D6D-02F1F517EC43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8421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2E0FDA-2B61-405F-A18D-23EF7D62DD7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E1E475-ACC7-4889-815D-09A515F3302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5815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7B0C69-0F44-4DDA-99B6-1D27E9CF848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255B90E-57A7-4F57-B5C0-75342538718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4084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8D003E-7437-4337-A294-184FC4738A16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D78B70-B0AF-400D-981C-1C6D6B094507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67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84AF2-1FBD-4D29-9D1F-648CE882C46E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B15304-B540-4E06-8034-3300A3CCA759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18169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23C29F-B9EA-4BBE-B764-E11CE3C68F3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87EEF9-E091-4EC4-8E2F-57E1B2C445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47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2E5785-0330-4E82-8DA9-1FA55A457DD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B56D75-EB46-43B7-8D4F-E5A57EDBA9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515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BBB2C1-45C5-4449-A5C8-4E4FA3AB3378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1E4100-869A-4022-8D85-499B432C7A05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109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8A1A85-A6E6-499B-9AD9-49FA6904CEB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66CA8D-F4FD-41EC-A9F3-CF502B03D69E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016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6D54A7-0EF5-4B36-ABEA-D999D37AEFF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615DB8-8C4D-4101-98DD-7BE75C8E4241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9528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88BC47-F423-44E9-8AF4-BB57EEC733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2379F4-DFA2-4E2C-848B-026742F81A3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40342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6BFDD-CBDB-4F04-A600-0D0B631DB3B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73D0D9-9EF8-48C9-8D6D-02F1F517EC43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7885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2E0FDA-2B61-405F-A18D-23EF7D62DD7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E1E475-ACC7-4889-815D-09A515F3302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0195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7B0C69-0F44-4DDA-99B6-1D27E9CF848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255B90E-57A7-4F57-B5C0-75342538718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50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8D003E-7437-4337-A294-184FC4738A16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D78B70-B0AF-400D-981C-1C6D6B094507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81195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84AF2-1FBD-4D29-9D1F-648CE882C46E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B15304-B540-4E06-8034-3300A3CCA759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4895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23C29F-B9EA-4BBE-B764-E11CE3C68F3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87EEF9-E091-4EC4-8E2F-57E1B2C445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11852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2E5785-0330-4E82-8DA9-1FA55A457DD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B56D75-EB46-43B7-8D4F-E5A57EDBA94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974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BBB2C1-45C5-4449-A5C8-4E4FA3AB3378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1E4100-869A-4022-8D85-499B432C7A05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2463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8A1A85-A6E6-499B-9AD9-49FA6904CEB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66CA8D-F4FD-41EC-A9F3-CF502B03D69E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1835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6D54A7-0EF5-4B36-ABEA-D999D37AEFF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615DB8-8C4D-4101-98DD-7BE75C8E4241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9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0726EA-1033-43AD-B9C8-975B9C51E371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75509-F8CD-49FE-9FFE-1F16624A1D4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A4CC1D-C827-4170-8E6E-124F9140226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13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4367A3-5A72-4E58-9428-4334DB987745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316E44-03E1-42CD-85AC-F01C0470B634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02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4367A3-5A72-4E58-9428-4334DB987745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316E44-03E1-42CD-85AC-F01C0470B634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099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4367A3-5A72-4E58-9428-4334DB987745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316E44-03E1-42CD-85AC-F01C0470B634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293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4367A3-5A72-4E58-9428-4334DB987745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316E44-03E1-42CD-85AC-F01C0470B634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70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060848"/>
            <a:ext cx="6400800" cy="2286000"/>
          </a:xfrm>
        </p:spPr>
        <p:txBody>
          <a:bodyPr>
            <a:normAutofit/>
          </a:bodyPr>
          <a:lstStyle/>
          <a:p>
            <a:r>
              <a:rPr lang="uk-UA" sz="3400" dirty="0" smtClean="0"/>
              <a:t/>
            </a:r>
            <a:br>
              <a:rPr lang="uk-UA" sz="3400" dirty="0" smtClean="0"/>
            </a:br>
            <a:r>
              <a:rPr lang="uk-UA" sz="3400" dirty="0" smtClean="0"/>
              <a:t>Правове становище </a:t>
            </a:r>
            <a:br>
              <a:rPr lang="uk-UA" sz="3400" dirty="0" smtClean="0"/>
            </a:br>
            <a:r>
              <a:rPr lang="uk-UA" sz="3400" dirty="0" smtClean="0"/>
              <a:t>ФЕРМЕРСЬКИХ ГОСПОДАРСТВ</a:t>
            </a:r>
            <a:endParaRPr lang="ru-RU" sz="3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578392" y="476672"/>
            <a:ext cx="6400800" cy="150971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Тема 5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36235" y="5867980"/>
            <a:ext cx="31438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©  </a:t>
            </a:r>
            <a:r>
              <a:rPr lang="uk-UA" dirty="0" smtClean="0"/>
              <a:t>Олександр </a:t>
            </a:r>
            <a:r>
              <a:rPr lang="uk-UA" dirty="0"/>
              <a:t>Бондар</a:t>
            </a:r>
            <a:r>
              <a:rPr lang="uk-UA" dirty="0" smtClean="0"/>
              <a:t>, 2021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02580"/>
            <a:ext cx="1697236" cy="160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Фермерське законодавство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200" b="1" dirty="0" smtClean="0"/>
              <a:t>Закон України від 19 червня 2003 р. № 973-IV «Про фермерське господарство».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200" b="1" dirty="0" smtClean="0"/>
              <a:t>Закон України від 31 березня 2016 р. № 1067-VIII «Про внесення змін до Закону України "Про фермерське господарство" щодо стимулювання створення та діяльності сімейних фермерських господарств».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200" b="1" dirty="0" smtClean="0"/>
              <a:t>Закон України від </a:t>
            </a:r>
            <a:r>
              <a:rPr lang="ru-RU" sz="2200" b="1" dirty="0"/>
              <a:t>10 </a:t>
            </a:r>
            <a:r>
              <a:rPr lang="ru-RU" sz="2200" b="1" dirty="0" err="1"/>
              <a:t>липня</a:t>
            </a:r>
            <a:r>
              <a:rPr lang="ru-RU" sz="2200" b="1" dirty="0"/>
              <a:t> 2018 </a:t>
            </a:r>
            <a:r>
              <a:rPr lang="ru-RU" sz="2200" b="1" dirty="0" smtClean="0"/>
              <a:t>р. № 2497-VIII</a:t>
            </a:r>
            <a:r>
              <a:rPr lang="uk-UA" sz="2200" b="1" dirty="0"/>
              <a:t> </a:t>
            </a:r>
            <a:r>
              <a:rPr lang="uk-UA" sz="2200" b="1" dirty="0" smtClean="0"/>
              <a:t>«Про внесення змін до Податкового кодексу України та деяких законів України щодо стимулювання утворення та діяльності сімейних фермерських господарств».</a:t>
            </a:r>
          </a:p>
          <a:p>
            <a:pPr marL="82296" indent="0">
              <a:buNone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21841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Фермерське законодавство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8064896" cy="5913784"/>
          </a:xfrm>
        </p:spPr>
        <p:txBody>
          <a:bodyPr>
            <a:normAutofit/>
          </a:bodyPr>
          <a:lstStyle/>
          <a:p>
            <a:pPr marL="450850" indent="-369888">
              <a:buFont typeface="+mj-lt"/>
              <a:buAutoNum type="arabicPeriod" startAt="4"/>
            </a:pPr>
            <a:r>
              <a:rPr lang="uk-UA" sz="2000" b="1" dirty="0" smtClean="0"/>
              <a:t>Постанова Кабінету Міністрів України від 24 січня 2000 р. № 118 «Про порядок викупу земельних ділянок громадянами (понад норму, яка приватизується безкоштовно) для ведення фермерського або особистого підсобного господарства». </a:t>
            </a:r>
          </a:p>
          <a:p>
            <a:pPr marL="450850" indent="-369888">
              <a:buFont typeface="+mj-lt"/>
              <a:buAutoNum type="arabicPeriod" startAt="4"/>
            </a:pPr>
            <a:r>
              <a:rPr lang="uk-UA" sz="2000" b="1" dirty="0" smtClean="0"/>
              <a:t>Постанова Кабінету Міністрів України від 10 грудня 2003 р.             № 1908 «Про затвердження мінімальних розмірів земельних ділянок, які утворюються в результаті поділу земельної ділянки фермерського господарства, що успадковується».</a:t>
            </a:r>
          </a:p>
          <a:p>
            <a:pPr marL="450850" indent="-369888">
              <a:buFont typeface="+mj-lt"/>
              <a:buAutoNum type="arabicPeriod" startAt="4"/>
            </a:pPr>
            <a:r>
              <a:rPr lang="uk-UA" sz="2000" b="1" dirty="0" smtClean="0"/>
              <a:t>Постанова Кабінету Міністрів України від 25 серпня 2004 р.           № 1102 «Про затвердження Порядку використання коштів, передбачених у державному бюджеті для надання підтримки фермерським господарствам».</a:t>
            </a:r>
          </a:p>
          <a:p>
            <a:pPr marL="450850" indent="-369888">
              <a:buFont typeface="+mj-lt"/>
              <a:buAutoNum type="arabicPeriod" startAt="4"/>
            </a:pPr>
            <a:r>
              <a:rPr lang="uk-UA" sz="2000" b="1" dirty="0" smtClean="0"/>
              <a:t>Постанова Кабінету Міністрів України від 7 лютого 2018 р. № 106 «Про затвердження Порядку використання коштів, передбачених у державному бюджеті для надання фінансової підтримки розвитку фермерських господарств».</a:t>
            </a:r>
          </a:p>
          <a:p>
            <a:pPr marL="82296" indent="0">
              <a:buNone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299389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Фермерське законодавство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913784"/>
          </a:xfrm>
        </p:spPr>
        <p:txBody>
          <a:bodyPr>
            <a:normAutofit/>
          </a:bodyPr>
          <a:lstStyle/>
          <a:p>
            <a:pPr marL="266700" indent="-266700">
              <a:buFont typeface="+mj-lt"/>
              <a:buAutoNum type="arabicPeriod" startAt="8"/>
            </a:pPr>
            <a:r>
              <a:rPr lang="uk-UA" sz="2200" b="1" dirty="0" smtClean="0"/>
              <a:t>Постанова Кабінету Міністрів України від 12 серпня 2015 р.        № 584 «Про затвердження переліку документів, що підтверджують досвід роботи у сільському господарстві». </a:t>
            </a:r>
          </a:p>
          <a:p>
            <a:pPr marL="266700" indent="-266700">
              <a:buFont typeface="+mj-lt"/>
              <a:buAutoNum type="arabicPeriod" startAt="8"/>
            </a:pPr>
            <a:r>
              <a:rPr lang="uk-UA" sz="2200" b="1" dirty="0" smtClean="0"/>
              <a:t>Наказ Міністерства аграрної політики та продовольства України від 05.04.2019  № 177 «Про затвердження типової форми договору (декларації) про створення сімейного фермерського господарства».</a:t>
            </a:r>
          </a:p>
          <a:p>
            <a:pPr marL="82296" indent="0">
              <a:buNone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4518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Створення </a:t>
            </a:r>
            <a:r>
              <a:rPr lang="uk-UA" sz="2600" b="1" dirty="0" smtClean="0">
                <a:solidFill>
                  <a:srgbClr val="FF0000"/>
                </a:solidFill>
              </a:rPr>
              <a:t>ФГ</a:t>
            </a:r>
            <a:r>
              <a:rPr lang="en-US" sz="2600" b="1" dirty="0" smtClean="0">
                <a:solidFill>
                  <a:srgbClr val="FF0000"/>
                </a:solidFill>
              </a:rPr>
              <a:t> – </a:t>
            </a:r>
            <a:r>
              <a:rPr lang="uk-UA" sz="2600" b="1" dirty="0" smtClean="0">
                <a:solidFill>
                  <a:srgbClr val="FF0000"/>
                </a:solidFill>
              </a:rPr>
              <a:t>нормативна база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913784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AutoNum type="arabicPeriod"/>
            </a:pPr>
            <a:r>
              <a:rPr lang="uk-UA" sz="2200" b="1" dirty="0" smtClean="0"/>
              <a:t>Закон України «Про фермерське господарство» (Розділ ІІ. Створення фермерського господарства).</a:t>
            </a:r>
          </a:p>
          <a:p>
            <a:pPr marL="457200" indent="-457200">
              <a:spcAft>
                <a:spcPts val="1200"/>
              </a:spcAft>
              <a:buAutoNum type="arabicPeriod"/>
            </a:pPr>
            <a:r>
              <a:rPr lang="uk-UA" sz="2200" b="1" dirty="0" smtClean="0"/>
              <a:t>Земельний кодекс України (ст. ст. 22, 27, </a:t>
            </a:r>
            <a:r>
              <a:rPr lang="uk-UA" sz="2200" b="1" dirty="0" smtClean="0">
                <a:solidFill>
                  <a:srgbClr val="0070C0"/>
                </a:solidFill>
              </a:rPr>
              <a:t>31</a:t>
            </a:r>
            <a:r>
              <a:rPr lang="uk-UA" sz="2200" b="1" dirty="0" smtClean="0"/>
              <a:t>, 32, 37-1, 56, 89, </a:t>
            </a:r>
            <a:r>
              <a:rPr lang="uk-UA" sz="2200" b="1" dirty="0" smtClean="0"/>
              <a:t>93, </a:t>
            </a:r>
            <a:r>
              <a:rPr lang="uk-UA" sz="2200" b="1" dirty="0" smtClean="0">
                <a:solidFill>
                  <a:srgbClr val="0070C0"/>
                </a:solidFill>
              </a:rPr>
              <a:t>118, 121</a:t>
            </a:r>
            <a:r>
              <a:rPr lang="uk-UA" sz="2200" b="1" dirty="0" smtClean="0"/>
              <a:t>).</a:t>
            </a:r>
          </a:p>
          <a:p>
            <a:pPr marL="457200" indent="-457200">
              <a:spcAft>
                <a:spcPts val="1200"/>
              </a:spcAft>
              <a:buAutoNum type="arabicPeriod"/>
            </a:pPr>
            <a:r>
              <a:rPr lang="uk-UA" sz="2200" b="1" dirty="0"/>
              <a:t>Закон України «Про державну реєстрацію юридичних осіб, фізичних осіб - підприємців та громадських </a:t>
            </a:r>
            <a:r>
              <a:rPr lang="uk-UA" sz="2200" b="1" dirty="0" smtClean="0"/>
              <a:t>формувань» від </a:t>
            </a:r>
            <a:r>
              <a:rPr lang="ru-RU" sz="2200" b="1" dirty="0" smtClean="0"/>
              <a:t>15 </a:t>
            </a:r>
            <a:r>
              <a:rPr lang="ru-RU" sz="2200" b="1" dirty="0" err="1"/>
              <a:t>травня</a:t>
            </a:r>
            <a:r>
              <a:rPr lang="ru-RU" sz="2200" b="1" dirty="0"/>
              <a:t> 2003 </a:t>
            </a:r>
            <a:r>
              <a:rPr lang="ru-RU" sz="2200" b="1" dirty="0" smtClean="0"/>
              <a:t>р.№ 755-IV (в ред. З. У. </a:t>
            </a:r>
            <a:r>
              <a:rPr lang="ru-RU" sz="2200" b="1" dirty="0"/>
              <a:t>від 26 листопада 2015 </a:t>
            </a:r>
            <a:r>
              <a:rPr lang="ru-RU" sz="2200" b="1" dirty="0" smtClean="0"/>
              <a:t>р. № 835-VIII) (ст. ст. 15, 17, 18).</a:t>
            </a:r>
            <a:endParaRPr lang="uk-UA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202386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16884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Створення ФГ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91378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000" b="1" dirty="0" smtClean="0"/>
              <a:t>Право на створення фермерського господарства має кожний дієздатний громадянин України, який досяг 18-річного віку та виявив бажання створити фермерське господарство.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uk-UA" sz="20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000" b="1" dirty="0" smtClean="0"/>
              <a:t>Надання земельних ділянок державної та комунальної власності у власність або користування для ведення фермерського господарства здійснюється в порядку, передбаченому Земельним кодексом України.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uk-UA" sz="20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000" b="1" dirty="0" smtClean="0"/>
              <a:t>Фермерське господарство підлягає державній реєстрації у порядку, встановленому законом для державної реєстрації юридичних осіб та фізичних осіб - підприємців, за умови набуття громадянином України або кількома громадянами України, які виявили бажання створити фермерське господарство, права власності або користування земельною ділянкою.</a:t>
            </a:r>
            <a:endParaRPr lang="uk-UA" sz="20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574417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115616" y="123011"/>
            <a:ext cx="78488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Стаття</a:t>
            </a:r>
            <a:r>
              <a:rPr lang="ru-RU" b="1" dirty="0">
                <a:solidFill>
                  <a:srgbClr val="FF0000"/>
                </a:solidFill>
              </a:rPr>
              <a:t> 3. Члени </a:t>
            </a:r>
            <a:r>
              <a:rPr lang="ru-RU" b="1" dirty="0" err="1">
                <a:solidFill>
                  <a:srgbClr val="FF0000"/>
                </a:solidFill>
              </a:rPr>
              <a:t>фермерського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господарства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1. Членами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батьки, </a:t>
            </a:r>
            <a:r>
              <a:rPr lang="ru-RU" dirty="0" err="1"/>
              <a:t>діти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досягли</a:t>
            </a:r>
            <a:r>
              <a:rPr lang="ru-RU" dirty="0"/>
              <a:t> 14-річного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члени </a:t>
            </a:r>
            <a:r>
              <a:rPr lang="ru-RU" dirty="0" err="1"/>
              <a:t>сім’ї</a:t>
            </a:r>
            <a:r>
              <a:rPr lang="ru-RU" dirty="0"/>
              <a:t>, </a:t>
            </a:r>
            <a:r>
              <a:rPr lang="ru-RU" dirty="0" err="1"/>
              <a:t>родичі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об’єдналися</a:t>
            </a:r>
            <a:r>
              <a:rPr lang="ru-RU" dirty="0"/>
              <a:t> для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визнають</a:t>
            </a:r>
            <a:r>
              <a:rPr lang="ru-RU" dirty="0"/>
              <a:t> і </a:t>
            </a:r>
            <a:r>
              <a:rPr lang="ru-RU" dirty="0" err="1"/>
              <a:t>дотримуються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установчого</a:t>
            </a:r>
            <a:r>
              <a:rPr lang="ru-RU" dirty="0"/>
              <a:t> документа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Членами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за </a:t>
            </a:r>
            <a:r>
              <a:rPr lang="ru-RU" dirty="0" err="1"/>
              <a:t>трудовим</a:t>
            </a:r>
            <a:r>
              <a:rPr lang="ru-RU" dirty="0"/>
              <a:t> договором (контрактом).</a:t>
            </a:r>
          </a:p>
          <a:p>
            <a:endParaRPr lang="ru-RU" dirty="0"/>
          </a:p>
          <a:p>
            <a:r>
              <a:rPr lang="ru-RU" dirty="0"/>
              <a:t>2. При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члени </a:t>
            </a:r>
            <a:r>
              <a:rPr lang="ru-RU" dirty="0" err="1"/>
              <a:t>сім’ї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стати членами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установчого</a:t>
            </a:r>
            <a:r>
              <a:rPr lang="ru-RU" dirty="0"/>
              <a:t> документа.</a:t>
            </a:r>
          </a:p>
          <a:p>
            <a:endParaRPr lang="ru-RU" dirty="0"/>
          </a:p>
          <a:p>
            <a:r>
              <a:rPr lang="ru-RU" dirty="0"/>
              <a:t>3. Для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Закону до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 та </a:t>
            </a:r>
            <a:r>
              <a:rPr lang="ru-RU" dirty="0" err="1"/>
              <a:t>родичів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дружина (</a:t>
            </a:r>
            <a:r>
              <a:rPr lang="ru-RU" dirty="0" err="1"/>
              <a:t>чоловік</a:t>
            </a:r>
            <a:r>
              <a:rPr lang="ru-RU" dirty="0"/>
              <a:t>), батьки, </a:t>
            </a:r>
            <a:r>
              <a:rPr lang="ru-RU" dirty="0" err="1"/>
              <a:t>діти</a:t>
            </a:r>
            <a:r>
              <a:rPr lang="ru-RU" dirty="0"/>
              <a:t>, баба, </a:t>
            </a:r>
            <a:r>
              <a:rPr lang="ru-RU" dirty="0" err="1"/>
              <a:t>дід</a:t>
            </a:r>
            <a:r>
              <a:rPr lang="ru-RU" dirty="0"/>
              <a:t>, </a:t>
            </a:r>
            <a:r>
              <a:rPr lang="ru-RU" dirty="0" err="1"/>
              <a:t>прабаба</a:t>
            </a:r>
            <a:r>
              <a:rPr lang="ru-RU" dirty="0"/>
              <a:t>, </a:t>
            </a:r>
            <a:r>
              <a:rPr lang="ru-RU" dirty="0" err="1"/>
              <a:t>прадід</a:t>
            </a:r>
            <a:r>
              <a:rPr lang="ru-RU" dirty="0"/>
              <a:t>, внуки, правнуки, </a:t>
            </a:r>
            <a:r>
              <a:rPr lang="ru-RU" dirty="0" err="1"/>
              <a:t>мачуха</a:t>
            </a:r>
            <a:r>
              <a:rPr lang="ru-RU" dirty="0"/>
              <a:t>, </a:t>
            </a:r>
            <a:r>
              <a:rPr lang="ru-RU" dirty="0" err="1"/>
              <a:t>вітчим</a:t>
            </a:r>
            <a:r>
              <a:rPr lang="ru-RU" dirty="0"/>
              <a:t>, падчерка, </a:t>
            </a:r>
            <a:r>
              <a:rPr lang="ru-RU" dirty="0" err="1"/>
              <a:t>пасинок</a:t>
            </a:r>
            <a:r>
              <a:rPr lang="ru-RU" dirty="0"/>
              <a:t>, </a:t>
            </a:r>
            <a:r>
              <a:rPr lang="ru-RU" dirty="0" err="1"/>
              <a:t>рідні</a:t>
            </a:r>
            <a:r>
              <a:rPr lang="ru-RU" dirty="0"/>
              <a:t> та </a:t>
            </a:r>
            <a:r>
              <a:rPr lang="ru-RU" dirty="0" err="1"/>
              <a:t>двоюрідні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та </a:t>
            </a:r>
            <a:r>
              <a:rPr lang="ru-RU" dirty="0" err="1"/>
              <a:t>сестри</a:t>
            </a:r>
            <a:r>
              <a:rPr lang="ru-RU" dirty="0"/>
              <a:t>, </a:t>
            </a:r>
            <a:r>
              <a:rPr lang="ru-RU" dirty="0" err="1"/>
              <a:t>дядько</a:t>
            </a:r>
            <a:r>
              <a:rPr lang="ru-RU" dirty="0"/>
              <a:t>, </a:t>
            </a:r>
            <a:r>
              <a:rPr lang="ru-RU" dirty="0" err="1"/>
              <a:t>тітка</a:t>
            </a:r>
            <a:r>
              <a:rPr lang="ru-RU" dirty="0"/>
              <a:t>, </a:t>
            </a:r>
            <a:r>
              <a:rPr lang="ru-RU" dirty="0" err="1"/>
              <a:t>племінники</a:t>
            </a:r>
            <a:r>
              <a:rPr lang="ru-RU" dirty="0"/>
              <a:t> як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фермерського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так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 (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стосунках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з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вищезазначеними</a:t>
            </a:r>
            <a:r>
              <a:rPr lang="ru-RU" dirty="0"/>
              <a:t> членами </a:t>
            </a:r>
            <a:r>
              <a:rPr lang="ru-RU" dirty="0" err="1"/>
              <a:t>сім’ї</a:t>
            </a:r>
            <a:r>
              <a:rPr lang="ru-RU" dirty="0"/>
              <a:t> та родичами (батьки </a:t>
            </a:r>
            <a:r>
              <a:rPr lang="ru-RU" dirty="0" err="1"/>
              <a:t>такої</a:t>
            </a:r>
            <a:r>
              <a:rPr lang="ru-RU" dirty="0"/>
              <a:t> особи та батьки </a:t>
            </a:r>
            <a:r>
              <a:rPr lang="ru-RU" dirty="0" err="1"/>
              <a:t>чоловіка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чоловік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дружина, </a:t>
            </a:r>
            <a:r>
              <a:rPr lang="ru-RU" dirty="0" err="1"/>
              <a:t>діти</a:t>
            </a:r>
            <a:r>
              <a:rPr lang="ru-RU" dirty="0"/>
              <a:t> як </a:t>
            </a:r>
            <a:r>
              <a:rPr lang="ru-RU" dirty="0" err="1"/>
              <a:t>такої</a:t>
            </a:r>
            <a:r>
              <a:rPr lang="ru-RU" dirty="0"/>
              <a:t> особи, так і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усиновлені</a:t>
            </a:r>
            <a:r>
              <a:rPr lang="ru-RU" dirty="0"/>
              <a:t> ними </a:t>
            </a:r>
            <a:r>
              <a:rPr lang="ru-RU" dirty="0" err="1"/>
              <a:t>діти</a:t>
            </a:r>
            <a:r>
              <a:rPr lang="ru-RU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5209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altLang="en-US" sz="3000" b="1" dirty="0" smtClean="0">
                <a:solidFill>
                  <a:srgbClr val="FF0000"/>
                </a:solidFill>
                <a:effectLst/>
                <a:latin typeface="Corbel" panose="020B0503020204020204" pitchFamily="34" charset="0"/>
              </a:rPr>
              <a:t>Члени ФГ</a:t>
            </a:r>
            <a:endParaRPr lang="en-US" altLang="en-US" sz="3000" b="1" dirty="0" smtClean="0">
              <a:solidFill>
                <a:srgbClr val="FF0000"/>
              </a:solidFill>
              <a:effectLst/>
              <a:latin typeface="Corbel" panose="020B0503020204020204" pitchFamily="34" charset="0"/>
            </a:endParaRPr>
          </a:p>
        </p:txBody>
      </p:sp>
      <p:sp>
        <p:nvSpPr>
          <p:cNvPr id="40973" name="Rectangle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    </a:t>
            </a:r>
            <a:r>
              <a:rPr lang="uk-UA" altLang="en-US" sz="2800" b="1" i="1" dirty="0" smtClean="0">
                <a:latin typeface="Times New Roman" panose="02020603050405020304" pitchFamily="18" charset="0"/>
              </a:rPr>
              <a:t>Р</a:t>
            </a:r>
            <a:r>
              <a:rPr lang="ru-RU" altLang="en-US" sz="2800" b="1" i="1" dirty="0" err="1" smtClean="0">
                <a:latin typeface="Times New Roman" panose="02020603050405020304" pitchFamily="18" charset="0"/>
              </a:rPr>
              <a:t>одичі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– члени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родини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за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кровним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спорідненням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(без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встановлення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обмежень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стосовно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поколінь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або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близості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споріднення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).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ru-RU" altLang="en-US" sz="2800" dirty="0" smtClean="0">
                <a:latin typeface="Times New Roman" panose="02020603050405020304" pitchFamily="18" charset="0"/>
              </a:rPr>
              <a:t>    </a:t>
            </a:r>
            <a:r>
              <a:rPr lang="ru-RU" altLang="en-US" sz="2800" b="1" i="1" dirty="0" smtClean="0">
                <a:latin typeface="Times New Roman" panose="02020603050405020304" pitchFamily="18" charset="0"/>
              </a:rPr>
              <a:t>Членами </a:t>
            </a:r>
            <a:r>
              <a:rPr lang="ru-RU" altLang="en-US" sz="2800" b="1" i="1" dirty="0" err="1" smtClean="0">
                <a:latin typeface="Times New Roman" panose="02020603050405020304" pitchFamily="18" charset="0"/>
              </a:rPr>
              <a:t>сім’ї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(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окрім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членів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родини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за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кровним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спорідненням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)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можуть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бути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подружжя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особи,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які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спільно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проживають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пов’язані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спільним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побутом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мають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взаємні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права та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обов’язки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рідна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або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усиновлена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дитина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47254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Правовий режим фермерської садиби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619268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Стаття 381 ЦК. Садиба як об'єкт права власності</a:t>
            </a:r>
          </a:p>
          <a:p>
            <a:pPr marL="82296" indent="0">
              <a:buNone/>
            </a:pPr>
            <a:r>
              <a:rPr lang="uk-UA" sz="2000" b="1" dirty="0" smtClean="0"/>
              <a:t>1. Садибою є земельна ділянка разом з розташованими на ній житловим будинком, господарсько-побутовими будівлями, наземними і підземними комунікаціями, багаторічними насадженнями.</a:t>
            </a:r>
          </a:p>
          <a:p>
            <a:pPr marL="82296" indent="0">
              <a:buNone/>
            </a:pPr>
            <a:r>
              <a:rPr lang="uk-UA" sz="2000" b="1" dirty="0" smtClean="0"/>
              <a:t>2. У разі відчуження житлового будинку вважається, що відчужується вся садиба, якщо інше не встановлено договором або законом.</a:t>
            </a:r>
          </a:p>
          <a:p>
            <a:pPr marL="82296" indent="0">
              <a:buNone/>
            </a:pPr>
            <a:endParaRPr lang="uk-UA" sz="2000" b="1" dirty="0" smtClean="0"/>
          </a:p>
          <a:p>
            <a:pPr marL="82296" indent="0"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Стаття 5 Закону про фермерське господарство. </a:t>
            </a:r>
          </a:p>
          <a:p>
            <a:pPr marL="82296" indent="0"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Громадяни, які мають право на створення фермерського господарства</a:t>
            </a:r>
          </a:p>
          <a:p>
            <a:pPr marL="82296" indent="0">
              <a:buNone/>
            </a:pPr>
            <a:r>
              <a:rPr lang="uk-UA" sz="2000" b="1" dirty="0" smtClean="0"/>
              <a:t>Відокремленою фермерською садибою є земельна ділянка разом з розташованими на ній житловим будинком, господарсько-побутовими будівлями, наземними і підземними комунікаціями, багаторічними насадженнями, яка знаходиться за межами населеного пункту.</a:t>
            </a:r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844229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 від 24 червня 2004 р.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409728"/>
          </a:xfrm>
        </p:spPr>
        <p:txBody>
          <a:bodyPr>
            <a:normAutofit fontScale="92500" lnSpcReduction="20000"/>
          </a:bodyPr>
          <a:lstStyle/>
          <a:p>
            <a:pPr marL="82296" indent="0" algn="just">
              <a:buNone/>
            </a:pPr>
            <a:r>
              <a:rPr lang="uk-UA" sz="2400" b="1" dirty="0" smtClean="0"/>
              <a:t>2.15-1</a:t>
            </a:r>
            <a:r>
              <a:rPr lang="uk-UA" sz="2400" b="1" dirty="0"/>
              <a:t>. </a:t>
            </a:r>
            <a:r>
              <a:rPr lang="uk-UA" sz="2400" b="1" dirty="0">
                <a:solidFill>
                  <a:srgbClr val="0070C0"/>
                </a:solidFill>
              </a:rPr>
              <a:t>Сільськогосподарський товаровиробник </a:t>
            </a:r>
            <a:r>
              <a:rPr lang="uk-UA" sz="2400" b="1" dirty="0"/>
              <a:t>- юридична особа незалежно від організаційно-правової форми або фізична особа - підприємець, основною діяльністю якої є виробництво сільськогосподарської продукції та/або розведення, вирощування, вилов риби у внутрішніх водоймах (озерах, ставках та водосховищах) та її переробка на власних чи орендованих </a:t>
            </a:r>
            <a:r>
              <a:rPr lang="uk-UA" sz="2400" b="1" dirty="0" err="1"/>
              <a:t>потужностях</a:t>
            </a:r>
            <a:r>
              <a:rPr lang="uk-UA" sz="2400" b="1" dirty="0"/>
              <a:t>, у тому числі </a:t>
            </a:r>
            <a:r>
              <a:rPr lang="uk-UA" sz="2400" b="1" dirty="0" err="1"/>
              <a:t>власновиробленої</a:t>
            </a:r>
            <a:r>
              <a:rPr lang="uk-UA" sz="2400" b="1" dirty="0"/>
              <a:t> сировини на давальницьких умовах, а також здійснення операцій з її постачання, причому в такій діяльності питома вага вартості сільськогосподарських товарів/послуг становить не менше 75 відсотків вартості всіх товарів/послуг, поставлених протягом попередніх 12 послідовних звітних податкових періодів сукупно.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До сільськогосподарських товаровиробників також належать </a:t>
            </a:r>
            <a:r>
              <a:rPr lang="uk-UA" sz="2400" b="1" dirty="0">
                <a:solidFill>
                  <a:srgbClr val="0070C0"/>
                </a:solidFill>
              </a:rPr>
              <a:t>сімейні фермерські господарства</a:t>
            </a:r>
            <a:r>
              <a:rPr lang="uk-UA" sz="2400" b="1" dirty="0"/>
              <a:t>, зареєстровані платниками єдиного податку четвертої групи згідно із главою 1 розділу </a:t>
            </a:r>
            <a:r>
              <a:rPr lang="en-GB" sz="2400" b="1" dirty="0"/>
              <a:t>XIV </a:t>
            </a:r>
            <a:r>
              <a:rPr lang="uk-UA" sz="2400" b="1" dirty="0"/>
              <a:t>Податкового кодексу України.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72479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674056" cy="2160240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Закон України «Про </a:t>
            </a:r>
            <a:r>
              <a:rPr lang="uk-UA" sz="2400" b="1" dirty="0">
                <a:solidFill>
                  <a:srgbClr val="FF0000"/>
                </a:solidFill>
              </a:rPr>
              <a:t>внесення змін до деяких законів України щодо функціонування Державного аграрного реєстру та удосконалення державної підтримки виробників сільськогосподарської </a:t>
            </a:r>
            <a:r>
              <a:rPr lang="uk-UA" sz="2400" b="1" dirty="0" smtClean="0">
                <a:solidFill>
                  <a:srgbClr val="FF0000"/>
                </a:solidFill>
              </a:rPr>
              <a:t>продукції» </a:t>
            </a:r>
            <a:br>
              <a:rPr lang="uk-UA" sz="2400" b="1" dirty="0" smtClean="0">
                <a:solidFill>
                  <a:srgbClr val="FF0000"/>
                </a:solidFill>
              </a:rPr>
            </a:br>
            <a:r>
              <a:rPr lang="uk-UA" sz="2400" b="1" dirty="0" smtClean="0">
                <a:solidFill>
                  <a:srgbClr val="FF0000"/>
                </a:solidFill>
              </a:rPr>
              <a:t>від 5 листопада 2020 р.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2564904"/>
            <a:ext cx="7890080" cy="38884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>
                <a:solidFill>
                  <a:srgbClr val="0070C0"/>
                </a:solidFill>
              </a:rPr>
              <a:t>Державний аграрний реєстр </a:t>
            </a:r>
            <a:r>
              <a:rPr lang="uk-UA" sz="2400" b="1" dirty="0"/>
              <a:t>- державна автоматизована інформаційна система збирання, обліку, накопичення, оброблення та надання інформації про виробників сільськогосподарської продукції та сільськогосподарську діяльність, яку вони здійснюють.</a:t>
            </a:r>
          </a:p>
        </p:txBody>
      </p:sp>
    </p:spTree>
    <p:extLst>
      <p:ext uri="{BB962C8B-B14F-4D97-AF65-F5344CB8AC3E}">
        <p14:creationId xmlns:p14="http://schemas.microsoft.com/office/powerpoint/2010/main" val="149664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Основні питання теми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Поняття та правові ознаки фермерського господарства.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Порядок створення фермерських господарств.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Земельні та майнові правовідносини у фермерському господарстві. 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забезпечення господарської діяльності фермерських господарств.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Припинення діяльності фермерського господарства.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</a:t>
            </a:r>
            <a:endParaRPr lang="ru-RU" b="1" dirty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674056" cy="151216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Закон України «Про </a:t>
            </a:r>
            <a:r>
              <a:rPr lang="uk-UA" sz="2400" b="1" dirty="0">
                <a:solidFill>
                  <a:srgbClr val="FF0000"/>
                </a:solidFill>
              </a:rPr>
              <a:t>внесення змін до деяких законів України щодо функціонування Державного аграрного реєстру та удосконалення державної підтримки виробників сільськогосподарської </a:t>
            </a:r>
            <a:r>
              <a:rPr lang="uk-UA" sz="2400" b="1" dirty="0" smtClean="0">
                <a:solidFill>
                  <a:srgbClr val="FF0000"/>
                </a:solidFill>
              </a:rPr>
              <a:t>продукції» 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700808"/>
            <a:ext cx="7890080" cy="4752528"/>
          </a:xfrm>
        </p:spPr>
        <p:txBody>
          <a:bodyPr>
            <a:normAutofit fontScale="92500" lnSpcReduction="20000"/>
          </a:bodyPr>
          <a:lstStyle/>
          <a:p>
            <a:pPr marL="82296" indent="0" algn="just">
              <a:buNone/>
            </a:pPr>
            <a:r>
              <a:rPr lang="uk-UA" sz="2400" b="1" dirty="0" smtClean="0">
                <a:solidFill>
                  <a:srgbClr val="0070C0"/>
                </a:solidFill>
              </a:rPr>
              <a:t>Стаття </a:t>
            </a:r>
            <a:r>
              <a:rPr lang="uk-UA" sz="2400" b="1" dirty="0">
                <a:solidFill>
                  <a:srgbClr val="0070C0"/>
                </a:solidFill>
              </a:rPr>
              <a:t>2-1. Принципи державної підтримки сільського господарства України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2-1.1. Принципами державної підтримки сільського господарства України є прозорість та публічність, прогнозованість та послідовність, справедливість та ефективність, цільове спрямування державної підтримки.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 smtClean="0"/>
              <a:t>Цільове </a:t>
            </a:r>
            <a:r>
              <a:rPr lang="uk-UA" sz="2400" b="1" dirty="0"/>
              <a:t>спрямування державної підтримки забезпечується пріоритетним наданням державної підтримки малим фермерським господарствам, у тому числі сімейним фермерським господарствам, які мають у власності та/або користуванні не більше 100 га земель сільськогосподарського призначення та річний дохід яких від реалізації продукції не перевищує 5 мільйонів гривень.</a:t>
            </a:r>
          </a:p>
        </p:txBody>
      </p:sp>
    </p:spTree>
    <p:extLst>
      <p:ext uri="{BB962C8B-B14F-4D97-AF65-F5344CB8AC3E}">
        <p14:creationId xmlns:p14="http://schemas.microsoft.com/office/powerpoint/2010/main" val="1105886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/>
              <a:t>2.26. </a:t>
            </a:r>
            <a:r>
              <a:rPr lang="uk-UA" sz="2400" b="1" dirty="0" smtClean="0">
                <a:solidFill>
                  <a:srgbClr val="0070C0"/>
                </a:solidFill>
              </a:rPr>
              <a:t>Виробники сільськогосподарської продукції </a:t>
            </a:r>
            <a:r>
              <a:rPr lang="uk-UA" sz="2400" b="1" dirty="0" smtClean="0"/>
              <a:t>- сільськогосподарські товаровиробники, фізичні особи (у тому числі домогосподарства, фізичні особи, які здійснюють діяльність, пов’язану з веденням особистого селянського господарства, </a:t>
            </a:r>
            <a:r>
              <a:rPr lang="uk-UA" sz="2400" b="1" dirty="0" err="1" smtClean="0"/>
              <a:t>самозайняті</a:t>
            </a:r>
            <a:r>
              <a:rPr lang="uk-UA" sz="2400" b="1" dirty="0" smtClean="0"/>
              <a:t> особи у сфері сільського господарства), які займаються сільськогосподарською діяльністю.</a:t>
            </a:r>
          </a:p>
          <a:p>
            <a:pPr marL="82296" indent="0" algn="just">
              <a:buNone/>
            </a:pPr>
            <a:endParaRPr lang="uk-UA" sz="2400" b="1" dirty="0" smtClean="0"/>
          </a:p>
          <a:p>
            <a:pPr marL="82296" indent="0" algn="just">
              <a:buNone/>
            </a:pPr>
            <a:r>
              <a:rPr lang="uk-UA" sz="2400" b="1" dirty="0" smtClean="0"/>
              <a:t>2.27. </a:t>
            </a:r>
            <a:r>
              <a:rPr lang="uk-UA" sz="2400" b="1" dirty="0" smtClean="0">
                <a:solidFill>
                  <a:srgbClr val="0070C0"/>
                </a:solidFill>
              </a:rPr>
              <a:t>Державний аграрний реєстр </a:t>
            </a:r>
            <a:r>
              <a:rPr lang="uk-UA" sz="2400" b="1" dirty="0" smtClean="0"/>
              <a:t>- державна автоматизована інформаційна система збирання, обліку, накопичення, оброблення та надання інформації про виробників сільськогосподарської продукції та сільськогосподарську діяльність, яку вони здійснюють.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066306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buNone/>
            </a:pPr>
            <a:r>
              <a:rPr lang="uk-UA" sz="2400" b="1" dirty="0">
                <a:solidFill>
                  <a:srgbClr val="0070C0"/>
                </a:solidFill>
              </a:rPr>
              <a:t>Стаття 2-2. Державний аграрний реєстр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2-2.1. Державний аграрний реєстр ведеться за рахунок коштів державного бюджету з метою комплексного інтегрування відомостей про виробників сільськогосподарської продукції, їхні майнові, земельні, екологічні, трудові, фінансово-кредитні та інші права і характеристики.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Державний аграрний реєстр ведеться шляхом добровільного внесення виробниками сільськогосподарської продукції достовірних відомостей про себе та відображення відповідних актуальних відомостей у Державному аграрному реєстрі в порядку його електронної інформаційної взаємодії з іншими державними реєстрами та кадастрами.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Державний аграрний реєстр використовується також для електронної взаємодії між фізичними та юридичними особами, державними органами, органами місцевого самоврядування, центрами надання адміністративних послуг з метою реалізації державної аграрної політики, зокрема в частині надання державної підтримки виробникам сільськогосподарської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1045536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435100" y="299540"/>
            <a:ext cx="749935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uk-UA" alt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Склад земель фермерського господарства</a:t>
            </a:r>
            <a:r>
              <a:rPr lang="ru-RU" altLang="en-US" dirty="0" smtClean="0">
                <a:solidFill>
                  <a:srgbClr val="FF0000"/>
                </a:solidFill>
                <a:effectLst/>
              </a:rPr>
              <a:t> 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96900" indent="-514350">
              <a:buFont typeface="+mj-lt"/>
              <a:buAutoNum type="arabicPeriod"/>
            </a:pPr>
            <a:r>
              <a:rPr lang="ru-RU" altLang="en-US" sz="2800" dirty="0" err="1" smtClean="0">
                <a:latin typeface="Times New Roman" panose="02020603050405020304" pitchFamily="18" charset="0"/>
              </a:rPr>
              <a:t>земельна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ділянка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що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належить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на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праві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власності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фермерському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господарству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як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юридичній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особі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;</a:t>
            </a:r>
          </a:p>
          <a:p>
            <a:pPr marL="596900" indent="-514350">
              <a:buFont typeface="+mj-lt"/>
              <a:buAutoNum type="arabicPeriod"/>
            </a:pPr>
            <a:r>
              <a:rPr lang="ru-RU" altLang="en-US" sz="2800" dirty="0" err="1" smtClean="0">
                <a:latin typeface="Times New Roman" panose="02020603050405020304" pitchFamily="18" charset="0"/>
              </a:rPr>
              <a:t>земельні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ділянки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що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належать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громадянам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- членам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фермерського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господарства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на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праві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приватної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власності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;</a:t>
            </a:r>
          </a:p>
          <a:p>
            <a:pPr marL="596900" indent="-514350">
              <a:buFont typeface="+mj-lt"/>
              <a:buAutoNum type="arabicPeriod"/>
            </a:pPr>
            <a:r>
              <a:rPr lang="ru-RU" altLang="en-US" sz="2800" dirty="0" err="1" smtClean="0">
                <a:latin typeface="Times New Roman" panose="02020603050405020304" pitchFamily="18" charset="0"/>
              </a:rPr>
              <a:t>земельні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ділянки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що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використовуються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фермерським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господарством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на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умовах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 </a:t>
            </a:r>
            <a:r>
              <a:rPr lang="ru-RU" altLang="en-US" sz="2800" dirty="0" err="1" smtClean="0">
                <a:latin typeface="Times New Roman" panose="02020603050405020304" pitchFamily="18" charset="0"/>
              </a:rPr>
              <a:t>оренди</a:t>
            </a:r>
            <a:r>
              <a:rPr lang="ru-RU" altLang="en-US" sz="2800" dirty="0" smtClean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90286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припинення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фермерського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господарства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приймає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власник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altLang="en-US" sz="20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alt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lang="ru-RU" altLang="en-US" dirty="0" smtClean="0">
                <a:solidFill>
                  <a:srgbClr val="FF0000"/>
                </a:solidFill>
                <a:effectLst/>
              </a:rPr>
              <a:t> 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en-US" sz="2800" smtClean="0">
                <a:latin typeface="Times New Roman" panose="02020603050405020304" pitchFamily="18" charset="0"/>
              </a:rPr>
              <a:t>1) </a:t>
            </a:r>
            <a:r>
              <a:rPr lang="uk-UA" altLang="en-US" sz="2800" smtClean="0">
                <a:latin typeface="Times New Roman" panose="02020603050405020304" pitchFamily="18" charset="0"/>
              </a:rPr>
              <a:t>Р</a:t>
            </a:r>
            <a:r>
              <a:rPr lang="ru-RU" altLang="en-US" sz="2800" smtClean="0">
                <a:latin typeface="Times New Roman" panose="02020603050405020304" pitchFamily="18" charset="0"/>
              </a:rPr>
              <a:t>еорганізації фермерського господарства;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en-US" sz="2800" smtClean="0">
                <a:latin typeface="Times New Roman" panose="02020603050405020304" pitchFamily="18" charset="0"/>
              </a:rPr>
              <a:t>2) Ліквідації фермерського господарства;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en-US" sz="2800" smtClean="0">
                <a:latin typeface="Times New Roman" panose="02020603050405020304" pitchFamily="18" charset="0"/>
              </a:rPr>
              <a:t>3) Визнання фермерського господарства неплатоспроможним (банкрутом);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en-US" sz="2800" smtClean="0">
                <a:latin typeface="Times New Roman" panose="02020603050405020304" pitchFamily="18" charset="0"/>
              </a:rPr>
              <a:t>4) Якщо не залишається жодного члена фермерського господарства або спадкоємця, який бажає продовжити діяльність господарства.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487901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Кодекс України з процедур банкрутства</a:t>
            </a:r>
            <a:br>
              <a:rPr lang="uk-UA" sz="2600" b="1" dirty="0" smtClean="0">
                <a:solidFill>
                  <a:srgbClr val="FF0000"/>
                </a:solidFill>
              </a:rPr>
            </a:br>
            <a:r>
              <a:rPr lang="uk-UA" sz="2600" b="1" dirty="0" smtClean="0">
                <a:solidFill>
                  <a:srgbClr val="FF0000"/>
                </a:solidFill>
              </a:rPr>
              <a:t>від </a:t>
            </a:r>
            <a:r>
              <a:rPr lang="ru-RU" sz="2600" b="1" dirty="0" smtClean="0">
                <a:solidFill>
                  <a:srgbClr val="FF0000"/>
                </a:solidFill>
              </a:rPr>
              <a:t>18 </a:t>
            </a:r>
            <a:r>
              <a:rPr lang="ru-RU" sz="2600" b="1" dirty="0" err="1">
                <a:solidFill>
                  <a:srgbClr val="FF0000"/>
                </a:solidFill>
              </a:rPr>
              <a:t>жовтня</a:t>
            </a:r>
            <a:r>
              <a:rPr lang="ru-RU" sz="2600" b="1" dirty="0">
                <a:solidFill>
                  <a:srgbClr val="FF0000"/>
                </a:solidFill>
              </a:rPr>
              <a:t> 2018 </a:t>
            </a:r>
            <a:r>
              <a:rPr lang="ru-RU" sz="2600" b="1" dirty="0" smtClean="0">
                <a:solidFill>
                  <a:srgbClr val="FF0000"/>
                </a:solidFill>
              </a:rPr>
              <a:t>р. № </a:t>
            </a:r>
            <a:r>
              <a:rPr lang="ru-RU" sz="2600" b="1" dirty="0">
                <a:solidFill>
                  <a:srgbClr val="FF0000"/>
                </a:solidFill>
              </a:rPr>
              <a:t>2597-VIII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1043608"/>
            <a:ext cx="7818072" cy="581439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>
                <a:solidFill>
                  <a:srgbClr val="0070C0"/>
                </a:solidFill>
              </a:rPr>
              <a:t>Стаття 95. Особливості банкрутства фермерського господарства</a:t>
            </a:r>
          </a:p>
          <a:p>
            <a:pPr marL="82296" indent="0" algn="just">
              <a:buNone/>
            </a:pPr>
            <a:endParaRPr lang="uk-UA" sz="2400" dirty="0">
              <a:solidFill>
                <a:srgbClr val="0070C0"/>
              </a:solidFill>
            </a:endParaRPr>
          </a:p>
          <a:p>
            <a:pPr marL="82296" indent="0" algn="just">
              <a:buNone/>
            </a:pPr>
            <a:r>
              <a:rPr lang="uk-UA" sz="2400" dirty="0"/>
              <a:t>1. Підставою для визнання фермерського господарства банкрутом є його </a:t>
            </a:r>
            <a:r>
              <a:rPr lang="uk-UA" sz="2400" b="1" dirty="0"/>
              <a:t>неспроможність задовольнити протягом шести місяців після закінчення відповідного періоду сільськогосподарських робіт </a:t>
            </a:r>
            <a:r>
              <a:rPr lang="uk-UA" sz="2400" dirty="0"/>
              <a:t>вимоги кредиторів за грошовими зобов’язаннями та/або виконати зобов’язання щодо сплати податків і зборів (обов’язкових платежів), страхових внесків на загальнообов’язкове державне пенсійне та інше соціальне страхування, повернення невикористаних коштів Фонду соціального страхування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64348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Поняття фермерського господарства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268760"/>
            <a:ext cx="7962088" cy="5688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Фермерське господарство </a:t>
            </a:r>
            <a:r>
              <a:rPr lang="uk-UA" sz="2400" b="1" dirty="0" smtClean="0"/>
              <a:t>є формою підприємницької діяльності громадян, які виявили бажання виробляти товарну сільськогосподарську продукцію, здійснювати її переробку та реалізацію з метою отримання прибутку на земельних ділянках, наданих їм у власність та/або користування, у тому числі в оренду, для ведення фермерського господарства, товарного сільськогосподарського виробництва, особистого селянського господарства, відповідно до закону.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29531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197768"/>
            <a:ext cx="7498080" cy="854968"/>
          </a:xfrm>
        </p:spPr>
        <p:txBody>
          <a:bodyPr>
            <a:normAutofit fontScale="90000"/>
          </a:bodyPr>
          <a:lstStyle/>
          <a:p>
            <a:pPr algn="ctr">
              <a:tabLst>
                <a:tab pos="3584575" algn="l"/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Поняття сімейного фермерського господарства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87624" y="980728"/>
            <a:ext cx="7746064" cy="597666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Фермерське </a:t>
            </a:r>
            <a:r>
              <a:rPr lang="uk-UA" sz="2400" b="1" dirty="0">
                <a:solidFill>
                  <a:srgbClr val="00B050"/>
                </a:solidFill>
              </a:rPr>
              <a:t>господарство</a:t>
            </a:r>
            <a:r>
              <a:rPr lang="uk-UA" sz="2400" b="1" dirty="0"/>
              <a:t>, зареєстроване як юридична особа, має </a:t>
            </a:r>
            <a:r>
              <a:rPr lang="uk-UA" sz="2400" b="1" dirty="0">
                <a:solidFill>
                  <a:srgbClr val="00B050"/>
                </a:solidFill>
              </a:rPr>
              <a:t>статус сімейного фермерського господарства</a:t>
            </a:r>
            <a:r>
              <a:rPr lang="uk-UA" sz="2400" b="1" dirty="0"/>
              <a:t>, за умови що в його підприємницькій діяльності використовується праця членів такого господарства, якими є виключно члени однієї сім’ї відповідно до статті 3 Сімейного кодексу України</a:t>
            </a:r>
            <a:r>
              <a:rPr lang="uk-UA" sz="2400" b="1" dirty="0" smtClean="0"/>
              <a:t>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000" b="1" dirty="0" smtClean="0">
                <a:solidFill>
                  <a:srgbClr val="0070C0"/>
                </a:solidFill>
              </a:rPr>
              <a:t>ЗАКОН УКРАЇНИ від 31 березня 2016 р. № 1067-VIII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Про внесення змін до Закону України "Про фермерське господарство" щодо стимулювання створення та діяльності сімейних фермерських господарств.</a:t>
            </a:r>
          </a:p>
          <a:p>
            <a:pPr marL="82296" indent="0" algn="just">
              <a:spcBef>
                <a:spcPts val="0"/>
              </a:spcBef>
              <a:buNone/>
            </a:pPr>
            <a:endParaRPr lang="uk-UA" sz="2000" b="1" dirty="0" smtClean="0">
              <a:solidFill>
                <a:srgbClr val="0070C0"/>
              </a:solidFill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000" b="1" dirty="0" smtClean="0">
                <a:solidFill>
                  <a:srgbClr val="0070C0"/>
                </a:solidFill>
              </a:rPr>
              <a:t>ЗАКОН УКРАЇНИ від 10 липня 2018 р. № 2497-VIII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Про внесення змін до Податкового кодексу України та деяких законів України щодо стимулювання утворення та діяльності сімейних фермерських господарств.</a:t>
            </a:r>
          </a:p>
          <a:p>
            <a:pPr marL="82296" indent="0" algn="just">
              <a:buNone/>
            </a:pP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94486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Правові ознаки фермерського господарства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Форма аграрного підприємництва громадян;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Наявність статусу юридичної особи чи ФОП – фізичної особи (необхідність державної реєстрації);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Засновниками можуть бути тільки громадяни України;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Мета створення та діяльності – виробництво товарної с/г продукції, її переробка та реалізація з метою отримання прибутку;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Добровільність підстав створення;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Родинно-сімейний трудовий характер відносин у межах ФГ;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Професійна основа ведення ФГ (спеціальні кваліфікаційні вимоги  до засновників).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906487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Правові ознаки фермерського господарства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 startAt="8"/>
            </a:pPr>
            <a:r>
              <a:rPr lang="uk-UA" sz="2400" b="1" dirty="0" smtClean="0"/>
              <a:t>Підвищений ступінь виробничого підприємницького ризику;</a:t>
            </a:r>
          </a:p>
          <a:p>
            <a:pPr marL="596646" indent="-514350">
              <a:buFont typeface="+mj-lt"/>
              <a:buAutoNum type="arabicPeriod" startAt="8"/>
            </a:pPr>
            <a:r>
              <a:rPr lang="uk-UA" sz="2400" b="1" dirty="0" smtClean="0"/>
              <a:t>Членський характер відносин у ФГ;</a:t>
            </a:r>
          </a:p>
          <a:p>
            <a:pPr marL="596646" indent="-514350">
              <a:buFont typeface="+mj-lt"/>
              <a:buAutoNum type="arabicPeriod" startAt="8"/>
            </a:pPr>
            <a:r>
              <a:rPr lang="uk-UA" sz="2400" b="1" dirty="0" smtClean="0"/>
              <a:t>Можливість застосування найманої праці;</a:t>
            </a:r>
          </a:p>
          <a:p>
            <a:pPr marL="596646" indent="-514350">
              <a:buFont typeface="+mj-lt"/>
              <a:buAutoNum type="arabicPeriod" startAt="8"/>
            </a:pPr>
            <a:r>
              <a:rPr lang="uk-UA" sz="2400" b="1" dirty="0" smtClean="0"/>
              <a:t>Безпосереднє керівництво ФГ здійснює його голова;</a:t>
            </a:r>
          </a:p>
          <a:p>
            <a:pPr marL="596646" indent="-514350">
              <a:buFont typeface="+mj-lt"/>
              <a:buAutoNum type="arabicPeriod" startAt="8"/>
            </a:pPr>
            <a:r>
              <a:rPr lang="uk-UA" sz="2400" b="1" dirty="0" smtClean="0"/>
              <a:t>Право на облаштування окремої фермерської садиби;</a:t>
            </a:r>
          </a:p>
          <a:p>
            <a:pPr marL="596646" indent="-514350">
              <a:buFont typeface="+mj-lt"/>
              <a:buAutoNum type="arabicPeriod" startAt="8"/>
            </a:pPr>
            <a:r>
              <a:rPr lang="uk-UA" sz="2400" b="1" dirty="0" smtClean="0"/>
              <a:t>Особливий організаційно-правовий механізм державної підтримки ФГ.</a:t>
            </a:r>
          </a:p>
        </p:txBody>
      </p:sp>
    </p:spTree>
    <p:extLst>
      <p:ext uri="{BB962C8B-B14F-4D97-AF65-F5344CB8AC3E}">
        <p14:creationId xmlns:p14="http://schemas.microsoft.com/office/powerpoint/2010/main" val="321666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259632" y="260648"/>
            <a:ext cx="77048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Станом </a:t>
            </a:r>
            <a:r>
              <a:rPr lang="uk-UA" sz="2400" b="1" dirty="0" smtClean="0"/>
              <a:t>на 1 квітня 2020 р. </a:t>
            </a:r>
            <a:r>
              <a:rPr lang="uk-UA" sz="2400" dirty="0" smtClean="0"/>
              <a:t>в Україні налічується </a:t>
            </a:r>
          </a:p>
          <a:p>
            <a:pPr algn="just"/>
            <a:r>
              <a:rPr lang="uk-UA" sz="2400" b="1" dirty="0" smtClean="0"/>
              <a:t>47,22 тис. фермерських господарств</a:t>
            </a:r>
            <a:r>
              <a:rPr lang="uk-UA" sz="2400" dirty="0" smtClean="0"/>
              <a:t>, без урахування тимчасово окупованої території Автономної Республіки Крим і м. Севастополя.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0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/>
              <a:t>У 2019 році кількість фермерських господарств збільшилася на 2,5%, порівняно із 2018 роком — 46,05 тис.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/>
              <a:t>У 2014 році, враховуючи окуповані наразі території кількість фермерських господарств становила 49,11 тис. Згодом в Україні спостерігалося різке їхнє зменшення у 2015 році до 43,31 тис.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 smtClean="0"/>
              <a:t>Надалі кожного наступного року кількість фермерських господарств зростала, зокрема: у 2016 році — до 43,897 тис., у 2017 році — до 44,583 тис., у 2018 році — до 45,280 тис. </a:t>
            </a:r>
          </a:p>
          <a:p>
            <a:pPr algn="just"/>
            <a:endParaRPr lang="uk-UA" sz="2000" dirty="0" smtClean="0"/>
          </a:p>
          <a:p>
            <a:pPr algn="just"/>
            <a:r>
              <a:rPr lang="uk-UA" sz="2400" dirty="0" smtClean="0"/>
              <a:t>В Україні нараховується </a:t>
            </a:r>
            <a:r>
              <a:rPr lang="uk-UA" sz="2400" b="1" dirty="0" smtClean="0"/>
              <a:t>3,97 млн особистих селянських господарств</a:t>
            </a:r>
            <a:r>
              <a:rPr lang="uk-UA" sz="24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i="1" dirty="0" err="1">
                <a:solidFill>
                  <a:srgbClr val="0070C0"/>
                </a:solidFill>
              </a:rPr>
              <a:t>Джерело</a:t>
            </a:r>
            <a:r>
              <a:rPr lang="ru-RU" sz="2000" i="1" dirty="0">
                <a:solidFill>
                  <a:srgbClr val="0070C0"/>
                </a:solidFill>
              </a:rPr>
              <a:t>: Agravery.com</a:t>
            </a:r>
            <a:endParaRPr lang="uk-UA" sz="20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84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uk-UA" alt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Форми фермерських господарств</a:t>
            </a:r>
            <a:r>
              <a:rPr lang="uk-UA" altLang="en-US" sz="3900" dirty="0" smtClean="0">
                <a:solidFill>
                  <a:srgbClr val="FF0000"/>
                </a:solidFill>
                <a:effectLst/>
              </a:rPr>
              <a:t> </a:t>
            </a:r>
            <a:endParaRPr lang="ru-RU" altLang="en-US" sz="3900" dirty="0" smtClean="0">
              <a:solidFill>
                <a:srgbClr val="FF0000"/>
              </a:solidFill>
              <a:effectLst/>
            </a:endParaRP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altLang="en-US" dirty="0" smtClean="0"/>
          </a:p>
          <a:p>
            <a:pPr marL="715963" indent="-633413">
              <a:buFont typeface="Wingdings" panose="05000000000000000000" pitchFamily="2" charset="2"/>
              <a:buChar char="Ø"/>
            </a:pPr>
            <a:r>
              <a:rPr lang="uk-UA" altLang="en-US" dirty="0" smtClean="0"/>
              <a:t>ФГ – </a:t>
            </a:r>
            <a:r>
              <a:rPr lang="uk-UA" altLang="en-US" dirty="0" err="1" smtClean="0"/>
              <a:t>юрособа</a:t>
            </a:r>
            <a:r>
              <a:rPr lang="uk-UA" altLang="en-US" dirty="0" smtClean="0"/>
              <a:t>; </a:t>
            </a:r>
            <a:endParaRPr lang="en-US" altLang="en-US" dirty="0" smtClean="0">
              <a:latin typeface="Corbel" panose="020B0503020204020204" pitchFamily="34" charset="0"/>
            </a:endParaRPr>
          </a:p>
          <a:p>
            <a:pPr marL="715963" indent="-633413">
              <a:buFont typeface="Wingdings" panose="05000000000000000000" pitchFamily="2" charset="2"/>
              <a:buChar char="Ø"/>
            </a:pPr>
            <a:r>
              <a:rPr lang="en-US" altLang="en-US" dirty="0" smtClean="0">
                <a:latin typeface="Corbel" panose="020B0503020204020204" pitchFamily="34" charset="0"/>
              </a:rPr>
              <a:t>C</a:t>
            </a:r>
            <a:r>
              <a:rPr lang="uk-UA" altLang="en-US" dirty="0" err="1" smtClean="0"/>
              <a:t>імейне</a:t>
            </a:r>
            <a:r>
              <a:rPr lang="uk-UA" altLang="en-US" dirty="0" smtClean="0"/>
              <a:t> ФГ – </a:t>
            </a:r>
            <a:r>
              <a:rPr lang="uk-UA" altLang="en-US" dirty="0" err="1" smtClean="0"/>
              <a:t>юрособа</a:t>
            </a:r>
            <a:r>
              <a:rPr lang="uk-UA" altLang="en-US" dirty="0" smtClean="0"/>
              <a:t>; </a:t>
            </a:r>
            <a:endParaRPr lang="en-US" altLang="en-US" dirty="0" smtClean="0">
              <a:latin typeface="Corbel" panose="020B0503020204020204" pitchFamily="34" charset="0"/>
            </a:endParaRPr>
          </a:p>
          <a:p>
            <a:pPr marL="715963" indent="-633413">
              <a:buFont typeface="Wingdings" panose="05000000000000000000" pitchFamily="2" charset="2"/>
              <a:buChar char="Ø"/>
            </a:pPr>
            <a:r>
              <a:rPr lang="uk-UA" altLang="en-US" dirty="0" smtClean="0"/>
              <a:t>ФГ – </a:t>
            </a:r>
            <a:r>
              <a:rPr lang="uk-UA" altLang="en-US" dirty="0" err="1" smtClean="0"/>
              <a:t>фізособа</a:t>
            </a:r>
            <a:r>
              <a:rPr lang="uk-UA" altLang="en-US" dirty="0" smtClean="0"/>
              <a:t>-підприємець; </a:t>
            </a:r>
            <a:endParaRPr lang="en-US" altLang="en-US" dirty="0" smtClean="0">
              <a:latin typeface="Corbel" panose="020B0503020204020204" pitchFamily="34" charset="0"/>
            </a:endParaRPr>
          </a:p>
          <a:p>
            <a:pPr marL="715963" indent="-633413">
              <a:buFont typeface="Wingdings" panose="05000000000000000000" pitchFamily="2" charset="2"/>
              <a:buChar char="Ø"/>
            </a:pPr>
            <a:r>
              <a:rPr lang="en-US" altLang="en-US" dirty="0" smtClean="0">
                <a:latin typeface="Corbel" panose="020B0503020204020204" pitchFamily="34" charset="0"/>
              </a:rPr>
              <a:t>C</a:t>
            </a:r>
            <a:r>
              <a:rPr lang="uk-UA" altLang="en-US" dirty="0" err="1" smtClean="0"/>
              <a:t>імейне</a:t>
            </a:r>
            <a:r>
              <a:rPr lang="uk-UA" altLang="en-US" dirty="0" smtClean="0"/>
              <a:t> ФГ – </a:t>
            </a:r>
            <a:r>
              <a:rPr lang="uk-UA" altLang="en-US" dirty="0" err="1" smtClean="0"/>
              <a:t>фізособа</a:t>
            </a:r>
            <a:r>
              <a:rPr lang="uk-UA" altLang="en-US" dirty="0" smtClean="0"/>
              <a:t>-підприємець.</a:t>
            </a:r>
            <a:r>
              <a:rPr lang="ru-RU" alt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5395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224136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Рівні законодавчого регулювання правового статусу фермерських господарств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331640" y="1844824"/>
            <a:ext cx="7602048" cy="5112568"/>
          </a:xfrm>
        </p:spPr>
        <p:txBody>
          <a:bodyPr>
            <a:normAutofit/>
          </a:bodyPr>
          <a:lstStyle/>
          <a:p>
            <a:pPr marL="596646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2400" b="1" dirty="0" smtClean="0"/>
              <a:t>Загальне законодавство.</a:t>
            </a:r>
          </a:p>
          <a:p>
            <a:pPr marL="596646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2400" b="1" dirty="0" smtClean="0"/>
              <a:t>Галузеве (аграрне та земельне) законодавство.</a:t>
            </a:r>
          </a:p>
          <a:p>
            <a:pPr marL="596646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2400" b="1" dirty="0" smtClean="0"/>
              <a:t>Спеціальне (фермерське) законодавство. </a:t>
            </a:r>
          </a:p>
          <a:p>
            <a:pPr marL="596646" indent="-514350">
              <a:buFont typeface="+mj-lt"/>
              <a:buAutoNum type="arabicPeriod"/>
            </a:pPr>
            <a:endParaRPr lang="uk-UA" sz="2400" b="1" dirty="0" smtClean="0"/>
          </a:p>
          <a:p>
            <a:pPr marL="596646" indent="-514350">
              <a:buFont typeface="+mj-lt"/>
              <a:buAutoNum type="arabicPeriod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175676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2465</TotalTime>
  <Words>2007</Words>
  <Application>Microsoft Office PowerPoint</Application>
  <PresentationFormat>Екран (4:3)</PresentationFormat>
  <Paragraphs>136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6</vt:i4>
      </vt:variant>
      <vt:variant>
        <vt:lpstr>Заголовки слайдів</vt:lpstr>
      </vt:variant>
      <vt:variant>
        <vt:i4>25</vt:i4>
      </vt:variant>
    </vt:vector>
  </HeadingPairs>
  <TitlesOfParts>
    <vt:vector size="39" baseType="lpstr">
      <vt:lpstr>Arial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1_Солнцестояние</vt:lpstr>
      <vt:lpstr>2_Солнцестояние</vt:lpstr>
      <vt:lpstr>3_Солнцестояние</vt:lpstr>
      <vt:lpstr>4_Солнцестояние</vt:lpstr>
      <vt:lpstr>5_Солнцестояние</vt:lpstr>
      <vt:lpstr> Правове становище  ФЕРМЕРСЬКИХ ГОСПОДАРСТВ</vt:lpstr>
      <vt:lpstr>Основні питання теми</vt:lpstr>
      <vt:lpstr>Поняття фермерського господарства</vt:lpstr>
      <vt:lpstr>Поняття сімейного фермерського господарства</vt:lpstr>
      <vt:lpstr>Правові ознаки фермерського господарства</vt:lpstr>
      <vt:lpstr>Правові ознаки фермерського господарства</vt:lpstr>
      <vt:lpstr>Презентація PowerPoint</vt:lpstr>
      <vt:lpstr>Форми фермерських господарств </vt:lpstr>
      <vt:lpstr>Рівні законодавчого регулювання правового статусу фермерських господарств</vt:lpstr>
      <vt:lpstr>Фермерське законодавство</vt:lpstr>
      <vt:lpstr>Фермерське законодавство</vt:lpstr>
      <vt:lpstr>Фермерське законодавство</vt:lpstr>
      <vt:lpstr>Створення ФГ – нормативна база</vt:lpstr>
      <vt:lpstr>Створення ФГ</vt:lpstr>
      <vt:lpstr>Презентація PowerPoint</vt:lpstr>
      <vt:lpstr>Члени ФГ</vt:lpstr>
      <vt:lpstr>Правовий режим фермерської садиби</vt:lpstr>
      <vt:lpstr>Закон України «Про державну підтримку сільського господарства України» від 24 червня 2004 р.</vt:lpstr>
      <vt:lpstr>Закон України «Про внесення змін до деяких законів України щодо функціонування Державного аграрного реєстру та удосконалення державної підтримки виробників сільськогосподарської продукції»  від 5 листопада 2020 р.</vt:lpstr>
      <vt:lpstr>Закон України «Про внесення змін до деяких законів України щодо функціонування Державного аграрного реєстру та удосконалення державної підтримки виробників сільськогосподарської продукції» </vt:lpstr>
      <vt:lpstr>Закон України «Про державну підтримку сільського господарства України»</vt:lpstr>
      <vt:lpstr>Закон України «Про державну підтримку сільського господарства України»</vt:lpstr>
      <vt:lpstr>Склад земель фермерського господарства </vt:lpstr>
      <vt:lpstr>Рішення про припинення діяльності фермерського господарства приймає власник у разі: </vt:lpstr>
      <vt:lpstr>Кодекс України з процедур банкрутства від 18 жовтня 2018 р. № 2597-VIII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vice-rector</cp:lastModifiedBy>
  <cp:revision>269</cp:revision>
  <dcterms:created xsi:type="dcterms:W3CDTF">2010-09-03T10:03:27Z</dcterms:created>
  <dcterms:modified xsi:type="dcterms:W3CDTF">2021-03-30T08:23:42Z</dcterms:modified>
</cp:coreProperties>
</file>