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277ED3-C543-4F83-A5CE-1386B61DB694}" type="doc">
      <dgm:prSet loTypeId="urn:microsoft.com/office/officeart/2005/8/layout/radial5" loCatId="cycle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uk-UA"/>
        </a:p>
      </dgm:t>
    </dgm:pt>
    <dgm:pt modelId="{D31D9064-36B7-4F44-BA79-53DE9B6223F8}">
      <dgm:prSet phldrT="[Текст]"/>
      <dgm:spPr/>
      <dgm:t>
        <a:bodyPr/>
        <a:lstStyle/>
        <a:p>
          <a:r>
            <a:rPr lang="uk-UA" dirty="0"/>
            <a:t>Розділи, які вивчаються в курсі</a:t>
          </a:r>
        </a:p>
      </dgm:t>
    </dgm:pt>
    <dgm:pt modelId="{59BE7182-5676-4AE2-86CF-EFFBAF048B12}" type="parTrans" cxnId="{4A931918-2E7A-4DE1-BF12-3B21D3BEA46E}">
      <dgm:prSet/>
      <dgm:spPr/>
      <dgm:t>
        <a:bodyPr/>
        <a:lstStyle/>
        <a:p>
          <a:endParaRPr lang="uk-UA"/>
        </a:p>
      </dgm:t>
    </dgm:pt>
    <dgm:pt modelId="{EB59FD9A-A14D-409F-92DC-A3615179BF29}" type="sibTrans" cxnId="{4A931918-2E7A-4DE1-BF12-3B21D3BEA46E}">
      <dgm:prSet/>
      <dgm:spPr/>
      <dgm:t>
        <a:bodyPr/>
        <a:lstStyle/>
        <a:p>
          <a:endParaRPr lang="uk-UA"/>
        </a:p>
      </dgm:t>
    </dgm:pt>
    <dgm:pt modelId="{128401DE-3474-447F-AF0F-3301CF87A6B8}">
      <dgm:prSet phldrT="[Текст]"/>
      <dgm:spPr/>
      <dgm:t>
        <a:bodyPr/>
        <a:lstStyle/>
        <a:p>
          <a:r>
            <a:rPr lang="uk-UA" dirty="0"/>
            <a:t>Морфеміка</a:t>
          </a:r>
        </a:p>
      </dgm:t>
    </dgm:pt>
    <dgm:pt modelId="{533F39E8-187D-49BE-A306-E5353B42EBEF}" type="parTrans" cxnId="{B99111DB-3E22-4A62-8B15-80169D6E00D8}">
      <dgm:prSet/>
      <dgm:spPr/>
      <dgm:t>
        <a:bodyPr/>
        <a:lstStyle/>
        <a:p>
          <a:endParaRPr lang="uk-UA"/>
        </a:p>
      </dgm:t>
    </dgm:pt>
    <dgm:pt modelId="{A0DA2BA7-EE01-46F6-AE50-88690F7BF51B}" type="sibTrans" cxnId="{B99111DB-3E22-4A62-8B15-80169D6E00D8}">
      <dgm:prSet/>
      <dgm:spPr/>
      <dgm:t>
        <a:bodyPr/>
        <a:lstStyle/>
        <a:p>
          <a:endParaRPr lang="uk-UA"/>
        </a:p>
      </dgm:t>
    </dgm:pt>
    <dgm:pt modelId="{0C0B0C67-576D-41D6-9E49-61529BF17EB0}">
      <dgm:prSet phldrT="[Текст]"/>
      <dgm:spPr/>
      <dgm:t>
        <a:bodyPr/>
        <a:lstStyle/>
        <a:p>
          <a:r>
            <a:rPr lang="uk-UA" dirty="0"/>
            <a:t>Словотвір</a:t>
          </a:r>
        </a:p>
      </dgm:t>
    </dgm:pt>
    <dgm:pt modelId="{EE4928F0-40C9-43D5-B72D-13D1E3096A5A}" type="parTrans" cxnId="{07092041-A1D0-4986-8658-AE1D566767BA}">
      <dgm:prSet/>
      <dgm:spPr/>
      <dgm:t>
        <a:bodyPr/>
        <a:lstStyle/>
        <a:p>
          <a:endParaRPr lang="uk-UA"/>
        </a:p>
      </dgm:t>
    </dgm:pt>
    <dgm:pt modelId="{A94BAFD7-6E8C-4CDC-8242-0FB9CAF1C0C2}" type="sibTrans" cxnId="{07092041-A1D0-4986-8658-AE1D566767BA}">
      <dgm:prSet/>
      <dgm:spPr/>
      <dgm:t>
        <a:bodyPr/>
        <a:lstStyle/>
        <a:p>
          <a:endParaRPr lang="uk-UA"/>
        </a:p>
      </dgm:t>
    </dgm:pt>
    <dgm:pt modelId="{3340636A-CCA0-4400-AFB3-6FBA260EC9E8}">
      <dgm:prSet/>
      <dgm:spPr/>
      <dgm:t>
        <a:bodyPr/>
        <a:lstStyle/>
        <a:p>
          <a:r>
            <a:rPr lang="uk-UA" dirty="0"/>
            <a:t>Морфологія (Іменні частини мови)</a:t>
          </a:r>
        </a:p>
      </dgm:t>
    </dgm:pt>
    <dgm:pt modelId="{7F63BE5C-FDBD-41B9-88EB-C1D06CFDABAB}" type="parTrans" cxnId="{A19D7D59-4DF8-431D-8EA3-19C8B992EA61}">
      <dgm:prSet/>
      <dgm:spPr/>
      <dgm:t>
        <a:bodyPr/>
        <a:lstStyle/>
        <a:p>
          <a:endParaRPr lang="uk-UA"/>
        </a:p>
      </dgm:t>
    </dgm:pt>
    <dgm:pt modelId="{1F29DE52-3C5E-4D83-BDC8-1A3EE825DEEB}" type="sibTrans" cxnId="{A19D7D59-4DF8-431D-8EA3-19C8B992EA61}">
      <dgm:prSet/>
      <dgm:spPr/>
      <dgm:t>
        <a:bodyPr/>
        <a:lstStyle/>
        <a:p>
          <a:endParaRPr lang="uk-UA"/>
        </a:p>
      </dgm:t>
    </dgm:pt>
    <dgm:pt modelId="{F5731550-9886-4261-B485-9FB6E723B2CC}" type="pres">
      <dgm:prSet presAssocID="{35277ED3-C543-4F83-A5CE-1386B61DB69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B234A97-3D29-4B99-A344-2041421F35CC}" type="pres">
      <dgm:prSet presAssocID="{D31D9064-36B7-4F44-BA79-53DE9B6223F8}" presName="centerShape" presStyleLbl="node0" presStyleIdx="0" presStyleCnt="1"/>
      <dgm:spPr/>
    </dgm:pt>
    <dgm:pt modelId="{CA53A52C-E97C-4CAF-8AB9-F4217687246A}" type="pres">
      <dgm:prSet presAssocID="{533F39E8-187D-49BE-A306-E5353B42EBEF}" presName="parTrans" presStyleLbl="sibTrans2D1" presStyleIdx="0" presStyleCnt="3"/>
      <dgm:spPr/>
    </dgm:pt>
    <dgm:pt modelId="{53C10591-334A-4AE2-82F6-2BAD0E3BC97F}" type="pres">
      <dgm:prSet presAssocID="{533F39E8-187D-49BE-A306-E5353B42EBEF}" presName="connectorText" presStyleLbl="sibTrans2D1" presStyleIdx="0" presStyleCnt="3"/>
      <dgm:spPr/>
    </dgm:pt>
    <dgm:pt modelId="{496A9B82-8BAF-42ED-9EDA-9A9D0B458984}" type="pres">
      <dgm:prSet presAssocID="{128401DE-3474-447F-AF0F-3301CF87A6B8}" presName="node" presStyleLbl="node1" presStyleIdx="0" presStyleCnt="3">
        <dgm:presLayoutVars>
          <dgm:bulletEnabled val="1"/>
        </dgm:presLayoutVars>
      </dgm:prSet>
      <dgm:spPr/>
    </dgm:pt>
    <dgm:pt modelId="{A173FB5C-E4C3-490D-89D9-289E6BE71B0F}" type="pres">
      <dgm:prSet presAssocID="{EE4928F0-40C9-43D5-B72D-13D1E3096A5A}" presName="parTrans" presStyleLbl="sibTrans2D1" presStyleIdx="1" presStyleCnt="3"/>
      <dgm:spPr/>
    </dgm:pt>
    <dgm:pt modelId="{0717AE0E-A449-41C6-A3CF-02FBCC57D25C}" type="pres">
      <dgm:prSet presAssocID="{EE4928F0-40C9-43D5-B72D-13D1E3096A5A}" presName="connectorText" presStyleLbl="sibTrans2D1" presStyleIdx="1" presStyleCnt="3"/>
      <dgm:spPr/>
    </dgm:pt>
    <dgm:pt modelId="{41650A86-1920-40CE-B261-6391A8B5EBA9}" type="pres">
      <dgm:prSet presAssocID="{0C0B0C67-576D-41D6-9E49-61529BF17EB0}" presName="node" presStyleLbl="node1" presStyleIdx="1" presStyleCnt="3">
        <dgm:presLayoutVars>
          <dgm:bulletEnabled val="1"/>
        </dgm:presLayoutVars>
      </dgm:prSet>
      <dgm:spPr/>
    </dgm:pt>
    <dgm:pt modelId="{9A0E6E58-C0F2-4804-9E4B-1BBC6A3C679B}" type="pres">
      <dgm:prSet presAssocID="{7F63BE5C-FDBD-41B9-88EB-C1D06CFDABAB}" presName="parTrans" presStyleLbl="sibTrans2D1" presStyleIdx="2" presStyleCnt="3"/>
      <dgm:spPr/>
    </dgm:pt>
    <dgm:pt modelId="{DB2204D8-E2B7-495A-BFB9-278FC79FD0D8}" type="pres">
      <dgm:prSet presAssocID="{7F63BE5C-FDBD-41B9-88EB-C1D06CFDABAB}" presName="connectorText" presStyleLbl="sibTrans2D1" presStyleIdx="2" presStyleCnt="3"/>
      <dgm:spPr/>
    </dgm:pt>
    <dgm:pt modelId="{E7C5C452-3C27-4A3D-BD9B-37635B66C8DD}" type="pres">
      <dgm:prSet presAssocID="{3340636A-CCA0-4400-AFB3-6FBA260EC9E8}" presName="node" presStyleLbl="node1" presStyleIdx="2" presStyleCnt="3">
        <dgm:presLayoutVars>
          <dgm:bulletEnabled val="1"/>
        </dgm:presLayoutVars>
      </dgm:prSet>
      <dgm:spPr/>
    </dgm:pt>
  </dgm:ptLst>
  <dgm:cxnLst>
    <dgm:cxn modelId="{4A931918-2E7A-4DE1-BF12-3B21D3BEA46E}" srcId="{35277ED3-C543-4F83-A5CE-1386B61DB694}" destId="{D31D9064-36B7-4F44-BA79-53DE9B6223F8}" srcOrd="0" destOrd="0" parTransId="{59BE7182-5676-4AE2-86CF-EFFBAF048B12}" sibTransId="{EB59FD9A-A14D-409F-92DC-A3615179BF29}"/>
    <dgm:cxn modelId="{A59C3223-1628-47CC-B33A-01D2C94D6EF3}" type="presOf" srcId="{7F63BE5C-FDBD-41B9-88EB-C1D06CFDABAB}" destId="{DB2204D8-E2B7-495A-BFB9-278FC79FD0D8}" srcOrd="1" destOrd="0" presId="urn:microsoft.com/office/officeart/2005/8/layout/radial5"/>
    <dgm:cxn modelId="{CD857429-691A-43E3-8CD8-242A5E1A58AD}" type="presOf" srcId="{533F39E8-187D-49BE-A306-E5353B42EBEF}" destId="{53C10591-334A-4AE2-82F6-2BAD0E3BC97F}" srcOrd="1" destOrd="0" presId="urn:microsoft.com/office/officeart/2005/8/layout/radial5"/>
    <dgm:cxn modelId="{07092041-A1D0-4986-8658-AE1D566767BA}" srcId="{D31D9064-36B7-4F44-BA79-53DE9B6223F8}" destId="{0C0B0C67-576D-41D6-9E49-61529BF17EB0}" srcOrd="1" destOrd="0" parTransId="{EE4928F0-40C9-43D5-B72D-13D1E3096A5A}" sibTransId="{A94BAFD7-6E8C-4CDC-8242-0FB9CAF1C0C2}"/>
    <dgm:cxn modelId="{B4BE3041-D387-48E4-8EE1-65C5E3B48CFF}" type="presOf" srcId="{D31D9064-36B7-4F44-BA79-53DE9B6223F8}" destId="{2B234A97-3D29-4B99-A344-2041421F35CC}" srcOrd="0" destOrd="0" presId="urn:microsoft.com/office/officeart/2005/8/layout/radial5"/>
    <dgm:cxn modelId="{4A3DDB6B-EBC5-464C-A5DC-94CEFE757C50}" type="presOf" srcId="{0C0B0C67-576D-41D6-9E49-61529BF17EB0}" destId="{41650A86-1920-40CE-B261-6391A8B5EBA9}" srcOrd="0" destOrd="0" presId="urn:microsoft.com/office/officeart/2005/8/layout/radial5"/>
    <dgm:cxn modelId="{A19D7D59-4DF8-431D-8EA3-19C8B992EA61}" srcId="{D31D9064-36B7-4F44-BA79-53DE9B6223F8}" destId="{3340636A-CCA0-4400-AFB3-6FBA260EC9E8}" srcOrd="2" destOrd="0" parTransId="{7F63BE5C-FDBD-41B9-88EB-C1D06CFDABAB}" sibTransId="{1F29DE52-3C5E-4D83-BDC8-1A3EE825DEEB}"/>
    <dgm:cxn modelId="{BC35517F-B1FD-4C0F-BFBC-B7160BB8F1B0}" type="presOf" srcId="{35277ED3-C543-4F83-A5CE-1386B61DB694}" destId="{F5731550-9886-4261-B485-9FB6E723B2CC}" srcOrd="0" destOrd="0" presId="urn:microsoft.com/office/officeart/2005/8/layout/radial5"/>
    <dgm:cxn modelId="{BAF42388-66A7-4CBE-BC58-D40BC615A8F7}" type="presOf" srcId="{128401DE-3474-447F-AF0F-3301CF87A6B8}" destId="{496A9B82-8BAF-42ED-9EDA-9A9D0B458984}" srcOrd="0" destOrd="0" presId="urn:microsoft.com/office/officeart/2005/8/layout/radial5"/>
    <dgm:cxn modelId="{05BD9799-F985-408F-8941-5727AFC5CD50}" type="presOf" srcId="{533F39E8-187D-49BE-A306-E5353B42EBEF}" destId="{CA53A52C-E97C-4CAF-8AB9-F4217687246A}" srcOrd="0" destOrd="0" presId="urn:microsoft.com/office/officeart/2005/8/layout/radial5"/>
    <dgm:cxn modelId="{A39373AE-7BEF-4D24-B19D-12CEAD795D1B}" type="presOf" srcId="{7F63BE5C-FDBD-41B9-88EB-C1D06CFDABAB}" destId="{9A0E6E58-C0F2-4804-9E4B-1BBC6A3C679B}" srcOrd="0" destOrd="0" presId="urn:microsoft.com/office/officeart/2005/8/layout/radial5"/>
    <dgm:cxn modelId="{35127ECB-ED5C-4D9F-89A9-3E3F474E3B76}" type="presOf" srcId="{EE4928F0-40C9-43D5-B72D-13D1E3096A5A}" destId="{0717AE0E-A449-41C6-A3CF-02FBCC57D25C}" srcOrd="1" destOrd="0" presId="urn:microsoft.com/office/officeart/2005/8/layout/radial5"/>
    <dgm:cxn modelId="{B99111DB-3E22-4A62-8B15-80169D6E00D8}" srcId="{D31D9064-36B7-4F44-BA79-53DE9B6223F8}" destId="{128401DE-3474-447F-AF0F-3301CF87A6B8}" srcOrd="0" destOrd="0" parTransId="{533F39E8-187D-49BE-A306-E5353B42EBEF}" sibTransId="{A0DA2BA7-EE01-46F6-AE50-88690F7BF51B}"/>
    <dgm:cxn modelId="{B53FAFF9-03F6-4C39-A6EB-9B5211110A26}" type="presOf" srcId="{3340636A-CCA0-4400-AFB3-6FBA260EC9E8}" destId="{E7C5C452-3C27-4A3D-BD9B-37635B66C8DD}" srcOrd="0" destOrd="0" presId="urn:microsoft.com/office/officeart/2005/8/layout/radial5"/>
    <dgm:cxn modelId="{A28479FD-4E01-44B6-8343-DD955B974DE2}" type="presOf" srcId="{EE4928F0-40C9-43D5-B72D-13D1E3096A5A}" destId="{A173FB5C-E4C3-490D-89D9-289E6BE71B0F}" srcOrd="0" destOrd="0" presId="urn:microsoft.com/office/officeart/2005/8/layout/radial5"/>
    <dgm:cxn modelId="{E4B131ED-4FCF-4894-8E08-696CA18CCE92}" type="presParOf" srcId="{F5731550-9886-4261-B485-9FB6E723B2CC}" destId="{2B234A97-3D29-4B99-A344-2041421F35CC}" srcOrd="0" destOrd="0" presId="urn:microsoft.com/office/officeart/2005/8/layout/radial5"/>
    <dgm:cxn modelId="{BB203DF3-CBF7-4785-8B67-8630CB392035}" type="presParOf" srcId="{F5731550-9886-4261-B485-9FB6E723B2CC}" destId="{CA53A52C-E97C-4CAF-8AB9-F4217687246A}" srcOrd="1" destOrd="0" presId="urn:microsoft.com/office/officeart/2005/8/layout/radial5"/>
    <dgm:cxn modelId="{9C783B3D-452A-49DC-A09C-F9287B5AB92C}" type="presParOf" srcId="{CA53A52C-E97C-4CAF-8AB9-F4217687246A}" destId="{53C10591-334A-4AE2-82F6-2BAD0E3BC97F}" srcOrd="0" destOrd="0" presId="urn:microsoft.com/office/officeart/2005/8/layout/radial5"/>
    <dgm:cxn modelId="{34BAAF71-0405-49CB-B652-DF49147ACF34}" type="presParOf" srcId="{F5731550-9886-4261-B485-9FB6E723B2CC}" destId="{496A9B82-8BAF-42ED-9EDA-9A9D0B458984}" srcOrd="2" destOrd="0" presId="urn:microsoft.com/office/officeart/2005/8/layout/radial5"/>
    <dgm:cxn modelId="{54CB2FCB-89D3-4016-BD50-CD99A7C2CB50}" type="presParOf" srcId="{F5731550-9886-4261-B485-9FB6E723B2CC}" destId="{A173FB5C-E4C3-490D-89D9-289E6BE71B0F}" srcOrd="3" destOrd="0" presId="urn:microsoft.com/office/officeart/2005/8/layout/radial5"/>
    <dgm:cxn modelId="{4E3A7027-3979-44FF-8F96-E8F56A443A05}" type="presParOf" srcId="{A173FB5C-E4C3-490D-89D9-289E6BE71B0F}" destId="{0717AE0E-A449-41C6-A3CF-02FBCC57D25C}" srcOrd="0" destOrd="0" presId="urn:microsoft.com/office/officeart/2005/8/layout/radial5"/>
    <dgm:cxn modelId="{2A205D16-6249-4C71-82BF-590ED4D117C9}" type="presParOf" srcId="{F5731550-9886-4261-B485-9FB6E723B2CC}" destId="{41650A86-1920-40CE-B261-6391A8B5EBA9}" srcOrd="4" destOrd="0" presId="urn:microsoft.com/office/officeart/2005/8/layout/radial5"/>
    <dgm:cxn modelId="{35E78915-16EE-461C-9624-CFB71216D6A5}" type="presParOf" srcId="{F5731550-9886-4261-B485-9FB6E723B2CC}" destId="{9A0E6E58-C0F2-4804-9E4B-1BBC6A3C679B}" srcOrd="5" destOrd="0" presId="urn:microsoft.com/office/officeart/2005/8/layout/radial5"/>
    <dgm:cxn modelId="{39BCBDA6-FAC3-42C2-89DB-0F6397443A15}" type="presParOf" srcId="{9A0E6E58-C0F2-4804-9E4B-1BBC6A3C679B}" destId="{DB2204D8-E2B7-495A-BFB9-278FC79FD0D8}" srcOrd="0" destOrd="0" presId="urn:microsoft.com/office/officeart/2005/8/layout/radial5"/>
    <dgm:cxn modelId="{865DEF4C-5B62-4A9A-AE11-A4C2ADF2F13C}" type="presParOf" srcId="{F5731550-9886-4261-B485-9FB6E723B2CC}" destId="{E7C5C452-3C27-4A3D-BD9B-37635B66C8DD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34A97-3D29-4B99-A344-2041421F35CC}">
      <dsp:nvSpPr>
        <dsp:cNvPr id="0" name=""/>
        <dsp:cNvSpPr/>
      </dsp:nvSpPr>
      <dsp:spPr>
        <a:xfrm>
          <a:off x="3407862" y="2862492"/>
          <a:ext cx="2041258" cy="2041258"/>
        </a:xfrm>
        <a:prstGeom prst="ellipse">
          <a:avLst/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Розділи, які вивчаються в курсі</a:t>
          </a:r>
        </a:p>
      </dsp:txBody>
      <dsp:txXfrm>
        <a:off x="3706797" y="3161427"/>
        <a:ext cx="1443388" cy="1443388"/>
      </dsp:txXfrm>
    </dsp:sp>
    <dsp:sp modelId="{CA53A52C-E97C-4CAF-8AB9-F4217687246A}">
      <dsp:nvSpPr>
        <dsp:cNvPr id="0" name=""/>
        <dsp:cNvSpPr/>
      </dsp:nvSpPr>
      <dsp:spPr>
        <a:xfrm rot="16200000">
          <a:off x="4211769" y="2118835"/>
          <a:ext cx="433444" cy="69402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500" kern="1200"/>
        </a:p>
      </dsp:txBody>
      <dsp:txXfrm>
        <a:off x="4276786" y="2322657"/>
        <a:ext cx="303411" cy="416417"/>
      </dsp:txXfrm>
    </dsp:sp>
    <dsp:sp modelId="{496A9B82-8BAF-42ED-9EDA-9A9D0B458984}">
      <dsp:nvSpPr>
        <dsp:cNvPr id="0" name=""/>
        <dsp:cNvSpPr/>
      </dsp:nvSpPr>
      <dsp:spPr>
        <a:xfrm>
          <a:off x="3407862" y="3414"/>
          <a:ext cx="2041258" cy="2041258"/>
        </a:xfrm>
        <a:prstGeom prst="ellipse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Морфеміка</a:t>
          </a:r>
        </a:p>
      </dsp:txBody>
      <dsp:txXfrm>
        <a:off x="3706797" y="302349"/>
        <a:ext cx="1443388" cy="1443388"/>
      </dsp:txXfrm>
    </dsp:sp>
    <dsp:sp modelId="{A173FB5C-E4C3-490D-89D9-289E6BE71B0F}">
      <dsp:nvSpPr>
        <dsp:cNvPr id="0" name=""/>
        <dsp:cNvSpPr/>
      </dsp:nvSpPr>
      <dsp:spPr>
        <a:xfrm rot="1800000">
          <a:off x="5439163" y="4244743"/>
          <a:ext cx="433444" cy="69402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27334"/>
                <a:satOff val="-4629"/>
                <a:lumOff val="21409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-27334"/>
                <a:satOff val="-4629"/>
                <a:lumOff val="21409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-27334"/>
                <a:satOff val="-4629"/>
                <a:lumOff val="214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500" kern="1200"/>
        </a:p>
      </dsp:txBody>
      <dsp:txXfrm>
        <a:off x="5447874" y="4351040"/>
        <a:ext cx="303411" cy="416417"/>
      </dsp:txXfrm>
    </dsp:sp>
    <dsp:sp modelId="{41650A86-1920-40CE-B261-6391A8B5EBA9}">
      <dsp:nvSpPr>
        <dsp:cNvPr id="0" name=""/>
        <dsp:cNvSpPr/>
      </dsp:nvSpPr>
      <dsp:spPr>
        <a:xfrm>
          <a:off x="5883897" y="4292031"/>
          <a:ext cx="2041258" cy="2041258"/>
        </a:xfrm>
        <a:prstGeom prst="ellipse">
          <a:avLst/>
        </a:prstGeom>
        <a:gradFill rotWithShape="0">
          <a:gsLst>
            <a:gs pos="0">
              <a:schemeClr val="accent2">
                <a:shade val="50000"/>
                <a:hueOff val="-27656"/>
                <a:satOff val="-5606"/>
                <a:lumOff val="30834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27656"/>
                <a:satOff val="-5606"/>
                <a:lumOff val="30834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27656"/>
                <a:satOff val="-5606"/>
                <a:lumOff val="3083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Словотвір</a:t>
          </a:r>
        </a:p>
      </dsp:txBody>
      <dsp:txXfrm>
        <a:off x="6182832" y="4590966"/>
        <a:ext cx="1443388" cy="1443388"/>
      </dsp:txXfrm>
    </dsp:sp>
    <dsp:sp modelId="{9A0E6E58-C0F2-4804-9E4B-1BBC6A3C679B}">
      <dsp:nvSpPr>
        <dsp:cNvPr id="0" name=""/>
        <dsp:cNvSpPr/>
      </dsp:nvSpPr>
      <dsp:spPr>
        <a:xfrm rot="9000000">
          <a:off x="2984376" y="4244743"/>
          <a:ext cx="433444" cy="69402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27334"/>
                <a:satOff val="-4629"/>
                <a:lumOff val="21409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-27334"/>
                <a:satOff val="-4629"/>
                <a:lumOff val="21409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-27334"/>
                <a:satOff val="-4629"/>
                <a:lumOff val="214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500" kern="1200"/>
        </a:p>
      </dsp:txBody>
      <dsp:txXfrm rot="10800000">
        <a:off x="3105698" y="4351040"/>
        <a:ext cx="303411" cy="416417"/>
      </dsp:txXfrm>
    </dsp:sp>
    <dsp:sp modelId="{E7C5C452-3C27-4A3D-BD9B-37635B66C8DD}">
      <dsp:nvSpPr>
        <dsp:cNvPr id="0" name=""/>
        <dsp:cNvSpPr/>
      </dsp:nvSpPr>
      <dsp:spPr>
        <a:xfrm>
          <a:off x="931828" y="4292031"/>
          <a:ext cx="2041258" cy="2041258"/>
        </a:xfrm>
        <a:prstGeom prst="ellipse">
          <a:avLst/>
        </a:prstGeom>
        <a:gradFill rotWithShape="0">
          <a:gsLst>
            <a:gs pos="0">
              <a:schemeClr val="accent2">
                <a:shade val="50000"/>
                <a:hueOff val="-27656"/>
                <a:satOff val="-5606"/>
                <a:lumOff val="30834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27656"/>
                <a:satOff val="-5606"/>
                <a:lumOff val="30834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27656"/>
                <a:satOff val="-5606"/>
                <a:lumOff val="3083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Морфологія (Іменні частини мови)</a:t>
          </a:r>
        </a:p>
      </dsp:txBody>
      <dsp:txXfrm>
        <a:off x="1230763" y="4590966"/>
        <a:ext cx="1443388" cy="1443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0646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a.kharkov.ua/images/stories/Kafedri/Kaf_Ukrainovedenya/metod_obespechenie/kuprikova_konspekt_lektciy%20um_rp_1.pdf" TargetMode="External"/><Relationship Id="rId2" Type="http://schemas.openxmlformats.org/officeDocument/2006/relationships/hyperlink" Target="https://www.pulsary.com.ua/shop/index.php?id_product=88&amp;controller=product&amp;id_lang=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htyvo.org.ua/authors/Leonova_Mariia/Suchasna_ukrainska_literaturna_mova_Morfolohii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03648" y="1052736"/>
            <a:ext cx="6408712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i="0" u="none" strike="noStrike" kern="1200" cap="none" spc="0" normalizeH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Сучасна</a:t>
            </a:r>
            <a:r>
              <a:rPr kumimoji="0" lang="ru-RU" sz="6000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ru-RU" sz="6000" i="0" u="none" strike="noStrike" kern="1200" cap="none" spc="0" normalizeH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українська</a:t>
            </a:r>
            <a:r>
              <a:rPr kumimoji="0" lang="ru-RU" sz="6000" i="0" u="none" strike="noStrike" kern="1200" cap="none" spc="0" normalizeH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ru-RU" sz="6000" i="0" u="none" strike="noStrike" kern="1200" cap="none" spc="0" normalizeH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мова</a:t>
            </a:r>
            <a:endParaRPr kumimoji="0" lang="ru-RU" sz="60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3779912" y="3717032"/>
            <a:ext cx="5040560" cy="1728787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400" b="1" dirty="0"/>
              <a:t>MOODLE</a:t>
            </a:r>
            <a:r>
              <a:rPr lang="en-US" sz="2400" dirty="0"/>
              <a:t> </a:t>
            </a:r>
            <a:endParaRPr lang="uk-UA" sz="2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>
                <a:hlinkClick r:id="rId2"/>
              </a:rPr>
              <a:t>https://</a:t>
            </a:r>
            <a:r>
              <a:rPr lang="en-US" sz="2400" b="1" dirty="0">
                <a:solidFill>
                  <a:srgbClr val="FF0000"/>
                </a:solidFill>
                <a:hlinkClick r:id="rId2"/>
              </a:rPr>
              <a:t>moodle.znu.edu.ua/course/view.php?id=10646</a:t>
            </a:r>
            <a:r>
              <a:rPr lang="uk-UA" sz="2400" b="1" dirty="0">
                <a:solidFill>
                  <a:srgbClr val="FF0000"/>
                </a:solidFill>
              </a:rPr>
              <a:t>   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24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24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24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24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24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24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23855971"/>
              </p:ext>
            </p:extLst>
          </p:nvPr>
        </p:nvGraphicFramePr>
        <p:xfrm>
          <a:off x="107504" y="116632"/>
          <a:ext cx="8856984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5630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579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Monotype Corsiva" panose="03010101010201010101" pitchFamily="66" charset="0"/>
              </a:rPr>
              <a:t>Мета та завдання навчальної дисципліни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76939" y="1268760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   Метою</a:t>
            </a:r>
            <a:r>
              <a:rPr lang="uk-UA" dirty="0"/>
              <a:t> викладання навчальної дисципліни «Сучасна українська мова» є вивчення  морфеміки,  словотвору, морфології (іменні частини мови) української мови.</a:t>
            </a:r>
          </a:p>
          <a:p>
            <a:pPr algn="just"/>
            <a:r>
              <a:rPr lang="uk-UA" dirty="0"/>
              <a:t>   Основні </a:t>
            </a:r>
            <a:r>
              <a:rPr lang="uk-UA" b="1" dirty="0"/>
              <a:t>завдання</a:t>
            </a:r>
            <a:r>
              <a:rPr lang="uk-UA" dirty="0"/>
              <a:t> викладання дисципліни «Сучасна українська мова»: </a:t>
            </a:r>
          </a:p>
          <a:p>
            <a:pPr lvl="0" algn="just"/>
            <a:r>
              <a:rPr lang="uk-UA" dirty="0"/>
              <a:t>   1. ознайомити студентів з основними теоретичними положеннями основних розділів української мови;</a:t>
            </a:r>
          </a:p>
          <a:p>
            <a:pPr lvl="0" algn="just"/>
            <a:r>
              <a:rPr lang="uk-UA" dirty="0"/>
              <a:t>   2. розглянути традиційну та сучасну (</a:t>
            </a:r>
            <a:r>
              <a:rPr lang="uk-UA" dirty="0" err="1"/>
              <a:t>функційну</a:t>
            </a:r>
            <a:r>
              <a:rPr lang="uk-UA" dirty="0"/>
              <a:t>) класифікації лексико-граматичних класів слів і їхніх категорій;</a:t>
            </a:r>
          </a:p>
          <a:p>
            <a:pPr lvl="0" algn="just"/>
            <a:r>
              <a:rPr lang="uk-UA" dirty="0"/>
              <a:t>   3. забезпечити засвоєння студентами граматичних норм сучасної української літературної мови;</a:t>
            </a:r>
          </a:p>
          <a:p>
            <a:pPr lvl="0" algn="just"/>
            <a:r>
              <a:rPr lang="ru-RU" dirty="0"/>
              <a:t>   4. </a:t>
            </a:r>
            <a:r>
              <a:rPr lang="ru-RU" dirty="0" err="1"/>
              <a:t>сформувати</a:t>
            </a:r>
            <a:r>
              <a:rPr lang="ru-RU" dirty="0"/>
              <a:t> в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учителів</a:t>
            </a:r>
            <a:r>
              <a:rPr lang="ru-RU" dirty="0"/>
              <a:t> </a:t>
            </a:r>
            <a:r>
              <a:rPr lang="ru-RU" dirty="0" err="1"/>
              <a:t>творчий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аналізу</a:t>
            </a:r>
            <a:r>
              <a:rPr lang="ru-RU" dirty="0"/>
              <a:t> мовних </a:t>
            </a:r>
            <a:r>
              <a:rPr lang="ru-RU" dirty="0" err="1"/>
              <a:t>явищ</a:t>
            </a:r>
            <a:r>
              <a:rPr lang="ru-RU" dirty="0"/>
              <a:t>;</a:t>
            </a:r>
            <a:endParaRPr lang="uk-UA" dirty="0"/>
          </a:p>
          <a:p>
            <a:pPr lvl="0" algn="just"/>
            <a:r>
              <a:rPr lang="uk-UA" dirty="0"/>
              <a:t>   5. розвивати уміння і навички зв’язного усного та писемного мовлення студентів.</a:t>
            </a:r>
          </a:p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4698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980728"/>
            <a:ext cx="799288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Унаслідок вивчення навчальної дисципліни студент повинен знати: </a:t>
            </a:r>
          </a:p>
          <a:p>
            <a:pPr lvl="0" algn="just"/>
            <a:r>
              <a:rPr lang="uk-UA" dirty="0"/>
              <a:t>   </a:t>
            </a:r>
          </a:p>
          <a:p>
            <a:pPr lvl="0" algn="just"/>
            <a:r>
              <a:rPr lang="uk-UA" dirty="0"/>
              <a:t>   1. основні поняття морфеміки, словотвору, граматики;</a:t>
            </a:r>
          </a:p>
          <a:p>
            <a:pPr lvl="0" algn="just"/>
            <a:r>
              <a:rPr lang="uk-UA" dirty="0"/>
              <a:t>   2. відомості про систему самостійних і службових частин мови;</a:t>
            </a:r>
          </a:p>
          <a:p>
            <a:pPr lvl="0" algn="just"/>
            <a:r>
              <a:rPr lang="uk-UA" dirty="0"/>
              <a:t>   3. традиційну та сучасну (</a:t>
            </a:r>
            <a:r>
              <a:rPr lang="uk-UA" dirty="0" err="1"/>
              <a:t>функційну</a:t>
            </a:r>
            <a:r>
              <a:rPr lang="uk-UA" dirty="0"/>
              <a:t>) класифікації лексико-граматичних класів слів і їхніх категорій;</a:t>
            </a:r>
          </a:p>
          <a:p>
            <a:pPr lvl="0" algn="just"/>
            <a:r>
              <a:rPr lang="uk-UA" dirty="0"/>
              <a:t>   4. транспозиційні явища в системі частин мови;</a:t>
            </a:r>
          </a:p>
          <a:p>
            <a:pPr lvl="0" algn="just"/>
            <a:r>
              <a:rPr lang="uk-UA" dirty="0"/>
              <a:t>   5. лексико-граматичні розряди іменника;</a:t>
            </a:r>
          </a:p>
          <a:p>
            <a:pPr lvl="0" algn="just"/>
            <a:r>
              <a:rPr lang="uk-UA" dirty="0"/>
              <a:t>   6. граматичні категорії іменника;</a:t>
            </a:r>
          </a:p>
          <a:p>
            <a:pPr lvl="0" algn="just"/>
            <a:r>
              <a:rPr lang="uk-UA" dirty="0"/>
              <a:t>   7. особливості відмінювання іменників;</a:t>
            </a:r>
          </a:p>
          <a:p>
            <a:pPr lvl="0" algn="just"/>
            <a:r>
              <a:rPr lang="uk-UA" dirty="0"/>
              <a:t>   8. лексико-граматичні розряди прикметників;</a:t>
            </a:r>
          </a:p>
          <a:p>
            <a:pPr lvl="0" algn="just"/>
            <a:r>
              <a:rPr lang="uk-UA" dirty="0"/>
              <a:t>   9. розряди числівників за значенням і граматичними ознаками;</a:t>
            </a:r>
          </a:p>
          <a:p>
            <a:pPr lvl="0" algn="just"/>
            <a:r>
              <a:rPr lang="uk-UA" dirty="0"/>
              <a:t>   10. особливості відмінювання числівників;</a:t>
            </a:r>
          </a:p>
          <a:p>
            <a:pPr lvl="0" algn="just"/>
            <a:r>
              <a:rPr lang="uk-UA" dirty="0"/>
              <a:t>   11. розряди займенників за значенням;</a:t>
            </a:r>
          </a:p>
          <a:p>
            <a:pPr lvl="0" algn="just"/>
            <a:r>
              <a:rPr lang="uk-UA" dirty="0"/>
              <a:t>   12. відмінювання займенників;</a:t>
            </a:r>
          </a:p>
          <a:p>
            <a:pPr lvl="0" algn="just"/>
            <a:r>
              <a:rPr lang="uk-UA" dirty="0"/>
              <a:t>   13. основні граматичні норми сучасної української літературної мови.</a:t>
            </a:r>
          </a:p>
        </p:txBody>
      </p:sp>
    </p:spTree>
    <p:extLst>
      <p:ext uri="{BB962C8B-B14F-4D97-AF65-F5344CB8AC3E}">
        <p14:creationId xmlns:p14="http://schemas.microsoft.com/office/powerpoint/2010/main" val="107753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052736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Унаслідок вивчення навчальної дисципліни студент повинен уміти:</a:t>
            </a:r>
          </a:p>
          <a:p>
            <a:pPr algn="ctr"/>
            <a:r>
              <a:rPr lang="uk-UA" sz="2400" b="1" dirty="0"/>
              <a:t> </a:t>
            </a:r>
          </a:p>
          <a:p>
            <a:pPr lvl="0" algn="just"/>
            <a:r>
              <a:rPr lang="uk-UA" dirty="0"/>
              <a:t>   1. визначати іменні частини мови та характеризувати їх;</a:t>
            </a:r>
          </a:p>
          <a:p>
            <a:pPr lvl="0" algn="just"/>
            <a:r>
              <a:rPr lang="uk-UA" dirty="0"/>
              <a:t>   2. визначати граматичні категорії та граматичні значення слів;</a:t>
            </a:r>
          </a:p>
          <a:p>
            <a:pPr lvl="0" algn="just"/>
            <a:r>
              <a:rPr lang="uk-UA" dirty="0"/>
              <a:t>   3. утворювати форми співвідносної та безвідносної міри якості прикметників;</a:t>
            </a:r>
          </a:p>
          <a:p>
            <a:pPr lvl="0" algn="just"/>
            <a:r>
              <a:rPr lang="uk-UA" dirty="0"/>
              <a:t>   4. відмінювати іменники, прикметники, числівники і займенники;</a:t>
            </a:r>
          </a:p>
          <a:p>
            <a:pPr lvl="0" algn="just"/>
            <a:r>
              <a:rPr lang="uk-UA" dirty="0"/>
              <a:t>   5. давати оцінку явищам граматичної транспозиції;</a:t>
            </a:r>
          </a:p>
          <a:p>
            <a:pPr lvl="0" algn="just"/>
            <a:r>
              <a:rPr lang="uk-UA" dirty="0"/>
              <a:t>   6. виконувати повний морфологічний аналіз слів іменних частин мови.</a:t>
            </a:r>
          </a:p>
        </p:txBody>
      </p:sp>
    </p:spTree>
    <p:extLst>
      <p:ext uri="{BB962C8B-B14F-4D97-AF65-F5344CB8AC3E}">
        <p14:creationId xmlns:p14="http://schemas.microsoft.com/office/powerpoint/2010/main" val="1333725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000" y="481236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>
                <a:latin typeface="Monotype Corsiva" panose="03010101010201010101" pitchFamily="66" charset="0"/>
              </a:rPr>
              <a:t>Рекомендована література до курсу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052736"/>
            <a:ext cx="794868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   </a:t>
            </a:r>
          </a:p>
          <a:p>
            <a:pPr algn="just"/>
            <a:r>
              <a:rPr lang="uk-UA" sz="2000" b="1" dirty="0"/>
              <a:t>   Основна</a:t>
            </a:r>
            <a:r>
              <a:rPr lang="uk-UA" sz="2000" dirty="0"/>
              <a:t>:</a:t>
            </a:r>
            <a:endParaRPr lang="uk-UA" dirty="0"/>
          </a:p>
          <a:p>
            <a:r>
              <a:rPr lang="uk-UA" dirty="0"/>
              <a:t>   </a:t>
            </a:r>
            <a:r>
              <a:rPr lang="ru-RU" dirty="0"/>
              <a:t>1. Богдан М. М., Власенко В. В., </a:t>
            </a:r>
            <a:r>
              <a:rPr lang="ru-RU" dirty="0" err="1"/>
              <a:t>Конторчук</a:t>
            </a:r>
            <a:r>
              <a:rPr lang="ru-RU" dirty="0"/>
              <a:t> Г. К. </a:t>
            </a:r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літературна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: </a:t>
            </a:r>
            <a:r>
              <a:rPr lang="ru-RU" dirty="0" err="1"/>
              <a:t>лексичний</a:t>
            </a:r>
            <a:r>
              <a:rPr lang="ru-RU" dirty="0"/>
              <a:t>, </a:t>
            </a:r>
            <a:r>
              <a:rPr lang="ru-RU" dirty="0" err="1"/>
              <a:t>фонетичний</a:t>
            </a:r>
            <a:r>
              <a:rPr lang="ru-RU" dirty="0"/>
              <a:t> і </a:t>
            </a:r>
            <a:r>
              <a:rPr lang="ru-RU" dirty="0" err="1"/>
              <a:t>граматичний</a:t>
            </a:r>
            <a:r>
              <a:rPr lang="ru-RU" dirty="0"/>
              <a:t> </a:t>
            </a:r>
            <a:r>
              <a:rPr lang="ru-RU" dirty="0" err="1"/>
              <a:t>аналізи</a:t>
            </a:r>
            <a:r>
              <a:rPr lang="ru-RU" dirty="0"/>
              <a:t>. Житомир : </a:t>
            </a:r>
            <a:r>
              <a:rPr lang="ru-RU" dirty="0" err="1"/>
              <a:t>Поліграфічний</a:t>
            </a:r>
            <a:r>
              <a:rPr lang="ru-RU" dirty="0"/>
              <a:t> центр ЖДПУ, 2001.  134 с.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Вихованець</a:t>
            </a:r>
            <a:r>
              <a:rPr lang="ru-RU" dirty="0"/>
              <a:t> І. Р., </a:t>
            </a:r>
            <a:r>
              <a:rPr lang="ru-RU" dirty="0" err="1"/>
              <a:t>Городенська</a:t>
            </a:r>
            <a:r>
              <a:rPr lang="ru-RU" dirty="0"/>
              <a:t> К. Г., Грищенко А. П. </a:t>
            </a:r>
            <a:r>
              <a:rPr lang="ru-RU" dirty="0" err="1"/>
              <a:t>Граматика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.  </a:t>
            </a:r>
            <a:r>
              <a:rPr lang="ru-RU" dirty="0" err="1"/>
              <a:t>Київ</a:t>
            </a:r>
            <a:r>
              <a:rPr lang="ru-RU" dirty="0"/>
              <a:t>, 1982. 175 с.</a:t>
            </a:r>
            <a:endParaRPr lang="en-US" dirty="0"/>
          </a:p>
          <a:p>
            <a:r>
              <a:rPr lang="ru-RU" dirty="0"/>
              <a:t>3.  </a:t>
            </a:r>
            <a:r>
              <a:rPr lang="ru-RU" dirty="0" err="1"/>
              <a:t>Горпинич</a:t>
            </a:r>
            <a:r>
              <a:rPr lang="ru-RU" dirty="0"/>
              <a:t> В. О. </a:t>
            </a:r>
            <a:r>
              <a:rPr lang="ru-RU" dirty="0" err="1"/>
              <a:t>Морфологія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: </a:t>
            </a:r>
            <a:r>
              <a:rPr lang="ru-RU" dirty="0" err="1"/>
              <a:t>Підручник</a:t>
            </a:r>
            <a:r>
              <a:rPr lang="ru-RU" dirty="0"/>
              <a:t>.  </a:t>
            </a:r>
            <a:r>
              <a:rPr lang="ru-RU" dirty="0" err="1"/>
              <a:t>Київ</a:t>
            </a:r>
            <a:r>
              <a:rPr lang="ru-RU" dirty="0"/>
              <a:t> : ВЦ «</a:t>
            </a:r>
            <a:r>
              <a:rPr lang="ru-RU" dirty="0" err="1"/>
              <a:t>Академія</a:t>
            </a:r>
            <a:r>
              <a:rPr lang="ru-RU" dirty="0"/>
              <a:t>», 2004.  336 с.</a:t>
            </a:r>
            <a:endParaRPr lang="en-US" dirty="0"/>
          </a:p>
          <a:p>
            <a:endParaRPr lang="en-US" dirty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5359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76672"/>
            <a:ext cx="806489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uk-UA" sz="2000" b="1" dirty="0"/>
              <a:t>Додаткова</a:t>
            </a:r>
            <a:r>
              <a:rPr lang="uk-UA" sz="2000" dirty="0"/>
              <a:t>:</a:t>
            </a:r>
          </a:p>
          <a:p>
            <a:r>
              <a:rPr lang="ru-RU" dirty="0"/>
              <a:t>1.Горпинич В. О. Словник </a:t>
            </a:r>
            <a:r>
              <a:rPr lang="ru-RU" dirty="0" err="1"/>
              <a:t>географічних</a:t>
            </a:r>
            <a:r>
              <a:rPr lang="ru-RU" dirty="0"/>
              <a:t> </a:t>
            </a:r>
            <a:r>
              <a:rPr lang="ru-RU" dirty="0" err="1"/>
              <a:t>назв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  </a:t>
            </a:r>
            <a:r>
              <a:rPr lang="ru-RU" dirty="0" err="1"/>
              <a:t>Київ</a:t>
            </a:r>
            <a:r>
              <a:rPr lang="ru-RU" dirty="0"/>
              <a:t>: </a:t>
            </a:r>
            <a:r>
              <a:rPr lang="ru-RU" dirty="0" err="1"/>
              <a:t>Довіра</a:t>
            </a:r>
            <a:r>
              <a:rPr lang="ru-RU" dirty="0"/>
              <a:t>, 2001.  528 с.</a:t>
            </a:r>
            <a:endParaRPr lang="en-US" dirty="0"/>
          </a:p>
          <a:p>
            <a:r>
              <a:rPr lang="ru-RU" dirty="0"/>
              <a:t>2.  Жовтобрюх М. А., Кулик Б. М. Курс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літературної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. Ч. 1.  </a:t>
            </a:r>
            <a:r>
              <a:rPr lang="ru-RU" dirty="0" err="1"/>
              <a:t>Київ</a:t>
            </a:r>
            <a:r>
              <a:rPr lang="ru-RU" dirty="0"/>
              <a:t> : </a:t>
            </a:r>
            <a:r>
              <a:rPr lang="ru-RU" dirty="0" err="1"/>
              <a:t>Вища</a:t>
            </a:r>
            <a:r>
              <a:rPr lang="ru-RU" dirty="0"/>
              <a:t> школа, 1972.   402 с.</a:t>
            </a:r>
            <a:endParaRPr lang="en-US" dirty="0"/>
          </a:p>
          <a:p>
            <a:r>
              <a:rPr lang="ru-RU" dirty="0"/>
              <a:t>3. </a:t>
            </a:r>
            <a:r>
              <a:rPr lang="ru-RU" dirty="0" err="1"/>
              <a:t>Мацько</a:t>
            </a:r>
            <a:r>
              <a:rPr lang="ru-RU" dirty="0"/>
              <a:t> Л. І., Сидоренко О. М., </a:t>
            </a:r>
            <a:r>
              <a:rPr lang="ru-RU" dirty="0" err="1"/>
              <a:t>Мацько</a:t>
            </a:r>
            <a:r>
              <a:rPr lang="ru-RU" dirty="0"/>
              <a:t> О. М. </a:t>
            </a:r>
            <a:r>
              <a:rPr lang="ru-RU" dirty="0" err="1"/>
              <a:t>Стилістика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: </a:t>
            </a:r>
            <a:r>
              <a:rPr lang="ru-RU" dirty="0" err="1"/>
              <a:t>Підручник</a:t>
            </a:r>
            <a:r>
              <a:rPr lang="ru-RU" dirty="0"/>
              <a:t>.  </a:t>
            </a:r>
            <a:r>
              <a:rPr lang="ru-RU" dirty="0" err="1"/>
              <a:t>Київ</a:t>
            </a:r>
            <a:r>
              <a:rPr lang="ru-RU" dirty="0"/>
              <a:t> : </a:t>
            </a:r>
            <a:r>
              <a:rPr lang="ru-RU" dirty="0" err="1"/>
              <a:t>Вища</a:t>
            </a:r>
            <a:r>
              <a:rPr lang="ru-RU" dirty="0"/>
              <a:t> школа, 2003.  462 с.</a:t>
            </a:r>
            <a:endParaRPr lang="en-US" dirty="0"/>
          </a:p>
          <a:p>
            <a:r>
              <a:rPr lang="ru-RU" dirty="0"/>
              <a:t>4. </a:t>
            </a:r>
            <a:r>
              <a:rPr lang="ru-RU" dirty="0" err="1"/>
              <a:t>Тєлєжкіна</a:t>
            </a:r>
            <a:r>
              <a:rPr lang="ru-RU" dirty="0"/>
              <a:t> О. О.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: </a:t>
            </a:r>
            <a:r>
              <a:rPr lang="ru-RU" dirty="0" err="1"/>
              <a:t>Навчально-практичний</a:t>
            </a:r>
            <a:r>
              <a:rPr lang="ru-RU" dirty="0"/>
              <a:t> </a:t>
            </a:r>
            <a:r>
              <a:rPr lang="ru-RU" dirty="0" err="1"/>
              <a:t>довідник</a:t>
            </a:r>
            <a:r>
              <a:rPr lang="ru-RU" dirty="0"/>
              <a:t>.  </a:t>
            </a:r>
            <a:r>
              <a:rPr lang="ru-RU" dirty="0" err="1"/>
              <a:t>Харків</a:t>
            </a:r>
            <a:r>
              <a:rPr lang="ru-RU" dirty="0"/>
              <a:t> : Ранок, 2010.  400 с.</a:t>
            </a:r>
            <a:endParaRPr lang="en-US" dirty="0"/>
          </a:p>
          <a:p>
            <a:r>
              <a:rPr lang="ru-RU" dirty="0"/>
              <a:t>5. Шевченко Л. Ю., </a:t>
            </a:r>
            <a:r>
              <a:rPr lang="ru-RU" dirty="0" err="1"/>
              <a:t>Різун</a:t>
            </a:r>
            <a:r>
              <a:rPr lang="ru-RU" dirty="0"/>
              <a:t> В. В., Лисенко Ю. В. </a:t>
            </a:r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: </a:t>
            </a:r>
            <a:r>
              <a:rPr lang="ru-RU" dirty="0" err="1"/>
              <a:t>Довідник</a:t>
            </a:r>
            <a:r>
              <a:rPr lang="ru-RU" dirty="0"/>
              <a:t>.  </a:t>
            </a:r>
            <a:r>
              <a:rPr lang="ru-RU" dirty="0" err="1"/>
              <a:t>Київ</a:t>
            </a:r>
            <a:r>
              <a:rPr lang="ru-RU" dirty="0"/>
              <a:t>, 1993.  336</a:t>
            </a:r>
            <a:endParaRPr lang="en-US" dirty="0"/>
          </a:p>
          <a:p>
            <a:r>
              <a:rPr lang="ru-RU" dirty="0"/>
              <a:t>6. </a:t>
            </a:r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 / за </a:t>
            </a:r>
            <a:r>
              <a:rPr lang="ru-RU" i="1" dirty="0"/>
              <a:t> </a:t>
            </a:r>
            <a:r>
              <a:rPr lang="ru-RU" dirty="0"/>
              <a:t>ред. О. Д. </a:t>
            </a:r>
            <a:r>
              <a:rPr lang="ru-RU" dirty="0" err="1"/>
              <a:t>Пономар</a:t>
            </a:r>
            <a:r>
              <a:rPr lang="uk-UA" dirty="0"/>
              <a:t>і</a:t>
            </a:r>
            <a:r>
              <a:rPr lang="ru-RU" dirty="0" err="1"/>
              <a:t>ва</a:t>
            </a:r>
            <a:r>
              <a:rPr lang="ru-RU" dirty="0"/>
              <a:t>.  </a:t>
            </a:r>
            <a:r>
              <a:rPr lang="ru-RU" dirty="0" err="1"/>
              <a:t>Київ</a:t>
            </a:r>
            <a:r>
              <a:rPr lang="ru-RU" dirty="0"/>
              <a:t>: </a:t>
            </a:r>
            <a:r>
              <a:rPr lang="ru-RU" dirty="0" err="1"/>
              <a:t>Либідь</a:t>
            </a:r>
            <a:r>
              <a:rPr lang="ru-RU" dirty="0"/>
              <a:t>, 2008.  455с.</a:t>
            </a:r>
            <a:endParaRPr lang="en-US" dirty="0"/>
          </a:p>
          <a:p>
            <a:r>
              <a:rPr lang="ru-RU" dirty="0"/>
              <a:t>2008.  –  488 с.</a:t>
            </a:r>
            <a:endParaRPr lang="en-US" dirty="0"/>
          </a:p>
          <a:p>
            <a:r>
              <a:rPr lang="ru-RU" dirty="0"/>
              <a:t>7. </a:t>
            </a:r>
            <a:r>
              <a:rPr lang="ru-RU" dirty="0" err="1"/>
              <a:t>Український</a:t>
            </a:r>
            <a:r>
              <a:rPr lang="ru-RU" i="1" dirty="0"/>
              <a:t> </a:t>
            </a:r>
            <a:r>
              <a:rPr lang="ru-RU" dirty="0" err="1"/>
              <a:t>правопис</a:t>
            </a:r>
            <a:r>
              <a:rPr lang="ru-RU" dirty="0"/>
              <a:t>.  </a:t>
            </a:r>
            <a:r>
              <a:rPr lang="ru-RU" dirty="0" err="1"/>
              <a:t>Стереотипне</a:t>
            </a:r>
            <a:r>
              <a:rPr lang="ru-RU" dirty="0"/>
              <a:t> </a:t>
            </a:r>
            <a:r>
              <a:rPr lang="ru-RU" dirty="0" err="1"/>
              <a:t>видання</a:t>
            </a:r>
            <a:r>
              <a:rPr lang="ru-RU" dirty="0"/>
              <a:t>.  </a:t>
            </a:r>
            <a:r>
              <a:rPr lang="ru-RU" dirty="0" err="1"/>
              <a:t>Київ</a:t>
            </a:r>
            <a:r>
              <a:rPr lang="ru-RU" dirty="0"/>
              <a:t> : </a:t>
            </a:r>
            <a:r>
              <a:rPr lang="ru-RU" dirty="0" err="1"/>
              <a:t>Наукова</a:t>
            </a:r>
            <a:r>
              <a:rPr lang="ru-RU" dirty="0"/>
              <a:t> думка, 2008.  288 с.</a:t>
            </a:r>
            <a:endParaRPr lang="en-US" dirty="0"/>
          </a:p>
          <a:p>
            <a:r>
              <a:rPr lang="uk-UA" b="1" dirty="0"/>
              <a:t> </a:t>
            </a:r>
            <a:endParaRPr lang="en-US" dirty="0"/>
          </a:p>
          <a:p>
            <a:pPr lvl="0" algn="just"/>
            <a:r>
              <a:rPr lang="ru-RU" dirty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78329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916832"/>
            <a:ext cx="806489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692696"/>
            <a:ext cx="8064896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908720"/>
            <a:ext cx="806489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   </a:t>
            </a:r>
            <a:r>
              <a:rPr lang="ru-RU" b="1" dirty="0" err="1"/>
              <a:t>Інформаційні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dirty="0"/>
              <a:t>:</a:t>
            </a:r>
          </a:p>
          <a:p>
            <a:pPr algn="just"/>
            <a:endParaRPr lang="uk-UA" dirty="0"/>
          </a:p>
          <a:p>
            <a:pPr algn="just"/>
            <a:r>
              <a:rPr lang="ru-RU" sz="1400" dirty="0"/>
              <a:t>   1. </a:t>
            </a:r>
            <a:r>
              <a:rPr lang="ru-RU" dirty="0" err="1"/>
              <a:t>Вихованець</a:t>
            </a:r>
            <a:r>
              <a:rPr lang="ru-RU" dirty="0"/>
              <a:t> І., </a:t>
            </a:r>
            <a:r>
              <a:rPr lang="ru-RU" dirty="0" err="1"/>
              <a:t>Городенська</a:t>
            </a:r>
            <a:r>
              <a:rPr lang="ru-RU" dirty="0"/>
              <a:t> К. Теоретична </a:t>
            </a:r>
            <a:r>
              <a:rPr lang="ru-RU" dirty="0" err="1"/>
              <a:t>морфологія</a:t>
            </a:r>
            <a:r>
              <a:rPr lang="ru-RU" dirty="0"/>
              <a:t> української мови : </a:t>
            </a:r>
            <a:r>
              <a:rPr lang="ru-RU" dirty="0" err="1"/>
              <a:t>академ</a:t>
            </a:r>
            <a:r>
              <a:rPr lang="ru-RU" dirty="0"/>
              <a:t>. </a:t>
            </a:r>
            <a:r>
              <a:rPr lang="ru-RU" dirty="0" err="1"/>
              <a:t>граматика</a:t>
            </a:r>
            <a:r>
              <a:rPr lang="ru-RU" dirty="0"/>
              <a:t> </a:t>
            </a:r>
            <a:r>
              <a:rPr lang="ru-RU" dirty="0" err="1"/>
              <a:t>укр</a:t>
            </a:r>
            <a:r>
              <a:rPr lang="ru-RU" dirty="0"/>
              <a:t>. мови / за ред. І. </a:t>
            </a:r>
            <a:r>
              <a:rPr lang="ru-RU" dirty="0" err="1"/>
              <a:t>Вихованця</a:t>
            </a:r>
            <a:r>
              <a:rPr lang="ru-RU" dirty="0"/>
              <a:t>.  Київ : </a:t>
            </a:r>
            <a:r>
              <a:rPr lang="ru-RU" dirty="0" err="1"/>
              <a:t>Унів</a:t>
            </a:r>
            <a:r>
              <a:rPr lang="ru-RU" dirty="0"/>
              <a:t>. вид-во „</a:t>
            </a:r>
            <a:r>
              <a:rPr lang="ru-RU" dirty="0" err="1"/>
              <a:t>Пульсари</a:t>
            </a:r>
            <a:r>
              <a:rPr lang="ru-RU" dirty="0"/>
              <a:t>”, 2004.  400</a:t>
            </a:r>
            <a:r>
              <a:rPr lang="uk-UA" dirty="0"/>
              <a:t> с</a:t>
            </a:r>
            <a:r>
              <a:rPr lang="ru-RU" dirty="0"/>
              <a:t>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en-US" u="sng" dirty="0">
                <a:hlinkClick r:id="rId2"/>
              </a:rPr>
              <a:t>https</a:t>
            </a:r>
            <a:r>
              <a:rPr lang="uk-UA" u="sng" dirty="0">
                <a:hlinkClick r:id="rId2"/>
              </a:rPr>
              <a:t>://</a:t>
            </a:r>
            <a:r>
              <a:rPr lang="en-US" u="sng" dirty="0">
                <a:hlinkClick r:id="rId2"/>
              </a:rPr>
              <a:t>www</a:t>
            </a:r>
            <a:r>
              <a:rPr lang="uk-UA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pulsary</a:t>
            </a:r>
            <a:r>
              <a:rPr lang="uk-UA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com</a:t>
            </a:r>
            <a:r>
              <a:rPr lang="uk-UA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ua</a:t>
            </a:r>
            <a:r>
              <a:rPr lang="uk-UA" u="sng" dirty="0">
                <a:hlinkClick r:id="rId2"/>
              </a:rPr>
              <a:t>/</a:t>
            </a:r>
            <a:r>
              <a:rPr lang="en-US" u="sng" dirty="0">
                <a:hlinkClick r:id="rId2"/>
              </a:rPr>
              <a:t>shop</a:t>
            </a:r>
            <a:r>
              <a:rPr lang="uk-UA" u="sng" dirty="0">
                <a:hlinkClick r:id="rId2"/>
              </a:rPr>
              <a:t>/</a:t>
            </a:r>
            <a:r>
              <a:rPr lang="en-US" u="sng" dirty="0">
                <a:hlinkClick r:id="rId2"/>
              </a:rPr>
              <a:t>index</a:t>
            </a:r>
            <a:r>
              <a:rPr lang="uk-UA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php</a:t>
            </a:r>
            <a:r>
              <a:rPr lang="uk-UA" u="sng" dirty="0">
                <a:hlinkClick r:id="rId2"/>
              </a:rPr>
              <a:t>?</a:t>
            </a:r>
            <a:r>
              <a:rPr lang="en-US" u="sng" dirty="0">
                <a:hlinkClick r:id="rId2"/>
              </a:rPr>
              <a:t>id</a:t>
            </a:r>
            <a:r>
              <a:rPr lang="uk-UA" u="sng" dirty="0">
                <a:hlinkClick r:id="rId2"/>
              </a:rPr>
              <a:t>_</a:t>
            </a:r>
            <a:r>
              <a:rPr lang="en-US" u="sng" dirty="0">
                <a:hlinkClick r:id="rId2"/>
              </a:rPr>
              <a:t>product</a:t>
            </a:r>
            <a:r>
              <a:rPr lang="uk-UA" u="sng" dirty="0">
                <a:hlinkClick r:id="rId2"/>
              </a:rPr>
              <a:t>=88&amp;</a:t>
            </a:r>
            <a:r>
              <a:rPr lang="en-US" u="sng" dirty="0">
                <a:hlinkClick r:id="rId2"/>
              </a:rPr>
              <a:t>controller</a:t>
            </a:r>
            <a:r>
              <a:rPr lang="uk-UA" u="sng" dirty="0">
                <a:hlinkClick r:id="rId2"/>
              </a:rPr>
              <a:t>=</a:t>
            </a:r>
            <a:r>
              <a:rPr lang="en-US" u="sng" dirty="0">
                <a:hlinkClick r:id="rId2"/>
              </a:rPr>
              <a:t>product</a:t>
            </a:r>
            <a:r>
              <a:rPr lang="uk-UA" u="sng" dirty="0">
                <a:hlinkClick r:id="rId2"/>
              </a:rPr>
              <a:t>&amp;</a:t>
            </a:r>
            <a:r>
              <a:rPr lang="en-US" u="sng" dirty="0">
                <a:hlinkClick r:id="rId2"/>
              </a:rPr>
              <a:t>id</a:t>
            </a:r>
            <a:r>
              <a:rPr lang="uk-UA" u="sng" dirty="0">
                <a:hlinkClick r:id="rId2"/>
              </a:rPr>
              <a:t>_</a:t>
            </a:r>
            <a:r>
              <a:rPr lang="en-US" u="sng" dirty="0" err="1">
                <a:hlinkClick r:id="rId2"/>
              </a:rPr>
              <a:t>lang</a:t>
            </a:r>
            <a:r>
              <a:rPr lang="uk-UA" u="sng" dirty="0">
                <a:hlinkClick r:id="rId2"/>
              </a:rPr>
              <a:t>=3</a:t>
            </a:r>
            <a:endParaRPr lang="uk-UA" dirty="0"/>
          </a:p>
          <a:p>
            <a:pPr algn="just"/>
            <a:r>
              <a:rPr lang="uk-UA" dirty="0"/>
              <a:t>   2</a:t>
            </a:r>
            <a:r>
              <a:rPr lang="ru-RU" dirty="0"/>
              <a:t>. 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 : </a:t>
            </a:r>
            <a:r>
              <a:rPr lang="ru-RU" dirty="0" err="1"/>
              <a:t>теоретичний</a:t>
            </a:r>
            <a:r>
              <a:rPr lang="ru-RU" dirty="0"/>
              <a:t> блок: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для </a:t>
            </a:r>
            <a:r>
              <a:rPr lang="ru-RU" dirty="0" err="1"/>
              <a:t>студентів</a:t>
            </a:r>
            <a:r>
              <a:rPr lang="ru-RU" dirty="0"/>
              <a:t> 1 курсу,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навчаються</a:t>
            </a:r>
            <a:r>
              <a:rPr lang="ru-RU" dirty="0"/>
              <a:t> за </a:t>
            </a:r>
            <a:r>
              <a:rPr lang="ru-RU" dirty="0" err="1"/>
              <a:t>напрямом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6.020303 </a:t>
            </a:r>
            <a:r>
              <a:rPr lang="ru-RU" dirty="0" err="1"/>
              <a:t>Філологія</a:t>
            </a:r>
            <a:r>
              <a:rPr lang="ru-RU" dirty="0"/>
              <a:t> (кредит.-</a:t>
            </a:r>
            <a:r>
              <a:rPr lang="ru-RU" dirty="0" err="1"/>
              <a:t>модул</a:t>
            </a:r>
            <a:r>
              <a:rPr lang="ru-RU" dirty="0"/>
              <a:t>. система) / авт.-</a:t>
            </a:r>
            <a:r>
              <a:rPr lang="ru-RU" dirty="0" err="1"/>
              <a:t>упоряд</a:t>
            </a:r>
            <a:r>
              <a:rPr lang="ru-RU" dirty="0"/>
              <a:t>. </a:t>
            </a:r>
            <a:r>
              <a:rPr lang="ru-RU" dirty="0" err="1"/>
              <a:t>Г.В.Купрікова</a:t>
            </a:r>
            <a:r>
              <a:rPr lang="ru-RU" dirty="0"/>
              <a:t>.  </a:t>
            </a:r>
            <a:r>
              <a:rPr lang="ru-RU" dirty="0" err="1"/>
              <a:t>Харків</a:t>
            </a:r>
            <a:r>
              <a:rPr lang="ru-RU" dirty="0"/>
              <a:t> : Вид-во НУА, 2015. 104 с. </a:t>
            </a:r>
            <a:r>
              <a:rPr lang="en-US" dirty="0"/>
              <a:t>URL</a:t>
            </a:r>
            <a:r>
              <a:rPr lang="ru-RU" dirty="0"/>
              <a:t>: </a:t>
            </a:r>
            <a:r>
              <a:rPr lang="en-US" u="sng" dirty="0">
                <a:hlinkClick r:id="rId3"/>
              </a:rPr>
              <a:t>http</a:t>
            </a:r>
            <a:r>
              <a:rPr lang="ru-RU" u="sng" dirty="0">
                <a:hlinkClick r:id="rId3"/>
              </a:rPr>
              <a:t>://</a:t>
            </a:r>
            <a:r>
              <a:rPr lang="en-US" u="sng" dirty="0">
                <a:hlinkClick r:id="rId3"/>
              </a:rPr>
              <a:t>www</a:t>
            </a:r>
            <a:r>
              <a:rPr lang="ru-RU" u="sng" dirty="0">
                <a:hlinkClick r:id="rId3"/>
              </a:rPr>
              <a:t>.</a:t>
            </a:r>
            <a:r>
              <a:rPr lang="en-US" u="sng" dirty="0" err="1">
                <a:hlinkClick r:id="rId3"/>
              </a:rPr>
              <a:t>nua</a:t>
            </a:r>
            <a:r>
              <a:rPr lang="ru-RU" u="sng" dirty="0">
                <a:hlinkClick r:id="rId3"/>
              </a:rPr>
              <a:t>.</a:t>
            </a:r>
            <a:r>
              <a:rPr lang="en-US" u="sng" dirty="0" err="1">
                <a:hlinkClick r:id="rId3"/>
              </a:rPr>
              <a:t>kharkov</a:t>
            </a:r>
            <a:r>
              <a:rPr lang="ru-RU" u="sng" dirty="0">
                <a:hlinkClick r:id="rId3"/>
              </a:rPr>
              <a:t>.</a:t>
            </a:r>
            <a:r>
              <a:rPr lang="en-US" u="sng" dirty="0" err="1">
                <a:hlinkClick r:id="rId3"/>
              </a:rPr>
              <a:t>ua</a:t>
            </a:r>
            <a:r>
              <a:rPr lang="ru-RU" u="sng" dirty="0">
                <a:hlinkClick r:id="rId3"/>
              </a:rPr>
              <a:t>/</a:t>
            </a:r>
            <a:r>
              <a:rPr lang="en-US" u="sng" dirty="0">
                <a:hlinkClick r:id="rId3"/>
              </a:rPr>
              <a:t>images</a:t>
            </a:r>
            <a:r>
              <a:rPr lang="ru-RU" u="sng" dirty="0">
                <a:hlinkClick r:id="rId3"/>
              </a:rPr>
              <a:t>/ </a:t>
            </a:r>
            <a:r>
              <a:rPr lang="en-US" u="sng" dirty="0">
                <a:hlinkClick r:id="rId3"/>
              </a:rPr>
              <a:t>stories</a:t>
            </a:r>
            <a:r>
              <a:rPr lang="ru-RU" u="sng" dirty="0">
                <a:hlinkClick r:id="rId3"/>
              </a:rPr>
              <a:t>/ </a:t>
            </a:r>
            <a:r>
              <a:rPr lang="en-US" u="sng" dirty="0" err="1">
                <a:hlinkClick r:id="rId3"/>
              </a:rPr>
              <a:t>Kafedri</a:t>
            </a:r>
            <a:r>
              <a:rPr lang="ru-RU" u="sng" dirty="0">
                <a:hlinkClick r:id="rId3"/>
              </a:rPr>
              <a:t>/</a:t>
            </a:r>
            <a:r>
              <a:rPr lang="en-US" u="sng" dirty="0" err="1">
                <a:hlinkClick r:id="rId3"/>
              </a:rPr>
              <a:t>Kaf</a:t>
            </a:r>
            <a:r>
              <a:rPr lang="ru-RU" u="sng" dirty="0">
                <a:hlinkClick r:id="rId3"/>
              </a:rPr>
              <a:t>_</a:t>
            </a:r>
            <a:r>
              <a:rPr lang="en-US" u="sng" dirty="0" err="1">
                <a:hlinkClick r:id="rId3"/>
              </a:rPr>
              <a:t>Ukrainovedenya</a:t>
            </a:r>
            <a:r>
              <a:rPr lang="ru-RU" u="sng" dirty="0">
                <a:hlinkClick r:id="rId3"/>
              </a:rPr>
              <a:t>/</a:t>
            </a:r>
            <a:r>
              <a:rPr lang="en-US" u="sng" dirty="0" err="1">
                <a:hlinkClick r:id="rId3"/>
              </a:rPr>
              <a:t>metod</a:t>
            </a:r>
            <a:r>
              <a:rPr lang="ru-RU" u="sng" dirty="0">
                <a:hlinkClick r:id="rId3"/>
              </a:rPr>
              <a:t>_</a:t>
            </a:r>
            <a:r>
              <a:rPr lang="en-US" u="sng" dirty="0" err="1">
                <a:hlinkClick r:id="rId3"/>
              </a:rPr>
              <a:t>obespechenie</a:t>
            </a:r>
            <a:r>
              <a:rPr lang="ru-RU" u="sng" dirty="0">
                <a:hlinkClick r:id="rId3"/>
              </a:rPr>
              <a:t>/</a:t>
            </a:r>
            <a:r>
              <a:rPr lang="en-US" u="sng" dirty="0" err="1">
                <a:hlinkClick r:id="rId3"/>
              </a:rPr>
              <a:t>kuprikova</a:t>
            </a:r>
            <a:r>
              <a:rPr lang="ru-RU" u="sng" dirty="0">
                <a:hlinkClick r:id="rId3"/>
              </a:rPr>
              <a:t>_</a:t>
            </a:r>
            <a:r>
              <a:rPr lang="en-US" u="sng" dirty="0" err="1">
                <a:hlinkClick r:id="rId3"/>
              </a:rPr>
              <a:t>konspekt</a:t>
            </a:r>
            <a:r>
              <a:rPr lang="ru-RU" u="sng" dirty="0">
                <a:hlinkClick r:id="rId3"/>
              </a:rPr>
              <a:t>_</a:t>
            </a:r>
            <a:r>
              <a:rPr lang="en-US" u="sng" dirty="0" err="1">
                <a:hlinkClick r:id="rId3"/>
              </a:rPr>
              <a:t>lektciy</a:t>
            </a:r>
            <a:r>
              <a:rPr lang="ru-RU" u="sng" dirty="0">
                <a:hlinkClick r:id="rId3"/>
              </a:rPr>
              <a:t>%20</a:t>
            </a:r>
            <a:r>
              <a:rPr lang="en-US" u="sng" dirty="0">
                <a:hlinkClick r:id="rId3"/>
              </a:rPr>
              <a:t>um</a:t>
            </a:r>
            <a:r>
              <a:rPr lang="ru-RU" u="sng" dirty="0">
                <a:hlinkClick r:id="rId3"/>
              </a:rPr>
              <a:t>_</a:t>
            </a:r>
            <a:r>
              <a:rPr lang="en-US" u="sng" dirty="0" err="1">
                <a:hlinkClick r:id="rId3"/>
              </a:rPr>
              <a:t>rp</a:t>
            </a:r>
            <a:r>
              <a:rPr lang="ru-RU" u="sng" dirty="0">
                <a:hlinkClick r:id="rId3"/>
              </a:rPr>
              <a:t>_1.</a:t>
            </a:r>
            <a:r>
              <a:rPr lang="en-US" u="sng" dirty="0">
                <a:hlinkClick r:id="rId3"/>
              </a:rPr>
              <a:t>pdf</a:t>
            </a:r>
            <a:endParaRPr lang="uk-UA" dirty="0"/>
          </a:p>
          <a:p>
            <a:pPr algn="just"/>
            <a:r>
              <a:rPr lang="uk-UA" dirty="0"/>
              <a:t>   3</a:t>
            </a:r>
            <a:r>
              <a:rPr lang="ru-RU" dirty="0"/>
              <a:t>. </a:t>
            </a:r>
            <a:r>
              <a:rPr lang="uk-UA" dirty="0"/>
              <a:t> </a:t>
            </a:r>
            <a:r>
              <a:rPr lang="ru-RU" dirty="0"/>
              <a:t>Леонова М. В. </a:t>
            </a:r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літературна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. Київ : </a:t>
            </a:r>
            <a:r>
              <a:rPr lang="ru-RU" dirty="0" err="1"/>
              <a:t>Вища</a:t>
            </a:r>
            <a:r>
              <a:rPr lang="ru-RU" dirty="0"/>
              <a:t> школа, 1983. 264</a:t>
            </a:r>
            <a:r>
              <a:rPr lang="uk-UA" dirty="0"/>
              <a:t> </a:t>
            </a:r>
            <a:r>
              <a:rPr lang="ru-RU" dirty="0"/>
              <a:t>с. </a:t>
            </a:r>
            <a:r>
              <a:rPr lang="en-US" dirty="0"/>
              <a:t>URL</a:t>
            </a:r>
            <a:r>
              <a:rPr lang="ru-RU" dirty="0"/>
              <a:t>: </a:t>
            </a:r>
            <a:r>
              <a:rPr lang="en-US" u="sng" dirty="0">
                <a:hlinkClick r:id="rId4"/>
              </a:rPr>
              <a:t>http</a:t>
            </a:r>
            <a:r>
              <a:rPr lang="uk-UA" u="sng" dirty="0">
                <a:hlinkClick r:id="rId4"/>
              </a:rPr>
              <a:t>://</a:t>
            </a:r>
            <a:r>
              <a:rPr lang="en-US" u="sng" dirty="0" err="1">
                <a:hlinkClick r:id="rId4"/>
              </a:rPr>
              <a:t>chtyvo</a:t>
            </a:r>
            <a:r>
              <a:rPr lang="uk-UA" u="sng" dirty="0">
                <a:hlinkClick r:id="rId4"/>
              </a:rPr>
              <a:t>.</a:t>
            </a:r>
            <a:r>
              <a:rPr lang="en-US" u="sng" dirty="0">
                <a:hlinkClick r:id="rId4"/>
              </a:rPr>
              <a:t>org</a:t>
            </a:r>
            <a:r>
              <a:rPr lang="uk-UA" u="sng" dirty="0">
                <a:hlinkClick r:id="rId4"/>
              </a:rPr>
              <a:t>.</a:t>
            </a:r>
            <a:r>
              <a:rPr lang="en-US" u="sng" dirty="0" err="1">
                <a:hlinkClick r:id="rId4"/>
              </a:rPr>
              <a:t>ua</a:t>
            </a:r>
            <a:r>
              <a:rPr lang="uk-UA" u="sng" dirty="0">
                <a:hlinkClick r:id="rId4"/>
              </a:rPr>
              <a:t>/</a:t>
            </a:r>
            <a:r>
              <a:rPr lang="en-US" u="sng" dirty="0">
                <a:hlinkClick r:id="rId4"/>
              </a:rPr>
              <a:t>authors</a:t>
            </a:r>
            <a:r>
              <a:rPr lang="uk-UA" u="sng" dirty="0">
                <a:hlinkClick r:id="rId4"/>
              </a:rPr>
              <a:t>/</a:t>
            </a:r>
            <a:r>
              <a:rPr lang="en-US" u="sng" dirty="0" err="1">
                <a:hlinkClick r:id="rId4"/>
              </a:rPr>
              <a:t>Leonova</a:t>
            </a:r>
            <a:r>
              <a:rPr lang="uk-UA" u="sng" dirty="0">
                <a:hlinkClick r:id="rId4"/>
              </a:rPr>
              <a:t>_</a:t>
            </a:r>
            <a:r>
              <a:rPr lang="en-US" u="sng" dirty="0" err="1">
                <a:hlinkClick r:id="rId4"/>
              </a:rPr>
              <a:t>Mariia</a:t>
            </a:r>
            <a:r>
              <a:rPr lang="uk-UA" u="sng" dirty="0">
                <a:hlinkClick r:id="rId4"/>
              </a:rPr>
              <a:t>/</a:t>
            </a:r>
            <a:r>
              <a:rPr lang="en-US" u="sng" dirty="0" err="1">
                <a:hlinkClick r:id="rId4"/>
              </a:rPr>
              <a:t>Suchasna</a:t>
            </a:r>
            <a:r>
              <a:rPr lang="uk-UA" u="sng" dirty="0">
                <a:hlinkClick r:id="rId4"/>
              </a:rPr>
              <a:t>_</a:t>
            </a:r>
            <a:r>
              <a:rPr lang="en-US" u="sng" dirty="0" err="1">
                <a:hlinkClick r:id="rId4"/>
              </a:rPr>
              <a:t>ukrainska</a:t>
            </a:r>
            <a:r>
              <a:rPr lang="uk-UA" u="sng" dirty="0">
                <a:hlinkClick r:id="rId4"/>
              </a:rPr>
              <a:t>_</a:t>
            </a:r>
            <a:r>
              <a:rPr lang="en-US" u="sng" dirty="0" err="1">
                <a:hlinkClick r:id="rId4"/>
              </a:rPr>
              <a:t>literaturna</a:t>
            </a:r>
            <a:r>
              <a:rPr lang="uk-UA" u="sng" dirty="0">
                <a:hlinkClick r:id="rId4"/>
              </a:rPr>
              <a:t>_</a:t>
            </a:r>
            <a:r>
              <a:rPr lang="en-US" u="sng" dirty="0" err="1">
                <a:hlinkClick r:id="rId4"/>
              </a:rPr>
              <a:t>mova</a:t>
            </a:r>
            <a:r>
              <a:rPr lang="uk-UA" u="sng" dirty="0">
                <a:hlinkClick r:id="rId4"/>
              </a:rPr>
              <a:t>_</a:t>
            </a:r>
            <a:r>
              <a:rPr lang="en-US" u="sng" dirty="0" err="1">
                <a:hlinkClick r:id="rId4"/>
              </a:rPr>
              <a:t>Morfolohiia</a:t>
            </a:r>
            <a:r>
              <a:rPr lang="uk-UA" u="sng" dirty="0">
                <a:hlinkClick r:id="rId4"/>
              </a:rPr>
              <a:t>/</a:t>
            </a:r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9c4d593b0ffb679351b6ac8775ea7aaa95a34"/>
</p:tagLst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867</Words>
  <Application>Microsoft Office PowerPoint</Application>
  <PresentationFormat>Экран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Georgia</vt:lpstr>
      <vt:lpstr>Monotype Corsiva</vt:lpstr>
      <vt:lpstr>Times New Roman</vt:lpstr>
      <vt:lpstr>Trebuchet MS</vt:lpstr>
      <vt:lpstr>Тема Office</vt:lpstr>
      <vt:lpstr>Презентация PowerPoint</vt:lpstr>
      <vt:lpstr>Презентация PowerPoint</vt:lpstr>
      <vt:lpstr>Мета та завдання навчальної дисципліни</vt:lpstr>
      <vt:lpstr>Презентация PowerPoint</vt:lpstr>
      <vt:lpstr>Презентация PowerPoint</vt:lpstr>
      <vt:lpstr>Рекомендована література до курсу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Ирина</cp:lastModifiedBy>
  <cp:revision>23</cp:revision>
  <dcterms:created xsi:type="dcterms:W3CDTF">2013-08-20T22:02:58Z</dcterms:created>
  <dcterms:modified xsi:type="dcterms:W3CDTF">2024-12-02T17:57:28Z</dcterms:modified>
</cp:coreProperties>
</file>