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30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30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ÐºÐ°ÑÑÐ¸Ð½ÐºÐ¸ ÑÐ¸Ð¼Ð¸Ñ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00" y="165100"/>
            <a:ext cx="5653557" cy="1067280"/>
          </a:xfrm>
        </p:spPr>
        <p:txBody>
          <a:bodyPr/>
          <a:lstStyle/>
          <a:p>
            <a:r>
              <a:rPr lang="uk-UA" sz="4400" b="1" i="1" dirty="0" smtClean="0">
                <a:solidFill>
                  <a:srgbClr val="FF0000"/>
                </a:solidFill>
              </a:rPr>
              <a:t>Лекція 2 –Алкани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300" y="1503680"/>
            <a:ext cx="5219700" cy="1254034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>
                <a:solidFill>
                  <a:srgbClr val="FF0000"/>
                </a:solidFill>
              </a:rPr>
              <a:t>Доцент кафедри хімії, </a:t>
            </a:r>
            <a:r>
              <a:rPr lang="uk-UA" dirty="0" err="1" smtClean="0">
                <a:solidFill>
                  <a:srgbClr val="FF0000"/>
                </a:solidFill>
              </a:rPr>
              <a:t>канд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err="1" smtClean="0">
                <a:solidFill>
                  <a:srgbClr val="FF0000"/>
                </a:solidFill>
              </a:rPr>
              <a:t>біол</a:t>
            </a:r>
            <a:r>
              <a:rPr lang="uk-UA" dirty="0" smtClean="0">
                <a:solidFill>
                  <a:srgbClr val="FF0000"/>
                </a:solidFill>
              </a:rPr>
              <a:t>. наук Корнет Марина Миколаївна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kornetmaryna@ukr.net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ВЛАСТИВОСТІ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66900"/>
            <a:ext cx="9601200" cy="3581400"/>
          </a:xfrm>
          <a:effectLst>
            <a:softEdge rad="127000"/>
          </a:effectLst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ru-RU" dirty="0" smtClean="0"/>
              <a:t>	</a:t>
            </a:r>
            <a:r>
              <a:rPr lang="uk-UA" dirty="0" smtClean="0"/>
              <a:t>Тривіальна (історична) назва алканів – “парафіни” (від </a:t>
            </a:r>
            <a:r>
              <a:rPr lang="uk-UA" dirty="0" smtClean="0">
                <a:hlinkClick r:id="rId2" tooltip="Латинська мова"/>
              </a:rPr>
              <a:t>лат.</a:t>
            </a:r>
            <a:r>
              <a:rPr lang="uk-UA" dirty="0" smtClean="0"/>
              <a:t> </a:t>
            </a:r>
            <a:r>
              <a:rPr lang="uk-UA" i="1" dirty="0" err="1" smtClean="0"/>
              <a:t>parum</a:t>
            </a:r>
            <a:r>
              <a:rPr lang="uk-UA" dirty="0" smtClean="0"/>
              <a:t> — мало та </a:t>
            </a:r>
            <a:r>
              <a:rPr lang="uk-UA" i="1" dirty="0" err="1" smtClean="0"/>
              <a:t>athnis</a:t>
            </a:r>
            <a:r>
              <a:rPr lang="uk-UA" dirty="0" smtClean="0"/>
              <a:t> — споріднений; названий так через нейтральність до більшості хімічних реагентів). Алкани хімічно малоактивні. Низька реакційна здатність алканів обумовлена дуже малою полярністю </a:t>
            </a:r>
            <a:r>
              <a:rPr lang="uk-UA" dirty="0" err="1" smtClean="0"/>
              <a:t>зв’язків</a:t>
            </a:r>
            <a:r>
              <a:rPr lang="uk-UA" dirty="0" smtClean="0"/>
              <a:t> С-С і С-Н в їх молекулах внаслідок майже однакової </a:t>
            </a:r>
            <a:r>
              <a:rPr lang="uk-UA" dirty="0" err="1" smtClean="0"/>
              <a:t>електронегативності</a:t>
            </a:r>
            <a:r>
              <a:rPr lang="uk-UA" dirty="0" smtClean="0"/>
              <a:t> атомів Карбону і Гідрогену. Насичені вуглеводні в звичайних умовах не взаємодіють ні з концентрованими кислотами, ні з лугами, ні навіть з таким активним реагентом як калій перманганат KMnO</a:t>
            </a:r>
            <a:r>
              <a:rPr lang="uk-UA" baseline="-25000" dirty="0" smtClean="0"/>
              <a:t>4</a:t>
            </a:r>
            <a:r>
              <a:rPr lang="uk-UA" dirty="0" smtClean="0"/>
              <a:t>. Реакційна здатність алканів збільшується при переході від лінійної структури до розгалуженої.</a:t>
            </a:r>
          </a:p>
          <a:p>
            <a:pPr marL="0" indent="0" algn="just" fontAlgn="base">
              <a:buNone/>
            </a:pPr>
            <a:r>
              <a:rPr lang="uk-UA" dirty="0" smtClean="0"/>
              <a:t>	Для алканів характерні два типи хімічних реакцій:</a:t>
            </a:r>
          </a:p>
          <a:p>
            <a:pPr marL="0" indent="0" algn="just" fontAlgn="base">
              <a:buNone/>
            </a:pPr>
            <a:r>
              <a:rPr lang="uk-UA" b="1" dirty="0" smtClean="0"/>
              <a:t>	1) заміщення Гідрогену, в основному за радикальним механізмом;</a:t>
            </a:r>
            <a:endParaRPr lang="uk-UA" dirty="0" smtClean="0"/>
          </a:p>
          <a:p>
            <a:pPr marL="0" indent="0" algn="just" fontAlgn="base">
              <a:buNone/>
            </a:pPr>
            <a:r>
              <a:rPr lang="uk-UA" b="1" dirty="0" smtClean="0"/>
              <a:t>	2) розщеплення молекули за зв</a:t>
            </a:r>
            <a:r>
              <a:rPr lang="en-US" b="1" dirty="0" smtClean="0"/>
              <a:t>’</a:t>
            </a:r>
            <a:r>
              <a:rPr lang="uk-UA" b="1" dirty="0" err="1" smtClean="0"/>
              <a:t>язками</a:t>
            </a:r>
            <a:r>
              <a:rPr lang="uk-UA" b="1" dirty="0" smtClean="0"/>
              <a:t> C–C або C–H.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AutoShape 2" descr="Змазки Intelle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50" y="0"/>
            <a:ext cx="2800350" cy="18669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620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</a:t>
            </a:r>
            <a:r>
              <a:rPr lang="uk-UA" b="1" dirty="0"/>
              <a:t>Реакції заміщення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76103"/>
            <a:ext cx="9601200" cy="4976948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	1. Галогенування</a:t>
            </a:r>
          </a:p>
          <a:p>
            <a:pPr marL="0" indent="0" algn="just">
              <a:buNone/>
            </a:pPr>
            <a:r>
              <a:rPr lang="uk-UA" dirty="0" smtClean="0"/>
              <a:t>	Алкани взаємодіють з усіма галогенами. Найлегше вступають в реакцію з фтором, а найважче з йодом.</a:t>
            </a:r>
          </a:p>
          <a:p>
            <a:pPr marL="0" indent="0" algn="just" fontAlgn="base">
              <a:buNone/>
            </a:pPr>
            <a:r>
              <a:rPr lang="uk-UA" b="1" dirty="0" smtClean="0"/>
              <a:t>	Фторування</a:t>
            </a:r>
            <a:r>
              <a:rPr lang="uk-UA" dirty="0" smtClean="0"/>
              <a:t>. Взаємодія алканів з фтором відбувається з вибухом.</a:t>
            </a:r>
          </a:p>
          <a:p>
            <a:pPr marL="0" indent="0" algn="just" fontAlgn="base">
              <a:buNone/>
            </a:pPr>
            <a:r>
              <a:rPr lang="uk-UA" b="1" dirty="0" smtClean="0"/>
              <a:t>	CH</a:t>
            </a:r>
            <a:r>
              <a:rPr lang="uk-UA" b="1" baseline="-25000" dirty="0" smtClean="0"/>
              <a:t>4</a:t>
            </a:r>
            <a:r>
              <a:rPr lang="uk-UA" b="1" dirty="0" smtClean="0"/>
              <a:t> + F</a:t>
            </a:r>
            <a:r>
              <a:rPr lang="uk-UA" b="1" baseline="-25000" dirty="0" smtClean="0"/>
              <a:t>2</a:t>
            </a:r>
            <a:r>
              <a:rPr lang="uk-UA" b="1" dirty="0" smtClean="0"/>
              <a:t> → CH</a:t>
            </a:r>
            <a:r>
              <a:rPr lang="uk-UA" b="1" baseline="-25000" dirty="0" smtClean="0"/>
              <a:t>3</a:t>
            </a:r>
            <a:r>
              <a:rPr lang="uk-UA" b="1" dirty="0" smtClean="0"/>
              <a:t>F + HF</a:t>
            </a:r>
            <a:endParaRPr lang="uk-UA" dirty="0" smtClean="0"/>
          </a:p>
          <a:p>
            <a:pPr marL="0" indent="0" algn="just" fontAlgn="base">
              <a:buNone/>
            </a:pPr>
            <a:r>
              <a:rPr lang="uk-UA" dirty="0" smtClean="0"/>
              <a:t>	При взаємодії алканів з більшим числом атомів Карбону можливий розрив C–C 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. Для того щоб цьому запобігти фтор розводять рідким азотом</a:t>
            </a:r>
          </a:p>
          <a:p>
            <a:pPr marL="0" indent="0" algn="just" fontAlgn="base">
              <a:buNone/>
            </a:pPr>
            <a:r>
              <a:rPr lang="uk-UA" b="1" dirty="0" smtClean="0"/>
              <a:t>	CH</a:t>
            </a:r>
            <a:r>
              <a:rPr lang="uk-UA" b="1" baseline="-25000" dirty="0" smtClean="0"/>
              <a:t>3</a:t>
            </a:r>
            <a:r>
              <a:rPr lang="uk-UA" b="1" dirty="0" smtClean="0"/>
              <a:t>–CH</a:t>
            </a:r>
            <a:r>
              <a:rPr lang="uk-UA" b="1" baseline="-25000" dirty="0" smtClean="0"/>
              <a:t>3</a:t>
            </a:r>
            <a:r>
              <a:rPr lang="uk-UA" b="1" dirty="0" smtClean="0"/>
              <a:t> + 6F</a:t>
            </a:r>
            <a:r>
              <a:rPr lang="uk-UA" b="1" baseline="-25000" dirty="0" smtClean="0"/>
              <a:t>2</a:t>
            </a:r>
            <a:r>
              <a:rPr lang="uk-UA" b="1" dirty="0" smtClean="0"/>
              <a:t> → CF</a:t>
            </a:r>
            <a:r>
              <a:rPr lang="uk-UA" b="1" baseline="-25000" dirty="0" smtClean="0"/>
              <a:t>3</a:t>
            </a:r>
            <a:r>
              <a:rPr lang="uk-UA" b="1" dirty="0" smtClean="0"/>
              <a:t>–CF</a:t>
            </a:r>
            <a:r>
              <a:rPr lang="uk-UA" b="1" baseline="-25000" dirty="0" smtClean="0"/>
              <a:t>3</a:t>
            </a:r>
            <a:r>
              <a:rPr lang="uk-UA" b="1" dirty="0" smtClean="0"/>
              <a:t> + 6HF</a:t>
            </a:r>
          </a:p>
          <a:p>
            <a:pPr marL="0" indent="0" algn="just" fontAlgn="base">
              <a:buNone/>
            </a:pPr>
            <a:r>
              <a:rPr lang="uk-UA" b="1" dirty="0" smtClean="0"/>
              <a:t>	Хлорування</a:t>
            </a:r>
            <a:r>
              <a:rPr lang="uk-UA" dirty="0" smtClean="0"/>
              <a:t>. Хлор реагує з алканами при нагріванні до 250–400 °С, під дією ультрафіолетового випромінювання або наявності каталізаторів (пероксиди, йод, хлориди </a:t>
            </a:r>
            <a:r>
              <a:rPr lang="uk-UA" dirty="0" err="1" smtClean="0"/>
              <a:t>купруму</a:t>
            </a:r>
            <a:r>
              <a:rPr lang="uk-UA" dirty="0" smtClean="0"/>
              <a:t>, алюмінію).</a:t>
            </a:r>
          </a:p>
          <a:p>
            <a:pPr marL="0" indent="0" algn="just" fontAlgn="base">
              <a:buNone/>
            </a:pPr>
            <a:r>
              <a:rPr lang="uk-UA" dirty="0" smtClean="0"/>
              <a:t>	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2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0"/>
            <a:ext cx="9601200" cy="93670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uk-UA" dirty="0" smtClean="0"/>
              <a:t>	</a:t>
            </a:r>
            <a:r>
              <a:rPr lang="uk-UA" dirty="0"/>
              <a:t>Хлорування алканів при нагріванні, УФ-випромінюванні проходить за радикальним механізмом SR і складається з </a:t>
            </a:r>
            <a:r>
              <a:rPr lang="uk-UA" dirty="0" smtClean="0"/>
              <a:t>таких </a:t>
            </a:r>
            <a:r>
              <a:rPr lang="uk-UA" dirty="0"/>
              <a:t>основних </a:t>
            </a:r>
            <a:r>
              <a:rPr lang="uk-UA" dirty="0" smtClean="0"/>
              <a:t>стадій</a:t>
            </a:r>
            <a:r>
              <a:rPr lang="uk-UA" dirty="0"/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5500" y="936702"/>
            <a:ext cx="113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ступінь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isted.edu.vn.ua/media/images/Reznik/him9_vuglevodni/u02.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45" y="936702"/>
            <a:ext cx="40290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isted.edu.vn.ua/media/images/Reznik/him9_vuglevodni/u02.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85" y="1555828"/>
            <a:ext cx="34194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5500" y="2242736"/>
            <a:ext cx="113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ступінь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disted.edu.vn.ua/media/images/Reznik/him9_vuglevodni/u02.files/image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45" y="2427402"/>
            <a:ext cx="39719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isted.edu.vn.ua/media/images/Reznik/him9_vuglevodni/u02.files/image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85" y="2844077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5500" y="3552772"/>
            <a:ext cx="113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ступінь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s://disted.edu.vn.ua/media/images/Reznik/him9_vuglevodni/u02.files/image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45" y="3832377"/>
            <a:ext cx="43243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isted.edu.vn.ua/media/images/Reznik/him9_vuglevodni/u02.files/image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85" y="4282360"/>
            <a:ext cx="513397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5500" y="5093058"/>
            <a:ext cx="113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 ступінь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38" name="Picture 14" descr="https://disted.edu.vn.ua/media/images/Reznik/him9_vuglevodni/u02.files/image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20" y="5121896"/>
            <a:ext cx="42672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isted.edu.vn.ua/media/images/Reznik/him9_vuglevodni/u02.files/image0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85" y="5551600"/>
            <a:ext cx="40100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39967" y="6250654"/>
            <a:ext cx="941083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Необхідною умовою даної реакції є світло, яке є ініціатором реакції галогенування.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91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00445"/>
            <a:ext cx="9601200" cy="6296297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uk-UA" b="1" dirty="0" smtClean="0"/>
              <a:t>	</a:t>
            </a:r>
            <a:r>
              <a:rPr lang="uk-UA" b="1" dirty="0"/>
              <a:t>Бромування</a:t>
            </a:r>
            <a:r>
              <a:rPr lang="uk-UA" dirty="0"/>
              <a:t>. Бромування алканів відрізняється від хлорування вищою </a:t>
            </a:r>
            <a:r>
              <a:rPr lang="uk-UA" dirty="0" err="1"/>
              <a:t>стереоселектівностью</a:t>
            </a:r>
            <a:r>
              <a:rPr lang="uk-UA" dirty="0"/>
              <a:t> через більшу різницю в швидкостях бромування третинних, вторинних і первинних атомів Карбону при низьких температурах. При бромуванні пропану утворюється 3% 1-бромопропану і 97% 2-бромопропану, а при бромуванні 2-метилпропану утворюється 1% 1-бромо-2-метилпропану і 99% 2-бромо-2-метилпропану.</a:t>
            </a:r>
          </a:p>
          <a:p>
            <a:pPr marL="0" indent="0" algn="just" fontAlgn="base">
              <a:buNone/>
            </a:pPr>
            <a:r>
              <a:rPr lang="uk-UA" b="1" dirty="0" smtClean="0"/>
              <a:t>	Йодування</a:t>
            </a:r>
            <a:r>
              <a:rPr lang="uk-UA" dirty="0" smtClean="0"/>
              <a:t>. Йод є найменш активни</a:t>
            </a:r>
            <a:r>
              <a:rPr lang="uk-UA" dirty="0"/>
              <a:t>м</a:t>
            </a:r>
            <a:r>
              <a:rPr lang="uk-UA" dirty="0" smtClean="0"/>
              <a:t> галогеном, тому процес йодування є найповільнішим і потребує додаткової енергії. Тому на практиці застосовують спеціальні йодуючи агенти, наприклад </a:t>
            </a:r>
            <a:r>
              <a:rPr lang="uk-UA" i="1" dirty="0" err="1" smtClean="0"/>
              <a:t>трет</a:t>
            </a:r>
            <a:r>
              <a:rPr lang="uk-UA" dirty="0" err="1" smtClean="0"/>
              <a:t>-бутоксийодид</a:t>
            </a:r>
            <a:r>
              <a:rPr lang="uk-UA" dirty="0" smtClean="0"/>
              <a:t> (CH</a:t>
            </a:r>
            <a:r>
              <a:rPr lang="uk-UA" baseline="-25000" dirty="0" smtClean="0"/>
              <a:t>3</a:t>
            </a:r>
            <a:r>
              <a:rPr lang="uk-UA" dirty="0" smtClean="0"/>
              <a:t>)</a:t>
            </a:r>
            <a:r>
              <a:rPr lang="uk-UA" baseline="-25000" dirty="0" smtClean="0"/>
              <a:t>3</a:t>
            </a:r>
            <a:r>
              <a:rPr lang="uk-UA" dirty="0" smtClean="0"/>
              <a:t>C–OI.</a:t>
            </a:r>
          </a:p>
          <a:p>
            <a:pPr marL="0" indent="0" algn="just" fontAlgn="base">
              <a:buNone/>
            </a:pPr>
            <a:r>
              <a:rPr lang="uk-UA" dirty="0" smtClean="0"/>
              <a:t>	Використовують також реакцію Х. </a:t>
            </a:r>
            <a:r>
              <a:rPr lang="uk-UA" dirty="0" err="1" smtClean="0"/>
              <a:t>Фенкельштайна</a:t>
            </a:r>
            <a:r>
              <a:rPr lang="uk-UA" dirty="0" smtClean="0"/>
              <a:t> (реакція обміну хлору з </a:t>
            </a:r>
            <a:r>
              <a:rPr lang="uk-UA" dirty="0" err="1" smtClean="0"/>
              <a:t>хлоралкану</a:t>
            </a:r>
            <a:r>
              <a:rPr lang="uk-UA" dirty="0" smtClean="0"/>
              <a:t> на йод під дією йодиду натрію </a:t>
            </a:r>
            <a:r>
              <a:rPr lang="uk-UA" dirty="0" err="1" smtClean="0"/>
              <a:t>NaI</a:t>
            </a:r>
            <a:r>
              <a:rPr lang="uk-UA" dirty="0" smtClean="0"/>
              <a:t> в ацетоновому розчині):</a:t>
            </a:r>
          </a:p>
          <a:p>
            <a:pPr marL="0" indent="0" algn="just" fontAlgn="base">
              <a:buNone/>
            </a:pPr>
            <a:r>
              <a:rPr lang="uk-UA" b="1" dirty="0" smtClean="0"/>
              <a:t>	R–</a:t>
            </a:r>
            <a:r>
              <a:rPr lang="uk-UA" b="1" dirty="0" err="1" smtClean="0"/>
              <a:t>Cl</a:t>
            </a:r>
            <a:r>
              <a:rPr lang="uk-UA" b="1" dirty="0" smtClean="0"/>
              <a:t> + </a:t>
            </a:r>
            <a:r>
              <a:rPr lang="uk-UA" b="1" dirty="0" err="1" smtClean="0"/>
              <a:t>NaI</a:t>
            </a:r>
            <a:r>
              <a:rPr lang="uk-UA" b="1" dirty="0" smtClean="0"/>
              <a:t> → R–I + </a:t>
            </a:r>
            <a:r>
              <a:rPr lang="uk-UA" b="1" dirty="0" err="1" smtClean="0"/>
              <a:t>NaCl</a:t>
            </a:r>
            <a:endParaRPr lang="uk-UA" b="1" dirty="0" smtClean="0"/>
          </a:p>
          <a:p>
            <a:pPr marL="0" indent="0" algn="just" fontAlgn="base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	2. Нітрування (реакція М. Коновалова)</a:t>
            </a:r>
          </a:p>
          <a:p>
            <a:pPr marL="0" indent="0" algn="just" fontAlgn="base">
              <a:buNone/>
            </a:pPr>
            <a:r>
              <a:rPr lang="uk-UA" dirty="0" smtClean="0"/>
              <a:t>	Алкани реагують з 10% розчином нітратної кислоти або нітроген (ІV) оксидом NO</a:t>
            </a:r>
            <a:r>
              <a:rPr lang="uk-UA" baseline="-25000" dirty="0" smtClean="0"/>
              <a:t>2</a:t>
            </a:r>
            <a:r>
              <a:rPr lang="uk-UA" dirty="0" smtClean="0"/>
              <a:t> в газовій фазі при температурі 140 °C і невеликому тиску з утворенням </a:t>
            </a:r>
            <a:r>
              <a:rPr lang="uk-UA" dirty="0" err="1" smtClean="0"/>
              <a:t>нітропохідних</a:t>
            </a:r>
            <a:r>
              <a:rPr lang="uk-UA" dirty="0" smtClean="0"/>
              <a:t>:</a:t>
            </a:r>
          </a:p>
          <a:p>
            <a:pPr marL="0" indent="0" algn="just" fontAlgn="base">
              <a:buNone/>
            </a:pPr>
            <a:r>
              <a:rPr lang="uk-UA" b="1" dirty="0" smtClean="0"/>
              <a:t>	RH + HNO</a:t>
            </a:r>
            <a:r>
              <a:rPr lang="uk-UA" b="1" baseline="-25000" dirty="0" smtClean="0"/>
              <a:t>3</a:t>
            </a:r>
            <a:r>
              <a:rPr lang="uk-UA" b="1" dirty="0" smtClean="0"/>
              <a:t> → R–NO</a:t>
            </a:r>
            <a:r>
              <a:rPr lang="uk-UA" b="1" baseline="-25000" dirty="0" smtClean="0"/>
              <a:t>2</a:t>
            </a:r>
            <a:r>
              <a:rPr lang="uk-UA" b="1" dirty="0" smtClean="0"/>
              <a:t> + H</a:t>
            </a:r>
            <a:r>
              <a:rPr lang="uk-UA" b="1" baseline="-25000" dirty="0" smtClean="0"/>
              <a:t>2</a:t>
            </a:r>
            <a:r>
              <a:rPr lang="uk-UA" b="1" dirty="0" smtClean="0"/>
              <a:t>O</a:t>
            </a:r>
            <a:endParaRPr lang="uk-UA" dirty="0" smtClean="0"/>
          </a:p>
          <a:p>
            <a:pPr marL="0" indent="0" algn="just" fontAlgn="base">
              <a:buNone/>
            </a:pPr>
            <a:r>
              <a:rPr lang="uk-UA" dirty="0" smtClean="0"/>
              <a:t>	Нітрування алканів проходить за радикальним механізмом.</a:t>
            </a:r>
          </a:p>
          <a:p>
            <a:pPr marL="0" indent="0" algn="just" fontAlgn="base">
              <a:buNone/>
            </a:pPr>
            <a:r>
              <a:rPr lang="uk-UA" dirty="0" smtClean="0"/>
              <a:t>	У подібну реакцію </a:t>
            </a:r>
            <a:r>
              <a:rPr lang="uk-UA" dirty="0" err="1" smtClean="0"/>
              <a:t>рідкофазного</a:t>
            </a:r>
            <a:r>
              <a:rPr lang="uk-UA" dirty="0" smtClean="0"/>
              <a:t> нітрування вступають всі алкани, однак швидкість реакції і виходи </a:t>
            </a:r>
            <a:r>
              <a:rPr lang="uk-UA" dirty="0" err="1" smtClean="0"/>
              <a:t>нітросполук</a:t>
            </a:r>
            <a:r>
              <a:rPr lang="uk-UA" dirty="0" smtClean="0"/>
              <a:t> низькі. Найкращі результати спостерігаються з алканами, що містять третинні вуглецеві атоми.</a:t>
            </a:r>
          </a:p>
        </p:txBody>
      </p:sp>
    </p:spTree>
    <p:extLst>
      <p:ext uri="{BB962C8B-B14F-4D97-AF65-F5344CB8AC3E}">
        <p14:creationId xmlns:p14="http://schemas.microsoft.com/office/powerpoint/2010/main" val="42452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5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II. </a:t>
            </a:r>
            <a:r>
              <a:rPr lang="uk-UA" b="1" dirty="0"/>
              <a:t>Реакції розщеплення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51000"/>
            <a:ext cx="9601200" cy="4349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/>
              <a:t>	1</a:t>
            </a:r>
            <a:r>
              <a:rPr lang="uk-UA" b="1" dirty="0"/>
              <a:t>. </a:t>
            </a:r>
            <a:r>
              <a:rPr lang="uk-UA" b="1" dirty="0" err="1" smtClean="0"/>
              <a:t>Крегінг</a:t>
            </a:r>
            <a:r>
              <a:rPr lang="uk-UA" b="1" dirty="0" smtClean="0"/>
              <a:t>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– процес термічного розкладання вуглеводнів, в основі якого лежать реакції розщеплення вуглецевого ланцюга великих молекул з утворенням сполук з більш коротким ланцюгом.</a:t>
            </a:r>
          </a:p>
          <a:p>
            <a:pPr marL="0" indent="0" algn="just" fontAlgn="base">
              <a:buNone/>
            </a:pPr>
            <a:r>
              <a:rPr lang="uk-UA" dirty="0"/>
              <a:t>	</a:t>
            </a:r>
            <a:r>
              <a:rPr lang="uk-UA" dirty="0" smtClean="0"/>
              <a:t>Крекінг </a:t>
            </a:r>
            <a:r>
              <a:rPr lang="uk-UA" dirty="0"/>
              <a:t>алканів є основою переробки нафти з метою отримання продуктів меншої молекулярної маси, які використовуються як моторне паливо, мастильні </a:t>
            </a:r>
            <a:r>
              <a:rPr lang="uk-UA" dirty="0" smtClean="0"/>
              <a:t>масла </a:t>
            </a:r>
            <a:r>
              <a:rPr lang="uk-UA" dirty="0"/>
              <a:t>і </a:t>
            </a:r>
            <a:r>
              <a:rPr lang="uk-UA" dirty="0" err="1"/>
              <a:t>т.п</a:t>
            </a:r>
            <a:r>
              <a:rPr lang="uk-UA" dirty="0"/>
              <a:t>., а також сировини для хімічної і нафтохімічної промисловості.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Для </a:t>
            </a:r>
            <a:r>
              <a:rPr lang="uk-UA" dirty="0"/>
              <a:t>здійснення цього процесу використовуються два способи: </a:t>
            </a:r>
            <a:r>
              <a:rPr lang="uk-UA" b="1" dirty="0"/>
              <a:t>термічний </a:t>
            </a:r>
            <a:r>
              <a:rPr lang="uk-UA" b="1" dirty="0" smtClean="0"/>
              <a:t>крекінг </a:t>
            </a:r>
            <a:r>
              <a:rPr lang="uk-UA" dirty="0" smtClean="0"/>
              <a:t>(</a:t>
            </a:r>
            <a:r>
              <a:rPr lang="uk-UA" dirty="0"/>
              <a:t>при нагріванні без доступу повітря) і </a:t>
            </a:r>
            <a:r>
              <a:rPr lang="uk-UA" b="1" dirty="0"/>
              <a:t>каталітичний </a:t>
            </a:r>
            <a:r>
              <a:rPr lang="uk-UA" b="1" dirty="0" smtClean="0"/>
              <a:t>крекінг </a:t>
            </a:r>
            <a:r>
              <a:rPr lang="uk-UA" dirty="0" smtClean="0"/>
              <a:t>(</a:t>
            </a:r>
            <a:r>
              <a:rPr lang="uk-UA" dirty="0"/>
              <a:t>більше помірне нагрівання у присутності каталізатора).</a:t>
            </a:r>
          </a:p>
          <a:p>
            <a:pPr marL="0" indent="0" algn="just" fontAlgn="base">
              <a:buNone/>
            </a:pPr>
            <a:r>
              <a:rPr lang="uk-UA" b="1" dirty="0" smtClean="0"/>
              <a:t>	Термічний </a:t>
            </a:r>
            <a:r>
              <a:rPr lang="uk-UA" b="1" dirty="0"/>
              <a:t>крекінг</a:t>
            </a:r>
            <a:r>
              <a:rPr lang="uk-UA" dirty="0"/>
              <a:t>. При температурі 450-700 °С алкани розпадаються за рахунок розриву </a:t>
            </a:r>
            <a:r>
              <a:rPr lang="uk-UA" dirty="0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</a:t>
            </a:r>
            <a:r>
              <a:rPr lang="uk-UA" dirty="0"/>
              <a:t>С-С (міцніші </a:t>
            </a:r>
            <a:r>
              <a:rPr lang="uk-UA" dirty="0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</a:t>
            </a:r>
            <a:r>
              <a:rPr lang="uk-UA" dirty="0"/>
              <a:t>С-Н при такій температурі зберігаються) і утворюються алкани і алкени з меншим числом вуглецевих </a:t>
            </a:r>
            <a:r>
              <a:rPr lang="uk-UA" dirty="0" smtClean="0"/>
              <a:t>атомів.</a:t>
            </a:r>
          </a:p>
          <a:p>
            <a:pPr marL="0" indent="0" algn="just" fontAlgn="base"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C</a:t>
            </a:r>
            <a:r>
              <a:rPr lang="en-US" b="1" baseline="-25000" dirty="0" smtClean="0"/>
              <a:t>4</a:t>
            </a:r>
            <a:r>
              <a:rPr lang="en-US" b="1" dirty="0" smtClean="0"/>
              <a:t>H</a:t>
            </a:r>
            <a:r>
              <a:rPr lang="en-US" b="1" baseline="-25000" dirty="0" smtClean="0"/>
              <a:t>10</a:t>
            </a:r>
            <a:r>
              <a:rPr lang="en-US" b="1" dirty="0"/>
              <a:t> → C</a:t>
            </a:r>
            <a:r>
              <a:rPr lang="en-US" b="1" baseline="-25000" dirty="0"/>
              <a:t>2</a:t>
            </a:r>
            <a:r>
              <a:rPr lang="en-US" b="1" dirty="0"/>
              <a:t>H</a:t>
            </a:r>
            <a:r>
              <a:rPr lang="en-US" b="1" baseline="-25000" dirty="0"/>
              <a:t>6</a:t>
            </a:r>
            <a:r>
              <a:rPr lang="en-US" b="1" dirty="0"/>
              <a:t> + C</a:t>
            </a:r>
            <a:r>
              <a:rPr lang="en-US" b="1" baseline="-25000" dirty="0"/>
              <a:t>2</a:t>
            </a:r>
            <a:r>
              <a:rPr lang="en-US" b="1" dirty="0"/>
              <a:t>H</a:t>
            </a:r>
            <a:r>
              <a:rPr lang="en-US" b="1" baseline="-25000" dirty="0"/>
              <a:t>4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05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13509"/>
            <a:ext cx="9601200" cy="6230982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uk-UA" dirty="0" smtClean="0"/>
              <a:t>	Перетворення </a:t>
            </a:r>
            <a:r>
              <a:rPr lang="uk-UA" dirty="0"/>
              <a:t>алканів при вищих температурах (700-1000 °С) називається </a:t>
            </a:r>
            <a:r>
              <a:rPr lang="uk-UA" b="1" dirty="0"/>
              <a:t>піролізом</a:t>
            </a:r>
            <a:r>
              <a:rPr lang="uk-UA" dirty="0"/>
              <a:t>. В даних умовах спостерігається глибший розклад алканів з утворенням ацетиленових вуглеводнів, сажі або коксу, водню тощо.</a:t>
            </a:r>
          </a:p>
          <a:p>
            <a:pPr marL="0" indent="0" algn="just" fontAlgn="base"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r>
              <a:rPr lang="en-US" b="1" dirty="0"/>
              <a:t> → C</a:t>
            </a:r>
            <a:r>
              <a:rPr lang="en-US" b="1" baseline="-25000" dirty="0"/>
              <a:t>2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 + H</a:t>
            </a:r>
            <a:r>
              <a:rPr lang="en-US" b="1" baseline="-25000" dirty="0"/>
              <a:t>2</a:t>
            </a:r>
            <a:endParaRPr lang="en-US" dirty="0"/>
          </a:p>
          <a:p>
            <a:pPr marL="0" indent="0" algn="just" fontAlgn="base"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r>
              <a:rPr lang="en-US" b="1" dirty="0"/>
              <a:t> → C + H</a:t>
            </a:r>
            <a:r>
              <a:rPr lang="en-US" b="1" baseline="-25000" dirty="0"/>
              <a:t>2</a:t>
            </a:r>
            <a:endParaRPr lang="en-US" dirty="0"/>
          </a:p>
          <a:p>
            <a:pPr marL="0" indent="0" algn="just" fontAlgn="base">
              <a:buNone/>
            </a:pPr>
            <a:r>
              <a:rPr lang="uk-UA" b="1" dirty="0" smtClean="0"/>
              <a:t>	Каталітичний </a:t>
            </a:r>
            <a:r>
              <a:rPr lang="uk-UA" b="1" dirty="0"/>
              <a:t>крекінг</a:t>
            </a:r>
            <a:r>
              <a:rPr lang="uk-UA" dirty="0"/>
              <a:t> проводять у присутності каталізаторів (зазвичай оксидів алюмінію і кремнію) при температурі 450 °С і атмосферному тиску.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При </a:t>
            </a:r>
            <a:r>
              <a:rPr lang="uk-UA" dirty="0"/>
              <a:t>цьому поряд з розривом молекул відбуваються реакції ізомеризації і дегідрування. Дегідрування алканів застосовується для одержання </a:t>
            </a:r>
            <a:r>
              <a:rPr lang="uk-UA" dirty="0" err="1"/>
              <a:t>алкенів</a:t>
            </a:r>
            <a:r>
              <a:rPr lang="uk-UA" dirty="0"/>
              <a:t>, алкінів та </a:t>
            </a:r>
            <a:r>
              <a:rPr lang="uk-UA" dirty="0" err="1"/>
              <a:t>алкадієнів</a:t>
            </a:r>
            <a:r>
              <a:rPr lang="uk-UA" dirty="0"/>
              <a:t> і відбувається при підвищених температурах з застосуванням каталізаторів (</a:t>
            </a:r>
            <a:r>
              <a:rPr lang="en-US" dirty="0"/>
              <a:t>Pt, Ni, 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 </a:t>
            </a:r>
            <a:r>
              <a:rPr lang="uk-UA" dirty="0"/>
              <a:t>тощо).</a:t>
            </a:r>
          </a:p>
          <a:p>
            <a:pPr marL="0" indent="0" algn="just" fontAlgn="base">
              <a:buNone/>
            </a:pPr>
            <a:r>
              <a:rPr lang="uk-UA" b="1" dirty="0" smtClean="0"/>
              <a:t>	Дегідрування </a:t>
            </a:r>
            <a:r>
              <a:rPr lang="uk-UA" b="1" dirty="0"/>
              <a:t>– це реакція відщеплення водню</a:t>
            </a:r>
            <a:r>
              <a:rPr lang="uk-UA" dirty="0"/>
              <a:t>.</a:t>
            </a:r>
          </a:p>
          <a:p>
            <a:pPr marL="0" indent="0" algn="just" fontAlgn="base"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r>
              <a:rPr lang="en-US" b="1" dirty="0" smtClean="0"/>
              <a:t>–CH</a:t>
            </a:r>
            <a:r>
              <a:rPr lang="en-US" b="1" baseline="-25000" dirty="0" smtClean="0"/>
              <a:t>3</a:t>
            </a:r>
            <a:r>
              <a:rPr lang="en-US" b="1" dirty="0"/>
              <a:t> → CH</a:t>
            </a:r>
            <a:r>
              <a:rPr lang="en-US" b="1" baseline="-25000" dirty="0"/>
              <a:t>2</a:t>
            </a:r>
            <a:r>
              <a:rPr lang="en-US" b="1" dirty="0"/>
              <a:t>=CH</a:t>
            </a:r>
            <a:r>
              <a:rPr lang="en-US" b="1" baseline="-25000" dirty="0"/>
              <a:t>2</a:t>
            </a:r>
            <a:r>
              <a:rPr lang="en-US" b="1" dirty="0"/>
              <a:t> + H</a:t>
            </a:r>
            <a:r>
              <a:rPr lang="en-US" b="1" baseline="-25000" dirty="0"/>
              <a:t>2</a:t>
            </a:r>
            <a:endParaRPr lang="en-US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52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863600"/>
            <a:ext cx="2857500" cy="24193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376283"/>
            <a:ext cx="8597900" cy="634854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	2</a:t>
            </a:r>
            <a:r>
              <a:rPr lang="uk-UA" b="1" dirty="0"/>
              <a:t>. Окиснення </a:t>
            </a:r>
            <a:r>
              <a:rPr lang="uk-UA" b="1" dirty="0" smtClean="0"/>
              <a:t>алканів</a:t>
            </a:r>
          </a:p>
          <a:p>
            <a:pPr marL="0" indent="0" algn="just" fontAlgn="base">
              <a:buNone/>
            </a:pPr>
            <a:r>
              <a:rPr lang="uk-UA" b="1" dirty="0" smtClean="0"/>
              <a:t>	Горіння</a:t>
            </a:r>
            <a:r>
              <a:rPr lang="uk-UA" dirty="0"/>
              <a:t>. Основною хімічною властивістю граничних вуглеводнів, що визначають їх використання в якості палива, є реакція горіння. Наприклад</a:t>
            </a:r>
          </a:p>
          <a:p>
            <a:pPr marL="0" indent="0" algn="just" fontAlgn="base">
              <a:buNone/>
            </a:pPr>
            <a:r>
              <a:rPr lang="uk-UA" b="1" dirty="0" smtClean="0"/>
              <a:t>	</a:t>
            </a:r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r>
              <a:rPr lang="en-US" b="1" dirty="0"/>
              <a:t> + 2O</a:t>
            </a:r>
            <a:r>
              <a:rPr lang="en-US" b="1" baseline="-25000" dirty="0"/>
              <a:t>2</a:t>
            </a:r>
            <a:r>
              <a:rPr lang="en-US" b="1" dirty="0"/>
              <a:t> → CO</a:t>
            </a:r>
            <a:r>
              <a:rPr lang="en-US" b="1" baseline="-25000" dirty="0"/>
              <a:t>2</a:t>
            </a:r>
            <a:r>
              <a:rPr lang="en-US" b="1" dirty="0"/>
              <a:t> + 2H</a:t>
            </a:r>
            <a:r>
              <a:rPr lang="en-US" b="1" baseline="-25000" dirty="0"/>
              <a:t>2</a:t>
            </a:r>
            <a:r>
              <a:rPr lang="en-US" b="1" dirty="0"/>
              <a:t>O + Q.</a:t>
            </a:r>
            <a:endParaRPr lang="en-US" dirty="0"/>
          </a:p>
          <a:p>
            <a:pPr marL="0" indent="0" algn="just" fontAlgn="base">
              <a:buNone/>
            </a:pPr>
            <a:r>
              <a:rPr lang="uk-UA" dirty="0" smtClean="0"/>
              <a:t>	</a:t>
            </a:r>
            <a:r>
              <a:rPr lang="en-US" dirty="0" smtClean="0"/>
              <a:t>Q </a:t>
            </a:r>
            <a:r>
              <a:rPr lang="uk-UA" dirty="0"/>
              <a:t>може досягати 50 000 </a:t>
            </a:r>
            <a:r>
              <a:rPr lang="uk-UA" dirty="0" err="1"/>
              <a:t>кДж</a:t>
            </a:r>
            <a:r>
              <a:rPr lang="uk-UA" dirty="0"/>
              <a:t>/кг.</a:t>
            </a:r>
          </a:p>
          <a:p>
            <a:pPr marL="0" indent="0" algn="just" fontAlgn="base">
              <a:buNone/>
            </a:pPr>
            <a:r>
              <a:rPr lang="uk-UA" dirty="0" smtClean="0"/>
              <a:t>	У </a:t>
            </a:r>
            <a:r>
              <a:rPr lang="uk-UA" dirty="0"/>
              <a:t>разі нестачі кисню замість вуглекислого газу виходить чадний газ чи вугілля (залежно від концентрації кисню). У загальному вигляді реакцію горіння алканів можна записати наступним чином:</a:t>
            </a:r>
          </a:p>
          <a:p>
            <a:pPr marL="0" indent="0" algn="just" fontAlgn="base">
              <a:buNone/>
            </a:pPr>
            <a:r>
              <a:rPr lang="uk-UA" b="1" dirty="0" smtClean="0"/>
              <a:t>	С</a:t>
            </a:r>
            <a:r>
              <a:rPr lang="en-US" b="1" baseline="-25000" dirty="0"/>
              <a:t>n</a:t>
            </a:r>
            <a:r>
              <a:rPr lang="uk-UA" b="1" dirty="0"/>
              <a:t>Н</a:t>
            </a:r>
            <a:r>
              <a:rPr lang="uk-UA" b="1" baseline="-25000" dirty="0"/>
              <a:t>2</a:t>
            </a:r>
            <a:r>
              <a:rPr lang="en-US" b="1" baseline="-25000" dirty="0"/>
              <a:t>n+2</a:t>
            </a:r>
            <a:r>
              <a:rPr lang="en-US" b="1" dirty="0"/>
              <a:t> +(1,5n+0,5)O</a:t>
            </a:r>
            <a:r>
              <a:rPr lang="en-US" b="1" baseline="-25000" dirty="0"/>
              <a:t>2</a:t>
            </a:r>
            <a:r>
              <a:rPr lang="en-US" b="1" dirty="0"/>
              <a:t> → nCO</a:t>
            </a:r>
            <a:r>
              <a:rPr lang="en-US" b="1" baseline="-25000" dirty="0"/>
              <a:t>2</a:t>
            </a:r>
            <a:r>
              <a:rPr lang="en-US" b="1" dirty="0"/>
              <a:t> + (n+1)H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dirty="0"/>
          </a:p>
          <a:p>
            <a:pPr marL="0" indent="0" algn="just" fontAlgn="base">
              <a:buNone/>
            </a:pPr>
            <a:r>
              <a:rPr lang="uk-UA" b="1" dirty="0" smtClean="0"/>
              <a:t>	Каталітичне </a:t>
            </a:r>
            <a:r>
              <a:rPr lang="uk-UA" b="1" dirty="0"/>
              <a:t>окиснення</a:t>
            </a:r>
            <a:r>
              <a:rPr lang="uk-UA" dirty="0"/>
              <a:t>. Так як при високих температурах реакцію окиснення важко контролювати, часто застосовують невеликі температури 120-150 °С і каталізатори. Як окисники використовуються молекулярний кисень </a:t>
            </a:r>
            <a:r>
              <a:rPr lang="en-US" dirty="0"/>
              <a:t>KMnO</a:t>
            </a:r>
            <a:r>
              <a:rPr lang="en-US" baseline="-25000" dirty="0"/>
              <a:t>4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dirty="0"/>
              <a:t> </a:t>
            </a:r>
            <a:r>
              <a:rPr lang="uk-UA" dirty="0"/>
              <a:t>тощо. Продуктами каталітичного окиснення є спирти, альдегіди, кетони, карбонові кислоти.</a:t>
            </a:r>
          </a:p>
          <a:p>
            <a:pPr marL="0" indent="0">
              <a:buNone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872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	Алкани </a:t>
            </a:r>
            <a:r>
              <a:rPr lang="uk-UA" dirty="0"/>
              <a:t>широко використовують у різних галузях промисловості і сільського господарства. Метан є сировиною для отримання багатьох хімічних продуктів, паливом на підприємствах і в побуті. З вищих алканів добувають ароматичні вуглеводні, застосовують як паливо для двигунів внутрішнього згорання (бензини), для дизельних двигунів (солярові масла), реактивних двигунів (</a:t>
            </a:r>
            <a:r>
              <a:rPr lang="uk-UA" dirty="0" smtClean="0"/>
              <a:t>газ). </a:t>
            </a:r>
            <a:r>
              <a:rPr lang="uk-UA" dirty="0"/>
              <a:t>Насичені вуглеводні – добрі розчинники жирів і деяких інших органічних речовин.</a:t>
            </a:r>
          </a:p>
        </p:txBody>
      </p:sp>
    </p:spTree>
    <p:extLst>
      <p:ext uri="{BB962C8B-B14F-4D97-AF65-F5344CB8AC3E}">
        <p14:creationId xmlns:p14="http://schemas.microsoft.com/office/powerpoint/2010/main" val="14397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02229"/>
            <a:ext cx="9601200" cy="5055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uk-UA" b="1" dirty="0" smtClean="0"/>
              <a:t>1. Вкажіть загальну формулу алканів:</a:t>
            </a:r>
          </a:p>
          <a:p>
            <a:pPr marL="0" indent="0" algn="just">
              <a:buNone/>
            </a:pPr>
            <a:r>
              <a:rPr lang="uk-UA" dirty="0" smtClean="0"/>
              <a:t>а) С</a:t>
            </a:r>
            <a:r>
              <a:rPr lang="uk-UA" baseline="-25000" dirty="0" smtClean="0"/>
              <a:t>n</a:t>
            </a:r>
            <a:r>
              <a:rPr lang="uk-UA" dirty="0" smtClean="0"/>
              <a:t>Н</a:t>
            </a:r>
            <a:r>
              <a:rPr lang="uk-UA" baseline="-25000" dirty="0" smtClean="0"/>
              <a:t>2n -2 </a:t>
            </a:r>
            <a:r>
              <a:rPr lang="uk-UA" dirty="0" smtClean="0"/>
              <a:t>  б) С</a:t>
            </a:r>
            <a:r>
              <a:rPr lang="uk-UA" baseline="-25000" dirty="0" smtClean="0"/>
              <a:t>n</a:t>
            </a:r>
            <a:r>
              <a:rPr lang="uk-UA" dirty="0" smtClean="0"/>
              <a:t>Н</a:t>
            </a:r>
            <a:r>
              <a:rPr lang="uk-UA" baseline="-25000" dirty="0" smtClean="0"/>
              <a:t>2n +2 </a:t>
            </a:r>
            <a:r>
              <a:rPr lang="uk-UA" dirty="0" smtClean="0"/>
              <a:t> в) С</a:t>
            </a:r>
            <a:r>
              <a:rPr lang="uk-UA" baseline="-25000" dirty="0" smtClean="0"/>
              <a:t>n</a:t>
            </a:r>
            <a:r>
              <a:rPr lang="uk-UA" dirty="0" smtClean="0"/>
              <a:t>Н</a:t>
            </a:r>
            <a:r>
              <a:rPr lang="uk-UA" baseline="-25000" dirty="0" smtClean="0"/>
              <a:t>2n</a:t>
            </a:r>
            <a:r>
              <a:rPr lang="uk-UA" dirty="0" smtClean="0"/>
              <a:t>  г) С</a:t>
            </a:r>
            <a:r>
              <a:rPr lang="uk-UA" baseline="-25000" dirty="0" smtClean="0"/>
              <a:t>n</a:t>
            </a:r>
            <a:r>
              <a:rPr lang="uk-UA" dirty="0" smtClean="0"/>
              <a:t>Н</a:t>
            </a:r>
            <a:r>
              <a:rPr lang="uk-UA" baseline="-25000" dirty="0" smtClean="0"/>
              <a:t>2n -6</a:t>
            </a:r>
            <a:endParaRPr lang="uk-UA" dirty="0" smtClean="0"/>
          </a:p>
          <a:p>
            <a:pPr marL="0" indent="0" algn="just">
              <a:buNone/>
            </a:pPr>
            <a:r>
              <a:rPr lang="uk-UA" b="1" dirty="0" smtClean="0"/>
              <a:t>	2. Визначте тип зв’язку у молекулі метану:</a:t>
            </a:r>
          </a:p>
          <a:p>
            <a:pPr marL="0" indent="0" algn="just">
              <a:buNone/>
            </a:pPr>
            <a:r>
              <a:rPr lang="uk-UA" dirty="0" smtClean="0"/>
              <a:t>а) потрійний; б) одинарний; в) подвійний; г) ординарний та подвійний.</a:t>
            </a:r>
          </a:p>
          <a:p>
            <a:pPr marL="0" indent="0" algn="just">
              <a:buNone/>
            </a:pPr>
            <a:r>
              <a:rPr lang="uk-UA" b="1" dirty="0" smtClean="0"/>
              <a:t>	3. Визначте кількість сигма-зв</a:t>
            </a:r>
            <a:r>
              <a:rPr lang="en-US" b="1" dirty="0" smtClean="0"/>
              <a:t>’</a:t>
            </a:r>
            <a:r>
              <a:rPr lang="uk-UA" b="1" dirty="0" err="1" smtClean="0"/>
              <a:t>язків</a:t>
            </a:r>
            <a:r>
              <a:rPr lang="uk-UA" b="1" dirty="0" smtClean="0"/>
              <a:t> у молекулі метану:</a:t>
            </a:r>
          </a:p>
          <a:p>
            <a:pPr marL="0" indent="0" algn="just">
              <a:buNone/>
            </a:pPr>
            <a:r>
              <a:rPr lang="uk-UA" dirty="0" smtClean="0"/>
              <a:t>а) 1; б) 2; в) 3; г) 4.</a:t>
            </a:r>
          </a:p>
          <a:p>
            <a:pPr marL="0" indent="0" algn="just">
              <a:buNone/>
            </a:pPr>
            <a:r>
              <a:rPr lang="uk-UA" b="1" dirty="0" smtClean="0"/>
              <a:t>	4. Яка фігура відповідає просторовій будові молекули метану:</a:t>
            </a:r>
          </a:p>
          <a:p>
            <a:pPr marL="0" indent="0" algn="just">
              <a:buNone/>
            </a:pPr>
            <a:r>
              <a:rPr lang="uk-UA" dirty="0" smtClean="0"/>
              <a:t>а) піраміда; б) трикутник; в) тетраедр; г) квадрат.</a:t>
            </a:r>
          </a:p>
          <a:p>
            <a:pPr marL="0" indent="0" algn="just">
              <a:buNone/>
            </a:pPr>
            <a:r>
              <a:rPr lang="uk-UA" b="1" dirty="0" smtClean="0"/>
              <a:t>	5. Які електрони беруть участь в утворенні хімічних </a:t>
            </a:r>
            <a:r>
              <a:rPr lang="uk-UA" b="1" dirty="0" err="1" smtClean="0"/>
              <a:t>зв’язків</a:t>
            </a:r>
            <a:r>
              <a:rPr lang="uk-UA" b="1" dirty="0" smtClean="0"/>
              <a:t> у молекулі метану:</a:t>
            </a:r>
          </a:p>
          <a:p>
            <a:pPr marL="0" indent="0" algn="just">
              <a:buNone/>
            </a:pPr>
            <a:r>
              <a:rPr lang="uk-UA" dirty="0" smtClean="0"/>
              <a:t>а) s – електрони;  б) p – електрони;  в) s-, p- електрони; г) s -, p -, d – електрони;</a:t>
            </a:r>
          </a:p>
          <a:p>
            <a:pPr marL="0" indent="0" algn="just">
              <a:buNone/>
            </a:pPr>
            <a:r>
              <a:rPr lang="uk-UA" dirty="0" smtClean="0"/>
              <a:t>д) d – електрони.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1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9006"/>
            <a:ext cx="9601200" cy="64008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uk-UA" b="1" dirty="0" smtClean="0"/>
              <a:t>6. Масові частки Карбону і Гідрогену у молекулі метану:</a:t>
            </a:r>
          </a:p>
          <a:p>
            <a:pPr marL="0" indent="0" algn="just">
              <a:buNone/>
            </a:pPr>
            <a:r>
              <a:rPr lang="uk-UA" dirty="0" smtClean="0"/>
              <a:t>а) 70% та 30%; б) 60% та 40%; в) 75% та 25%; г) 65% та 35%.</a:t>
            </a:r>
          </a:p>
          <a:p>
            <a:pPr marL="0" indent="0" algn="just">
              <a:buNone/>
            </a:pPr>
            <a:r>
              <a:rPr lang="uk-UA" b="1" dirty="0" smtClean="0"/>
              <a:t>	7. Відносна молекулярна маса метану:</a:t>
            </a:r>
          </a:p>
          <a:p>
            <a:pPr marL="0" indent="0" algn="just">
              <a:buNone/>
            </a:pPr>
            <a:r>
              <a:rPr lang="uk-UA" dirty="0" smtClean="0"/>
              <a:t>а) 18; б) 22; в) 16; г) 44.</a:t>
            </a:r>
          </a:p>
          <a:p>
            <a:pPr marL="0" indent="0" algn="just">
              <a:buNone/>
            </a:pPr>
            <a:r>
              <a:rPr lang="uk-UA" b="1" dirty="0" smtClean="0"/>
              <a:t>	8. У скільки разів метан важчий за водень:</a:t>
            </a:r>
          </a:p>
          <a:p>
            <a:pPr marL="0" indent="0" algn="just">
              <a:buNone/>
            </a:pPr>
            <a:r>
              <a:rPr lang="uk-UA" dirty="0" smtClean="0"/>
              <a:t>а) 2; б) 1; в) 4; г)</a:t>
            </a:r>
            <a:r>
              <a:rPr lang="en-US" dirty="0" smtClean="0"/>
              <a:t> </a:t>
            </a:r>
            <a:r>
              <a:rPr lang="uk-UA" dirty="0" smtClean="0"/>
              <a:t>8.</a:t>
            </a:r>
          </a:p>
          <a:p>
            <a:pPr marL="0" indent="0" algn="just">
              <a:buNone/>
            </a:pPr>
            <a:r>
              <a:rPr lang="uk-UA" b="1" dirty="0" smtClean="0"/>
              <a:t>	9. Метан має назви:</a:t>
            </a:r>
          </a:p>
          <a:p>
            <a:pPr marL="0" indent="0" algn="just">
              <a:buNone/>
            </a:pPr>
            <a:r>
              <a:rPr lang="uk-UA" dirty="0" smtClean="0"/>
              <a:t>а) синтез-газ; б) болотний газ; в) чадний газ; г) природний газ.</a:t>
            </a:r>
          </a:p>
          <a:p>
            <a:pPr marL="0" indent="0" algn="just">
              <a:buNone/>
            </a:pPr>
            <a:r>
              <a:rPr lang="uk-UA" b="1" dirty="0" smtClean="0"/>
              <a:t>	10. Фізичні властивості метану:</a:t>
            </a:r>
          </a:p>
          <a:p>
            <a:pPr marL="0" indent="0" algn="just">
              <a:buNone/>
            </a:pPr>
            <a:r>
              <a:rPr lang="uk-UA" dirty="0" smtClean="0"/>
              <a:t>а) газ без запаху; б) газ; в) рідина; г) рідина без запаху.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Відповіді до тестів: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25474"/>
              </p:ext>
            </p:extLst>
          </p:nvPr>
        </p:nvGraphicFramePr>
        <p:xfrm>
          <a:off x="2108200" y="5577840"/>
          <a:ext cx="8128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42245941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740071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36082019"/>
                    </a:ext>
                  </a:extLst>
                </a:gridCol>
                <a:gridCol w="728617">
                  <a:extLst>
                    <a:ext uri="{9D8B030D-6E8A-4147-A177-3AD203B41FA5}">
                      <a16:colId xmlns="" xmlns:a16="http://schemas.microsoft.com/office/drawing/2014/main" val="3319914590"/>
                    </a:ext>
                  </a:extLst>
                </a:gridCol>
                <a:gridCol w="896983">
                  <a:extLst>
                    <a:ext uri="{9D8B030D-6E8A-4147-A177-3AD203B41FA5}">
                      <a16:colId xmlns="" xmlns:a16="http://schemas.microsoft.com/office/drawing/2014/main" val="19123282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16296018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7238833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76650357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8575757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798191251"/>
                    </a:ext>
                  </a:extLst>
                </a:gridCol>
              </a:tblGrid>
              <a:tr h="2675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822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4319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1. Будова</a:t>
            </a:r>
          </a:p>
          <a:p>
            <a:r>
              <a:rPr lang="uk-UA" sz="2800" dirty="0" smtClean="0"/>
              <a:t>2. Ізомерія</a:t>
            </a:r>
          </a:p>
          <a:p>
            <a:r>
              <a:rPr lang="uk-UA" sz="2800" dirty="0" smtClean="0"/>
              <a:t>3. Номенклатура</a:t>
            </a:r>
          </a:p>
          <a:p>
            <a:r>
              <a:rPr lang="uk-UA" sz="2800" dirty="0" smtClean="0"/>
              <a:t>4. Методи добування</a:t>
            </a:r>
          </a:p>
          <a:p>
            <a:r>
              <a:rPr lang="uk-UA" sz="2800" dirty="0" smtClean="0"/>
              <a:t>5. Фізичні властивості</a:t>
            </a:r>
          </a:p>
          <a:p>
            <a:r>
              <a:rPr lang="uk-UA" sz="2800" dirty="0"/>
              <a:t>6</a:t>
            </a:r>
            <a:r>
              <a:rPr lang="uk-UA" sz="2800" dirty="0" smtClean="0"/>
              <a:t>. Хімічні властивості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27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isted.edu.vn.ua/media/images/Reznik/him9_vuglevodni/u02.files/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6" y="663575"/>
            <a:ext cx="70580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896" y="120134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800080"/>
                </a:solidFill>
                <a:latin typeface="Times New Roman" panose="02020603050405020304" pitchFamily="18" charset="0"/>
              </a:rPr>
              <a:t>Застосування метану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26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ЛІТЕРАТУРИ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Ю. </a:t>
            </a:r>
            <a:r>
              <a:rPr lang="uk-UA" dirty="0" err="1" smtClean="0"/>
              <a:t>Устинюк</a:t>
            </a:r>
            <a:r>
              <a:rPr lang="uk-UA" dirty="0" smtClean="0"/>
              <a:t>. Світ хімії. Лекції по органічній хімії. Частина 2. Хімія вуглеводнів. Алкани, алкени, алкіни та </a:t>
            </a:r>
            <a:r>
              <a:rPr lang="uk-UA" dirty="0" err="1" smtClean="0"/>
              <a:t>дієни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uk-UA" dirty="0" smtClean="0"/>
              <a:t>Петров </a:t>
            </a:r>
            <a:r>
              <a:rPr lang="uk-UA" dirty="0" err="1" smtClean="0"/>
              <a:t>Ал</a:t>
            </a:r>
            <a:r>
              <a:rPr lang="uk-UA" dirty="0" smtClean="0"/>
              <a:t>. А. Хімія алканів</a:t>
            </a:r>
          </a:p>
          <a:p>
            <a:pPr marL="457200" indent="-457200">
              <a:buAutoNum type="arabicPeriod"/>
            </a:pPr>
            <a:r>
              <a:rPr lang="uk-UA" dirty="0" err="1" smtClean="0"/>
              <a:t>Хейнс</a:t>
            </a:r>
            <a:r>
              <a:rPr lang="uk-UA" dirty="0" smtClean="0"/>
              <a:t> А. Методи окислення органічних сполук. Алкани, алкени, алкіни та арени.</a:t>
            </a:r>
          </a:p>
          <a:p>
            <a:pPr marL="457200" indent="-457200">
              <a:buAutoNum type="arabicPeriod"/>
            </a:pPr>
            <a:r>
              <a:rPr lang="uk-UA" dirty="0" smtClean="0"/>
              <a:t>М. </a:t>
            </a:r>
            <a:r>
              <a:rPr lang="uk-UA" dirty="0" err="1" smtClean="0"/>
              <a:t>Фізер</a:t>
            </a:r>
            <a:r>
              <a:rPr lang="uk-UA" dirty="0" smtClean="0"/>
              <a:t>, Л. </a:t>
            </a:r>
            <a:r>
              <a:rPr lang="uk-UA" dirty="0" err="1" smtClean="0"/>
              <a:t>Фізер</a:t>
            </a:r>
            <a:r>
              <a:rPr lang="uk-UA" dirty="0" smtClean="0"/>
              <a:t>. Органічна хімія</a:t>
            </a:r>
          </a:p>
          <a:p>
            <a:pPr marL="457200" indent="-457200">
              <a:buAutoNum type="arabicPeriod"/>
            </a:pPr>
            <a:r>
              <a:rPr lang="uk-UA" dirty="0" err="1" smtClean="0"/>
              <a:t>Кононський</a:t>
            </a:r>
            <a:r>
              <a:rPr lang="uk-UA" dirty="0" smtClean="0"/>
              <a:t> О. І. Органічна хімія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84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13800" b="1" i="1" dirty="0" smtClean="0"/>
              <a:t>АЛКАНИ</a:t>
            </a:r>
            <a:endParaRPr lang="uk-UA" sz="13800" b="1" i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915128" y="3956279"/>
            <a:ext cx="7596451" cy="1440911"/>
          </a:xfrm>
        </p:spPr>
        <p:txBody>
          <a:bodyPr>
            <a:normAutofit/>
          </a:bodyPr>
          <a:lstStyle/>
          <a:p>
            <a:pPr algn="r"/>
            <a:r>
              <a:rPr lang="uk-UA" sz="2600" dirty="0"/>
              <a:t>Алкани, насичені вуглеводні -- насичені ациклічні вуглеводні, що мають загальну формулу </a:t>
            </a:r>
            <a:r>
              <a:rPr lang="en-US" sz="2600" dirty="0"/>
              <a:t>C</a:t>
            </a:r>
            <a:r>
              <a:rPr lang="en-US" sz="2600" baseline="-25000" dirty="0"/>
              <a:t>n</a:t>
            </a:r>
            <a:r>
              <a:rPr lang="en-US" sz="2600" dirty="0"/>
              <a:t>H</a:t>
            </a:r>
            <a:r>
              <a:rPr lang="en-US" sz="2600" baseline="-25000" dirty="0"/>
              <a:t>2n+2</a:t>
            </a:r>
            <a:r>
              <a:rPr lang="en-US" sz="2600" dirty="0"/>
              <a:t>, </a:t>
            </a:r>
            <a:r>
              <a:rPr lang="uk-UA" sz="2600" dirty="0"/>
              <a:t>їх також називають </a:t>
            </a:r>
            <a:r>
              <a:rPr lang="uk-UA" sz="2600" i="1" dirty="0"/>
              <a:t>парафінами</a:t>
            </a:r>
            <a:r>
              <a:rPr lang="uk-UA" sz="2600" dirty="0"/>
              <a:t>.</a:t>
            </a:r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64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601200" cy="1485900"/>
          </a:xfrm>
        </p:spPr>
        <p:txBody>
          <a:bodyPr/>
          <a:lstStyle/>
          <a:p>
            <a:r>
              <a:rPr lang="uk-UA" dirty="0" smtClean="0"/>
              <a:t>БУДОВА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398" y="1047750"/>
            <a:ext cx="7823200" cy="346165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Кожен </a:t>
            </a:r>
            <a:r>
              <a:rPr lang="uk-UA" dirty="0"/>
              <a:t>атом Карбону в алканах перебуває в стані </a:t>
            </a:r>
            <a:r>
              <a:rPr lang="en-US" dirty="0"/>
              <a:t>sp</a:t>
            </a:r>
            <a:r>
              <a:rPr lang="en-US" baseline="30000" dirty="0"/>
              <a:t>3</a:t>
            </a:r>
            <a:r>
              <a:rPr lang="en-US" dirty="0"/>
              <a:t>-</a:t>
            </a:r>
            <a:r>
              <a:rPr lang="uk-UA" dirty="0"/>
              <a:t>гібридизації й утворює чотири </a:t>
            </a:r>
            <a:r>
              <a:rPr lang="el-GR" dirty="0"/>
              <a:t>σ-</a:t>
            </a:r>
            <a:r>
              <a:rPr lang="uk-UA" dirty="0"/>
              <a:t>зв’язки С-С або </a:t>
            </a:r>
            <a:r>
              <a:rPr lang="uk-UA" dirty="0" smtClean="0"/>
              <a:t>С-Н, </a:t>
            </a:r>
            <a:r>
              <a:rPr lang="uk-UA" dirty="0"/>
              <a:t>кути між якими дорівнюють 109,5°. Завдяки такій орієнтації зв’язки від одного атома Карбону в алканах спрямовані до вершин тетраедра. Довжина зв’язку С-С в алканах дорівнює 0,154 нм, енергія зв’язку — 354 </a:t>
            </a:r>
            <a:r>
              <a:rPr lang="uk-UA" dirty="0" err="1"/>
              <a:t>кДж</a:t>
            </a:r>
            <a:r>
              <a:rPr lang="uk-UA" dirty="0"/>
              <a:t>/моль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 smtClean="0"/>
              <a:t>	Атом </a:t>
            </a:r>
            <a:r>
              <a:rPr lang="uk-UA" dirty="0"/>
              <a:t>Карбону утворює </a:t>
            </a:r>
            <a:r>
              <a:rPr lang="el-GR" dirty="0"/>
              <a:t>σ-</a:t>
            </a:r>
            <a:r>
              <a:rPr lang="uk-UA" dirty="0"/>
              <a:t>зв’язок за рахунок перекривання гібридних орбіталей (</a:t>
            </a:r>
            <a:r>
              <a:rPr lang="en-US" dirty="0"/>
              <a:t>s</a:t>
            </a:r>
            <a:r>
              <a:rPr lang="uk-UA" dirty="0"/>
              <a:t>р</a:t>
            </a:r>
            <a:r>
              <a:rPr lang="uk-UA" baseline="30000" dirty="0"/>
              <a:t>3</a:t>
            </a:r>
            <a:r>
              <a:rPr lang="uk-UA" dirty="0"/>
              <a:t>-, </a:t>
            </a:r>
            <a:r>
              <a:rPr lang="en-US" dirty="0"/>
              <a:t>s</a:t>
            </a:r>
            <a:r>
              <a:rPr lang="uk-UA" dirty="0"/>
              <a:t>р</a:t>
            </a:r>
            <a:r>
              <a:rPr lang="uk-UA" baseline="30000" dirty="0"/>
              <a:t>2</a:t>
            </a:r>
            <a:r>
              <a:rPr lang="uk-UA" dirty="0"/>
              <a:t>- або </a:t>
            </a:r>
            <a:r>
              <a:rPr lang="en-US" dirty="0"/>
              <a:t>s</a:t>
            </a:r>
            <a:r>
              <a:rPr lang="uk-UA" dirty="0"/>
              <a:t>р-атомних орбіталей) з гібридними орбіталями іншого атома Карбону або будь-якими орбіталями атомів інших елементів. Перекривання здійснюється таким чином, що область максимальної електронної густини зосереджується в просторі між ядрами на прямій, що з’єднує центри атомів. Таке перекривання виявляється найбільш ефективним, а </a:t>
            </a:r>
            <a:r>
              <a:rPr lang="el-GR" dirty="0"/>
              <a:t>σ</a:t>
            </a:r>
            <a:r>
              <a:rPr lang="uk-UA" dirty="0" smtClean="0"/>
              <a:t>-зв’язки</a:t>
            </a:r>
            <a:r>
              <a:rPr lang="uk-UA" dirty="0"/>
              <a:t>, які при цьому виникають, — найбільш міцними.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89" y="4327836"/>
            <a:ext cx="1982016" cy="1966770"/>
          </a:xfrm>
          <a:prstGeom prst="rect">
            <a:avLst/>
          </a:prstGeom>
        </p:spPr>
      </p:pic>
      <p:pic>
        <p:nvPicPr>
          <p:cNvPr id="1032" name="Picture 8" descr="Картинка 7 из 5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8" y="89535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499570" y="3783568"/>
            <a:ext cx="1574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Болотний газ</a:t>
            </a:r>
            <a:endParaRPr lang="uk-UA" dirty="0"/>
          </a:p>
        </p:txBody>
      </p:sp>
      <p:pic>
        <p:nvPicPr>
          <p:cNvPr id="2050" name="Picture 2" descr="https://i2.wp.com/alevelchemistry.co.uk/wp-content/uploads/2018/11/Alkanes-1.jpg?resize=825%2C226&amp;is-pending-load=1#038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509407"/>
            <a:ext cx="769619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0585" y="1268760"/>
            <a:ext cx="11411415" cy="12241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3100" dirty="0" smtClean="0"/>
              <a:t>У цьому ряді кожний наступний вуглеводень відрізняється від попереднього наявністю в складі молекули однієї і тієї самої групи атомів CH</a:t>
            </a:r>
            <a:r>
              <a:rPr lang="uk-UA" sz="3100" baseline="-25000" dirty="0" smtClean="0"/>
              <a:t>2</a:t>
            </a:r>
            <a:r>
              <a:rPr lang="uk-UA" sz="3100" dirty="0" smtClean="0"/>
              <a:t>.</a:t>
            </a:r>
            <a:endParaRPr lang="uk-UA" sz="31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9339" y="0"/>
            <a:ext cx="7992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Гомологічний ряд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" name="Picture 6" descr="ÐÐ°ÑÑÐ¸Ð½ÐºÐ¸ Ð¿Ð¾ Ð·Ð°Ð¿ÑÐ¾ÑÑ Ð³Ð¾Ð¼Ð¾Ð»Ð¾Ð³ÑÑÐ½Ð¸Ð¹ ÑÑÐ´ Ð°Ð»ÐºÐ°Ð½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070" y="2564904"/>
            <a:ext cx="8496944" cy="4139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2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82748"/>
          </a:xfrm>
        </p:spPr>
        <p:txBody>
          <a:bodyPr/>
          <a:lstStyle/>
          <a:p>
            <a:r>
              <a:rPr lang="uk-UA" dirty="0" smtClean="0"/>
              <a:t>ІЗОМЕРІЯ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76400"/>
            <a:ext cx="9601200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uk-UA" dirty="0" smtClean="0"/>
              <a:t>Для алканів характерна ізомерія карбонового скелету. Структурна ізомерія насичених вуглеводнів починається з бутану (2 ізомери, у пентану 3 ізомери).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29" y="4687972"/>
            <a:ext cx="6490742" cy="1392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97" y="2590777"/>
            <a:ext cx="7524206" cy="15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НОМЕНКЛАТУРА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19793"/>
            <a:ext cx="9601200" cy="4820195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1</a:t>
            </a:r>
            <a:r>
              <a:rPr lang="uk-UA" dirty="0"/>
              <a:t>) </a:t>
            </a:r>
            <a:r>
              <a:rPr lang="en-US" dirty="0" smtClean="0"/>
              <a:t>C</a:t>
            </a:r>
            <a:r>
              <a:rPr lang="uk-UA" dirty="0" err="1" smtClean="0"/>
              <a:t>истематична</a:t>
            </a:r>
            <a:r>
              <a:rPr lang="uk-UA" dirty="0" smtClean="0"/>
              <a:t> </a:t>
            </a:r>
            <a:r>
              <a:rPr lang="uk-UA" dirty="0"/>
              <a:t>або міжнародна (вибирають найдовший карбоновий ланцюг і позначають його цифрами, потім розглядають замісники і проводять нумерацію з того боку, де </a:t>
            </a:r>
            <a:r>
              <a:rPr lang="uk-UA" dirty="0" smtClean="0"/>
              <a:t>найближче розташовані замісники, </a:t>
            </a:r>
            <a:r>
              <a:rPr lang="uk-UA" dirty="0"/>
              <a:t>перелічують замісники в алфавітному порядку</a:t>
            </a:r>
            <a:r>
              <a:rPr lang="uk-UA" dirty="0" smtClean="0"/>
              <a:t>);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ru-RU" dirty="0" smtClean="0"/>
              <a:t>2,2-диметилгексан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uk-UA" dirty="0" smtClean="0"/>
              <a:t>2) історична (тривіальна – метан);</a:t>
            </a:r>
          </a:p>
          <a:p>
            <a:pPr marL="0" indent="0" algn="just">
              <a:buNone/>
            </a:pPr>
            <a:r>
              <a:rPr lang="uk-UA" dirty="0" smtClean="0"/>
              <a:t>	3) раціональна (насичені вуглеводні розглядають як похідні метану).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52" y="2956362"/>
            <a:ext cx="5372092" cy="11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944" y="12700"/>
            <a:ext cx="5603056" cy="74730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МЕТОДИ ДОБУВАННЯ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699" y="565880"/>
            <a:ext cx="7810501" cy="48344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uk-UA" sz="1600" b="1" dirty="0" smtClean="0"/>
              <a:t>Лабораторні методи одержання алканів:</a:t>
            </a:r>
          </a:p>
          <a:p>
            <a:pPr marL="0" indent="0">
              <a:buNone/>
            </a:pPr>
            <a:r>
              <a:rPr lang="uk-UA" sz="1600" dirty="0" smtClean="0"/>
              <a:t>	а) </a:t>
            </a:r>
            <a:r>
              <a:rPr lang="uk-UA" sz="1600" dirty="0" smtClean="0">
                <a:solidFill>
                  <a:schemeClr val="tx1"/>
                </a:solidFill>
              </a:rPr>
              <a:t>відновлення галогенопохідних насичених вуглеводнів                                                                                                                                                                               воднем при наявності каталізатора;</a:t>
            </a:r>
          </a:p>
          <a:p>
            <a:pPr marL="0" indent="0" algn="just">
              <a:buNone/>
            </a:pPr>
            <a:r>
              <a:rPr lang="uk-UA" sz="1600" dirty="0" smtClean="0"/>
              <a:t>	</a:t>
            </a:r>
          </a:p>
          <a:p>
            <a:pPr marL="0" indent="0" algn="just">
              <a:buNone/>
            </a:pPr>
            <a:r>
              <a:rPr lang="uk-UA" sz="1600" dirty="0"/>
              <a:t>	</a:t>
            </a:r>
            <a:r>
              <a:rPr lang="uk-UA" sz="1600" dirty="0" smtClean="0"/>
              <a:t>б) гідрування ненасичених вуглеводнів;</a:t>
            </a:r>
          </a:p>
          <a:p>
            <a:pPr marL="0" indent="0" algn="just">
              <a:buNone/>
            </a:pPr>
            <a:endParaRPr lang="uk-UA" sz="1600" dirty="0" smtClean="0"/>
          </a:p>
          <a:p>
            <a:pPr marL="0" indent="0" algn="just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	в) взаємодія галогенопохідних насичених вуглеводнів                                                                                                                                                                                                  з металічним натрієм (реакція </a:t>
            </a:r>
            <a:r>
              <a:rPr lang="uk-UA" sz="1600" dirty="0" err="1" smtClean="0"/>
              <a:t>Вюрца</a:t>
            </a:r>
            <a:r>
              <a:rPr lang="uk-UA" sz="1600" dirty="0" smtClean="0"/>
              <a:t>):</a:t>
            </a:r>
          </a:p>
          <a:p>
            <a:pPr marL="0" indent="0" algn="just">
              <a:buNone/>
            </a:pPr>
            <a:endParaRPr lang="uk-UA" sz="1600" dirty="0" smtClean="0"/>
          </a:p>
          <a:p>
            <a:pPr marL="0" indent="0" algn="just">
              <a:buNone/>
            </a:pPr>
            <a:endParaRPr lang="uk-UA" sz="1600" dirty="0" smtClean="0"/>
          </a:p>
          <a:p>
            <a:pPr marL="0" indent="0" algn="just">
              <a:buNone/>
            </a:pPr>
            <a:endParaRPr lang="uk-UA" sz="1600" dirty="0" smtClean="0"/>
          </a:p>
          <a:p>
            <a:pPr marL="0" indent="0" algn="just">
              <a:buNone/>
            </a:pPr>
            <a:endParaRPr lang="uk-UA" sz="1600" dirty="0" smtClean="0"/>
          </a:p>
          <a:p>
            <a:pPr marL="0" indent="0" algn="just">
              <a:buNone/>
            </a:pPr>
            <a:r>
              <a:rPr lang="uk-UA" sz="1600" dirty="0" smtClean="0"/>
              <a:t>	г) сплавляння солей карбонових кислот з лугами (синтез Дюма);</a:t>
            </a:r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60" y="2214352"/>
            <a:ext cx="3423680" cy="659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69" y="3506351"/>
            <a:ext cx="5008948" cy="1365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63" y="4923125"/>
            <a:ext cx="3010320" cy="7049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0052" y="1189976"/>
            <a:ext cx="32946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CH</a:t>
            </a:r>
            <a:r>
              <a:rPr lang="en-US" sz="2000" baseline="-25000" dirty="0">
                <a:solidFill>
                  <a:schemeClr val="tx2"/>
                </a:solidFill>
              </a:rPr>
              <a:t>3</a:t>
            </a:r>
            <a:r>
              <a:rPr lang="en-US" sz="2000" dirty="0">
                <a:solidFill>
                  <a:schemeClr val="tx2"/>
                </a:solidFill>
              </a:rPr>
              <a:t>–I + H</a:t>
            </a:r>
            <a:r>
              <a:rPr lang="en-US" sz="2000" baseline="-25000" dirty="0">
                <a:solidFill>
                  <a:schemeClr val="tx2"/>
                </a:solidFill>
              </a:rPr>
              <a:t>2</a:t>
            </a:r>
            <a:r>
              <a:rPr lang="en-US" sz="2000" dirty="0">
                <a:solidFill>
                  <a:schemeClr val="tx2"/>
                </a:solidFill>
              </a:rPr>
              <a:t> → CH</a:t>
            </a:r>
            <a:r>
              <a:rPr lang="en-US" sz="2000" baseline="-25000" dirty="0">
                <a:solidFill>
                  <a:schemeClr val="tx2"/>
                </a:solidFill>
              </a:rPr>
              <a:t>4</a:t>
            </a:r>
            <a:r>
              <a:rPr lang="en-US" sz="2000" dirty="0">
                <a:solidFill>
                  <a:schemeClr val="tx2"/>
                </a:solidFill>
              </a:rPr>
              <a:t> + HI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CH</a:t>
            </a:r>
            <a:r>
              <a:rPr lang="en-US" sz="2000" baseline="-25000" dirty="0">
                <a:solidFill>
                  <a:schemeClr val="tx2"/>
                </a:solidFill>
              </a:rPr>
              <a:t>3</a:t>
            </a:r>
            <a:r>
              <a:rPr lang="en-US" sz="2000" dirty="0">
                <a:solidFill>
                  <a:schemeClr val="tx2"/>
                </a:solidFill>
              </a:rPr>
              <a:t>–I + HI → CH</a:t>
            </a:r>
            <a:r>
              <a:rPr lang="en-US" sz="2000" baseline="-25000" dirty="0">
                <a:solidFill>
                  <a:schemeClr val="tx2"/>
                </a:solidFill>
              </a:rPr>
              <a:t>4</a:t>
            </a:r>
            <a:r>
              <a:rPr lang="en-US" sz="2000" dirty="0">
                <a:solidFill>
                  <a:schemeClr val="tx2"/>
                </a:solidFill>
              </a:rPr>
              <a:t> + I</a:t>
            </a:r>
            <a:r>
              <a:rPr lang="en-US" sz="2000" baseline="-25000" dirty="0">
                <a:solidFill>
                  <a:schemeClr val="tx2"/>
                </a:solidFill>
              </a:rPr>
              <a:t>2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4380" y="5275599"/>
            <a:ext cx="3077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sz="1600" b="1" dirty="0" smtClean="0">
                <a:solidFill>
                  <a:schemeClr val="tx2"/>
                </a:solidFill>
              </a:rPr>
              <a:t>Промислові</a:t>
            </a:r>
            <a:r>
              <a:rPr lang="uk-UA" sz="2400" dirty="0" smtClean="0">
                <a:solidFill>
                  <a:schemeClr val="tx2"/>
                </a:solidFill>
              </a:rPr>
              <a:t> </a:t>
            </a:r>
            <a:r>
              <a:rPr lang="uk-UA" sz="1600" b="1" dirty="0" smtClean="0">
                <a:solidFill>
                  <a:schemeClr val="tx2"/>
                </a:solidFill>
              </a:rPr>
              <a:t>методи одержання: </a:t>
            </a:r>
            <a:endParaRPr lang="uk-UA" sz="16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6388" y="5707647"/>
            <a:ext cx="3361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sz="1600" dirty="0" smtClean="0">
                <a:solidFill>
                  <a:schemeClr val="tx2"/>
                </a:solidFill>
              </a:rPr>
              <a:t>1. Добування алканів з нафти і газу.</a:t>
            </a:r>
            <a:endParaRPr lang="uk-UA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6388" y="6139695"/>
            <a:ext cx="4091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600" dirty="0" smtClean="0">
                <a:solidFill>
                  <a:schemeClr val="tx2"/>
                </a:solidFill>
              </a:rPr>
              <a:t>2. Гідрування вугілля (метод Ф. </a:t>
            </a:r>
            <a:r>
              <a:rPr lang="uk-UA" sz="1600" dirty="0" err="1" smtClean="0">
                <a:solidFill>
                  <a:schemeClr val="tx2"/>
                </a:solidFill>
              </a:rPr>
              <a:t>Бергіуса</a:t>
            </a:r>
            <a:r>
              <a:rPr lang="uk-UA" sz="1600" dirty="0" smtClean="0">
                <a:solidFill>
                  <a:schemeClr val="tx2"/>
                </a:solidFill>
              </a:rPr>
              <a:t>):</a:t>
            </a:r>
            <a:endParaRPr lang="uk-UA" sz="16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1856" y="6139695"/>
            <a:ext cx="282872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nC</a:t>
            </a:r>
            <a:r>
              <a:rPr lang="en-US" sz="2000" dirty="0">
                <a:solidFill>
                  <a:schemeClr val="tx2"/>
                </a:solidFill>
              </a:rPr>
              <a:t> + (n+1)H</a:t>
            </a:r>
            <a:r>
              <a:rPr lang="en-US" sz="2000" baseline="-25000" dirty="0">
                <a:solidFill>
                  <a:schemeClr val="tx2"/>
                </a:solidFill>
              </a:rPr>
              <a:t>2</a:t>
            </a:r>
            <a:r>
              <a:rPr lang="en-US" sz="2000" dirty="0">
                <a:solidFill>
                  <a:schemeClr val="tx2"/>
                </a:solidFill>
              </a:rPr>
              <a:t> → C</a:t>
            </a:r>
            <a:r>
              <a:rPr lang="en-US" sz="2000" baseline="-25000" dirty="0">
                <a:solidFill>
                  <a:schemeClr val="tx2"/>
                </a:solidFill>
              </a:rPr>
              <a:t>n</a:t>
            </a:r>
            <a:r>
              <a:rPr lang="en-US" sz="2000" dirty="0">
                <a:solidFill>
                  <a:schemeClr val="tx2"/>
                </a:solidFill>
              </a:rPr>
              <a:t>H</a:t>
            </a:r>
            <a:r>
              <a:rPr lang="en-US" sz="2000" baseline="-25000" dirty="0">
                <a:solidFill>
                  <a:schemeClr val="tx2"/>
                </a:solidFill>
              </a:rPr>
              <a:t>2n+2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1564" y="901678"/>
            <a:ext cx="294629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Основні природні джерела алканів — нафта й природний газ. Різні фракції нафти містять алкани від С</a:t>
            </a:r>
            <a:r>
              <a:rPr lang="uk-UA" baseline="-25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baseline="-25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до С</a:t>
            </a:r>
            <a:r>
              <a:rPr lang="uk-UA" baseline="-25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baseline="-25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Природний газ складається з метану (95 %) з домішкою етану та пропану.</a:t>
            </a:r>
            <a:endParaRPr lang="uk-UA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Результат пошуку зображень за запитом alka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71" y="3275988"/>
            <a:ext cx="294629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882"/>
            <a:ext cx="4533900" cy="112361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ФІЗИЧНІ ВЛАСТИВОСТІ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473200"/>
            <a:ext cx="3797300" cy="358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 smtClean="0"/>
              <a:t>У звичайних умовах:</a:t>
            </a:r>
          </a:p>
          <a:p>
            <a:pPr marL="0" indent="0" algn="just">
              <a:buNone/>
            </a:pPr>
            <a:r>
              <a:rPr lang="uk-UA" sz="1800" b="1" dirty="0" smtClean="0"/>
              <a:t>С</a:t>
            </a:r>
            <a:r>
              <a:rPr lang="uk-UA" sz="1800" b="1" baseline="-25000" dirty="0" smtClean="0"/>
              <a:t>1</a:t>
            </a:r>
            <a:r>
              <a:rPr lang="uk-UA" sz="1800" b="1" dirty="0" smtClean="0"/>
              <a:t>- С</a:t>
            </a:r>
            <a:r>
              <a:rPr lang="uk-UA" sz="1800" b="1" baseline="-25000" dirty="0" smtClean="0"/>
              <a:t>4</a:t>
            </a:r>
            <a:r>
              <a:rPr lang="uk-UA" sz="1800" b="1" dirty="0" smtClean="0"/>
              <a:t> - гази</a:t>
            </a:r>
          </a:p>
          <a:p>
            <a:pPr marL="0" indent="0" algn="just">
              <a:buNone/>
            </a:pPr>
            <a:r>
              <a:rPr lang="uk-UA" sz="1800" b="1" dirty="0" smtClean="0"/>
              <a:t>С</a:t>
            </a:r>
            <a:r>
              <a:rPr lang="uk-UA" sz="1800" b="1" baseline="-25000" dirty="0" smtClean="0"/>
              <a:t>5</a:t>
            </a:r>
            <a:r>
              <a:rPr lang="uk-UA" sz="1800" b="1" dirty="0" smtClean="0"/>
              <a:t>- С</a:t>
            </a:r>
            <a:r>
              <a:rPr lang="uk-UA" sz="1800" b="1" baseline="-25000" dirty="0" smtClean="0"/>
              <a:t>15</a:t>
            </a:r>
            <a:r>
              <a:rPr lang="uk-UA" sz="1800" b="1" dirty="0" smtClean="0"/>
              <a:t> - рідини</a:t>
            </a:r>
          </a:p>
          <a:p>
            <a:pPr marL="0" indent="0" algn="just">
              <a:buNone/>
            </a:pPr>
            <a:r>
              <a:rPr lang="uk-UA" sz="1800" b="1" dirty="0" smtClean="0"/>
              <a:t>С</a:t>
            </a:r>
            <a:r>
              <a:rPr lang="uk-UA" sz="1800" b="1" baseline="-25000" dirty="0" smtClean="0"/>
              <a:t>16</a:t>
            </a:r>
            <a:r>
              <a:rPr lang="uk-UA" sz="1800" b="1" dirty="0" smtClean="0"/>
              <a:t> - тверді</a:t>
            </a:r>
          </a:p>
          <a:p>
            <a:pPr marL="0" indent="0" algn="just">
              <a:buNone/>
            </a:pPr>
            <a:r>
              <a:rPr lang="uk-UA" sz="1800" dirty="0" smtClean="0"/>
              <a:t>Температура плавлення та кипіння алканів, їх щільності збільшуються в гомологічному ряді зі зростанням молекулярної маси. Всі алкани легші за воду.</a:t>
            </a:r>
            <a:endParaRPr lang="uk-UA" sz="1800" dirty="0"/>
          </a:p>
        </p:txBody>
      </p:sp>
      <p:pic>
        <p:nvPicPr>
          <p:cNvPr id="4" name="Picture 2" descr="http://storinka.click/uploads/9-klas-khimija-butenko/9-klas-khimija-butenko-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160" y="82882"/>
            <a:ext cx="7433840" cy="39345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493330"/>
            <a:ext cx="12065000" cy="190821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Усі алкани являють собою безбарвні або білі речовини. Леткі вуглеводні мають характерний «бензиновий» запах. </a:t>
            </a:r>
            <a:br>
              <a:rPr lang="uk-UA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Вищі вуглеводні являють собою жирні на дотик м’які речовини, їхній типовий представник — парафін, з якого виготовляють свічі.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Алкани практично не розчинні у воді, тому що їхні молекули </a:t>
            </a:r>
            <a:r>
              <a:rPr lang="uk-UA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малополярні</a:t>
            </a:r>
            <a:r>
              <a:rPr lang="uk-UA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й не взаємодіють із молекулами води, вони добре розчиняються в </a:t>
            </a:r>
            <a:r>
              <a:rPr lang="uk-UA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неполярних органічних розчинниках, таких як </a:t>
            </a:r>
            <a:r>
              <a:rPr lang="uk-UA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тетрахлорметан</a:t>
            </a:r>
            <a:r>
              <a:rPr lang="uk-UA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бензол тощо. Рідкі алкани легко змішуються один з одним, є хорошими розчинниками.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9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291</TotalTime>
  <Words>272</Words>
  <Application>Microsoft Office PowerPoint</Application>
  <PresentationFormat>Широкоэкранный</PresentationFormat>
  <Paragraphs>156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Constantia</vt:lpstr>
      <vt:lpstr>Franklin Gothic Book</vt:lpstr>
      <vt:lpstr>Tahoma</vt:lpstr>
      <vt:lpstr>Times New Roman</vt:lpstr>
      <vt:lpstr>Crop</vt:lpstr>
      <vt:lpstr>Лекція 2 –Алкани</vt:lpstr>
      <vt:lpstr>ПЛАН РОБОТИ:</vt:lpstr>
      <vt:lpstr>АЛКАНИ</vt:lpstr>
      <vt:lpstr>БУДОВА</vt:lpstr>
      <vt:lpstr>Презентация PowerPoint</vt:lpstr>
      <vt:lpstr>ІЗОМЕРІЯ</vt:lpstr>
      <vt:lpstr>НОМЕНКЛАТУРА</vt:lpstr>
      <vt:lpstr>МЕТОДИ ДОБУВАННЯ</vt:lpstr>
      <vt:lpstr>ФІЗИЧНІ ВЛАСТИВОСТІ</vt:lpstr>
      <vt:lpstr>ХІМІЧНІ ВЛАСТИВОСТІ</vt:lpstr>
      <vt:lpstr>I. Реакції заміщення </vt:lpstr>
      <vt:lpstr>Презентация PowerPoint</vt:lpstr>
      <vt:lpstr>Презентация PowerPoint</vt:lpstr>
      <vt:lpstr>II. Реакції розщеплення </vt:lpstr>
      <vt:lpstr>Презентация PowerPoint</vt:lpstr>
      <vt:lpstr>Презентация PowerPoint</vt:lpstr>
      <vt:lpstr>ВИСНОВОК</vt:lpstr>
      <vt:lpstr>ТЕСТИ</vt:lpstr>
      <vt:lpstr>Презентация PowerPoint</vt:lpstr>
      <vt:lpstr>Презентация PowerPoint</vt:lpstr>
      <vt:lpstr>СПИСОК ЛІТЕРАТУРИ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домашнє  завдання з органічної хімії  Тема: Алкани та алкени</dc:title>
  <dc:creator>DANIEL</dc:creator>
  <cp:lastModifiedBy>kornet_mn</cp:lastModifiedBy>
  <cp:revision>38</cp:revision>
  <dcterms:created xsi:type="dcterms:W3CDTF">2018-04-27T16:23:09Z</dcterms:created>
  <dcterms:modified xsi:type="dcterms:W3CDTF">2020-02-06T10:17:57Z</dcterms:modified>
</cp:coreProperties>
</file>