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4"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77" r:id="rId14"/>
    <p:sldId id="278" r:id="rId15"/>
    <p:sldId id="268" r:id="rId16"/>
    <p:sldId id="269" r:id="rId17"/>
    <p:sldId id="270" r:id="rId18"/>
    <p:sldId id="271" r:id="rId19"/>
    <p:sldId id="272" r:id="rId20"/>
    <p:sldId id="273" r:id="rId21"/>
    <p:sldId id="274" r:id="rId22"/>
    <p:sldId id="275" r:id="rId23"/>
    <p:sldId id="276"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074DBAC-F750-4010-8C06-EC602AFEB793}" type="datetimeFigureOut">
              <a:rPr lang="ru-RU" smtClean="0"/>
              <a:t>13.11.2023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30197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074DBAC-F750-4010-8C06-EC602AFEB793}" type="datetimeFigureOut">
              <a:rPr lang="ru-RU" smtClean="0"/>
              <a:t>13.11.2023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219758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2074DBAC-F750-4010-8C06-EC602AFEB793}" type="datetimeFigureOut">
              <a:rPr lang="ru-RU" smtClean="0"/>
              <a:t>13.11.2023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47627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2074DBAC-F750-4010-8C06-EC602AFEB793}" type="datetimeFigureOut">
              <a:rPr lang="ru-RU" smtClean="0"/>
              <a:t>13.11.2023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3991E-0F55-4502-9519-002B99F72294}"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86895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074DBAC-F750-4010-8C06-EC602AFEB793}" type="datetimeFigureOut">
              <a:rPr lang="ru-RU" smtClean="0"/>
              <a:t>13.11.2023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3485844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74DBAC-F750-4010-8C06-EC602AFEB793}" type="datetimeFigureOut">
              <a:rPr lang="ru-RU" smtClean="0"/>
              <a:t>13.11.2023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510498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74DBAC-F750-4010-8C06-EC602AFEB793}" type="datetimeFigureOut">
              <a:rPr lang="ru-RU" smtClean="0"/>
              <a:t>13.11.2023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219786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074DBAC-F750-4010-8C06-EC602AFEB793}" type="datetimeFigureOut">
              <a:rPr lang="ru-RU" smtClean="0"/>
              <a:t>13.11.2023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3488616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074DBAC-F750-4010-8C06-EC602AFEB793}" type="datetimeFigureOut">
              <a:rPr lang="ru-RU" smtClean="0"/>
              <a:t>13.11.2023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3839587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2074DBAC-F750-4010-8C06-EC602AFEB793}" type="datetimeFigureOut">
              <a:rPr lang="ru-RU" smtClean="0"/>
              <a:t>13.11.2023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380913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074DBAC-F750-4010-8C06-EC602AFEB793}" type="datetimeFigureOut">
              <a:rPr lang="ru-RU" smtClean="0"/>
              <a:t>13.11.2023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35594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074DBAC-F750-4010-8C06-EC602AFEB793}" type="datetimeFigureOut">
              <a:rPr lang="ru-RU" smtClean="0"/>
              <a:t>13.11.2023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196177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074DBAC-F750-4010-8C06-EC602AFEB793}" type="datetimeFigureOut">
              <a:rPr lang="ru-RU" smtClean="0"/>
              <a:t>13.11.2023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145248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2074DBAC-F750-4010-8C06-EC602AFEB793}" type="datetimeFigureOut">
              <a:rPr lang="ru-RU" smtClean="0"/>
              <a:t>13.11.2023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379448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074DBAC-F750-4010-8C06-EC602AFEB793}" type="datetimeFigureOut">
              <a:rPr lang="ru-RU" smtClean="0"/>
              <a:t>13.11.2023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100654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2074DBAC-F750-4010-8C06-EC602AFEB793}" type="datetimeFigureOut">
              <a:rPr lang="ru-RU" smtClean="0"/>
              <a:t>13.11.2023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115198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074DBAC-F750-4010-8C06-EC602AFEB793}" type="datetimeFigureOut">
              <a:rPr lang="ru-RU" smtClean="0"/>
              <a:t>13.11.2023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43991E-0F55-4502-9519-002B99F72294}" type="slidenum">
              <a:rPr lang="ru-RU" smtClean="0"/>
              <a:t>‹№›</a:t>
            </a:fld>
            <a:endParaRPr lang="ru-RU"/>
          </a:p>
        </p:txBody>
      </p:sp>
    </p:spTree>
    <p:extLst>
      <p:ext uri="{BB962C8B-B14F-4D97-AF65-F5344CB8AC3E}">
        <p14:creationId xmlns:p14="http://schemas.microsoft.com/office/powerpoint/2010/main" val="271103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074DBAC-F750-4010-8C06-EC602AFEB793}" type="datetimeFigureOut">
              <a:rPr lang="ru-RU" smtClean="0"/>
              <a:t>13.11.2023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F43991E-0F55-4502-9519-002B99F72294}" type="slidenum">
              <a:rPr lang="ru-RU" smtClean="0"/>
              <a:t>‹№›</a:t>
            </a:fld>
            <a:endParaRPr lang="ru-RU"/>
          </a:p>
        </p:txBody>
      </p:sp>
    </p:spTree>
    <p:extLst>
      <p:ext uri="{BB962C8B-B14F-4D97-AF65-F5344CB8AC3E}">
        <p14:creationId xmlns:p14="http://schemas.microsoft.com/office/powerpoint/2010/main" val="3377505004"/>
      </p:ext>
    </p:extLst>
  </p:cSld>
  <p:clrMap bg1="dk1" tx1="lt1" bg2="dk2" tx2="lt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 id="2147484338" r:id="rId14"/>
    <p:sldLayoutId id="2147484339" r:id="rId15"/>
    <p:sldLayoutId id="2147484340" r:id="rId16"/>
    <p:sldLayoutId id="214748434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154954" y="1447800"/>
            <a:ext cx="10055589" cy="3329581"/>
          </a:xfrm>
        </p:spPr>
        <p:txBody>
          <a:bodyPr>
            <a:normAutofit/>
          </a:bodyPr>
          <a:lstStyle/>
          <a:p>
            <a:r>
              <a:rPr lang="uk-UA" sz="6600" b="1" dirty="0"/>
              <a:t>Тема 4. Понятійний апарат педагогічного дослідження </a:t>
            </a:r>
            <a:endParaRPr lang="ru-RU" sz="6600" dirty="0"/>
          </a:p>
        </p:txBody>
      </p:sp>
    </p:spTree>
    <p:extLst>
      <p:ext uri="{BB962C8B-B14F-4D97-AF65-F5344CB8AC3E}">
        <p14:creationId xmlns:p14="http://schemas.microsoft.com/office/powerpoint/2010/main" val="991442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b="1" dirty="0"/>
              <a:t>3. Мета та </a:t>
            </a:r>
            <a:r>
              <a:rPr lang="ru-RU" b="1" dirty="0" err="1"/>
              <a:t>завдання</a:t>
            </a:r>
            <a:r>
              <a:rPr lang="ru-RU" b="1" dirty="0"/>
              <a:t> </a:t>
            </a:r>
            <a:r>
              <a:rPr lang="ru-RU" b="1" dirty="0" err="1"/>
              <a:t>дослідження</a:t>
            </a:r>
            <a:r>
              <a:rPr lang="ru-RU" dirty="0"/>
              <a:t> </a:t>
            </a:r>
          </a:p>
        </p:txBody>
      </p:sp>
      <p:sp>
        <p:nvSpPr>
          <p:cNvPr id="8" name="Объект 7"/>
          <p:cNvSpPr>
            <a:spLocks noGrp="1"/>
          </p:cNvSpPr>
          <p:nvPr>
            <p:ph idx="1"/>
          </p:nvPr>
        </p:nvSpPr>
        <p:spPr/>
        <p:txBody>
          <a:bodyPr>
            <a:normAutofit/>
          </a:bodyPr>
          <a:lstStyle/>
          <a:p>
            <a:r>
              <a:rPr lang="ru-RU" dirty="0"/>
              <a:t>У </a:t>
            </a:r>
            <a:r>
              <a:rPr lang="uk-UA" dirty="0"/>
              <a:t>педагогіці</a:t>
            </a:r>
            <a:r>
              <a:rPr lang="ru-RU" dirty="0"/>
              <a:t> </a:t>
            </a:r>
            <a:r>
              <a:rPr lang="ru-RU" dirty="0" err="1"/>
              <a:t>удосконаленню</a:t>
            </a:r>
            <a:r>
              <a:rPr lang="ru-RU" dirty="0"/>
              <a:t> </a:t>
            </a:r>
            <a:r>
              <a:rPr lang="ru-RU" dirty="0" err="1"/>
              <a:t>підлягають</a:t>
            </a:r>
            <a:r>
              <a:rPr lang="ru-RU" dirty="0"/>
              <a:t> </a:t>
            </a:r>
            <a:r>
              <a:rPr lang="ru-RU" dirty="0" err="1"/>
              <a:t>такі</a:t>
            </a:r>
            <a:r>
              <a:rPr lang="ru-RU" dirty="0"/>
              <a:t> </a:t>
            </a:r>
            <a:r>
              <a:rPr lang="ru-RU" dirty="0" err="1"/>
              <a:t>аспекти</a:t>
            </a:r>
            <a:r>
              <a:rPr lang="ru-RU" dirty="0"/>
              <a:t> </a:t>
            </a:r>
            <a:r>
              <a:rPr lang="ru-RU" dirty="0" err="1"/>
              <a:t>діяльності</a:t>
            </a:r>
            <a:r>
              <a:rPr lang="ru-RU" dirty="0"/>
              <a:t>:</a:t>
            </a:r>
          </a:p>
          <a:p>
            <a:endParaRPr lang="ru-RU" dirty="0"/>
          </a:p>
          <a:p>
            <a:pPr algn="ctr">
              <a:buBlip>
                <a:blip r:embed="rId2"/>
              </a:buBlip>
            </a:pPr>
            <a:r>
              <a:rPr lang="ru-RU" dirty="0" err="1"/>
              <a:t>діагностика</a:t>
            </a:r>
            <a:r>
              <a:rPr lang="ru-RU" dirty="0"/>
              <a:t>, </a:t>
            </a:r>
          </a:p>
          <a:p>
            <a:pPr algn="ctr">
              <a:buBlip>
                <a:blip r:embed="rId2"/>
              </a:buBlip>
            </a:pPr>
            <a:r>
              <a:rPr lang="ru-RU" dirty="0" err="1"/>
              <a:t>прогнозування</a:t>
            </a:r>
            <a:r>
              <a:rPr lang="ru-RU" dirty="0"/>
              <a:t>, </a:t>
            </a:r>
          </a:p>
          <a:p>
            <a:pPr algn="ctr">
              <a:buBlip>
                <a:blip r:embed="rId2"/>
              </a:buBlip>
            </a:pPr>
            <a:r>
              <a:rPr lang="ru-RU" dirty="0" err="1"/>
              <a:t>профілактика</a:t>
            </a:r>
            <a:r>
              <a:rPr lang="ru-RU" dirty="0"/>
              <a:t>, </a:t>
            </a:r>
          </a:p>
          <a:p>
            <a:pPr algn="ctr">
              <a:buBlip>
                <a:blip r:embed="rId2"/>
              </a:buBlip>
            </a:pPr>
            <a:r>
              <a:rPr lang="uk-UA" dirty="0"/>
              <a:t>корекція, </a:t>
            </a:r>
          </a:p>
          <a:p>
            <a:pPr algn="ctr">
              <a:buBlip>
                <a:blip r:embed="rId2"/>
              </a:buBlip>
            </a:pPr>
            <a:r>
              <a:rPr lang="uk-UA" dirty="0"/>
              <a:t>відновлення, </a:t>
            </a:r>
          </a:p>
          <a:p>
            <a:pPr algn="ctr">
              <a:buBlip>
                <a:blip r:embed="rId2"/>
              </a:buBlip>
            </a:pPr>
            <a:r>
              <a:rPr lang="uk-UA" dirty="0"/>
              <a:t>формування, </a:t>
            </a:r>
          </a:p>
          <a:p>
            <a:pPr algn="ctr">
              <a:buBlip>
                <a:blip r:embed="rId2"/>
              </a:buBlip>
            </a:pPr>
            <a:r>
              <a:rPr lang="uk-UA" dirty="0"/>
              <a:t>розвиток</a:t>
            </a:r>
            <a:endParaRPr lang="ru-RU" dirty="0"/>
          </a:p>
        </p:txBody>
      </p:sp>
    </p:spTree>
    <p:extLst>
      <p:ext uri="{BB962C8B-B14F-4D97-AF65-F5344CB8AC3E}">
        <p14:creationId xmlns:p14="http://schemas.microsoft.com/office/powerpoint/2010/main" val="235549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3. Мета та </a:t>
            </a:r>
            <a:r>
              <a:rPr lang="ru-RU" b="1" dirty="0" err="1"/>
              <a:t>завдання</a:t>
            </a:r>
            <a:r>
              <a:rPr lang="ru-RU" b="1" dirty="0"/>
              <a:t> </a:t>
            </a:r>
            <a:r>
              <a:rPr lang="ru-RU" b="1" dirty="0" err="1"/>
              <a:t>дослідження</a:t>
            </a:r>
            <a:r>
              <a:rPr lang="ru-RU" dirty="0"/>
              <a:t> </a:t>
            </a:r>
            <a:br>
              <a:rPr lang="ru-RU" dirty="0"/>
            </a:br>
            <a:r>
              <a:rPr lang="ru-RU" b="1" dirty="0"/>
              <a:t>(</a:t>
            </a:r>
            <a:r>
              <a:rPr lang="ru-RU" b="1" dirty="0" err="1"/>
              <a:t>приклади</a:t>
            </a:r>
            <a:r>
              <a:rPr lang="ru-RU" b="1" dirty="0"/>
              <a:t>)</a:t>
            </a:r>
          </a:p>
        </p:txBody>
      </p:sp>
      <p:sp>
        <p:nvSpPr>
          <p:cNvPr id="3" name="Объект 2"/>
          <p:cNvSpPr>
            <a:spLocks noGrp="1"/>
          </p:cNvSpPr>
          <p:nvPr>
            <p:ph idx="1"/>
          </p:nvPr>
        </p:nvSpPr>
        <p:spPr/>
        <p:txBody>
          <a:bodyPr>
            <a:normAutofit/>
          </a:bodyPr>
          <a:lstStyle/>
          <a:p>
            <a:r>
              <a:rPr lang="uk-UA" sz="3200" dirty="0"/>
              <a:t>Мета </a:t>
            </a:r>
          </a:p>
          <a:p>
            <a:pPr algn="just"/>
            <a:r>
              <a:rPr lang="uk-UA" sz="3200" dirty="0"/>
              <a:t>« </a:t>
            </a:r>
            <a:r>
              <a:rPr lang="ru-RU" sz="3200" dirty="0" err="1"/>
              <a:t>Підвищити</a:t>
            </a:r>
            <a:r>
              <a:rPr lang="ru-RU" sz="3200" dirty="0"/>
              <a:t> </a:t>
            </a:r>
            <a:r>
              <a:rPr lang="ru-RU" sz="3200" dirty="0" err="1"/>
              <a:t>ефективність</a:t>
            </a:r>
            <a:r>
              <a:rPr lang="ru-RU" sz="3200" dirty="0"/>
              <a:t> </a:t>
            </a:r>
            <a:r>
              <a:rPr lang="ru-RU" sz="3200" dirty="0" err="1"/>
              <a:t>соціальної</a:t>
            </a:r>
            <a:r>
              <a:rPr lang="ru-RU" sz="3200" dirty="0"/>
              <a:t> </a:t>
            </a:r>
            <a:r>
              <a:rPr lang="ru-RU" sz="3200" dirty="0" err="1"/>
              <a:t>реабілітації</a:t>
            </a:r>
            <a:r>
              <a:rPr lang="ru-RU" sz="3200" dirty="0"/>
              <a:t> </a:t>
            </a:r>
            <a:r>
              <a:rPr lang="ru-RU" sz="3200" dirty="0" err="1"/>
              <a:t>дітей</a:t>
            </a:r>
            <a:r>
              <a:rPr lang="ru-RU" sz="3200" dirty="0"/>
              <a:t> </a:t>
            </a:r>
            <a:r>
              <a:rPr lang="ru-RU" sz="3200" dirty="0" err="1"/>
              <a:t>із</a:t>
            </a:r>
            <a:r>
              <a:rPr lang="ru-RU" sz="3200" dirty="0"/>
              <a:t> </a:t>
            </a:r>
            <a:r>
              <a:rPr lang="ru-RU" sz="3200" dirty="0" err="1"/>
              <a:t>затримкою</a:t>
            </a:r>
            <a:r>
              <a:rPr lang="ru-RU" sz="3200" dirty="0"/>
              <a:t> </a:t>
            </a:r>
            <a:r>
              <a:rPr lang="ru-RU" sz="3200" dirty="0" err="1"/>
              <a:t>психічного</a:t>
            </a:r>
            <a:r>
              <a:rPr lang="ru-RU" sz="3200" dirty="0"/>
              <a:t> </a:t>
            </a:r>
            <a:r>
              <a:rPr lang="ru-RU" sz="3200" dirty="0" err="1"/>
              <a:t>розвитку</a:t>
            </a:r>
            <a:r>
              <a:rPr lang="ru-RU" sz="3200" dirty="0"/>
              <a:t> на </a:t>
            </a:r>
            <a:r>
              <a:rPr lang="ru-RU" sz="3200" dirty="0" err="1"/>
              <a:t>підставі</a:t>
            </a:r>
            <a:r>
              <a:rPr lang="ru-RU" sz="3200" dirty="0"/>
              <a:t> </a:t>
            </a:r>
            <a:r>
              <a:rPr lang="ru-RU" sz="3200" dirty="0" err="1"/>
              <a:t>вивчення</a:t>
            </a:r>
            <a:r>
              <a:rPr lang="ru-RU" sz="3200" dirty="0"/>
              <a:t> </a:t>
            </a:r>
            <a:r>
              <a:rPr lang="ru-RU" sz="3200" dirty="0" err="1"/>
              <a:t>організації</a:t>
            </a:r>
            <a:r>
              <a:rPr lang="ru-RU" sz="3200" dirty="0"/>
              <a:t> </a:t>
            </a:r>
            <a:r>
              <a:rPr lang="ru-RU" sz="3200" dirty="0" err="1"/>
              <a:t>навчально-виховного</a:t>
            </a:r>
            <a:r>
              <a:rPr lang="ru-RU" sz="3200" dirty="0"/>
              <a:t> </a:t>
            </a:r>
            <a:r>
              <a:rPr lang="ru-RU" sz="3200" dirty="0" err="1"/>
              <a:t>процесу</a:t>
            </a:r>
            <a:r>
              <a:rPr lang="ru-RU" sz="3200" dirty="0"/>
              <a:t> в </a:t>
            </a:r>
            <a:r>
              <a:rPr lang="ru-RU" sz="3200" dirty="0" err="1"/>
              <a:t>загальноосвітній</a:t>
            </a:r>
            <a:r>
              <a:rPr lang="ru-RU" sz="3200" dirty="0"/>
              <a:t> </a:t>
            </a:r>
            <a:r>
              <a:rPr lang="ru-RU" sz="3200" dirty="0" err="1"/>
              <a:t>школі</a:t>
            </a:r>
            <a:r>
              <a:rPr lang="ru-RU" sz="3200" dirty="0"/>
              <a:t> </a:t>
            </a:r>
            <a:r>
              <a:rPr lang="uk-UA" sz="3200" dirty="0"/>
              <a:t>».</a:t>
            </a:r>
          </a:p>
          <a:p>
            <a:endParaRPr lang="uk-UA" sz="3200" dirty="0"/>
          </a:p>
          <a:p>
            <a:endParaRPr lang="ru-RU" sz="32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488" y="1700783"/>
            <a:ext cx="2198188" cy="4426535"/>
          </a:xfrm>
          <a:prstGeom prst="rect">
            <a:avLst/>
          </a:prstGeom>
        </p:spPr>
      </p:pic>
    </p:spTree>
    <p:extLst>
      <p:ext uri="{BB962C8B-B14F-4D97-AF65-F5344CB8AC3E}">
        <p14:creationId xmlns:p14="http://schemas.microsoft.com/office/powerpoint/2010/main" val="4020467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54952" y="330200"/>
            <a:ext cx="3401064" cy="1447800"/>
          </a:xfrm>
        </p:spPr>
        <p:txBody>
          <a:bodyPr/>
          <a:lstStyle/>
          <a:p>
            <a:r>
              <a:rPr lang="ru-RU" b="1" dirty="0"/>
              <a:t>Мета та </a:t>
            </a:r>
            <a:r>
              <a:rPr lang="ru-RU" b="1" dirty="0" err="1"/>
              <a:t>завдання</a:t>
            </a:r>
            <a:r>
              <a:rPr lang="ru-RU" b="1" dirty="0"/>
              <a:t> </a:t>
            </a:r>
            <a:r>
              <a:rPr lang="ru-RU" b="1" dirty="0" err="1"/>
              <a:t>дослідження</a:t>
            </a:r>
            <a:endParaRPr lang="ru-RU" dirty="0"/>
          </a:p>
        </p:txBody>
      </p:sp>
      <p:sp>
        <p:nvSpPr>
          <p:cNvPr id="5" name="Объект 4"/>
          <p:cNvSpPr>
            <a:spLocks noGrp="1"/>
          </p:cNvSpPr>
          <p:nvPr>
            <p:ph idx="1"/>
          </p:nvPr>
        </p:nvSpPr>
        <p:spPr>
          <a:xfrm>
            <a:off x="4821562" y="1946563"/>
            <a:ext cx="6391383" cy="4572000"/>
          </a:xfrm>
        </p:spPr>
        <p:txBody>
          <a:bodyPr>
            <a:normAutofit lnSpcReduction="10000"/>
          </a:bodyPr>
          <a:lstStyle/>
          <a:p>
            <a:r>
              <a:rPr lang="ru-RU" dirty="0" err="1"/>
              <a:t>Яким</a:t>
            </a:r>
            <a:r>
              <a:rPr lang="ru-RU" dirty="0"/>
              <a:t> чином </a:t>
            </a:r>
            <a:r>
              <a:rPr lang="ru-RU" dirty="0" err="1"/>
              <a:t>можна</a:t>
            </a:r>
            <a:r>
              <a:rPr lang="ru-RU" dirty="0"/>
              <a:t> </a:t>
            </a:r>
            <a:r>
              <a:rPr lang="ru-RU" dirty="0" err="1"/>
              <a:t>підвищити</a:t>
            </a:r>
            <a:r>
              <a:rPr lang="ru-RU" dirty="0"/>
              <a:t> </a:t>
            </a:r>
            <a:r>
              <a:rPr lang="ru-RU" dirty="0" err="1"/>
              <a:t>ефективність</a:t>
            </a:r>
            <a:r>
              <a:rPr lang="ru-RU" dirty="0"/>
              <a:t> </a:t>
            </a:r>
            <a:r>
              <a:rPr lang="ru-RU" dirty="0" err="1"/>
              <a:t>соціальної</a:t>
            </a:r>
            <a:r>
              <a:rPr lang="ru-RU" dirty="0"/>
              <a:t> </a:t>
            </a:r>
            <a:r>
              <a:rPr lang="ru-RU" dirty="0" err="1"/>
              <a:t>реабілітації</a:t>
            </a:r>
            <a:r>
              <a:rPr lang="ru-RU" dirty="0"/>
              <a:t> </a:t>
            </a:r>
            <a:r>
              <a:rPr lang="ru-RU" dirty="0" err="1"/>
              <a:t>дітей</a:t>
            </a:r>
            <a:r>
              <a:rPr lang="ru-RU" dirty="0"/>
              <a:t> </a:t>
            </a:r>
            <a:r>
              <a:rPr lang="ru-RU" dirty="0" err="1"/>
              <a:t>із</a:t>
            </a:r>
            <a:r>
              <a:rPr lang="ru-RU" dirty="0"/>
              <a:t> ЗПР через </a:t>
            </a:r>
            <a:r>
              <a:rPr lang="ru-RU" dirty="0" err="1"/>
              <a:t>вивчення</a:t>
            </a:r>
            <a:r>
              <a:rPr lang="ru-RU" dirty="0"/>
              <a:t> </a:t>
            </a:r>
            <a:r>
              <a:rPr lang="ru-RU" dirty="0" err="1"/>
              <a:t>організації</a:t>
            </a:r>
            <a:r>
              <a:rPr lang="ru-RU" dirty="0"/>
              <a:t> </a:t>
            </a:r>
            <a:r>
              <a:rPr lang="ru-RU" dirty="0" err="1"/>
              <a:t>навчально</a:t>
            </a:r>
            <a:r>
              <a:rPr lang="uk-UA" dirty="0"/>
              <a:t>-</a:t>
            </a:r>
            <a:r>
              <a:rPr lang="ru-RU" dirty="0" err="1"/>
              <a:t>виховного</a:t>
            </a:r>
            <a:r>
              <a:rPr lang="ru-RU" dirty="0"/>
              <a:t> </a:t>
            </a:r>
            <a:r>
              <a:rPr lang="ru-RU" dirty="0" err="1"/>
              <a:t>процесу</a:t>
            </a:r>
            <a:r>
              <a:rPr lang="ru-RU" dirty="0"/>
              <a:t>? </a:t>
            </a:r>
          </a:p>
          <a:p>
            <a:endParaRPr lang="uk-UA" dirty="0"/>
          </a:p>
          <a:p>
            <a:endParaRPr lang="uk-UA" dirty="0"/>
          </a:p>
          <a:p>
            <a:r>
              <a:rPr lang="ru-RU" dirty="0" err="1"/>
              <a:t>Мабуть</a:t>
            </a:r>
            <a:r>
              <a:rPr lang="ru-RU" dirty="0"/>
              <a:t>, тут </a:t>
            </a:r>
            <a:r>
              <a:rPr lang="ru-RU" dirty="0" err="1"/>
              <a:t>слід</a:t>
            </a:r>
            <a:r>
              <a:rPr lang="ru-RU" dirty="0"/>
              <a:t> </a:t>
            </a:r>
            <a:r>
              <a:rPr lang="ru-RU" dirty="0" err="1"/>
              <a:t>окреслити</a:t>
            </a:r>
            <a:r>
              <a:rPr lang="ru-RU" dirty="0"/>
              <a:t> </a:t>
            </a:r>
            <a:r>
              <a:rPr lang="ru-RU" dirty="0" err="1"/>
              <a:t>якісь</a:t>
            </a:r>
            <a:r>
              <a:rPr lang="ru-RU" dirty="0"/>
              <a:t> </a:t>
            </a:r>
            <a:r>
              <a:rPr lang="ru-RU" dirty="0" err="1"/>
              <a:t>засоби</a:t>
            </a:r>
            <a:r>
              <a:rPr lang="ru-RU" dirty="0"/>
              <a:t> </a:t>
            </a:r>
            <a:r>
              <a:rPr lang="ru-RU" dirty="0" err="1"/>
              <a:t>чи</a:t>
            </a:r>
            <a:r>
              <a:rPr lang="ru-RU" dirty="0"/>
              <a:t> </a:t>
            </a:r>
            <a:r>
              <a:rPr lang="ru-RU" dirty="0" err="1"/>
              <a:t>форми</a:t>
            </a:r>
            <a:r>
              <a:rPr lang="ru-RU" dirty="0"/>
              <a:t> </a:t>
            </a:r>
            <a:r>
              <a:rPr lang="ru-RU" dirty="0" err="1"/>
              <a:t>організації</a:t>
            </a:r>
            <a:r>
              <a:rPr lang="ru-RU" dirty="0"/>
              <a:t> </a:t>
            </a:r>
            <a:r>
              <a:rPr lang="ru-RU" dirty="0" err="1"/>
              <a:t>навчання</a:t>
            </a:r>
            <a:r>
              <a:rPr lang="ru-RU" dirty="0"/>
              <a:t>, а </a:t>
            </a:r>
            <a:r>
              <a:rPr lang="ru-RU" dirty="0" err="1"/>
              <a:t>ніяк</a:t>
            </a:r>
            <a:r>
              <a:rPr lang="ru-RU" dirty="0"/>
              <a:t> не </a:t>
            </a:r>
            <a:r>
              <a:rPr lang="ru-RU" dirty="0" err="1"/>
              <a:t>вивчення</a:t>
            </a:r>
            <a:r>
              <a:rPr lang="ru-RU" dirty="0"/>
              <a:t> </a:t>
            </a:r>
            <a:r>
              <a:rPr lang="ru-RU" dirty="0" err="1"/>
              <a:t>організації</a:t>
            </a:r>
            <a:r>
              <a:rPr lang="ru-RU" dirty="0"/>
              <a:t> </a:t>
            </a:r>
            <a:r>
              <a:rPr lang="ru-RU" dirty="0" err="1"/>
              <a:t>навчально-виховного</a:t>
            </a:r>
            <a:r>
              <a:rPr lang="ru-RU" dirty="0"/>
              <a:t> </a:t>
            </a:r>
            <a:r>
              <a:rPr lang="ru-RU" dirty="0" err="1"/>
              <a:t>процесу</a:t>
            </a:r>
            <a:r>
              <a:rPr lang="ru-RU" dirty="0"/>
              <a:t>.</a:t>
            </a:r>
            <a:endParaRPr lang="uk-UA" dirty="0"/>
          </a:p>
          <a:p>
            <a:endParaRPr lang="uk-UA" dirty="0"/>
          </a:p>
          <a:p>
            <a:endParaRPr lang="uk-UA" dirty="0"/>
          </a:p>
          <a:p>
            <a:r>
              <a:rPr lang="uk-UA" dirty="0"/>
              <a:t>Отже….</a:t>
            </a:r>
          </a:p>
          <a:p>
            <a:endParaRPr lang="uk-UA" dirty="0"/>
          </a:p>
          <a:p>
            <a:endParaRPr lang="ru-RU" dirty="0"/>
          </a:p>
        </p:txBody>
      </p:sp>
      <p:sp>
        <p:nvSpPr>
          <p:cNvPr id="6" name="Текст 5"/>
          <p:cNvSpPr>
            <a:spLocks noGrp="1"/>
          </p:cNvSpPr>
          <p:nvPr>
            <p:ph type="body" sz="half" idx="2"/>
          </p:nvPr>
        </p:nvSpPr>
        <p:spPr>
          <a:xfrm>
            <a:off x="1154953" y="2057861"/>
            <a:ext cx="3401063" cy="2895599"/>
          </a:xfrm>
        </p:spPr>
        <p:txBody>
          <a:bodyPr>
            <a:noAutofit/>
          </a:bodyPr>
          <a:lstStyle/>
          <a:p>
            <a:r>
              <a:rPr lang="ru-RU" sz="2000" dirty="0" err="1"/>
              <a:t>Підвищити</a:t>
            </a:r>
            <a:r>
              <a:rPr lang="ru-RU" sz="2000" dirty="0"/>
              <a:t> </a:t>
            </a:r>
            <a:r>
              <a:rPr lang="ru-RU" sz="2000" dirty="0" err="1"/>
              <a:t>ефективність</a:t>
            </a:r>
            <a:r>
              <a:rPr lang="ru-RU" sz="2000" dirty="0"/>
              <a:t> </a:t>
            </a:r>
            <a:r>
              <a:rPr lang="ru-RU" sz="2000" dirty="0" err="1"/>
              <a:t>соціальної</a:t>
            </a:r>
            <a:r>
              <a:rPr lang="ru-RU" sz="2000" dirty="0"/>
              <a:t> </a:t>
            </a:r>
            <a:r>
              <a:rPr lang="ru-RU" sz="2000" dirty="0" err="1"/>
              <a:t>реабілітації</a:t>
            </a:r>
            <a:r>
              <a:rPr lang="ru-RU" sz="2000" dirty="0"/>
              <a:t> </a:t>
            </a:r>
            <a:r>
              <a:rPr lang="ru-RU" sz="2000" dirty="0" err="1"/>
              <a:t>дітей</a:t>
            </a:r>
            <a:r>
              <a:rPr lang="ru-RU" sz="2000" dirty="0"/>
              <a:t> </a:t>
            </a:r>
            <a:r>
              <a:rPr lang="ru-RU" sz="2000" dirty="0" err="1"/>
              <a:t>із</a:t>
            </a:r>
            <a:r>
              <a:rPr lang="ru-RU" sz="2000" dirty="0"/>
              <a:t> </a:t>
            </a:r>
            <a:r>
              <a:rPr lang="ru-RU" sz="2000" dirty="0" err="1"/>
              <a:t>затримкою</a:t>
            </a:r>
            <a:r>
              <a:rPr lang="ru-RU" sz="2000" dirty="0"/>
              <a:t> </a:t>
            </a:r>
            <a:r>
              <a:rPr lang="ru-RU" sz="2000" dirty="0" err="1"/>
              <a:t>психічного</a:t>
            </a:r>
            <a:r>
              <a:rPr lang="ru-RU" sz="2000" dirty="0"/>
              <a:t> </a:t>
            </a:r>
            <a:r>
              <a:rPr lang="ru-RU" sz="2000" dirty="0" err="1"/>
              <a:t>розвитку</a:t>
            </a:r>
            <a:r>
              <a:rPr lang="ru-RU" sz="2000" dirty="0"/>
              <a:t> на </a:t>
            </a:r>
            <a:r>
              <a:rPr lang="ru-RU" sz="2000" dirty="0" err="1"/>
              <a:t>підставі</a:t>
            </a:r>
            <a:r>
              <a:rPr lang="ru-RU" sz="2000" dirty="0"/>
              <a:t> </a:t>
            </a:r>
            <a:r>
              <a:rPr lang="ru-RU" sz="2000" dirty="0" err="1"/>
              <a:t>вивчення</a:t>
            </a:r>
            <a:r>
              <a:rPr lang="ru-RU" sz="2000" dirty="0"/>
              <a:t> </a:t>
            </a:r>
            <a:r>
              <a:rPr lang="ru-RU" sz="2000" dirty="0" err="1"/>
              <a:t>організації</a:t>
            </a:r>
            <a:r>
              <a:rPr lang="ru-RU" sz="2000" dirty="0"/>
              <a:t> </a:t>
            </a:r>
            <a:r>
              <a:rPr lang="ru-RU" sz="2000" dirty="0" err="1"/>
              <a:t>навчально-виховного</a:t>
            </a:r>
            <a:r>
              <a:rPr lang="ru-RU" sz="2000" dirty="0"/>
              <a:t> </a:t>
            </a:r>
            <a:r>
              <a:rPr lang="ru-RU" sz="2000" dirty="0" err="1"/>
              <a:t>процесу</a:t>
            </a:r>
            <a:r>
              <a:rPr lang="ru-RU" sz="2000" dirty="0"/>
              <a:t> в </a:t>
            </a:r>
            <a:r>
              <a:rPr lang="ru-RU" sz="2000" dirty="0" err="1"/>
              <a:t>загальноосвітній</a:t>
            </a:r>
            <a:r>
              <a:rPr lang="ru-RU" sz="2000" dirty="0"/>
              <a:t> </a:t>
            </a:r>
            <a:r>
              <a:rPr lang="ru-RU" sz="2000" dirty="0" err="1"/>
              <a:t>школі</a:t>
            </a:r>
            <a:endParaRPr lang="ru-RU" sz="2000" dirty="0"/>
          </a:p>
        </p:txBody>
      </p:sp>
      <p:cxnSp>
        <p:nvCxnSpPr>
          <p:cNvPr id="8" name="Прямая со стрелкой 7"/>
          <p:cNvCxnSpPr/>
          <p:nvPr/>
        </p:nvCxnSpPr>
        <p:spPr>
          <a:xfrm flipV="1">
            <a:off x="4091709" y="2641600"/>
            <a:ext cx="895927" cy="8640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7071453" y="2641600"/>
            <a:ext cx="842638" cy="9488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051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Постановка </a:t>
            </a:r>
            <a:r>
              <a:rPr lang="ru-RU" dirty="0" err="1"/>
              <a:t>цілей</a:t>
            </a:r>
            <a:r>
              <a:rPr lang="ru-RU" dirty="0"/>
              <a:t> в </a:t>
            </a:r>
            <a:r>
              <a:rPr lang="ru-RU" dirty="0" err="1"/>
              <a:t>форматі</a:t>
            </a:r>
            <a:r>
              <a:rPr lang="ru-RU" dirty="0"/>
              <a:t> SМАRТ</a:t>
            </a:r>
          </a:p>
        </p:txBody>
      </p:sp>
      <p:pic>
        <p:nvPicPr>
          <p:cNvPr id="5" name="Рисунок 4"/>
          <p:cNvPicPr>
            <a:picLocks noChangeAspect="1"/>
          </p:cNvPicPr>
          <p:nvPr/>
        </p:nvPicPr>
        <p:blipFill>
          <a:blip r:embed="rId2"/>
          <a:stretch>
            <a:fillRect/>
          </a:stretch>
        </p:blipFill>
        <p:spPr>
          <a:xfrm>
            <a:off x="2775982" y="1576157"/>
            <a:ext cx="8312392" cy="5004752"/>
          </a:xfrm>
          <a:prstGeom prst="rect">
            <a:avLst/>
          </a:prstGeom>
        </p:spPr>
      </p:pic>
    </p:spTree>
    <p:extLst>
      <p:ext uri="{BB962C8B-B14F-4D97-AF65-F5344CB8AC3E}">
        <p14:creationId xmlns:p14="http://schemas.microsoft.com/office/powerpoint/2010/main" val="113437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Постановка </a:t>
            </a:r>
            <a:r>
              <a:rPr lang="ru-RU" dirty="0" err="1"/>
              <a:t>цілей</a:t>
            </a:r>
            <a:r>
              <a:rPr lang="ru-RU" dirty="0"/>
              <a:t> в </a:t>
            </a:r>
            <a:r>
              <a:rPr lang="ru-RU" dirty="0" err="1"/>
              <a:t>форматі</a:t>
            </a:r>
            <a:r>
              <a:rPr lang="ru-RU" dirty="0"/>
              <a:t> SМАRТ</a:t>
            </a:r>
          </a:p>
        </p:txBody>
      </p:sp>
      <p:pic>
        <p:nvPicPr>
          <p:cNvPr id="4" name="Объект 3"/>
          <p:cNvPicPr>
            <a:picLocks noGrp="1" noChangeAspect="1"/>
          </p:cNvPicPr>
          <p:nvPr>
            <p:ph idx="1"/>
          </p:nvPr>
        </p:nvPicPr>
        <p:blipFill>
          <a:blip r:embed="rId2"/>
          <a:stretch>
            <a:fillRect/>
          </a:stretch>
        </p:blipFill>
        <p:spPr>
          <a:xfrm>
            <a:off x="2974109" y="1409902"/>
            <a:ext cx="8026399" cy="4862618"/>
          </a:xfrm>
          <a:prstGeom prst="rect">
            <a:avLst/>
          </a:prstGeom>
        </p:spPr>
      </p:pic>
    </p:spTree>
    <p:extLst>
      <p:ext uri="{BB962C8B-B14F-4D97-AF65-F5344CB8AC3E}">
        <p14:creationId xmlns:p14="http://schemas.microsoft.com/office/powerpoint/2010/main" val="290887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a:t>3. Мета та </a:t>
            </a:r>
            <a:r>
              <a:rPr lang="ru-RU" b="1" dirty="0" err="1"/>
              <a:t>завдання</a:t>
            </a:r>
            <a:r>
              <a:rPr lang="ru-RU" b="1" dirty="0"/>
              <a:t> </a:t>
            </a:r>
            <a:r>
              <a:rPr lang="ru-RU" b="1" dirty="0" err="1"/>
              <a:t>дослідження</a:t>
            </a:r>
            <a:r>
              <a:rPr lang="ru-RU" dirty="0"/>
              <a:t> </a:t>
            </a:r>
          </a:p>
        </p:txBody>
      </p:sp>
      <p:sp>
        <p:nvSpPr>
          <p:cNvPr id="6" name="Объект 5"/>
          <p:cNvSpPr>
            <a:spLocks noGrp="1"/>
          </p:cNvSpPr>
          <p:nvPr>
            <p:ph idx="1"/>
          </p:nvPr>
        </p:nvSpPr>
        <p:spPr/>
        <p:txBody>
          <a:bodyPr/>
          <a:lstStyle/>
          <a:p>
            <a:r>
              <a:rPr lang="ru-RU" b="1" dirty="0"/>
              <a:t>Мета</a:t>
            </a:r>
            <a:r>
              <a:rPr lang="ru-RU" dirty="0"/>
              <a:t> </a:t>
            </a:r>
            <a:r>
              <a:rPr lang="ru-RU" i="1" dirty="0"/>
              <a:t>– </a:t>
            </a:r>
            <a:r>
              <a:rPr lang="ru-RU" i="1" dirty="0" err="1"/>
              <a:t>це</a:t>
            </a:r>
            <a:r>
              <a:rPr lang="ru-RU" i="1" dirty="0"/>
              <a:t> </a:t>
            </a:r>
            <a:r>
              <a:rPr lang="ru-RU" i="1" dirty="0" err="1"/>
              <a:t>обґрунтоване</a:t>
            </a:r>
            <a:r>
              <a:rPr lang="ru-RU" i="1" dirty="0"/>
              <a:t> </a:t>
            </a:r>
            <a:r>
              <a:rPr lang="ru-RU" i="1" dirty="0" err="1"/>
              <a:t>уявлення</a:t>
            </a:r>
            <a:r>
              <a:rPr lang="ru-RU" i="1" dirty="0"/>
              <a:t> про </a:t>
            </a:r>
            <a:r>
              <a:rPr lang="ru-RU" i="1" dirty="0" err="1"/>
              <a:t>загальні</a:t>
            </a:r>
            <a:r>
              <a:rPr lang="ru-RU" i="1" dirty="0"/>
              <a:t> </a:t>
            </a:r>
            <a:r>
              <a:rPr lang="ru-RU" i="1" dirty="0" err="1"/>
              <a:t>кінцеві</a:t>
            </a:r>
            <a:r>
              <a:rPr lang="ru-RU" i="1" dirty="0"/>
              <a:t> </a:t>
            </a:r>
            <a:r>
              <a:rPr lang="ru-RU" i="1" dirty="0" err="1"/>
              <a:t>або</a:t>
            </a:r>
            <a:r>
              <a:rPr lang="ru-RU" i="1" dirty="0"/>
              <a:t> </a:t>
            </a:r>
            <a:r>
              <a:rPr lang="ru-RU" i="1" dirty="0" err="1"/>
              <a:t>проміжні</a:t>
            </a:r>
            <a:r>
              <a:rPr lang="ru-RU" i="1" dirty="0"/>
              <a:t> </a:t>
            </a:r>
            <a:r>
              <a:rPr lang="ru-RU" i="1" dirty="0" err="1"/>
              <a:t>результати</a:t>
            </a:r>
            <a:r>
              <a:rPr lang="ru-RU" i="1" dirty="0"/>
              <a:t> </a:t>
            </a:r>
            <a:r>
              <a:rPr lang="ru-RU" i="1" dirty="0" err="1"/>
              <a:t>пошук</a:t>
            </a:r>
            <a:endParaRPr lang="ru-RU" i="1" dirty="0"/>
          </a:p>
          <a:p>
            <a:endParaRPr lang="uk-UA" i="1" dirty="0"/>
          </a:p>
          <a:p>
            <a:endParaRPr lang="uk-UA" i="1" dirty="0"/>
          </a:p>
          <a:p>
            <a:pPr algn="ctr">
              <a:buBlip>
                <a:blip r:embed="rId2"/>
              </a:buBlip>
            </a:pPr>
            <a:r>
              <a:rPr lang="uk-UA" dirty="0"/>
              <a:t>«теоретично </a:t>
            </a:r>
            <a:r>
              <a:rPr lang="uk-UA" dirty="0" err="1"/>
              <a:t>обгрунтувати</a:t>
            </a:r>
            <a:r>
              <a:rPr lang="uk-UA" dirty="0"/>
              <a:t> та експериментально перевірити … »</a:t>
            </a:r>
          </a:p>
          <a:p>
            <a:pPr algn="ctr">
              <a:buBlip>
                <a:blip r:embed="rId2"/>
              </a:buBlip>
            </a:pPr>
            <a:r>
              <a:rPr lang="uk-UA" dirty="0"/>
              <a:t> </a:t>
            </a:r>
            <a:r>
              <a:rPr lang="ru-RU" dirty="0"/>
              <a:t>«</a:t>
            </a:r>
            <a:r>
              <a:rPr lang="ru-RU" dirty="0" err="1"/>
              <a:t>підвищити</a:t>
            </a:r>
            <a:r>
              <a:rPr lang="ru-RU" dirty="0"/>
              <a:t> </a:t>
            </a:r>
            <a:r>
              <a:rPr lang="ru-RU" dirty="0" err="1"/>
              <a:t>ефективність</a:t>
            </a:r>
            <a:r>
              <a:rPr lang="ru-RU" dirty="0"/>
              <a:t>...</a:t>
            </a:r>
            <a:r>
              <a:rPr lang="uk-UA" dirty="0"/>
              <a:t>засобами…</a:t>
            </a:r>
            <a:r>
              <a:rPr lang="ru-RU" dirty="0"/>
              <a:t>»</a:t>
            </a:r>
          </a:p>
          <a:p>
            <a:pPr algn="ctr">
              <a:buBlip>
                <a:blip r:embed="rId2"/>
              </a:buBlip>
            </a:pPr>
            <a:r>
              <a:rPr lang="ru-RU" dirty="0"/>
              <a:t> «</a:t>
            </a:r>
            <a:r>
              <a:rPr lang="ru-RU" dirty="0" err="1"/>
              <a:t>виявити</a:t>
            </a:r>
            <a:r>
              <a:rPr lang="ru-RU" dirty="0"/>
              <a:t> шляхи та </a:t>
            </a:r>
            <a:r>
              <a:rPr lang="ru-RU" dirty="0" err="1"/>
              <a:t>умови</a:t>
            </a:r>
            <a:r>
              <a:rPr lang="ru-RU" dirty="0"/>
              <a:t> ...»</a:t>
            </a:r>
          </a:p>
        </p:txBody>
      </p:sp>
    </p:spTree>
    <p:extLst>
      <p:ext uri="{BB962C8B-B14F-4D97-AF65-F5344CB8AC3E}">
        <p14:creationId xmlns:p14="http://schemas.microsoft.com/office/powerpoint/2010/main" val="3959387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3. Мета та </a:t>
            </a:r>
            <a:r>
              <a:rPr lang="ru-RU" b="1" dirty="0" err="1"/>
              <a:t>завдання</a:t>
            </a:r>
            <a:r>
              <a:rPr lang="ru-RU" b="1" dirty="0"/>
              <a:t> </a:t>
            </a:r>
            <a:r>
              <a:rPr lang="ru-RU" b="1" dirty="0" err="1"/>
              <a:t>дослідження</a:t>
            </a:r>
            <a:r>
              <a:rPr lang="ru-RU" dirty="0"/>
              <a:t> </a:t>
            </a:r>
          </a:p>
        </p:txBody>
      </p:sp>
      <p:sp>
        <p:nvSpPr>
          <p:cNvPr id="3" name="Объект 2"/>
          <p:cNvSpPr>
            <a:spLocks noGrp="1"/>
          </p:cNvSpPr>
          <p:nvPr>
            <p:ph idx="1"/>
          </p:nvPr>
        </p:nvSpPr>
        <p:spPr/>
        <p:txBody>
          <a:bodyPr/>
          <a:lstStyle/>
          <a:p>
            <a:r>
              <a:rPr lang="ru-RU" b="1" dirty="0" err="1"/>
              <a:t>Під</a:t>
            </a:r>
            <a:r>
              <a:rPr lang="ru-RU" b="1" dirty="0"/>
              <a:t> </a:t>
            </a:r>
            <a:r>
              <a:rPr lang="ru-RU" b="1" dirty="0" err="1"/>
              <a:t>завданнями</a:t>
            </a:r>
            <a:r>
              <a:rPr lang="ru-RU" dirty="0"/>
              <a:t> ми </a:t>
            </a:r>
            <a:r>
              <a:rPr lang="ru-RU" dirty="0" err="1"/>
              <a:t>розуміємо</a:t>
            </a:r>
            <a:r>
              <a:rPr lang="ru-RU" dirty="0"/>
              <a:t> </a:t>
            </a:r>
            <a:r>
              <a:rPr lang="ru-RU" i="1" dirty="0" err="1"/>
              <a:t>конкретну</a:t>
            </a:r>
            <a:r>
              <a:rPr lang="ru-RU" i="1" dirty="0"/>
              <a:t> </a:t>
            </a:r>
            <a:r>
              <a:rPr lang="ru-RU" i="1" dirty="0" err="1"/>
              <a:t>ситуацію</a:t>
            </a:r>
            <a:r>
              <a:rPr lang="ru-RU" i="1" dirty="0"/>
              <a:t>, яка </a:t>
            </a:r>
            <a:r>
              <a:rPr lang="ru-RU" i="1" dirty="0" err="1"/>
              <a:t>потребує</a:t>
            </a:r>
            <a:r>
              <a:rPr lang="ru-RU" i="1" dirty="0"/>
              <a:t> </a:t>
            </a:r>
            <a:r>
              <a:rPr lang="ru-RU" i="1" dirty="0" err="1"/>
              <a:t>свого</a:t>
            </a:r>
            <a:r>
              <a:rPr lang="ru-RU" i="1" dirty="0"/>
              <a:t> </a:t>
            </a:r>
            <a:r>
              <a:rPr lang="ru-RU" i="1" dirty="0" err="1"/>
              <a:t>перетворення</a:t>
            </a:r>
            <a:r>
              <a:rPr lang="ru-RU" i="1" dirty="0"/>
              <a:t> для </a:t>
            </a:r>
            <a:r>
              <a:rPr lang="ru-RU" i="1" dirty="0" err="1"/>
              <a:t>досягнення</a:t>
            </a:r>
            <a:r>
              <a:rPr lang="ru-RU" i="1" dirty="0"/>
              <a:t> </a:t>
            </a:r>
            <a:r>
              <a:rPr lang="ru-RU" i="1" dirty="0" err="1"/>
              <a:t>певної</a:t>
            </a:r>
            <a:r>
              <a:rPr lang="ru-RU" i="1" dirty="0"/>
              <a:t> мети</a:t>
            </a:r>
            <a:r>
              <a:rPr lang="ru-RU" dirty="0"/>
              <a:t>. </a:t>
            </a:r>
          </a:p>
          <a:p>
            <a:r>
              <a:rPr lang="ru-RU" dirty="0" err="1"/>
              <a:t>Їх</a:t>
            </a:r>
            <a:r>
              <a:rPr lang="ru-RU" dirty="0"/>
              <a:t> </a:t>
            </a:r>
            <a:r>
              <a:rPr lang="ru-RU" dirty="0" err="1"/>
              <a:t>рекомендується</a:t>
            </a:r>
            <a:r>
              <a:rPr lang="ru-RU" dirty="0"/>
              <a:t> </a:t>
            </a:r>
            <a:r>
              <a:rPr lang="ru-RU" dirty="0" err="1"/>
              <a:t>виділити</a:t>
            </a:r>
            <a:r>
              <a:rPr lang="ru-RU" dirty="0"/>
              <a:t> </a:t>
            </a:r>
            <a:r>
              <a:rPr lang="ru-RU" dirty="0" err="1"/>
              <a:t>порівняно</a:t>
            </a:r>
            <a:r>
              <a:rPr lang="ru-RU" dirty="0"/>
              <a:t> </a:t>
            </a:r>
            <a:r>
              <a:rPr lang="ru-RU" dirty="0" err="1"/>
              <a:t>небагато</a:t>
            </a:r>
            <a:r>
              <a:rPr lang="ru-RU" dirty="0"/>
              <a:t>, не </a:t>
            </a:r>
            <a:r>
              <a:rPr lang="ru-RU" dirty="0" err="1"/>
              <a:t>більше</a:t>
            </a:r>
            <a:r>
              <a:rPr lang="ru-RU" dirty="0"/>
              <a:t> 4-5.</a:t>
            </a:r>
          </a:p>
          <a:p>
            <a:r>
              <a:rPr lang="uk-UA" dirty="0"/>
              <a:t>Групи завдань:</a:t>
            </a:r>
          </a:p>
        </p:txBody>
      </p:sp>
    </p:spTree>
    <p:extLst>
      <p:ext uri="{BB962C8B-B14F-4D97-AF65-F5344CB8AC3E}">
        <p14:creationId xmlns:p14="http://schemas.microsoft.com/office/powerpoint/2010/main" val="127556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3. Мета та </a:t>
            </a:r>
            <a:r>
              <a:rPr lang="ru-RU" b="1" dirty="0" err="1"/>
              <a:t>завдання</a:t>
            </a:r>
            <a:r>
              <a:rPr lang="ru-RU" b="1" dirty="0"/>
              <a:t> </a:t>
            </a:r>
            <a:r>
              <a:rPr lang="ru-RU" b="1" dirty="0" err="1"/>
              <a:t>дослідження</a:t>
            </a:r>
            <a:r>
              <a:rPr lang="ru-RU" dirty="0"/>
              <a:t> </a:t>
            </a:r>
          </a:p>
        </p:txBody>
      </p:sp>
      <p:sp>
        <p:nvSpPr>
          <p:cNvPr id="3" name="Объект 2"/>
          <p:cNvSpPr>
            <a:spLocks noGrp="1"/>
          </p:cNvSpPr>
          <p:nvPr>
            <p:ph idx="1"/>
          </p:nvPr>
        </p:nvSpPr>
        <p:spPr/>
        <p:txBody>
          <a:bodyPr/>
          <a:lstStyle/>
          <a:p>
            <a:r>
              <a:rPr lang="uk-UA" dirty="0"/>
              <a:t>Групи завдань:</a:t>
            </a:r>
          </a:p>
          <a:p>
            <a:pPr marL="0" indent="0">
              <a:buNone/>
            </a:pPr>
            <a:endParaRPr lang="uk-UA" dirty="0"/>
          </a:p>
          <a:p>
            <a:pPr lvl="2"/>
            <a:r>
              <a:rPr lang="ru-RU" b="1" i="1" dirty="0" err="1"/>
              <a:t>історико-діагностична</a:t>
            </a:r>
            <a:r>
              <a:rPr lang="ru-RU" i="1" dirty="0"/>
              <a:t> – </a:t>
            </a:r>
            <a:r>
              <a:rPr lang="ru-RU" i="1" dirty="0" err="1"/>
              <a:t>пов’язана</a:t>
            </a:r>
            <a:r>
              <a:rPr lang="ru-RU" i="1" dirty="0"/>
              <a:t> </a:t>
            </a:r>
            <a:r>
              <a:rPr lang="ru-RU" i="1" dirty="0" err="1"/>
              <a:t>із</a:t>
            </a:r>
            <a:r>
              <a:rPr lang="ru-RU" i="1" dirty="0"/>
              <a:t> </a:t>
            </a:r>
            <a:r>
              <a:rPr lang="ru-RU" i="1" dirty="0" err="1"/>
              <a:t>вивченням</a:t>
            </a:r>
            <a:r>
              <a:rPr lang="ru-RU" i="1" dirty="0"/>
              <a:t> </a:t>
            </a:r>
            <a:r>
              <a:rPr lang="ru-RU" i="1" dirty="0" err="1"/>
              <a:t>історії</a:t>
            </a:r>
            <a:r>
              <a:rPr lang="ru-RU" i="1" dirty="0"/>
              <a:t> і </a:t>
            </a:r>
            <a:r>
              <a:rPr lang="ru-RU" i="1" dirty="0" err="1"/>
              <a:t>сучасного</a:t>
            </a:r>
            <a:r>
              <a:rPr lang="ru-RU" i="1" dirty="0"/>
              <a:t> стану </a:t>
            </a:r>
            <a:r>
              <a:rPr lang="ru-RU" i="1" dirty="0" err="1"/>
              <a:t>проблеми</a:t>
            </a:r>
            <a:r>
              <a:rPr lang="ru-RU" i="1" dirty="0"/>
              <a:t>, </a:t>
            </a:r>
            <a:r>
              <a:rPr lang="ru-RU" i="1" dirty="0" err="1"/>
              <a:t>визначенням</a:t>
            </a:r>
            <a:r>
              <a:rPr lang="ru-RU" i="1" dirty="0"/>
              <a:t> </a:t>
            </a:r>
            <a:r>
              <a:rPr lang="ru-RU" i="1" dirty="0" err="1"/>
              <a:t>або</a:t>
            </a:r>
            <a:r>
              <a:rPr lang="ru-RU" i="1" dirty="0"/>
              <a:t> </a:t>
            </a:r>
            <a:r>
              <a:rPr lang="ru-RU" i="1" dirty="0" err="1"/>
              <a:t>уточненням</a:t>
            </a:r>
            <a:r>
              <a:rPr lang="ru-RU" i="1" dirty="0"/>
              <a:t> понять, </a:t>
            </a:r>
            <a:r>
              <a:rPr lang="ru-RU" i="1" dirty="0" err="1"/>
              <a:t>загальнонаукових</a:t>
            </a:r>
            <a:r>
              <a:rPr lang="ru-RU" i="1" dirty="0"/>
              <a:t>, </a:t>
            </a:r>
            <a:r>
              <a:rPr lang="ru-RU" i="1" dirty="0" err="1"/>
              <a:t>соціально-психологічних</a:t>
            </a:r>
            <a:r>
              <a:rPr lang="ru-RU" i="1" dirty="0"/>
              <a:t> та </a:t>
            </a:r>
            <a:r>
              <a:rPr lang="ru-RU" i="1" dirty="0" err="1"/>
              <a:t>педагогічних</a:t>
            </a:r>
            <a:r>
              <a:rPr lang="ru-RU" i="1" dirty="0"/>
              <a:t> основ </a:t>
            </a:r>
            <a:r>
              <a:rPr lang="ru-RU" i="1" dirty="0" err="1"/>
              <a:t>дослідження</a:t>
            </a:r>
            <a:r>
              <a:rPr lang="ru-RU" i="1" dirty="0"/>
              <a:t>; </a:t>
            </a:r>
            <a:endParaRPr lang="ru-RU" dirty="0"/>
          </a:p>
          <a:p>
            <a:pPr lvl="2"/>
            <a:r>
              <a:rPr lang="ru-RU" b="1" i="1" dirty="0"/>
              <a:t>теоретико-</a:t>
            </a:r>
            <a:r>
              <a:rPr lang="ru-RU" b="1" i="1" dirty="0" err="1"/>
              <a:t>моделююча</a:t>
            </a:r>
            <a:r>
              <a:rPr lang="ru-RU" i="1" dirty="0"/>
              <a:t> – з </a:t>
            </a:r>
            <a:r>
              <a:rPr lang="ru-RU" i="1" dirty="0" err="1"/>
              <a:t>розкриттям</a:t>
            </a:r>
            <a:r>
              <a:rPr lang="ru-RU" i="1" dirty="0"/>
              <a:t> </a:t>
            </a:r>
            <a:r>
              <a:rPr lang="ru-RU" i="1" dirty="0" err="1"/>
              <a:t>структури</a:t>
            </a:r>
            <a:r>
              <a:rPr lang="ru-RU" i="1" dirty="0"/>
              <a:t>, </a:t>
            </a:r>
            <a:r>
              <a:rPr lang="ru-RU" i="1" dirty="0" err="1"/>
              <a:t>сутності</a:t>
            </a:r>
            <a:r>
              <a:rPr lang="ru-RU" i="1" dirty="0"/>
              <a:t> того, </a:t>
            </a:r>
            <a:r>
              <a:rPr lang="ru-RU" i="1" dirty="0" err="1"/>
              <a:t>що</a:t>
            </a:r>
            <a:r>
              <a:rPr lang="ru-RU" i="1" dirty="0"/>
              <a:t> </a:t>
            </a:r>
            <a:r>
              <a:rPr lang="ru-RU" i="1" dirty="0" err="1"/>
              <a:t>вивчається</a:t>
            </a:r>
            <a:r>
              <a:rPr lang="ru-RU" i="1" dirty="0"/>
              <a:t>, та </a:t>
            </a:r>
            <a:r>
              <a:rPr lang="ru-RU" i="1" dirty="0" err="1"/>
              <a:t>способів</a:t>
            </a:r>
            <a:r>
              <a:rPr lang="ru-RU" i="1" dirty="0"/>
              <a:t> </a:t>
            </a:r>
            <a:r>
              <a:rPr lang="ru-RU" i="1" dirty="0" err="1"/>
              <a:t>його</a:t>
            </a:r>
            <a:r>
              <a:rPr lang="ru-RU" i="1" dirty="0"/>
              <a:t> </a:t>
            </a:r>
            <a:r>
              <a:rPr lang="ru-RU" i="1" dirty="0" err="1"/>
              <a:t>перетворення</a:t>
            </a:r>
            <a:r>
              <a:rPr lang="ru-RU" i="1" dirty="0"/>
              <a:t>; </a:t>
            </a:r>
          </a:p>
          <a:p>
            <a:pPr lvl="2"/>
            <a:r>
              <a:rPr lang="ru-RU" b="1" i="1" dirty="0"/>
              <a:t>практично-</a:t>
            </a:r>
            <a:r>
              <a:rPr lang="ru-RU" b="1" i="1" dirty="0" err="1"/>
              <a:t>перетворювальна</a:t>
            </a:r>
            <a:r>
              <a:rPr lang="ru-RU" i="1" dirty="0"/>
              <a:t> – з </a:t>
            </a:r>
            <a:r>
              <a:rPr lang="ru-RU" i="1" dirty="0" err="1"/>
              <a:t>розробкою</a:t>
            </a:r>
            <a:r>
              <a:rPr lang="ru-RU" i="1" dirty="0"/>
              <a:t> та </a:t>
            </a:r>
            <a:r>
              <a:rPr lang="ru-RU" i="1" dirty="0" err="1"/>
              <a:t>використовуванням</a:t>
            </a:r>
            <a:r>
              <a:rPr lang="ru-RU" i="1" dirty="0"/>
              <a:t> </a:t>
            </a:r>
            <a:r>
              <a:rPr lang="ru-RU" i="1" dirty="0" err="1"/>
              <a:t>методів</a:t>
            </a:r>
            <a:r>
              <a:rPr lang="ru-RU" i="1" dirty="0"/>
              <a:t>, </a:t>
            </a:r>
            <a:r>
              <a:rPr lang="ru-RU" i="1" dirty="0" err="1"/>
              <a:t>прийомів</a:t>
            </a:r>
            <a:r>
              <a:rPr lang="ru-RU" i="1" dirty="0"/>
              <a:t>, </a:t>
            </a:r>
            <a:r>
              <a:rPr lang="ru-RU" i="1" dirty="0" err="1"/>
              <a:t>засобів</a:t>
            </a:r>
            <a:r>
              <a:rPr lang="ru-RU" i="1" dirty="0"/>
              <a:t> </a:t>
            </a:r>
            <a:r>
              <a:rPr lang="ru-RU" i="1" dirty="0" err="1"/>
              <a:t>раціональної</a:t>
            </a:r>
            <a:r>
              <a:rPr lang="ru-RU" i="1" dirty="0"/>
              <a:t> </a:t>
            </a:r>
            <a:r>
              <a:rPr lang="ru-RU" i="1" dirty="0" err="1"/>
              <a:t>організації</a:t>
            </a:r>
            <a:r>
              <a:rPr lang="ru-RU" i="1" dirty="0"/>
              <a:t> </a:t>
            </a:r>
            <a:r>
              <a:rPr lang="uk-UA" i="1" dirty="0"/>
              <a:t>корекційного педагогічного </a:t>
            </a:r>
            <a:r>
              <a:rPr lang="ru-RU" i="1" dirty="0" err="1"/>
              <a:t>процесу</a:t>
            </a:r>
            <a:r>
              <a:rPr lang="ru-RU" i="1" dirty="0"/>
              <a:t>, </a:t>
            </a:r>
            <a:r>
              <a:rPr lang="ru-RU" i="1" dirty="0" err="1"/>
              <a:t>його</a:t>
            </a:r>
            <a:r>
              <a:rPr lang="ru-RU" i="1" dirty="0"/>
              <a:t> </a:t>
            </a:r>
            <a:r>
              <a:rPr lang="ru-RU" i="1" dirty="0" err="1"/>
              <a:t>передбачуваного</a:t>
            </a:r>
            <a:r>
              <a:rPr lang="ru-RU" i="1" dirty="0"/>
              <a:t> </a:t>
            </a:r>
            <a:r>
              <a:rPr lang="ru-RU" i="1" dirty="0" err="1"/>
              <a:t>перетворення</a:t>
            </a:r>
            <a:r>
              <a:rPr lang="ru-RU" i="1" dirty="0"/>
              <a:t> і з </a:t>
            </a:r>
            <a:r>
              <a:rPr lang="ru-RU" i="1" dirty="0" err="1"/>
              <a:t>розробкою</a:t>
            </a:r>
            <a:r>
              <a:rPr lang="ru-RU" i="1" dirty="0"/>
              <a:t> </a:t>
            </a:r>
            <a:r>
              <a:rPr lang="ru-RU" i="1" dirty="0" err="1"/>
              <a:t>практичних</a:t>
            </a:r>
            <a:r>
              <a:rPr lang="ru-RU" i="1" dirty="0"/>
              <a:t> </a:t>
            </a:r>
            <a:r>
              <a:rPr lang="ru-RU" i="1" dirty="0" err="1"/>
              <a:t>рекомендацій</a:t>
            </a:r>
            <a:r>
              <a:rPr lang="ru-RU" i="1" dirty="0"/>
              <a:t>.</a:t>
            </a:r>
            <a:endParaRPr lang="uk-UA" dirty="0"/>
          </a:p>
        </p:txBody>
      </p:sp>
    </p:spTree>
    <p:extLst>
      <p:ext uri="{BB962C8B-B14F-4D97-AF65-F5344CB8AC3E}">
        <p14:creationId xmlns:p14="http://schemas.microsoft.com/office/powerpoint/2010/main" val="1329885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a:t>Приклад </a:t>
            </a:r>
            <a:r>
              <a:rPr lang="ru-RU" dirty="0" err="1"/>
              <a:t>системи</a:t>
            </a:r>
            <a:r>
              <a:rPr lang="ru-RU" dirty="0"/>
              <a:t> </a:t>
            </a:r>
            <a:r>
              <a:rPr lang="ru-RU" dirty="0" err="1"/>
              <a:t>завдань</a:t>
            </a:r>
            <a:endParaRPr lang="ru-RU" dirty="0"/>
          </a:p>
        </p:txBody>
      </p:sp>
    </p:spTree>
    <p:extLst>
      <p:ext uri="{BB962C8B-B14F-4D97-AF65-F5344CB8AC3E}">
        <p14:creationId xmlns:p14="http://schemas.microsoft.com/office/powerpoint/2010/main" val="181239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dirty="0"/>
              <a:t>Тема: </a:t>
            </a:r>
            <a:br>
              <a:rPr lang="uk-UA" dirty="0"/>
            </a:br>
            <a:r>
              <a:rPr lang="ru-RU" dirty="0"/>
              <a:t>«</a:t>
            </a:r>
            <a:r>
              <a:rPr lang="ru-RU" dirty="0" err="1"/>
              <a:t>Формування</a:t>
            </a:r>
            <a:r>
              <a:rPr lang="ru-RU" dirty="0"/>
              <a:t> </a:t>
            </a:r>
            <a:r>
              <a:rPr lang="ru-RU" dirty="0" err="1"/>
              <a:t>психологічної</a:t>
            </a:r>
            <a:r>
              <a:rPr lang="ru-RU" dirty="0"/>
              <a:t> </a:t>
            </a:r>
            <a:r>
              <a:rPr lang="ru-RU" dirty="0" err="1"/>
              <a:t>культури</a:t>
            </a:r>
            <a:r>
              <a:rPr lang="ru-RU" dirty="0"/>
              <a:t> </a:t>
            </a:r>
            <a:r>
              <a:rPr lang="ru-RU" dirty="0" err="1"/>
              <a:t>майбутніх</a:t>
            </a:r>
            <a:r>
              <a:rPr lang="ru-RU" dirty="0"/>
              <a:t> </a:t>
            </a:r>
            <a:r>
              <a:rPr lang="uk-UA" dirty="0"/>
              <a:t>корекційних педагогів</a:t>
            </a:r>
            <a:r>
              <a:rPr lang="ru-RU" dirty="0"/>
              <a:t>»</a:t>
            </a:r>
          </a:p>
        </p:txBody>
      </p:sp>
      <p:sp>
        <p:nvSpPr>
          <p:cNvPr id="4" name="Объект 3"/>
          <p:cNvSpPr>
            <a:spLocks noGrp="1"/>
          </p:cNvSpPr>
          <p:nvPr>
            <p:ph idx="1"/>
          </p:nvPr>
        </p:nvSpPr>
        <p:spPr>
          <a:xfrm>
            <a:off x="3870036" y="2791827"/>
            <a:ext cx="8008617" cy="3765991"/>
          </a:xfrm>
        </p:spPr>
        <p:txBody>
          <a:bodyPr>
            <a:normAutofit fontScale="92500" lnSpcReduction="20000"/>
          </a:bodyPr>
          <a:lstStyle/>
          <a:p>
            <a:r>
              <a:rPr lang="ru-RU" dirty="0" err="1"/>
              <a:t>Розробка</a:t>
            </a:r>
            <a:r>
              <a:rPr lang="ru-RU" dirty="0"/>
              <a:t> </a:t>
            </a:r>
            <a:r>
              <a:rPr lang="ru-RU" dirty="0" err="1"/>
              <a:t>цілей</a:t>
            </a:r>
            <a:r>
              <a:rPr lang="ru-RU" dirty="0"/>
              <a:t> </a:t>
            </a:r>
            <a:r>
              <a:rPr lang="ru-RU" dirty="0" err="1"/>
              <a:t>дослідження</a:t>
            </a:r>
            <a:r>
              <a:rPr lang="ru-RU" dirty="0"/>
              <a:t> </a:t>
            </a:r>
            <a:r>
              <a:rPr lang="ru-RU" dirty="0" err="1"/>
              <a:t>починається</a:t>
            </a:r>
            <a:r>
              <a:rPr lang="ru-RU" dirty="0"/>
              <a:t> з </a:t>
            </a:r>
            <a:r>
              <a:rPr lang="ru-RU" dirty="0" err="1"/>
              <a:t>визначення</a:t>
            </a:r>
            <a:r>
              <a:rPr lang="ru-RU" dirty="0"/>
              <a:t> </a:t>
            </a:r>
            <a:r>
              <a:rPr lang="ru-RU" dirty="0" err="1"/>
              <a:t>змісту</a:t>
            </a:r>
            <a:r>
              <a:rPr lang="ru-RU" dirty="0"/>
              <a:t>, складу та </a:t>
            </a:r>
            <a:r>
              <a:rPr lang="ru-RU" dirty="0" err="1"/>
              <a:t>структури</a:t>
            </a:r>
            <a:r>
              <a:rPr lang="ru-RU" dirty="0"/>
              <a:t> основного </a:t>
            </a:r>
            <a:r>
              <a:rPr lang="ru-RU" dirty="0" err="1"/>
              <a:t>поняття</a:t>
            </a:r>
            <a:r>
              <a:rPr lang="ru-RU" dirty="0"/>
              <a:t> – </a:t>
            </a:r>
            <a:r>
              <a:rPr lang="ru-RU" dirty="0" err="1"/>
              <a:t>психологічна</a:t>
            </a:r>
            <a:r>
              <a:rPr lang="ru-RU" dirty="0"/>
              <a:t> культура (ПК), </a:t>
            </a:r>
            <a:r>
              <a:rPr lang="ru-RU" dirty="0" err="1"/>
              <a:t>адже</a:t>
            </a:r>
            <a:r>
              <a:rPr lang="ru-RU" dirty="0"/>
              <a:t> ми </a:t>
            </a:r>
            <a:r>
              <a:rPr lang="ru-RU" dirty="0" err="1"/>
              <a:t>передбачаємо</a:t>
            </a:r>
            <a:r>
              <a:rPr lang="ru-RU" dirty="0"/>
              <a:t>, </a:t>
            </a:r>
            <a:r>
              <a:rPr lang="ru-RU" dirty="0" err="1"/>
              <a:t>що</a:t>
            </a:r>
            <a:r>
              <a:rPr lang="ru-RU" dirty="0"/>
              <a:t> ПК </a:t>
            </a:r>
            <a:r>
              <a:rPr lang="uk-UA" dirty="0"/>
              <a:t>корекційного педагога </a:t>
            </a:r>
            <a:r>
              <a:rPr lang="ru-RU" dirty="0"/>
              <a:t>є в </a:t>
            </a:r>
            <a:r>
              <a:rPr lang="ru-RU" dirty="0" err="1"/>
              <a:t>цілому</a:t>
            </a:r>
            <a:r>
              <a:rPr lang="ru-RU" dirty="0"/>
              <a:t> </a:t>
            </a:r>
            <a:r>
              <a:rPr lang="ru-RU" dirty="0" err="1"/>
              <a:t>ізоморфна</a:t>
            </a:r>
            <a:r>
              <a:rPr lang="ru-RU" dirty="0"/>
              <a:t> (</a:t>
            </a:r>
            <a:r>
              <a:rPr lang="ru-RU" dirty="0" err="1"/>
              <a:t>тобто</a:t>
            </a:r>
            <a:r>
              <a:rPr lang="ru-RU" dirty="0"/>
              <a:t> </a:t>
            </a:r>
            <a:r>
              <a:rPr lang="ru-RU" dirty="0" err="1"/>
              <a:t>відповідає</a:t>
            </a:r>
            <a:r>
              <a:rPr lang="ru-RU" dirty="0"/>
              <a:t>) </a:t>
            </a:r>
            <a:r>
              <a:rPr lang="ru-RU" dirty="0" err="1"/>
              <a:t>культурі</a:t>
            </a:r>
            <a:r>
              <a:rPr lang="ru-RU" dirty="0"/>
              <a:t> як </a:t>
            </a:r>
            <a:r>
              <a:rPr lang="ru-RU" dirty="0" err="1"/>
              <a:t>цілісному</a:t>
            </a:r>
            <a:r>
              <a:rPr lang="ru-RU" dirty="0"/>
              <a:t> </a:t>
            </a:r>
            <a:r>
              <a:rPr lang="ru-RU" dirty="0" err="1"/>
              <a:t>соціальному</a:t>
            </a:r>
            <a:r>
              <a:rPr lang="ru-RU" dirty="0"/>
              <a:t> феномену. </a:t>
            </a:r>
          </a:p>
          <a:p>
            <a:r>
              <a:rPr lang="ru-RU" dirty="0" err="1"/>
              <a:t>Розробляється</a:t>
            </a:r>
            <a:r>
              <a:rPr lang="ru-RU" dirty="0"/>
              <a:t> </a:t>
            </a:r>
            <a:r>
              <a:rPr lang="ru-RU" dirty="0" err="1"/>
              <a:t>понятійна</a:t>
            </a:r>
            <a:r>
              <a:rPr lang="ru-RU" dirty="0"/>
              <a:t> </a:t>
            </a:r>
            <a:r>
              <a:rPr lang="ru-RU" dirty="0" err="1"/>
              <a:t>матриця</a:t>
            </a:r>
            <a:r>
              <a:rPr lang="ru-RU" dirty="0"/>
              <a:t> (склад ПК), а </a:t>
            </a:r>
            <a:r>
              <a:rPr lang="ru-RU" dirty="0" err="1"/>
              <a:t>потім</a:t>
            </a:r>
            <a:r>
              <a:rPr lang="ru-RU" dirty="0"/>
              <a:t> </a:t>
            </a:r>
            <a:r>
              <a:rPr lang="ru-RU" dirty="0" err="1"/>
              <a:t>з’ясовуються</a:t>
            </a:r>
            <a:r>
              <a:rPr lang="ru-RU" dirty="0"/>
              <a:t> </a:t>
            </a:r>
            <a:r>
              <a:rPr lang="ru-RU" dirty="0" err="1"/>
              <a:t>взаємовідносини</a:t>
            </a:r>
            <a:r>
              <a:rPr lang="ru-RU" dirty="0"/>
              <a:t> (</a:t>
            </a:r>
            <a:r>
              <a:rPr lang="ru-RU" dirty="0" err="1"/>
              <a:t>ієрархія</a:t>
            </a:r>
            <a:r>
              <a:rPr lang="ru-RU" dirty="0"/>
              <a:t>) </a:t>
            </a:r>
            <a:r>
              <a:rPr lang="ru-RU" dirty="0" err="1"/>
              <a:t>складових</a:t>
            </a:r>
            <a:r>
              <a:rPr lang="ru-RU" dirty="0"/>
              <a:t> ПК: </a:t>
            </a:r>
            <a:r>
              <a:rPr lang="ru-RU" dirty="0" err="1"/>
              <a:t>психологічні</a:t>
            </a:r>
            <a:r>
              <a:rPr lang="ru-RU" dirty="0"/>
              <a:t> потреби, </a:t>
            </a:r>
            <a:r>
              <a:rPr lang="ru-RU" dirty="0" err="1"/>
              <a:t>цінності</a:t>
            </a:r>
            <a:r>
              <a:rPr lang="ru-RU" dirty="0"/>
              <a:t>, </a:t>
            </a:r>
            <a:r>
              <a:rPr lang="ru-RU" dirty="0" err="1"/>
              <a:t>ідеали</a:t>
            </a:r>
            <a:r>
              <a:rPr lang="ru-RU" dirty="0"/>
              <a:t>, </a:t>
            </a:r>
            <a:r>
              <a:rPr lang="ru-RU" dirty="0" err="1"/>
              <a:t>відношення</a:t>
            </a:r>
            <a:r>
              <a:rPr lang="ru-RU" dirty="0"/>
              <a:t> до </a:t>
            </a:r>
            <a:r>
              <a:rPr lang="uk-UA" dirty="0"/>
              <a:t>дітей</a:t>
            </a:r>
            <a:r>
              <a:rPr lang="ru-RU" dirty="0"/>
              <a:t>, </a:t>
            </a:r>
            <a:r>
              <a:rPr lang="uk-UA" dirty="0"/>
              <a:t>колег</a:t>
            </a:r>
            <a:r>
              <a:rPr lang="ru-RU" dirty="0"/>
              <a:t> та </a:t>
            </a:r>
            <a:r>
              <a:rPr lang="ru-RU" dirty="0" err="1"/>
              <a:t>ін</a:t>
            </a:r>
            <a:r>
              <a:rPr lang="ru-RU" dirty="0"/>
              <a:t>. </a:t>
            </a:r>
          </a:p>
          <a:p>
            <a:r>
              <a:rPr lang="ru-RU" dirty="0" err="1"/>
              <a:t>Виконана</a:t>
            </a:r>
            <a:r>
              <a:rPr lang="ru-RU" dirty="0"/>
              <a:t> </a:t>
            </a:r>
            <a:r>
              <a:rPr lang="ru-RU" dirty="0" err="1"/>
              <a:t>частина</a:t>
            </a:r>
            <a:r>
              <a:rPr lang="ru-RU" dirty="0"/>
              <a:t> </a:t>
            </a:r>
            <a:r>
              <a:rPr lang="ru-RU" dirty="0" err="1"/>
              <a:t>роботи</a:t>
            </a:r>
            <a:r>
              <a:rPr lang="ru-RU" dirty="0"/>
              <a:t> </a:t>
            </a:r>
            <a:r>
              <a:rPr lang="ru-RU" dirty="0" err="1"/>
              <a:t>дає</a:t>
            </a:r>
            <a:r>
              <a:rPr lang="ru-RU" dirty="0"/>
              <a:t> </a:t>
            </a:r>
            <a:r>
              <a:rPr lang="ru-RU" dirty="0" err="1"/>
              <a:t>уявлення</a:t>
            </a:r>
            <a:r>
              <a:rPr lang="ru-RU" dirty="0"/>
              <a:t> про те, </a:t>
            </a:r>
            <a:r>
              <a:rPr lang="ru-RU" dirty="0" err="1"/>
              <a:t>що</a:t>
            </a:r>
            <a:r>
              <a:rPr lang="ru-RU" dirty="0"/>
              <a:t> </a:t>
            </a:r>
            <a:r>
              <a:rPr lang="ru-RU" dirty="0" err="1"/>
              <a:t>необхідно</a:t>
            </a:r>
            <a:r>
              <a:rPr lang="ru-RU" dirty="0"/>
              <a:t> </a:t>
            </a:r>
            <a:r>
              <a:rPr lang="ru-RU" dirty="0" err="1"/>
              <a:t>зробити</a:t>
            </a:r>
            <a:r>
              <a:rPr lang="ru-RU" dirty="0"/>
              <a:t> з </a:t>
            </a:r>
            <a:r>
              <a:rPr lang="ru-RU" dirty="0" err="1"/>
              <a:t>моделюванням</a:t>
            </a:r>
            <a:r>
              <a:rPr lang="ru-RU" dirty="0"/>
              <a:t> й </a:t>
            </a:r>
            <a:r>
              <a:rPr lang="ru-RU" dirty="0" err="1"/>
              <a:t>організації</a:t>
            </a:r>
            <a:r>
              <a:rPr lang="ru-RU" dirty="0"/>
              <a:t> </a:t>
            </a:r>
            <a:r>
              <a:rPr lang="ru-RU" dirty="0" err="1"/>
              <a:t>формування</a:t>
            </a:r>
            <a:r>
              <a:rPr lang="ru-RU" dirty="0"/>
              <a:t> ПК, </a:t>
            </a:r>
            <a:r>
              <a:rPr lang="ru-RU" dirty="0" err="1"/>
              <a:t>щоб</a:t>
            </a:r>
            <a:r>
              <a:rPr lang="ru-RU" dirty="0"/>
              <a:t> </a:t>
            </a:r>
            <a:r>
              <a:rPr lang="ru-RU" dirty="0" err="1"/>
              <a:t>з’ясувати</a:t>
            </a:r>
            <a:r>
              <a:rPr lang="ru-RU" dirty="0"/>
              <a:t> </a:t>
            </a:r>
            <a:r>
              <a:rPr lang="ru-RU" dirty="0" err="1"/>
              <a:t>умови</a:t>
            </a:r>
            <a:r>
              <a:rPr lang="ru-RU" dirty="0"/>
              <a:t> і </a:t>
            </a:r>
            <a:r>
              <a:rPr lang="ru-RU" dirty="0" err="1"/>
              <a:t>фактори</a:t>
            </a:r>
            <a:r>
              <a:rPr lang="ru-RU" dirty="0"/>
              <a:t> </a:t>
            </a:r>
            <a:r>
              <a:rPr lang="ru-RU" dirty="0" err="1"/>
              <a:t>її</a:t>
            </a:r>
            <a:r>
              <a:rPr lang="ru-RU" dirty="0"/>
              <a:t> </a:t>
            </a:r>
            <a:r>
              <a:rPr lang="ru-RU" dirty="0" err="1"/>
              <a:t>ефективного</a:t>
            </a:r>
            <a:r>
              <a:rPr lang="ru-RU" dirty="0"/>
              <a:t> </a:t>
            </a:r>
            <a:r>
              <a:rPr lang="ru-RU" dirty="0" err="1"/>
              <a:t>розвитку</a:t>
            </a:r>
            <a:r>
              <a:rPr lang="ru-RU" dirty="0"/>
              <a:t>, </a:t>
            </a:r>
            <a:r>
              <a:rPr lang="ru-RU" dirty="0" err="1"/>
              <a:t>знайти</a:t>
            </a:r>
            <a:r>
              <a:rPr lang="ru-RU" dirty="0"/>
              <a:t> </a:t>
            </a:r>
            <a:r>
              <a:rPr lang="ru-RU" dirty="0" err="1"/>
              <a:t>засоби</a:t>
            </a:r>
            <a:r>
              <a:rPr lang="ru-RU" dirty="0"/>
              <a:t> </a:t>
            </a:r>
            <a:r>
              <a:rPr lang="ru-RU" dirty="0" err="1"/>
              <a:t>діагностики</a:t>
            </a:r>
            <a:r>
              <a:rPr lang="ru-RU" dirty="0"/>
              <a:t> </a:t>
            </a:r>
            <a:r>
              <a:rPr lang="ru-RU" dirty="0" err="1"/>
              <a:t>результатів</a:t>
            </a:r>
            <a:r>
              <a:rPr lang="ru-RU" dirty="0"/>
              <a:t>.</a:t>
            </a:r>
            <a:r>
              <a:rPr lang="ru-RU" sz="1800" dirty="0"/>
              <a:t> </a:t>
            </a:r>
          </a:p>
          <a:p>
            <a:endParaRPr lang="ru-RU" dirty="0"/>
          </a:p>
          <a:p>
            <a:endParaRPr lang="ru-RU" dirty="0"/>
          </a:p>
        </p:txBody>
      </p:sp>
    </p:spTree>
    <p:extLst>
      <p:ext uri="{BB962C8B-B14F-4D97-AF65-F5344CB8AC3E}">
        <p14:creationId xmlns:p14="http://schemas.microsoft.com/office/powerpoint/2010/main" val="95596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a:t>1. </a:t>
            </a:r>
            <a:r>
              <a:rPr lang="ru-RU" b="1" dirty="0" err="1"/>
              <a:t>Актуальність</a:t>
            </a:r>
            <a:r>
              <a:rPr lang="ru-RU" b="1" dirty="0"/>
              <a:t> </a:t>
            </a:r>
            <a:r>
              <a:rPr lang="ru-RU" b="1" dirty="0" err="1"/>
              <a:t>дослідження</a:t>
            </a:r>
            <a:endParaRPr lang="ru-RU" dirty="0"/>
          </a:p>
        </p:txBody>
      </p:sp>
    </p:spTree>
    <p:extLst>
      <p:ext uri="{BB962C8B-B14F-4D97-AF65-F5344CB8AC3E}">
        <p14:creationId xmlns:p14="http://schemas.microsoft.com/office/powerpoint/2010/main" val="2768176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0838" y="0"/>
            <a:ext cx="9404723" cy="1400530"/>
          </a:xfrm>
        </p:spPr>
        <p:txBody>
          <a:bodyPr/>
          <a:lstStyle/>
          <a:p>
            <a:r>
              <a:rPr lang="ru-RU" dirty="0"/>
              <a:t>«</a:t>
            </a:r>
            <a:r>
              <a:rPr lang="ru-RU" dirty="0" err="1"/>
              <a:t>Формування</a:t>
            </a:r>
            <a:r>
              <a:rPr lang="ru-RU" dirty="0"/>
              <a:t> </a:t>
            </a:r>
            <a:r>
              <a:rPr lang="ru-RU" dirty="0" err="1"/>
              <a:t>психологічної</a:t>
            </a:r>
            <a:r>
              <a:rPr lang="ru-RU" dirty="0"/>
              <a:t> </a:t>
            </a:r>
            <a:r>
              <a:rPr lang="ru-RU" dirty="0" err="1"/>
              <a:t>культури</a:t>
            </a:r>
            <a:r>
              <a:rPr lang="ru-RU" dirty="0"/>
              <a:t> </a:t>
            </a:r>
            <a:r>
              <a:rPr lang="ru-RU" dirty="0" err="1"/>
              <a:t>майбутніх</a:t>
            </a:r>
            <a:r>
              <a:rPr lang="ru-RU" dirty="0"/>
              <a:t> </a:t>
            </a:r>
            <a:r>
              <a:rPr lang="uk-UA" dirty="0"/>
              <a:t>корекційних педагогів</a:t>
            </a:r>
            <a:r>
              <a:rPr lang="ru-RU" dirty="0"/>
              <a:t>»</a:t>
            </a:r>
          </a:p>
        </p:txBody>
      </p:sp>
      <p:sp>
        <p:nvSpPr>
          <p:cNvPr id="5" name="Текст 4"/>
          <p:cNvSpPr>
            <a:spLocks noGrp="1"/>
          </p:cNvSpPr>
          <p:nvPr>
            <p:ph type="body" idx="1"/>
          </p:nvPr>
        </p:nvSpPr>
        <p:spPr/>
        <p:txBody>
          <a:bodyPr/>
          <a:lstStyle/>
          <a:p>
            <a:r>
              <a:rPr lang="uk-UA" dirty="0"/>
              <a:t>1 блок</a:t>
            </a:r>
            <a:endParaRPr lang="ru-RU" dirty="0"/>
          </a:p>
        </p:txBody>
      </p:sp>
      <p:sp>
        <p:nvSpPr>
          <p:cNvPr id="8" name="Текст 7"/>
          <p:cNvSpPr>
            <a:spLocks noGrp="1"/>
          </p:cNvSpPr>
          <p:nvPr>
            <p:ph type="body" sz="half" idx="15"/>
          </p:nvPr>
        </p:nvSpPr>
        <p:spPr/>
        <p:txBody>
          <a:bodyPr>
            <a:normAutofit/>
          </a:bodyPr>
          <a:lstStyle/>
          <a:p>
            <a:r>
              <a:rPr lang="ru-RU" sz="1600" dirty="0" err="1"/>
              <a:t>Розробка</a:t>
            </a:r>
            <a:r>
              <a:rPr lang="ru-RU" sz="1600" dirty="0"/>
              <a:t> </a:t>
            </a:r>
            <a:r>
              <a:rPr lang="ru-RU" sz="1600" dirty="0" err="1"/>
              <a:t>загальної</a:t>
            </a:r>
            <a:r>
              <a:rPr lang="ru-RU" sz="1600" dirty="0"/>
              <a:t> </a:t>
            </a:r>
            <a:r>
              <a:rPr lang="ru-RU" sz="1600" dirty="0" err="1"/>
              <a:t>структури</a:t>
            </a:r>
            <a:r>
              <a:rPr lang="ru-RU" sz="1600" dirty="0"/>
              <a:t> </a:t>
            </a:r>
            <a:r>
              <a:rPr lang="ru-RU" sz="1600" dirty="0" err="1"/>
              <a:t>моделі</a:t>
            </a:r>
            <a:r>
              <a:rPr lang="ru-RU" sz="1600" dirty="0"/>
              <a:t> </a:t>
            </a:r>
            <a:r>
              <a:rPr lang="ru-RU" sz="1600" dirty="0" err="1"/>
              <a:t>об’єкта</a:t>
            </a:r>
            <a:r>
              <a:rPr lang="ru-RU" sz="1600" dirty="0"/>
              <a:t> і носить характер теоретичного </a:t>
            </a:r>
            <a:r>
              <a:rPr lang="ru-RU" sz="1600" dirty="0" err="1"/>
              <a:t>аналізу</a:t>
            </a:r>
            <a:r>
              <a:rPr lang="ru-RU" sz="1600" dirty="0"/>
              <a:t>. </a:t>
            </a:r>
            <a:endParaRPr lang="ru-RU" sz="1500" dirty="0"/>
          </a:p>
        </p:txBody>
      </p:sp>
      <p:sp>
        <p:nvSpPr>
          <p:cNvPr id="6" name="Текст 5"/>
          <p:cNvSpPr>
            <a:spLocks noGrp="1"/>
          </p:cNvSpPr>
          <p:nvPr>
            <p:ph type="body" sz="quarter" idx="3"/>
          </p:nvPr>
        </p:nvSpPr>
        <p:spPr/>
        <p:txBody>
          <a:bodyPr/>
          <a:lstStyle/>
          <a:p>
            <a:r>
              <a:rPr lang="uk-UA" dirty="0"/>
              <a:t>2 блок</a:t>
            </a:r>
            <a:endParaRPr lang="ru-RU" dirty="0"/>
          </a:p>
        </p:txBody>
      </p:sp>
      <p:sp>
        <p:nvSpPr>
          <p:cNvPr id="9" name="Текст 8"/>
          <p:cNvSpPr>
            <a:spLocks noGrp="1"/>
          </p:cNvSpPr>
          <p:nvPr>
            <p:ph type="body" sz="half" idx="16"/>
          </p:nvPr>
        </p:nvSpPr>
        <p:spPr>
          <a:xfrm>
            <a:off x="3878859" y="2685414"/>
            <a:ext cx="3805796" cy="3589338"/>
          </a:xfrm>
        </p:spPr>
        <p:txBody>
          <a:bodyPr>
            <a:noAutofit/>
          </a:bodyPr>
          <a:lstStyle/>
          <a:p>
            <a:r>
              <a:rPr lang="ru-RU" sz="1600" dirty="0" err="1"/>
              <a:t>Визначення</a:t>
            </a:r>
            <a:r>
              <a:rPr lang="ru-RU" sz="1600" dirty="0"/>
              <a:t> </a:t>
            </a:r>
            <a:r>
              <a:rPr lang="ru-RU" sz="1600" dirty="0" err="1"/>
              <a:t>цілей</a:t>
            </a:r>
            <a:r>
              <a:rPr lang="ru-RU" sz="1600" dirty="0"/>
              <a:t> </a:t>
            </a:r>
            <a:r>
              <a:rPr lang="ru-RU" sz="1600" dirty="0" err="1"/>
              <a:t>конструювання</a:t>
            </a:r>
            <a:r>
              <a:rPr lang="ru-RU" sz="1600" dirty="0"/>
              <a:t> </a:t>
            </a:r>
            <a:r>
              <a:rPr lang="ru-RU" sz="1600" dirty="0" err="1"/>
              <a:t>процесу</a:t>
            </a:r>
            <a:r>
              <a:rPr lang="ru-RU" sz="1600" dirty="0"/>
              <a:t> </a:t>
            </a:r>
            <a:r>
              <a:rPr lang="ru-RU" sz="1600" dirty="0" err="1"/>
              <a:t>виявлення</a:t>
            </a:r>
            <a:r>
              <a:rPr lang="ru-RU" sz="1600" dirty="0"/>
              <a:t> </a:t>
            </a:r>
            <a:r>
              <a:rPr lang="ru-RU" sz="1600" dirty="0" err="1"/>
              <a:t>факторів</a:t>
            </a:r>
            <a:r>
              <a:rPr lang="ru-RU" sz="1600" dirty="0"/>
              <a:t>, умов та </a:t>
            </a:r>
            <a:r>
              <a:rPr lang="ru-RU" sz="1600" dirty="0" err="1"/>
              <a:t>способів</a:t>
            </a:r>
            <a:r>
              <a:rPr lang="ru-RU" sz="1600" dirty="0"/>
              <a:t> </a:t>
            </a:r>
            <a:r>
              <a:rPr lang="ru-RU" sz="1600" dirty="0" err="1"/>
              <a:t>формування</a:t>
            </a:r>
            <a:r>
              <a:rPr lang="ru-RU" sz="1600" dirty="0"/>
              <a:t> ПК (</a:t>
            </a:r>
            <a:r>
              <a:rPr lang="ru-RU" sz="1600" dirty="0" err="1"/>
              <a:t>технології</a:t>
            </a:r>
            <a:r>
              <a:rPr lang="ru-RU" sz="1600" dirty="0"/>
              <a:t>, </a:t>
            </a:r>
            <a:r>
              <a:rPr lang="ru-RU" sz="1600" dirty="0" err="1"/>
              <a:t>способи</a:t>
            </a:r>
            <a:r>
              <a:rPr lang="ru-RU" sz="1600" dirty="0"/>
              <a:t> </a:t>
            </a:r>
            <a:r>
              <a:rPr lang="ru-RU" sz="1600" dirty="0" err="1"/>
              <a:t>організації</a:t>
            </a:r>
            <a:r>
              <a:rPr lang="ru-RU" sz="1600" dirty="0"/>
              <a:t> </a:t>
            </a:r>
            <a:r>
              <a:rPr lang="ru-RU" sz="1600" dirty="0" err="1"/>
              <a:t>соціального</a:t>
            </a:r>
            <a:r>
              <a:rPr lang="ru-RU" sz="1600" dirty="0"/>
              <a:t> </a:t>
            </a:r>
            <a:r>
              <a:rPr lang="ru-RU" sz="1600" dirty="0" err="1"/>
              <a:t>середовища</a:t>
            </a:r>
            <a:r>
              <a:rPr lang="ru-RU" sz="1600" dirty="0"/>
              <a:t>, </a:t>
            </a:r>
            <a:r>
              <a:rPr lang="uk-UA" sz="1600" dirty="0"/>
              <a:t>корекційного педагог</a:t>
            </a:r>
            <a:r>
              <a:rPr lang="ru-RU" sz="1600" dirty="0"/>
              <a:t>а та </a:t>
            </a:r>
            <a:r>
              <a:rPr lang="uk-UA" sz="1600" dirty="0"/>
              <a:t>дитини</a:t>
            </a:r>
            <a:r>
              <a:rPr lang="ru-RU" sz="1600" dirty="0"/>
              <a:t> та </a:t>
            </a:r>
            <a:r>
              <a:rPr lang="ru-RU" sz="1600" dirty="0" err="1"/>
              <a:t>ін</a:t>
            </a:r>
            <a:r>
              <a:rPr lang="ru-RU" sz="1600" dirty="0"/>
              <a:t>.). На </a:t>
            </a:r>
            <a:r>
              <a:rPr lang="ru-RU" sz="1600" dirty="0" err="1"/>
              <a:t>цьому</a:t>
            </a:r>
            <a:r>
              <a:rPr lang="ru-RU" sz="1600" dirty="0"/>
              <a:t> </a:t>
            </a:r>
            <a:r>
              <a:rPr lang="ru-RU" sz="1600" dirty="0" err="1"/>
              <a:t>етапі</a:t>
            </a:r>
            <a:r>
              <a:rPr lang="ru-RU" sz="1600" dirty="0"/>
              <a:t> </a:t>
            </a:r>
            <a:r>
              <a:rPr lang="ru-RU" sz="1600" dirty="0" err="1"/>
              <a:t>теоретичні</a:t>
            </a:r>
            <a:r>
              <a:rPr lang="ru-RU" sz="1600" dirty="0"/>
              <a:t> </a:t>
            </a:r>
            <a:r>
              <a:rPr lang="ru-RU" sz="1600" dirty="0" err="1"/>
              <a:t>цілі</a:t>
            </a:r>
            <a:r>
              <a:rPr lang="ru-RU" sz="1600" dirty="0"/>
              <a:t> (</a:t>
            </a:r>
            <a:r>
              <a:rPr lang="ru-RU" sz="1600" dirty="0" err="1"/>
              <a:t>вияв</a:t>
            </a:r>
            <a:r>
              <a:rPr lang="ru-RU" sz="1600" dirty="0"/>
              <a:t> умов, </a:t>
            </a:r>
            <a:r>
              <a:rPr lang="ru-RU" sz="1600" dirty="0" err="1"/>
              <a:t>принципів</a:t>
            </a:r>
            <a:r>
              <a:rPr lang="ru-RU" sz="1600" dirty="0"/>
              <a:t> </a:t>
            </a:r>
            <a:r>
              <a:rPr lang="ru-RU" sz="1600" dirty="0" err="1"/>
              <a:t>інтеграції</a:t>
            </a:r>
            <a:r>
              <a:rPr lang="ru-RU" sz="1600" dirty="0"/>
              <a:t> </a:t>
            </a:r>
            <a:r>
              <a:rPr lang="ru-RU" sz="1600" dirty="0" err="1"/>
              <a:t>людини</a:t>
            </a:r>
            <a:r>
              <a:rPr lang="ru-RU" sz="1600" dirty="0"/>
              <a:t> у </a:t>
            </a:r>
            <a:r>
              <a:rPr lang="ru-RU" sz="1600" dirty="0" err="1"/>
              <a:t>суспільство</a:t>
            </a:r>
            <a:r>
              <a:rPr lang="ru-RU" sz="1600" dirty="0"/>
              <a:t> та </a:t>
            </a:r>
            <a:r>
              <a:rPr lang="ru-RU" sz="1600" dirty="0" err="1"/>
              <a:t>ін</a:t>
            </a:r>
            <a:r>
              <a:rPr lang="ru-RU" sz="1600" dirty="0"/>
              <a:t>.) </a:t>
            </a:r>
            <a:r>
              <a:rPr lang="ru-RU" sz="1600" dirty="0" err="1"/>
              <a:t>поєднуються</a:t>
            </a:r>
            <a:r>
              <a:rPr lang="ru-RU" sz="1600" dirty="0"/>
              <a:t> з </a:t>
            </a:r>
            <a:r>
              <a:rPr lang="ru-RU" sz="1600" dirty="0" err="1"/>
              <a:t>практичними</a:t>
            </a:r>
            <a:r>
              <a:rPr lang="ru-RU" sz="1600" dirty="0"/>
              <a:t> (</a:t>
            </a:r>
            <a:r>
              <a:rPr lang="ru-RU" sz="1600" dirty="0" err="1"/>
              <a:t>створення</a:t>
            </a:r>
            <a:r>
              <a:rPr lang="ru-RU" sz="1600" dirty="0"/>
              <a:t> </a:t>
            </a:r>
            <a:r>
              <a:rPr lang="ru-RU" sz="1600" dirty="0" err="1"/>
              <a:t>психічно</a:t>
            </a:r>
            <a:r>
              <a:rPr lang="ru-RU" sz="1600" dirty="0"/>
              <a:t> </a:t>
            </a:r>
            <a:r>
              <a:rPr lang="ru-RU" sz="1600" dirty="0" err="1"/>
              <a:t>розвиваючого</a:t>
            </a:r>
            <a:r>
              <a:rPr lang="ru-RU" sz="1600" dirty="0"/>
              <a:t> </a:t>
            </a:r>
            <a:r>
              <a:rPr lang="ru-RU" sz="1600" dirty="0" err="1"/>
              <a:t>середовища</a:t>
            </a:r>
            <a:r>
              <a:rPr lang="ru-RU" sz="1600" dirty="0"/>
              <a:t>, </a:t>
            </a:r>
            <a:r>
              <a:rPr lang="ru-RU" sz="1600" dirty="0" err="1"/>
              <a:t>організації</a:t>
            </a:r>
            <a:r>
              <a:rPr lang="ru-RU" sz="1600" dirty="0"/>
              <a:t> </a:t>
            </a:r>
            <a:r>
              <a:rPr lang="ru-RU" sz="1600" dirty="0" err="1"/>
              <a:t>психологодоцільної</a:t>
            </a:r>
            <a:r>
              <a:rPr lang="ru-RU" sz="1600" dirty="0"/>
              <a:t> </a:t>
            </a:r>
            <a:r>
              <a:rPr lang="ru-RU" sz="1600" dirty="0" err="1"/>
              <a:t>діяльності</a:t>
            </a:r>
            <a:r>
              <a:rPr lang="ru-RU" sz="1600" dirty="0"/>
              <a:t> та </a:t>
            </a:r>
            <a:r>
              <a:rPr lang="ru-RU" sz="1600" dirty="0" err="1"/>
              <a:t>ін</a:t>
            </a:r>
            <a:r>
              <a:rPr lang="ru-RU" sz="1600" dirty="0"/>
              <a:t>.). </a:t>
            </a:r>
          </a:p>
        </p:txBody>
      </p:sp>
      <p:sp>
        <p:nvSpPr>
          <p:cNvPr id="7" name="Текст 6"/>
          <p:cNvSpPr>
            <a:spLocks noGrp="1"/>
          </p:cNvSpPr>
          <p:nvPr>
            <p:ph type="body" sz="quarter" idx="13"/>
          </p:nvPr>
        </p:nvSpPr>
        <p:spPr>
          <a:xfrm>
            <a:off x="8177645" y="1981200"/>
            <a:ext cx="2932113" cy="576262"/>
          </a:xfrm>
        </p:spPr>
        <p:txBody>
          <a:bodyPr/>
          <a:lstStyle/>
          <a:p>
            <a:r>
              <a:rPr lang="uk-UA" dirty="0"/>
              <a:t>3 блок</a:t>
            </a:r>
          </a:p>
        </p:txBody>
      </p:sp>
      <p:sp>
        <p:nvSpPr>
          <p:cNvPr id="10" name="Текст 9"/>
          <p:cNvSpPr>
            <a:spLocks noGrp="1"/>
          </p:cNvSpPr>
          <p:nvPr>
            <p:ph type="body" sz="half" idx="17"/>
          </p:nvPr>
        </p:nvSpPr>
        <p:spPr>
          <a:xfrm>
            <a:off x="8177645" y="2667000"/>
            <a:ext cx="2932113" cy="3589338"/>
          </a:xfrm>
        </p:spPr>
        <p:txBody>
          <a:bodyPr>
            <a:normAutofit/>
          </a:bodyPr>
          <a:lstStyle/>
          <a:p>
            <a:r>
              <a:rPr lang="ru-RU" sz="1600" dirty="0" err="1"/>
              <a:t>реалізуються</a:t>
            </a:r>
            <a:r>
              <a:rPr lang="ru-RU" sz="1600" dirty="0"/>
              <a:t> </a:t>
            </a:r>
            <a:r>
              <a:rPr lang="ru-RU" sz="1600" dirty="0" err="1"/>
              <a:t>цілі</a:t>
            </a:r>
            <a:r>
              <a:rPr lang="ru-RU" sz="1600" dirty="0"/>
              <a:t>, </a:t>
            </a:r>
            <a:r>
              <a:rPr lang="ru-RU" sz="1600" dirty="0" err="1"/>
              <a:t>пов’язані</a:t>
            </a:r>
            <a:r>
              <a:rPr lang="ru-RU" sz="1600" dirty="0"/>
              <a:t> </a:t>
            </a:r>
            <a:r>
              <a:rPr lang="ru-RU" sz="1600" dirty="0" err="1"/>
              <a:t>із</a:t>
            </a:r>
            <a:r>
              <a:rPr lang="ru-RU" sz="1600" dirty="0"/>
              <a:t> </a:t>
            </a:r>
            <a:r>
              <a:rPr lang="ru-RU" sz="1600" dirty="0" err="1"/>
              <a:t>систематизацією</a:t>
            </a:r>
            <a:r>
              <a:rPr lang="ru-RU" sz="1600" dirty="0"/>
              <a:t> </a:t>
            </a:r>
            <a:r>
              <a:rPr lang="ru-RU" sz="1600" dirty="0" err="1"/>
              <a:t>фактів</a:t>
            </a:r>
            <a:r>
              <a:rPr lang="ru-RU" sz="1600" dirty="0"/>
              <a:t>, </a:t>
            </a:r>
            <a:r>
              <a:rPr lang="ru-RU" sz="1600" dirty="0" err="1"/>
              <a:t>їх</a:t>
            </a:r>
            <a:r>
              <a:rPr lang="ru-RU" sz="1600" dirty="0"/>
              <a:t> </a:t>
            </a:r>
            <a:r>
              <a:rPr lang="ru-RU" sz="1600" dirty="0" err="1"/>
              <a:t>оцінкою</a:t>
            </a:r>
            <a:r>
              <a:rPr lang="ru-RU" sz="1600" dirty="0"/>
              <a:t>, </a:t>
            </a:r>
            <a:r>
              <a:rPr lang="ru-RU" sz="1600" dirty="0" err="1"/>
              <a:t>виявленням</a:t>
            </a:r>
            <a:r>
              <a:rPr lang="ru-RU" sz="1600" dirty="0"/>
              <a:t> </a:t>
            </a:r>
            <a:r>
              <a:rPr lang="ru-RU" sz="1600" dirty="0" err="1"/>
              <a:t>необхідних</a:t>
            </a:r>
            <a:r>
              <a:rPr lang="ru-RU" sz="1600" dirty="0"/>
              <a:t> і </a:t>
            </a:r>
            <a:r>
              <a:rPr lang="ru-RU" sz="1600" dirty="0" err="1"/>
              <a:t>достатніх</a:t>
            </a:r>
            <a:r>
              <a:rPr lang="ru-RU" sz="1600" dirty="0"/>
              <a:t> для </a:t>
            </a:r>
            <a:r>
              <a:rPr lang="ru-RU" sz="1600" dirty="0" err="1"/>
              <a:t>отримання</a:t>
            </a:r>
            <a:r>
              <a:rPr lang="ru-RU" sz="1600" dirty="0"/>
              <a:t> </a:t>
            </a:r>
            <a:r>
              <a:rPr lang="ru-RU" sz="1600" dirty="0" err="1"/>
              <a:t>певних</a:t>
            </a:r>
            <a:r>
              <a:rPr lang="ru-RU" sz="1600" dirty="0"/>
              <a:t> </a:t>
            </a:r>
            <a:r>
              <a:rPr lang="ru-RU" sz="1600" dirty="0" err="1"/>
              <a:t>результатів</a:t>
            </a:r>
            <a:r>
              <a:rPr lang="ru-RU" sz="1600" dirty="0"/>
              <a:t> </a:t>
            </a:r>
            <a:r>
              <a:rPr lang="ru-RU" sz="1600" dirty="0" err="1"/>
              <a:t>факторів</a:t>
            </a:r>
            <a:r>
              <a:rPr lang="ru-RU" sz="1600" dirty="0"/>
              <a:t> та умов. </a:t>
            </a:r>
          </a:p>
        </p:txBody>
      </p:sp>
    </p:spTree>
    <p:extLst>
      <p:ext uri="{BB962C8B-B14F-4D97-AF65-F5344CB8AC3E}">
        <p14:creationId xmlns:p14="http://schemas.microsoft.com/office/powerpoint/2010/main" val="425722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r>
              <a:rPr lang="ru-RU" dirty="0"/>
              <a:t>«</a:t>
            </a:r>
            <a:r>
              <a:rPr lang="ru-RU" dirty="0" err="1"/>
              <a:t>Формування</a:t>
            </a:r>
            <a:r>
              <a:rPr lang="ru-RU" dirty="0"/>
              <a:t> </a:t>
            </a:r>
            <a:r>
              <a:rPr lang="ru-RU" dirty="0" err="1"/>
              <a:t>психологічної</a:t>
            </a:r>
            <a:r>
              <a:rPr lang="ru-RU" dirty="0"/>
              <a:t> </a:t>
            </a:r>
            <a:r>
              <a:rPr lang="ru-RU" dirty="0" err="1"/>
              <a:t>культури</a:t>
            </a:r>
            <a:r>
              <a:rPr lang="ru-RU" dirty="0"/>
              <a:t> </a:t>
            </a:r>
            <a:r>
              <a:rPr lang="ru-RU" dirty="0" err="1"/>
              <a:t>майбутніх</a:t>
            </a:r>
            <a:r>
              <a:rPr lang="ru-RU" dirty="0"/>
              <a:t> </a:t>
            </a:r>
            <a:r>
              <a:rPr lang="uk-UA" dirty="0"/>
              <a:t>корекційних педагогів</a:t>
            </a:r>
            <a:r>
              <a:rPr lang="ru-RU" dirty="0"/>
              <a:t>»</a:t>
            </a:r>
          </a:p>
        </p:txBody>
      </p:sp>
      <p:sp>
        <p:nvSpPr>
          <p:cNvPr id="10" name="Объект 9"/>
          <p:cNvSpPr>
            <a:spLocks noGrp="1"/>
          </p:cNvSpPr>
          <p:nvPr>
            <p:ph idx="1"/>
          </p:nvPr>
        </p:nvSpPr>
        <p:spPr>
          <a:xfrm>
            <a:off x="1104293" y="3392192"/>
            <a:ext cx="8946541" cy="3017846"/>
          </a:xfrm>
        </p:spPr>
        <p:txBody>
          <a:bodyPr/>
          <a:lstStyle/>
          <a:p>
            <a:r>
              <a:rPr lang="ru-RU" dirty="0" err="1"/>
              <a:t>Загальна</a:t>
            </a:r>
            <a:r>
              <a:rPr lang="ru-RU" dirty="0"/>
              <a:t> мета: </a:t>
            </a:r>
            <a:r>
              <a:rPr lang="ru-RU" dirty="0" err="1"/>
              <a:t>з’ясування</a:t>
            </a:r>
            <a:r>
              <a:rPr lang="ru-RU" dirty="0"/>
              <a:t> </a:t>
            </a:r>
            <a:r>
              <a:rPr lang="ru-RU" dirty="0" err="1"/>
              <a:t>теоретичних</a:t>
            </a:r>
            <a:r>
              <a:rPr lang="ru-RU" dirty="0"/>
              <a:t> основ, </a:t>
            </a:r>
            <a:r>
              <a:rPr lang="ru-RU" dirty="0" err="1"/>
              <a:t>змісту</a:t>
            </a:r>
            <a:r>
              <a:rPr lang="ru-RU" dirty="0"/>
              <a:t> та умов </a:t>
            </a:r>
            <a:r>
              <a:rPr lang="ru-RU" dirty="0" err="1"/>
              <a:t>формування</a:t>
            </a:r>
            <a:r>
              <a:rPr lang="ru-RU" dirty="0"/>
              <a:t> ПК </a:t>
            </a:r>
            <a:r>
              <a:rPr lang="ru-RU" dirty="0" err="1"/>
              <a:t>майбутніх</a:t>
            </a:r>
            <a:r>
              <a:rPr lang="ru-RU" dirty="0"/>
              <a:t> </a:t>
            </a:r>
            <a:r>
              <a:rPr lang="uk-UA" dirty="0"/>
              <a:t>корекційних педагогів</a:t>
            </a:r>
            <a:r>
              <a:rPr lang="ru-RU" dirty="0"/>
              <a:t>. </a:t>
            </a:r>
          </a:p>
          <a:p>
            <a:r>
              <a:rPr lang="ru-RU" dirty="0"/>
              <a:t> </a:t>
            </a:r>
            <a:r>
              <a:rPr lang="ru-RU" dirty="0" err="1"/>
              <a:t>Завдання</a:t>
            </a:r>
            <a:r>
              <a:rPr lang="ru-RU" dirty="0"/>
              <a:t> </a:t>
            </a:r>
            <a:r>
              <a:rPr lang="ru-RU" dirty="0" err="1"/>
              <a:t>мають</a:t>
            </a:r>
            <a:r>
              <a:rPr lang="ru-RU" dirty="0"/>
              <a:t> </a:t>
            </a:r>
            <a:r>
              <a:rPr lang="ru-RU" dirty="0" err="1"/>
              <a:t>давати</a:t>
            </a:r>
            <a:r>
              <a:rPr lang="ru-RU" dirty="0"/>
              <a:t> </a:t>
            </a:r>
            <a:r>
              <a:rPr lang="ru-RU" dirty="0" err="1"/>
              <a:t>уявлення</a:t>
            </a:r>
            <a:r>
              <a:rPr lang="ru-RU" dirty="0"/>
              <a:t> про </a:t>
            </a:r>
            <a:r>
              <a:rPr lang="ru-RU" b="1" dirty="0" err="1"/>
              <a:t>послідовність</a:t>
            </a:r>
            <a:r>
              <a:rPr lang="ru-RU" b="1" dirty="0"/>
              <a:t> </a:t>
            </a:r>
            <a:r>
              <a:rPr lang="ru-RU" b="1" dirty="0" err="1"/>
              <a:t>кроків</a:t>
            </a:r>
            <a:r>
              <a:rPr lang="ru-RU" b="1" dirty="0"/>
              <a:t> </a:t>
            </a:r>
            <a:r>
              <a:rPr lang="ru-RU" dirty="0" err="1"/>
              <a:t>дослідника</a:t>
            </a:r>
            <a:r>
              <a:rPr lang="ru-RU" dirty="0"/>
              <a:t> на шляху до </a:t>
            </a:r>
            <a:r>
              <a:rPr lang="ru-RU" dirty="0" err="1"/>
              <a:t>досягнення</a:t>
            </a:r>
            <a:r>
              <a:rPr lang="ru-RU" dirty="0"/>
              <a:t> мети </a:t>
            </a:r>
            <a:r>
              <a:rPr lang="ru-RU" dirty="0" err="1"/>
              <a:t>дослідження</a:t>
            </a:r>
            <a:endParaRPr lang="ru-RU" dirty="0"/>
          </a:p>
        </p:txBody>
      </p:sp>
    </p:spTree>
    <p:extLst>
      <p:ext uri="{BB962C8B-B14F-4D97-AF65-F5344CB8AC3E}">
        <p14:creationId xmlns:p14="http://schemas.microsoft.com/office/powerpoint/2010/main" val="1524326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78982" y="572655"/>
            <a:ext cx="3121891" cy="5666507"/>
          </a:xfrm>
        </p:spPr>
        <p:txBody>
          <a:bodyPr>
            <a:normAutofit fontScale="92500" lnSpcReduction="20000"/>
          </a:bodyPr>
          <a:lstStyle/>
          <a:p>
            <a:r>
              <a:rPr lang="ru-RU" b="1" dirty="0"/>
              <a:t>Рис. </a:t>
            </a:r>
            <a:r>
              <a:rPr lang="ru-RU" b="1" dirty="0" err="1"/>
              <a:t>Формування</a:t>
            </a:r>
            <a:r>
              <a:rPr lang="ru-RU" b="1" dirty="0"/>
              <a:t> </a:t>
            </a:r>
            <a:r>
              <a:rPr lang="ru-RU" b="1" dirty="0" err="1"/>
              <a:t>психологічної</a:t>
            </a:r>
            <a:r>
              <a:rPr lang="ru-RU" b="1" dirty="0"/>
              <a:t> </a:t>
            </a:r>
            <a:r>
              <a:rPr lang="ru-RU" b="1" dirty="0" err="1"/>
              <a:t>культури</a:t>
            </a:r>
            <a:r>
              <a:rPr lang="ru-RU" b="1" dirty="0"/>
              <a:t> (ПК) </a:t>
            </a:r>
            <a:r>
              <a:rPr lang="ru-RU" b="1" dirty="0" err="1"/>
              <a:t>майбутніх</a:t>
            </a:r>
            <a:r>
              <a:rPr lang="ru-RU" b="1" dirty="0"/>
              <a:t> </a:t>
            </a:r>
            <a:r>
              <a:rPr lang="uk-UA" b="1" dirty="0"/>
              <a:t>корекційних педагогів </a:t>
            </a:r>
          </a:p>
          <a:p>
            <a:endParaRPr lang="uk-UA" dirty="0"/>
          </a:p>
          <a:p>
            <a:r>
              <a:rPr lang="ru-RU" b="1" dirty="0" err="1"/>
              <a:t>Примітка</a:t>
            </a:r>
            <a:r>
              <a:rPr lang="ru-RU" b="1" dirty="0"/>
              <a:t>.</a:t>
            </a:r>
            <a:r>
              <a:rPr lang="ru-RU" dirty="0"/>
              <a:t> </a:t>
            </a:r>
            <a:r>
              <a:rPr lang="ru-RU" dirty="0" err="1"/>
              <a:t>Цифри</a:t>
            </a:r>
            <a:r>
              <a:rPr lang="ru-RU" dirty="0"/>
              <a:t> в дужках (1,2,3) </a:t>
            </a:r>
            <a:r>
              <a:rPr lang="ru-RU" dirty="0" err="1"/>
              <a:t>означають</a:t>
            </a:r>
            <a:r>
              <a:rPr lang="ru-RU" dirty="0"/>
              <a:t>: </a:t>
            </a:r>
          </a:p>
          <a:p>
            <a:pPr lvl="0" fontAlgn="base"/>
            <a:r>
              <a:rPr lang="ru-RU" dirty="0"/>
              <a:t>1. </a:t>
            </a:r>
            <a:r>
              <a:rPr lang="ru-RU" dirty="0" err="1"/>
              <a:t>положення</a:t>
            </a:r>
            <a:r>
              <a:rPr lang="ru-RU" dirty="0"/>
              <a:t> </a:t>
            </a:r>
            <a:r>
              <a:rPr lang="ru-RU" dirty="0" err="1"/>
              <a:t>можна</a:t>
            </a:r>
            <a:r>
              <a:rPr lang="ru-RU" dirty="0"/>
              <a:t> </a:t>
            </a:r>
            <a:r>
              <a:rPr lang="ru-RU" dirty="0" err="1"/>
              <a:t>знайти</a:t>
            </a:r>
            <a:r>
              <a:rPr lang="ru-RU" dirty="0"/>
              <a:t>, </a:t>
            </a:r>
            <a:r>
              <a:rPr lang="ru-RU" dirty="0" err="1"/>
              <a:t>відібрати</a:t>
            </a:r>
            <a:r>
              <a:rPr lang="ru-RU" dirty="0"/>
              <a:t> в </a:t>
            </a:r>
            <a:r>
              <a:rPr lang="ru-RU" dirty="0" err="1"/>
              <a:t>існуючих</a:t>
            </a:r>
            <a:r>
              <a:rPr lang="ru-RU" dirty="0"/>
              <a:t> </a:t>
            </a:r>
            <a:r>
              <a:rPr lang="ru-RU" dirty="0" err="1"/>
              <a:t>знаннях</a:t>
            </a:r>
            <a:r>
              <a:rPr lang="ru-RU" dirty="0"/>
              <a:t>; </a:t>
            </a:r>
          </a:p>
          <a:p>
            <a:pPr lvl="0" fontAlgn="base"/>
            <a:r>
              <a:rPr lang="ru-RU" dirty="0"/>
              <a:t>2. </a:t>
            </a:r>
            <a:r>
              <a:rPr lang="ru-RU" dirty="0" err="1"/>
              <a:t>положення</a:t>
            </a:r>
            <a:r>
              <a:rPr lang="ru-RU" dirty="0"/>
              <a:t> </a:t>
            </a:r>
            <a:r>
              <a:rPr lang="ru-RU" dirty="0" err="1"/>
              <a:t>потребує</a:t>
            </a:r>
            <a:r>
              <a:rPr lang="ru-RU" dirty="0"/>
              <a:t> </a:t>
            </a:r>
            <a:r>
              <a:rPr lang="ru-RU" dirty="0" err="1"/>
              <a:t>уточнення</a:t>
            </a:r>
            <a:r>
              <a:rPr lang="ru-RU" dirty="0"/>
              <a:t> та </a:t>
            </a:r>
            <a:r>
              <a:rPr lang="ru-RU" dirty="0" err="1"/>
              <a:t>конкретизації</a:t>
            </a:r>
            <a:r>
              <a:rPr lang="ru-RU" dirty="0"/>
              <a:t>; </a:t>
            </a:r>
          </a:p>
          <a:p>
            <a:pPr lvl="0" fontAlgn="base"/>
            <a:r>
              <a:rPr lang="ru-RU" dirty="0"/>
              <a:t>3. </a:t>
            </a:r>
            <a:r>
              <a:rPr lang="ru-RU" dirty="0" err="1"/>
              <a:t>необхідне</a:t>
            </a:r>
            <a:r>
              <a:rPr lang="ru-RU" dirty="0"/>
              <a:t> </a:t>
            </a:r>
            <a:r>
              <a:rPr lang="ru-RU" dirty="0" err="1"/>
              <a:t>оригінальне</a:t>
            </a:r>
            <a:r>
              <a:rPr lang="ru-RU" dirty="0"/>
              <a:t> </a:t>
            </a:r>
            <a:r>
              <a:rPr lang="ru-RU" dirty="0" err="1"/>
              <a:t>рішення</a:t>
            </a:r>
            <a:r>
              <a:rPr lang="ru-RU" dirty="0"/>
              <a:t> на </a:t>
            </a:r>
            <a:r>
              <a:rPr lang="ru-RU" dirty="0" err="1"/>
              <a:t>основі</a:t>
            </a:r>
            <a:r>
              <a:rPr lang="ru-RU" dirty="0"/>
              <a:t> </a:t>
            </a:r>
            <a:r>
              <a:rPr lang="ru-RU" dirty="0" err="1"/>
              <a:t>власного</a:t>
            </a:r>
            <a:r>
              <a:rPr lang="ru-RU" dirty="0"/>
              <a:t> </a:t>
            </a:r>
            <a:r>
              <a:rPr lang="ru-RU" dirty="0" err="1"/>
              <a:t>пошуку</a:t>
            </a:r>
            <a:r>
              <a:rPr lang="ru-RU" dirty="0"/>
              <a:t>. </a:t>
            </a:r>
          </a:p>
          <a:p>
            <a:endParaRPr lang="ru-RU" dirty="0"/>
          </a:p>
        </p:txBody>
      </p:sp>
      <p:pic>
        <p:nvPicPr>
          <p:cNvPr id="7" name="Рисунок 6"/>
          <p:cNvPicPr>
            <a:picLocks noChangeAspect="1"/>
          </p:cNvPicPr>
          <p:nvPr/>
        </p:nvPicPr>
        <p:blipFill>
          <a:blip r:embed="rId2"/>
          <a:stretch>
            <a:fillRect/>
          </a:stretch>
        </p:blipFill>
        <p:spPr>
          <a:xfrm>
            <a:off x="236804" y="235528"/>
            <a:ext cx="7392432" cy="6449325"/>
          </a:xfrm>
          <a:prstGeom prst="rect">
            <a:avLst/>
          </a:prstGeom>
        </p:spPr>
      </p:pic>
      <p:sp>
        <p:nvSpPr>
          <p:cNvPr id="6" name="Прямоугольник 5"/>
          <p:cNvSpPr/>
          <p:nvPr/>
        </p:nvSpPr>
        <p:spPr>
          <a:xfrm>
            <a:off x="5514109" y="346365"/>
            <a:ext cx="1819564" cy="674254"/>
          </a:xfrm>
          <a:prstGeom prst="rect">
            <a:avLst/>
          </a:prstGeom>
          <a:noFill/>
          <a:ln>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50651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Помилки</a:t>
            </a:r>
            <a:endParaRPr lang="ru-RU" dirty="0"/>
          </a:p>
        </p:txBody>
      </p:sp>
      <p:sp>
        <p:nvSpPr>
          <p:cNvPr id="3" name="Объект 2"/>
          <p:cNvSpPr>
            <a:spLocks noGrp="1"/>
          </p:cNvSpPr>
          <p:nvPr>
            <p:ph idx="1"/>
          </p:nvPr>
        </p:nvSpPr>
        <p:spPr>
          <a:xfrm>
            <a:off x="1103312" y="1403928"/>
            <a:ext cx="9869488" cy="4844472"/>
          </a:xfrm>
        </p:spPr>
        <p:txBody>
          <a:bodyPr>
            <a:normAutofit lnSpcReduction="10000"/>
          </a:bodyPr>
          <a:lstStyle/>
          <a:p>
            <a:r>
              <a:rPr lang="ru-RU" dirty="0" err="1"/>
              <a:t>Серед</a:t>
            </a:r>
            <a:r>
              <a:rPr lang="ru-RU" dirty="0"/>
              <a:t> </a:t>
            </a:r>
            <a:r>
              <a:rPr lang="ru-RU" dirty="0" err="1"/>
              <a:t>помилок</a:t>
            </a:r>
            <a:r>
              <a:rPr lang="ru-RU" dirty="0"/>
              <a:t>, </a:t>
            </a:r>
            <a:r>
              <a:rPr lang="ru-RU" dirty="0" err="1"/>
              <a:t>що</a:t>
            </a:r>
            <a:r>
              <a:rPr lang="ru-RU" dirty="0"/>
              <a:t> </a:t>
            </a:r>
            <a:r>
              <a:rPr lang="ru-RU" dirty="0" err="1"/>
              <a:t>найчастіше</a:t>
            </a:r>
            <a:r>
              <a:rPr lang="ru-RU" dirty="0"/>
              <a:t> </a:t>
            </a:r>
            <a:r>
              <a:rPr lang="ru-RU" dirty="0" err="1"/>
              <a:t>зустрічаються</a:t>
            </a:r>
            <a:r>
              <a:rPr lang="ru-RU" dirty="0"/>
              <a:t> у </a:t>
            </a:r>
            <a:r>
              <a:rPr lang="ru-RU" dirty="0" err="1"/>
              <a:t>цій</a:t>
            </a:r>
            <a:r>
              <a:rPr lang="ru-RU" dirty="0"/>
              <a:t> </a:t>
            </a:r>
            <a:r>
              <a:rPr lang="ru-RU" dirty="0" err="1"/>
              <a:t>частині</a:t>
            </a:r>
            <a:r>
              <a:rPr lang="ru-RU" dirty="0"/>
              <a:t> </a:t>
            </a:r>
            <a:r>
              <a:rPr lang="ru-RU" dirty="0" err="1"/>
              <a:t>дослідження</a:t>
            </a:r>
            <a:r>
              <a:rPr lang="ru-RU" dirty="0"/>
              <a:t>, </a:t>
            </a:r>
            <a:r>
              <a:rPr lang="ru-RU" dirty="0" err="1"/>
              <a:t>слід</a:t>
            </a:r>
            <a:r>
              <a:rPr lang="ru-RU" dirty="0"/>
              <a:t> </a:t>
            </a:r>
            <a:r>
              <a:rPr lang="ru-RU" dirty="0" err="1"/>
              <a:t>звернути</a:t>
            </a:r>
            <a:r>
              <a:rPr lang="ru-RU" dirty="0"/>
              <a:t> </a:t>
            </a:r>
            <a:r>
              <a:rPr lang="ru-RU" dirty="0" err="1"/>
              <a:t>увагу</a:t>
            </a:r>
            <a:r>
              <a:rPr lang="ru-RU" dirty="0"/>
              <a:t> на </a:t>
            </a:r>
            <a:r>
              <a:rPr lang="ru-RU" dirty="0" err="1"/>
              <a:t>логіку</a:t>
            </a:r>
            <a:r>
              <a:rPr lang="ru-RU" dirty="0"/>
              <a:t> </a:t>
            </a:r>
            <a:r>
              <a:rPr lang="ru-RU" dirty="0" err="1"/>
              <a:t>послідовності</a:t>
            </a:r>
            <a:r>
              <a:rPr lang="ru-RU" dirty="0"/>
              <a:t> </a:t>
            </a:r>
            <a:r>
              <a:rPr lang="ru-RU" dirty="0" err="1"/>
              <a:t>викладу</a:t>
            </a:r>
            <a:r>
              <a:rPr lang="ru-RU" dirty="0"/>
              <a:t>. </a:t>
            </a:r>
            <a:r>
              <a:rPr lang="ru-RU" dirty="0" err="1"/>
              <a:t>Адже</a:t>
            </a:r>
            <a:r>
              <a:rPr lang="ru-RU" dirty="0"/>
              <a:t> </a:t>
            </a:r>
            <a:r>
              <a:rPr lang="ru-RU" dirty="0" err="1"/>
              <a:t>завдання</a:t>
            </a:r>
            <a:r>
              <a:rPr lang="ru-RU" dirty="0"/>
              <a:t> </a:t>
            </a:r>
            <a:r>
              <a:rPr lang="ru-RU" dirty="0" err="1"/>
              <a:t>мають</a:t>
            </a:r>
            <a:r>
              <a:rPr lang="ru-RU" dirty="0"/>
              <a:t> </a:t>
            </a:r>
            <a:r>
              <a:rPr lang="ru-RU" dirty="0" err="1"/>
              <a:t>давати</a:t>
            </a:r>
            <a:r>
              <a:rPr lang="ru-RU" dirty="0"/>
              <a:t> </a:t>
            </a:r>
            <a:r>
              <a:rPr lang="ru-RU" dirty="0" err="1"/>
              <a:t>уявлення</a:t>
            </a:r>
            <a:r>
              <a:rPr lang="ru-RU" dirty="0"/>
              <a:t> про </a:t>
            </a:r>
            <a:r>
              <a:rPr lang="ru-RU" dirty="0" err="1"/>
              <a:t>послідовність</a:t>
            </a:r>
            <a:r>
              <a:rPr lang="ru-RU" dirty="0"/>
              <a:t> </a:t>
            </a:r>
            <a:r>
              <a:rPr lang="ru-RU" dirty="0" err="1"/>
              <a:t>кроків</a:t>
            </a:r>
            <a:r>
              <a:rPr lang="ru-RU" dirty="0"/>
              <a:t> </a:t>
            </a:r>
            <a:r>
              <a:rPr lang="ru-RU" dirty="0" err="1"/>
              <a:t>дослідника</a:t>
            </a:r>
            <a:r>
              <a:rPr lang="ru-RU" dirty="0"/>
              <a:t> на шляху до </a:t>
            </a:r>
            <a:r>
              <a:rPr lang="ru-RU" dirty="0" err="1"/>
              <a:t>досягнення</a:t>
            </a:r>
            <a:r>
              <a:rPr lang="ru-RU" dirty="0"/>
              <a:t> мети </a:t>
            </a:r>
            <a:r>
              <a:rPr lang="ru-RU" dirty="0" err="1"/>
              <a:t>дослідження</a:t>
            </a:r>
            <a:r>
              <a:rPr lang="ru-RU" dirty="0"/>
              <a:t>, </a:t>
            </a:r>
            <a:r>
              <a:rPr lang="ru-RU" dirty="0" err="1"/>
              <a:t>наприклад</a:t>
            </a:r>
            <a:r>
              <a:rPr lang="ru-RU" dirty="0"/>
              <a:t>: </a:t>
            </a:r>
          </a:p>
          <a:p>
            <a:r>
              <a:rPr lang="ru-RU" dirty="0"/>
              <a:t>1. </a:t>
            </a:r>
            <a:r>
              <a:rPr lang="ru-RU" dirty="0" err="1"/>
              <a:t>Вивчити</a:t>
            </a:r>
            <a:r>
              <a:rPr lang="ru-RU" dirty="0"/>
              <a:t> </a:t>
            </a:r>
            <a:r>
              <a:rPr lang="ru-RU" dirty="0" err="1"/>
              <a:t>регіональний</a:t>
            </a:r>
            <a:r>
              <a:rPr lang="ru-RU" dirty="0"/>
              <a:t> </a:t>
            </a:r>
            <a:r>
              <a:rPr lang="ru-RU" dirty="0" err="1"/>
              <a:t>рівень</a:t>
            </a:r>
            <a:r>
              <a:rPr lang="ru-RU" dirty="0"/>
              <a:t> </a:t>
            </a:r>
            <a:r>
              <a:rPr lang="ru-RU" dirty="0" err="1"/>
              <a:t>захворювання</a:t>
            </a:r>
            <a:r>
              <a:rPr lang="ru-RU" dirty="0"/>
              <a:t> на СНІД </a:t>
            </a:r>
            <a:r>
              <a:rPr lang="ru-RU" dirty="0" err="1"/>
              <a:t>серед</a:t>
            </a:r>
            <a:r>
              <a:rPr lang="ru-RU" dirty="0"/>
              <a:t> </a:t>
            </a:r>
            <a:r>
              <a:rPr lang="ru-RU" dirty="0" err="1"/>
              <a:t>молоді</a:t>
            </a:r>
            <a:r>
              <a:rPr lang="ru-RU" dirty="0"/>
              <a:t>. </a:t>
            </a:r>
          </a:p>
          <a:p>
            <a:r>
              <a:rPr lang="ru-RU" dirty="0"/>
              <a:t>2. </a:t>
            </a:r>
            <a:r>
              <a:rPr lang="ru-RU" dirty="0" err="1"/>
              <a:t>Виявити</a:t>
            </a:r>
            <a:r>
              <a:rPr lang="ru-RU" dirty="0"/>
              <a:t> </a:t>
            </a:r>
            <a:r>
              <a:rPr lang="ru-RU" dirty="0" err="1"/>
              <a:t>закономірності</a:t>
            </a:r>
            <a:r>
              <a:rPr lang="ru-RU" dirty="0"/>
              <a:t> </a:t>
            </a:r>
            <a:r>
              <a:rPr lang="ru-RU" dirty="0" err="1"/>
              <a:t>зв’язків</a:t>
            </a:r>
            <a:r>
              <a:rPr lang="ru-RU" dirty="0"/>
              <a:t> </a:t>
            </a:r>
            <a:r>
              <a:rPr lang="ru-RU" dirty="0" err="1"/>
              <a:t>між</a:t>
            </a:r>
            <a:r>
              <a:rPr lang="ru-RU" dirty="0"/>
              <a:t> </a:t>
            </a:r>
            <a:r>
              <a:rPr lang="ru-RU" dirty="0" err="1"/>
              <a:t>захворюванням</a:t>
            </a:r>
            <a:r>
              <a:rPr lang="ru-RU" dirty="0"/>
              <a:t> та </a:t>
            </a:r>
            <a:r>
              <a:rPr lang="ru-RU" dirty="0" err="1"/>
              <a:t>проявом</a:t>
            </a:r>
            <a:r>
              <a:rPr lang="ru-RU" dirty="0"/>
              <a:t> </a:t>
            </a:r>
            <a:r>
              <a:rPr lang="ru-RU" dirty="0" err="1"/>
              <a:t>девіантної</a:t>
            </a:r>
            <a:r>
              <a:rPr lang="ru-RU" dirty="0"/>
              <a:t> </a:t>
            </a:r>
            <a:r>
              <a:rPr lang="ru-RU" dirty="0" err="1"/>
              <a:t>поведінки</a:t>
            </a:r>
            <a:r>
              <a:rPr lang="ru-RU" dirty="0"/>
              <a:t> (</a:t>
            </a:r>
            <a:r>
              <a:rPr lang="ru-RU" dirty="0" err="1"/>
              <a:t>вживання</a:t>
            </a:r>
            <a:r>
              <a:rPr lang="ru-RU" dirty="0"/>
              <a:t> алкоголю, </a:t>
            </a:r>
            <a:r>
              <a:rPr lang="ru-RU" dirty="0" err="1"/>
              <a:t>наркотиків</a:t>
            </a:r>
            <a:r>
              <a:rPr lang="ru-RU" dirty="0"/>
              <a:t>, </a:t>
            </a:r>
            <a:r>
              <a:rPr lang="ru-RU" dirty="0" err="1"/>
              <a:t>заняття</a:t>
            </a:r>
            <a:r>
              <a:rPr lang="ru-RU" dirty="0"/>
              <a:t> </a:t>
            </a:r>
            <a:r>
              <a:rPr lang="ru-RU" dirty="0" err="1"/>
              <a:t>проституцією</a:t>
            </a:r>
            <a:r>
              <a:rPr lang="ru-RU" dirty="0"/>
              <a:t>). </a:t>
            </a:r>
          </a:p>
          <a:p>
            <a:r>
              <a:rPr lang="ru-RU" dirty="0"/>
              <a:t>3. </a:t>
            </a:r>
            <a:r>
              <a:rPr lang="ru-RU" dirty="0" err="1"/>
              <a:t>Розробити</a:t>
            </a:r>
            <a:r>
              <a:rPr lang="ru-RU" dirty="0"/>
              <a:t> алгоритм прогнозу </a:t>
            </a:r>
            <a:r>
              <a:rPr lang="ru-RU" dirty="0" err="1"/>
              <a:t>розвитку</a:t>
            </a:r>
            <a:r>
              <a:rPr lang="ru-RU" dirty="0"/>
              <a:t> </a:t>
            </a:r>
            <a:r>
              <a:rPr lang="ru-RU" dirty="0" err="1"/>
              <a:t>захворюваності</a:t>
            </a:r>
            <a:r>
              <a:rPr lang="ru-RU" dirty="0"/>
              <a:t> на СНІД. </a:t>
            </a:r>
          </a:p>
          <a:p>
            <a:r>
              <a:rPr lang="ru-RU" dirty="0"/>
              <a:t>4. </a:t>
            </a:r>
            <a:r>
              <a:rPr lang="ru-RU" dirty="0" err="1"/>
              <a:t>Виявити</a:t>
            </a:r>
            <a:r>
              <a:rPr lang="ru-RU" dirty="0"/>
              <a:t> за </a:t>
            </a:r>
            <a:r>
              <a:rPr lang="ru-RU" dirty="0" err="1"/>
              <a:t>розробленими</a:t>
            </a:r>
            <a:r>
              <a:rPr lang="ru-RU" dirty="0"/>
              <a:t> алгоритмами </a:t>
            </a:r>
            <a:r>
              <a:rPr lang="ru-RU" dirty="0" err="1"/>
              <a:t>прогнози</a:t>
            </a:r>
            <a:r>
              <a:rPr lang="ru-RU" dirty="0"/>
              <a:t> </a:t>
            </a:r>
            <a:r>
              <a:rPr lang="ru-RU" dirty="0" err="1"/>
              <a:t>серед</a:t>
            </a:r>
            <a:r>
              <a:rPr lang="ru-RU" dirty="0"/>
              <a:t> </a:t>
            </a:r>
            <a:r>
              <a:rPr lang="ru-RU" dirty="0" err="1"/>
              <a:t>груп</a:t>
            </a:r>
            <a:r>
              <a:rPr lang="ru-RU" dirty="0"/>
              <a:t> </a:t>
            </a:r>
            <a:r>
              <a:rPr lang="ru-RU" dirty="0" err="1"/>
              <a:t>ризику</a:t>
            </a:r>
            <a:r>
              <a:rPr lang="ru-RU" dirty="0"/>
              <a:t>.</a:t>
            </a:r>
          </a:p>
          <a:p>
            <a:r>
              <a:rPr lang="ru-RU" dirty="0"/>
              <a:t>5. </a:t>
            </a:r>
            <a:r>
              <a:rPr lang="ru-RU" dirty="0" err="1"/>
              <a:t>Розробити</a:t>
            </a:r>
            <a:r>
              <a:rPr lang="ru-RU" dirty="0"/>
              <a:t> </a:t>
            </a:r>
            <a:r>
              <a:rPr lang="ru-RU" dirty="0" err="1"/>
              <a:t>оптимальний</a:t>
            </a:r>
            <a:r>
              <a:rPr lang="ru-RU" dirty="0"/>
              <a:t> </a:t>
            </a:r>
            <a:r>
              <a:rPr lang="ru-RU" dirty="0" err="1"/>
              <a:t>варіант</a:t>
            </a:r>
            <a:r>
              <a:rPr lang="ru-RU" dirty="0"/>
              <a:t> </a:t>
            </a:r>
            <a:r>
              <a:rPr lang="ru-RU" dirty="0" err="1"/>
              <a:t>соціально-психологічної</a:t>
            </a:r>
            <a:r>
              <a:rPr lang="ru-RU" dirty="0"/>
              <a:t> </a:t>
            </a:r>
            <a:r>
              <a:rPr lang="ru-RU" dirty="0" err="1"/>
              <a:t>реабілітації</a:t>
            </a:r>
            <a:r>
              <a:rPr lang="ru-RU" dirty="0"/>
              <a:t> </a:t>
            </a:r>
            <a:r>
              <a:rPr lang="ru-RU" dirty="0" err="1"/>
              <a:t>молоді</a:t>
            </a:r>
            <a:r>
              <a:rPr lang="ru-RU" dirty="0"/>
              <a:t>. </a:t>
            </a:r>
          </a:p>
          <a:p>
            <a:r>
              <a:rPr lang="ru-RU" dirty="0"/>
              <a:t>6. </a:t>
            </a:r>
            <a:r>
              <a:rPr lang="ru-RU" dirty="0" err="1"/>
              <a:t>Вивчити</a:t>
            </a:r>
            <a:r>
              <a:rPr lang="ru-RU" dirty="0"/>
              <a:t> </a:t>
            </a:r>
            <a:r>
              <a:rPr lang="ru-RU" dirty="0" err="1"/>
              <a:t>імовірний</a:t>
            </a:r>
            <a:r>
              <a:rPr lang="ru-RU" dirty="0"/>
              <a:t> </a:t>
            </a:r>
            <a:r>
              <a:rPr lang="ru-RU" dirty="0" err="1"/>
              <a:t>вплив</a:t>
            </a:r>
            <a:r>
              <a:rPr lang="ru-RU" dirty="0"/>
              <a:t> </a:t>
            </a:r>
            <a:r>
              <a:rPr lang="ru-RU" dirty="0" err="1"/>
              <a:t>соціально-психологічної</a:t>
            </a:r>
            <a:r>
              <a:rPr lang="ru-RU" dirty="0"/>
              <a:t> </a:t>
            </a:r>
            <a:r>
              <a:rPr lang="ru-RU" dirty="0" err="1"/>
              <a:t>реабілітації</a:t>
            </a:r>
            <a:r>
              <a:rPr lang="ru-RU" dirty="0"/>
              <a:t> </a:t>
            </a:r>
            <a:r>
              <a:rPr lang="ru-RU" dirty="0" err="1"/>
              <a:t>хворих</a:t>
            </a:r>
            <a:r>
              <a:rPr lang="ru-RU" dirty="0"/>
              <a:t> на СНІД.</a:t>
            </a:r>
          </a:p>
        </p:txBody>
      </p:sp>
      <p:sp>
        <p:nvSpPr>
          <p:cNvPr id="4" name="Выноска со стрелкой влево 3"/>
          <p:cNvSpPr/>
          <p:nvPr/>
        </p:nvSpPr>
        <p:spPr>
          <a:xfrm>
            <a:off x="4424218" y="157018"/>
            <a:ext cx="7324437" cy="6091382"/>
          </a:xfrm>
          <a:prstGeom prst="leftArrowCallout">
            <a:avLst>
              <a:gd name="adj1" fmla="val 7815"/>
              <a:gd name="adj2" fmla="val 25000"/>
              <a:gd name="adj3" fmla="val 25000"/>
              <a:gd name="adj4" fmla="val 827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З </a:t>
            </a:r>
            <a:r>
              <a:rPr lang="ru-RU" dirty="0" err="1">
                <a:solidFill>
                  <a:schemeClr val="bg1"/>
                </a:solidFill>
              </a:rPr>
              <a:t>наведеного</a:t>
            </a:r>
            <a:r>
              <a:rPr lang="ru-RU" dirty="0">
                <a:solidFill>
                  <a:schemeClr val="bg1"/>
                </a:solidFill>
              </a:rPr>
              <a:t> </a:t>
            </a:r>
            <a:r>
              <a:rPr lang="ru-RU" dirty="0" err="1">
                <a:solidFill>
                  <a:schemeClr val="bg1"/>
                </a:solidFill>
              </a:rPr>
              <a:t>переліку</a:t>
            </a:r>
            <a:r>
              <a:rPr lang="ru-RU" dirty="0">
                <a:solidFill>
                  <a:schemeClr val="bg1"/>
                </a:solidFill>
              </a:rPr>
              <a:t> </a:t>
            </a:r>
            <a:r>
              <a:rPr lang="ru-RU" dirty="0" err="1">
                <a:solidFill>
                  <a:schemeClr val="bg1"/>
                </a:solidFill>
              </a:rPr>
              <a:t>завдань</a:t>
            </a:r>
            <a:r>
              <a:rPr lang="ru-RU" dirty="0">
                <a:solidFill>
                  <a:schemeClr val="bg1"/>
                </a:solidFill>
              </a:rPr>
              <a:t> </a:t>
            </a:r>
            <a:r>
              <a:rPr lang="ru-RU" dirty="0" err="1">
                <a:solidFill>
                  <a:schemeClr val="bg1"/>
                </a:solidFill>
              </a:rPr>
              <a:t>випливає</a:t>
            </a:r>
            <a:r>
              <a:rPr lang="ru-RU" dirty="0">
                <a:solidFill>
                  <a:schemeClr val="bg1"/>
                </a:solidFill>
              </a:rPr>
              <a:t>, </a:t>
            </a:r>
            <a:r>
              <a:rPr lang="ru-RU" dirty="0" err="1">
                <a:solidFill>
                  <a:schemeClr val="bg1"/>
                </a:solidFill>
              </a:rPr>
              <a:t>що</a:t>
            </a:r>
            <a:r>
              <a:rPr lang="ru-RU" dirty="0">
                <a:solidFill>
                  <a:schemeClr val="bg1"/>
                </a:solidFill>
              </a:rPr>
              <a:t> </a:t>
            </a:r>
            <a:r>
              <a:rPr lang="ru-RU" dirty="0" err="1">
                <a:solidFill>
                  <a:schemeClr val="bg1"/>
                </a:solidFill>
              </a:rPr>
              <a:t>завдання</a:t>
            </a:r>
            <a:r>
              <a:rPr lang="ru-RU" dirty="0">
                <a:solidFill>
                  <a:schemeClr val="bg1"/>
                </a:solidFill>
              </a:rPr>
              <a:t> № 6 не </a:t>
            </a:r>
            <a:r>
              <a:rPr lang="ru-RU" dirty="0" err="1">
                <a:solidFill>
                  <a:schemeClr val="bg1"/>
                </a:solidFill>
              </a:rPr>
              <a:t>може</a:t>
            </a:r>
            <a:r>
              <a:rPr lang="ru-RU" dirty="0">
                <a:solidFill>
                  <a:schemeClr val="bg1"/>
                </a:solidFill>
              </a:rPr>
              <a:t> бути </a:t>
            </a:r>
            <a:r>
              <a:rPr lang="ru-RU" dirty="0" err="1">
                <a:solidFill>
                  <a:schemeClr val="bg1"/>
                </a:solidFill>
              </a:rPr>
              <a:t>фінальним</a:t>
            </a:r>
            <a:r>
              <a:rPr lang="ru-RU" dirty="0">
                <a:solidFill>
                  <a:schemeClr val="bg1"/>
                </a:solidFill>
              </a:rPr>
              <a:t>. </a:t>
            </a:r>
            <a:r>
              <a:rPr lang="ru-RU" dirty="0" err="1">
                <a:solidFill>
                  <a:schemeClr val="bg1"/>
                </a:solidFill>
              </a:rPr>
              <a:t>Воно</a:t>
            </a:r>
            <a:r>
              <a:rPr lang="ru-RU" dirty="0">
                <a:solidFill>
                  <a:schemeClr val="bg1"/>
                </a:solidFill>
              </a:rPr>
              <a:t> </a:t>
            </a:r>
            <a:r>
              <a:rPr lang="ru-RU" dirty="0" err="1">
                <a:solidFill>
                  <a:schemeClr val="bg1"/>
                </a:solidFill>
              </a:rPr>
              <a:t>має</a:t>
            </a:r>
            <a:r>
              <a:rPr lang="ru-RU" dirty="0">
                <a:solidFill>
                  <a:schemeClr val="bg1"/>
                </a:solidFill>
              </a:rPr>
              <a:t> бути </a:t>
            </a:r>
            <a:r>
              <a:rPr lang="ru-RU" dirty="0" err="1">
                <a:solidFill>
                  <a:schemeClr val="bg1"/>
                </a:solidFill>
              </a:rPr>
              <a:t>розташованим</a:t>
            </a:r>
            <a:r>
              <a:rPr lang="ru-RU" dirty="0">
                <a:solidFill>
                  <a:schemeClr val="bg1"/>
                </a:solidFill>
              </a:rPr>
              <a:t> </a:t>
            </a:r>
            <a:r>
              <a:rPr lang="ru-RU" dirty="0" err="1">
                <a:solidFill>
                  <a:schemeClr val="bg1"/>
                </a:solidFill>
              </a:rPr>
              <a:t>під</a:t>
            </a:r>
            <a:r>
              <a:rPr lang="ru-RU" dirty="0">
                <a:solidFill>
                  <a:schemeClr val="bg1"/>
                </a:solidFill>
              </a:rPr>
              <a:t> № 3.</a:t>
            </a:r>
          </a:p>
          <a:p>
            <a:pPr algn="ctr"/>
            <a:r>
              <a:rPr lang="ru-RU" dirty="0">
                <a:solidFill>
                  <a:schemeClr val="bg1"/>
                </a:solidFill>
              </a:rPr>
              <a:t> </a:t>
            </a:r>
            <a:r>
              <a:rPr lang="ru-RU" dirty="0" err="1">
                <a:solidFill>
                  <a:schemeClr val="bg1"/>
                </a:solidFill>
              </a:rPr>
              <a:t>Це</a:t>
            </a:r>
            <a:r>
              <a:rPr lang="ru-RU" dirty="0">
                <a:solidFill>
                  <a:schemeClr val="bg1"/>
                </a:solidFill>
              </a:rPr>
              <a:t> </a:t>
            </a:r>
            <a:r>
              <a:rPr lang="ru-RU" dirty="0" err="1">
                <a:solidFill>
                  <a:schemeClr val="bg1"/>
                </a:solidFill>
              </a:rPr>
              <a:t>завдання</a:t>
            </a:r>
            <a:r>
              <a:rPr lang="ru-RU" dirty="0">
                <a:solidFill>
                  <a:schemeClr val="bg1"/>
                </a:solidFill>
              </a:rPr>
              <a:t> </a:t>
            </a:r>
            <a:r>
              <a:rPr lang="ru-RU" dirty="0" err="1">
                <a:solidFill>
                  <a:schemeClr val="bg1"/>
                </a:solidFill>
              </a:rPr>
              <a:t>завершує</a:t>
            </a:r>
            <a:r>
              <a:rPr lang="ru-RU" dirty="0">
                <a:solidFill>
                  <a:schemeClr val="bg1"/>
                </a:solidFill>
              </a:rPr>
              <a:t> </a:t>
            </a:r>
            <a:r>
              <a:rPr lang="ru-RU" dirty="0" err="1">
                <a:solidFill>
                  <a:schemeClr val="bg1"/>
                </a:solidFill>
              </a:rPr>
              <a:t>суто</a:t>
            </a:r>
            <a:r>
              <a:rPr lang="ru-RU" dirty="0">
                <a:solidFill>
                  <a:schemeClr val="bg1"/>
                </a:solidFill>
              </a:rPr>
              <a:t> </a:t>
            </a:r>
            <a:r>
              <a:rPr lang="ru-RU" dirty="0" err="1">
                <a:solidFill>
                  <a:schemeClr val="bg1"/>
                </a:solidFill>
              </a:rPr>
              <a:t>теоретичну</a:t>
            </a:r>
            <a:r>
              <a:rPr lang="ru-RU" dirty="0">
                <a:solidFill>
                  <a:schemeClr val="bg1"/>
                </a:solidFill>
              </a:rPr>
              <a:t> </a:t>
            </a:r>
            <a:r>
              <a:rPr lang="ru-RU" dirty="0" err="1">
                <a:solidFill>
                  <a:schemeClr val="bg1"/>
                </a:solidFill>
              </a:rPr>
              <a:t>частину</a:t>
            </a:r>
            <a:r>
              <a:rPr lang="ru-RU" dirty="0">
                <a:solidFill>
                  <a:schemeClr val="bg1"/>
                </a:solidFill>
              </a:rPr>
              <a:t> </a:t>
            </a:r>
            <a:r>
              <a:rPr lang="ru-RU" dirty="0" err="1">
                <a:solidFill>
                  <a:schemeClr val="bg1"/>
                </a:solidFill>
              </a:rPr>
              <a:t>роботи</a:t>
            </a:r>
            <a:r>
              <a:rPr lang="ru-RU" dirty="0">
                <a:solidFill>
                  <a:schemeClr val="bg1"/>
                </a:solidFill>
              </a:rPr>
              <a:t>, </a:t>
            </a:r>
            <a:r>
              <a:rPr lang="ru-RU" dirty="0" err="1">
                <a:solidFill>
                  <a:schemeClr val="bg1"/>
                </a:solidFill>
              </a:rPr>
              <a:t>адже</a:t>
            </a:r>
            <a:r>
              <a:rPr lang="ru-RU" dirty="0">
                <a:solidFill>
                  <a:schemeClr val="bg1"/>
                </a:solidFill>
              </a:rPr>
              <a:t> </a:t>
            </a:r>
            <a:r>
              <a:rPr lang="ru-RU" dirty="0" err="1">
                <a:solidFill>
                  <a:schemeClr val="bg1"/>
                </a:solidFill>
              </a:rPr>
              <a:t>наступні</a:t>
            </a:r>
            <a:r>
              <a:rPr lang="ru-RU" dirty="0">
                <a:solidFill>
                  <a:schemeClr val="bg1"/>
                </a:solidFill>
              </a:rPr>
              <a:t> </a:t>
            </a:r>
            <a:r>
              <a:rPr lang="ru-RU" dirty="0" err="1">
                <a:solidFill>
                  <a:schemeClr val="bg1"/>
                </a:solidFill>
              </a:rPr>
              <a:t>завдання</a:t>
            </a:r>
            <a:r>
              <a:rPr lang="ru-RU" dirty="0">
                <a:solidFill>
                  <a:schemeClr val="bg1"/>
                </a:solidFill>
              </a:rPr>
              <a:t> </a:t>
            </a:r>
            <a:r>
              <a:rPr lang="ru-RU" dirty="0" err="1">
                <a:solidFill>
                  <a:schemeClr val="bg1"/>
                </a:solidFill>
              </a:rPr>
              <a:t>присвяченні</a:t>
            </a:r>
            <a:r>
              <a:rPr lang="ru-RU" dirty="0">
                <a:solidFill>
                  <a:schemeClr val="bg1"/>
                </a:solidFill>
              </a:rPr>
              <a:t> </a:t>
            </a:r>
            <a:r>
              <a:rPr lang="ru-RU" dirty="0" err="1">
                <a:solidFill>
                  <a:schemeClr val="bg1"/>
                </a:solidFill>
              </a:rPr>
              <a:t>вирішенню</a:t>
            </a:r>
            <a:r>
              <a:rPr lang="ru-RU" dirty="0">
                <a:solidFill>
                  <a:schemeClr val="bg1"/>
                </a:solidFill>
              </a:rPr>
              <a:t> </a:t>
            </a:r>
            <a:r>
              <a:rPr lang="ru-RU" dirty="0" err="1">
                <a:solidFill>
                  <a:schemeClr val="bg1"/>
                </a:solidFill>
              </a:rPr>
              <a:t>питань</a:t>
            </a:r>
            <a:r>
              <a:rPr lang="ru-RU" dirty="0">
                <a:solidFill>
                  <a:schemeClr val="bg1"/>
                </a:solidFill>
              </a:rPr>
              <a:t>, </a:t>
            </a:r>
            <a:r>
              <a:rPr lang="ru-RU" dirty="0" err="1">
                <a:solidFill>
                  <a:schemeClr val="bg1"/>
                </a:solidFill>
              </a:rPr>
              <a:t>які</a:t>
            </a:r>
            <a:r>
              <a:rPr lang="ru-RU" dirty="0">
                <a:solidFill>
                  <a:schemeClr val="bg1"/>
                </a:solidFill>
              </a:rPr>
              <a:t> </a:t>
            </a:r>
            <a:r>
              <a:rPr lang="ru-RU" dirty="0" err="1">
                <a:solidFill>
                  <a:schemeClr val="bg1"/>
                </a:solidFill>
              </a:rPr>
              <a:t>розвиваються</a:t>
            </a:r>
            <a:r>
              <a:rPr lang="ru-RU" dirty="0">
                <a:solidFill>
                  <a:schemeClr val="bg1"/>
                </a:solidFill>
              </a:rPr>
              <a:t> в </a:t>
            </a:r>
            <a:r>
              <a:rPr lang="ru-RU" dirty="0" err="1">
                <a:solidFill>
                  <a:schemeClr val="bg1"/>
                </a:solidFill>
              </a:rPr>
              <a:t>експериментальній</a:t>
            </a:r>
            <a:r>
              <a:rPr lang="ru-RU" dirty="0">
                <a:solidFill>
                  <a:schemeClr val="bg1"/>
                </a:solidFill>
              </a:rPr>
              <a:t> </a:t>
            </a:r>
            <a:r>
              <a:rPr lang="ru-RU" dirty="0" err="1">
                <a:solidFill>
                  <a:schemeClr val="bg1"/>
                </a:solidFill>
              </a:rPr>
              <a:t>частині</a:t>
            </a:r>
            <a:r>
              <a:rPr lang="ru-RU" dirty="0">
                <a:solidFill>
                  <a:schemeClr val="bg1"/>
                </a:solidFill>
              </a:rPr>
              <a:t>. </a:t>
            </a:r>
          </a:p>
          <a:p>
            <a:pPr algn="ctr"/>
            <a:r>
              <a:rPr lang="ru-RU" dirty="0">
                <a:solidFill>
                  <a:schemeClr val="bg1"/>
                </a:solidFill>
              </a:rPr>
              <a:t>Не </a:t>
            </a:r>
            <a:r>
              <a:rPr lang="ru-RU" dirty="0" err="1">
                <a:solidFill>
                  <a:schemeClr val="bg1"/>
                </a:solidFill>
              </a:rPr>
              <a:t>доцільним</a:t>
            </a:r>
            <a:r>
              <a:rPr lang="ru-RU" dirty="0">
                <a:solidFill>
                  <a:schemeClr val="bg1"/>
                </a:solidFill>
              </a:rPr>
              <a:t> є </a:t>
            </a:r>
            <a:r>
              <a:rPr lang="ru-RU" dirty="0" err="1">
                <a:solidFill>
                  <a:schemeClr val="bg1"/>
                </a:solidFill>
              </a:rPr>
              <a:t>виділення</a:t>
            </a:r>
            <a:r>
              <a:rPr lang="ru-RU" dirty="0">
                <a:solidFill>
                  <a:schemeClr val="bg1"/>
                </a:solidFill>
              </a:rPr>
              <a:t> </a:t>
            </a:r>
            <a:r>
              <a:rPr lang="ru-RU" dirty="0" err="1">
                <a:solidFill>
                  <a:schemeClr val="bg1"/>
                </a:solidFill>
              </a:rPr>
              <a:t>окремо</a:t>
            </a:r>
            <a:r>
              <a:rPr lang="ru-RU" dirty="0">
                <a:solidFill>
                  <a:schemeClr val="bg1"/>
                </a:solidFill>
              </a:rPr>
              <a:t> </a:t>
            </a:r>
            <a:r>
              <a:rPr lang="ru-RU" dirty="0" err="1">
                <a:solidFill>
                  <a:schemeClr val="bg1"/>
                </a:solidFill>
              </a:rPr>
              <a:t>завдання</a:t>
            </a:r>
            <a:r>
              <a:rPr lang="ru-RU" dirty="0">
                <a:solidFill>
                  <a:schemeClr val="bg1"/>
                </a:solidFill>
              </a:rPr>
              <a:t> № 4, </a:t>
            </a:r>
            <a:r>
              <a:rPr lang="ru-RU" dirty="0" err="1">
                <a:solidFill>
                  <a:schemeClr val="bg1"/>
                </a:solidFill>
              </a:rPr>
              <a:t>адже</a:t>
            </a:r>
            <a:r>
              <a:rPr lang="ru-RU" dirty="0">
                <a:solidFill>
                  <a:schemeClr val="bg1"/>
                </a:solidFill>
              </a:rPr>
              <a:t> </a:t>
            </a:r>
            <a:r>
              <a:rPr lang="ru-RU" dirty="0" err="1">
                <a:solidFill>
                  <a:schemeClr val="bg1"/>
                </a:solidFill>
              </a:rPr>
              <a:t>воно</a:t>
            </a:r>
            <a:r>
              <a:rPr lang="ru-RU" dirty="0">
                <a:solidFill>
                  <a:schemeClr val="bg1"/>
                </a:solidFill>
              </a:rPr>
              <a:t> є </a:t>
            </a:r>
            <a:r>
              <a:rPr lang="ru-RU" dirty="0" err="1">
                <a:solidFill>
                  <a:schemeClr val="bg1"/>
                </a:solidFill>
              </a:rPr>
              <a:t>частиною</a:t>
            </a:r>
            <a:r>
              <a:rPr lang="ru-RU" dirty="0">
                <a:solidFill>
                  <a:schemeClr val="bg1"/>
                </a:solidFill>
              </a:rPr>
              <a:t> </a:t>
            </a:r>
            <a:r>
              <a:rPr lang="ru-RU" dirty="0" err="1">
                <a:solidFill>
                  <a:schemeClr val="bg1"/>
                </a:solidFill>
              </a:rPr>
              <a:t>завдання</a:t>
            </a:r>
            <a:r>
              <a:rPr lang="ru-RU" dirty="0">
                <a:solidFill>
                  <a:schemeClr val="bg1"/>
                </a:solidFill>
              </a:rPr>
              <a:t> № 3, тому </a:t>
            </a:r>
            <a:r>
              <a:rPr lang="ru-RU" dirty="0" err="1">
                <a:solidFill>
                  <a:schemeClr val="bg1"/>
                </a:solidFill>
              </a:rPr>
              <a:t>доцільно</a:t>
            </a:r>
            <a:r>
              <a:rPr lang="ru-RU" dirty="0">
                <a:solidFill>
                  <a:schemeClr val="bg1"/>
                </a:solidFill>
              </a:rPr>
              <a:t> </a:t>
            </a:r>
            <a:r>
              <a:rPr lang="ru-RU" dirty="0" err="1">
                <a:solidFill>
                  <a:schemeClr val="bg1"/>
                </a:solidFill>
              </a:rPr>
              <a:t>було</a:t>
            </a:r>
            <a:r>
              <a:rPr lang="ru-RU" dirty="0">
                <a:solidFill>
                  <a:schemeClr val="bg1"/>
                </a:solidFill>
              </a:rPr>
              <a:t> б </a:t>
            </a:r>
            <a:r>
              <a:rPr lang="ru-RU" dirty="0" err="1">
                <a:solidFill>
                  <a:schemeClr val="bg1"/>
                </a:solidFill>
              </a:rPr>
              <a:t>об’єднати</a:t>
            </a:r>
            <a:r>
              <a:rPr lang="ru-RU" dirty="0">
                <a:solidFill>
                  <a:schemeClr val="bg1"/>
                </a:solidFill>
              </a:rPr>
              <a:t> </a:t>
            </a:r>
            <a:r>
              <a:rPr lang="ru-RU" dirty="0" err="1">
                <a:solidFill>
                  <a:schemeClr val="bg1"/>
                </a:solidFill>
              </a:rPr>
              <a:t>ці</a:t>
            </a:r>
            <a:r>
              <a:rPr lang="ru-RU" dirty="0">
                <a:solidFill>
                  <a:schemeClr val="bg1"/>
                </a:solidFill>
              </a:rPr>
              <a:t> два </a:t>
            </a:r>
            <a:r>
              <a:rPr lang="ru-RU" dirty="0" err="1">
                <a:solidFill>
                  <a:schemeClr val="bg1"/>
                </a:solidFill>
              </a:rPr>
              <a:t>завдання</a:t>
            </a:r>
            <a:r>
              <a:rPr lang="ru-RU" dirty="0">
                <a:solidFill>
                  <a:schemeClr val="bg1"/>
                </a:solidFill>
              </a:rPr>
              <a:t> в </a:t>
            </a:r>
            <a:r>
              <a:rPr lang="ru-RU" dirty="0" err="1">
                <a:solidFill>
                  <a:schemeClr val="bg1"/>
                </a:solidFill>
              </a:rPr>
              <a:t>одне</a:t>
            </a:r>
            <a:r>
              <a:rPr lang="ru-RU" dirty="0">
                <a:solidFill>
                  <a:schemeClr val="bg1"/>
                </a:solidFill>
              </a:rPr>
              <a:t>. З </a:t>
            </a:r>
            <a:r>
              <a:rPr lang="ru-RU" dirty="0" err="1">
                <a:solidFill>
                  <a:schemeClr val="bg1"/>
                </a:solidFill>
              </a:rPr>
              <a:t>наведеного</a:t>
            </a:r>
            <a:r>
              <a:rPr lang="ru-RU" dirty="0">
                <a:solidFill>
                  <a:schemeClr val="bg1"/>
                </a:solidFill>
              </a:rPr>
              <a:t> </a:t>
            </a:r>
            <a:r>
              <a:rPr lang="ru-RU" dirty="0" err="1">
                <a:solidFill>
                  <a:schemeClr val="bg1"/>
                </a:solidFill>
              </a:rPr>
              <a:t>переліку</a:t>
            </a:r>
            <a:r>
              <a:rPr lang="ru-RU" dirty="0">
                <a:solidFill>
                  <a:schemeClr val="bg1"/>
                </a:solidFill>
              </a:rPr>
              <a:t> </a:t>
            </a:r>
            <a:r>
              <a:rPr lang="ru-RU" dirty="0" err="1">
                <a:solidFill>
                  <a:schemeClr val="bg1"/>
                </a:solidFill>
              </a:rPr>
              <a:t>завдань</a:t>
            </a:r>
            <a:r>
              <a:rPr lang="ru-RU" dirty="0">
                <a:solidFill>
                  <a:schemeClr val="bg1"/>
                </a:solidFill>
              </a:rPr>
              <a:t> </a:t>
            </a:r>
            <a:r>
              <a:rPr lang="ru-RU" dirty="0" err="1">
                <a:solidFill>
                  <a:schemeClr val="bg1"/>
                </a:solidFill>
              </a:rPr>
              <a:t>випливає</a:t>
            </a:r>
            <a:r>
              <a:rPr lang="ru-RU" dirty="0">
                <a:solidFill>
                  <a:schemeClr val="bg1"/>
                </a:solidFill>
              </a:rPr>
              <a:t>, </a:t>
            </a:r>
            <a:r>
              <a:rPr lang="ru-RU" dirty="0" err="1">
                <a:solidFill>
                  <a:schemeClr val="bg1"/>
                </a:solidFill>
              </a:rPr>
              <a:t>що</a:t>
            </a:r>
            <a:r>
              <a:rPr lang="ru-RU" dirty="0">
                <a:solidFill>
                  <a:schemeClr val="bg1"/>
                </a:solidFill>
              </a:rPr>
              <a:t> </a:t>
            </a:r>
            <a:r>
              <a:rPr lang="ru-RU" dirty="0" err="1">
                <a:solidFill>
                  <a:schemeClr val="bg1"/>
                </a:solidFill>
              </a:rPr>
              <a:t>завдання</a:t>
            </a:r>
            <a:r>
              <a:rPr lang="ru-RU" dirty="0">
                <a:solidFill>
                  <a:schemeClr val="bg1"/>
                </a:solidFill>
              </a:rPr>
              <a:t> № 6 не </a:t>
            </a:r>
            <a:r>
              <a:rPr lang="ru-RU" dirty="0" err="1">
                <a:solidFill>
                  <a:schemeClr val="bg1"/>
                </a:solidFill>
              </a:rPr>
              <a:t>може</a:t>
            </a:r>
            <a:r>
              <a:rPr lang="ru-RU" dirty="0">
                <a:solidFill>
                  <a:schemeClr val="bg1"/>
                </a:solidFill>
              </a:rPr>
              <a:t> бути </a:t>
            </a:r>
            <a:r>
              <a:rPr lang="ru-RU" dirty="0" err="1">
                <a:solidFill>
                  <a:schemeClr val="bg1"/>
                </a:solidFill>
              </a:rPr>
              <a:t>фінальним</a:t>
            </a:r>
            <a:r>
              <a:rPr lang="ru-RU" dirty="0">
                <a:solidFill>
                  <a:schemeClr val="bg1"/>
                </a:solidFill>
              </a:rPr>
              <a:t>. </a:t>
            </a:r>
          </a:p>
          <a:p>
            <a:pPr algn="ctr"/>
            <a:r>
              <a:rPr lang="ru-RU" dirty="0" err="1">
                <a:solidFill>
                  <a:schemeClr val="bg1"/>
                </a:solidFill>
              </a:rPr>
              <a:t>Воно</a:t>
            </a:r>
            <a:r>
              <a:rPr lang="ru-RU" dirty="0">
                <a:solidFill>
                  <a:schemeClr val="bg1"/>
                </a:solidFill>
              </a:rPr>
              <a:t> </a:t>
            </a:r>
            <a:r>
              <a:rPr lang="ru-RU" dirty="0" err="1">
                <a:solidFill>
                  <a:schemeClr val="bg1"/>
                </a:solidFill>
              </a:rPr>
              <a:t>має</a:t>
            </a:r>
            <a:r>
              <a:rPr lang="ru-RU" dirty="0">
                <a:solidFill>
                  <a:schemeClr val="bg1"/>
                </a:solidFill>
              </a:rPr>
              <a:t> бути </a:t>
            </a:r>
            <a:r>
              <a:rPr lang="ru-RU" dirty="0" err="1">
                <a:solidFill>
                  <a:schemeClr val="bg1"/>
                </a:solidFill>
              </a:rPr>
              <a:t>розташованим</a:t>
            </a:r>
            <a:r>
              <a:rPr lang="ru-RU" dirty="0">
                <a:solidFill>
                  <a:schemeClr val="bg1"/>
                </a:solidFill>
              </a:rPr>
              <a:t> </a:t>
            </a:r>
            <a:r>
              <a:rPr lang="ru-RU" dirty="0" err="1">
                <a:solidFill>
                  <a:schemeClr val="bg1"/>
                </a:solidFill>
              </a:rPr>
              <a:t>під</a:t>
            </a:r>
            <a:r>
              <a:rPr lang="ru-RU" dirty="0">
                <a:solidFill>
                  <a:schemeClr val="bg1"/>
                </a:solidFill>
              </a:rPr>
              <a:t> № 3. </a:t>
            </a:r>
            <a:r>
              <a:rPr lang="ru-RU" dirty="0" err="1">
                <a:solidFill>
                  <a:schemeClr val="bg1"/>
                </a:solidFill>
              </a:rPr>
              <a:t>Це</a:t>
            </a:r>
            <a:r>
              <a:rPr lang="ru-RU" dirty="0">
                <a:solidFill>
                  <a:schemeClr val="bg1"/>
                </a:solidFill>
              </a:rPr>
              <a:t> </a:t>
            </a:r>
            <a:r>
              <a:rPr lang="ru-RU" dirty="0" err="1">
                <a:solidFill>
                  <a:schemeClr val="bg1"/>
                </a:solidFill>
              </a:rPr>
              <a:t>завдання</a:t>
            </a:r>
            <a:r>
              <a:rPr lang="ru-RU" dirty="0">
                <a:solidFill>
                  <a:schemeClr val="bg1"/>
                </a:solidFill>
              </a:rPr>
              <a:t> </a:t>
            </a:r>
            <a:r>
              <a:rPr lang="ru-RU" dirty="0" err="1">
                <a:solidFill>
                  <a:schemeClr val="bg1"/>
                </a:solidFill>
              </a:rPr>
              <a:t>завершує</a:t>
            </a:r>
            <a:r>
              <a:rPr lang="ru-RU" dirty="0">
                <a:solidFill>
                  <a:schemeClr val="bg1"/>
                </a:solidFill>
              </a:rPr>
              <a:t> </a:t>
            </a:r>
            <a:r>
              <a:rPr lang="ru-RU" dirty="0" err="1">
                <a:solidFill>
                  <a:schemeClr val="bg1"/>
                </a:solidFill>
              </a:rPr>
              <a:t>суто</a:t>
            </a:r>
            <a:r>
              <a:rPr lang="ru-RU" dirty="0">
                <a:solidFill>
                  <a:schemeClr val="bg1"/>
                </a:solidFill>
              </a:rPr>
              <a:t> </a:t>
            </a:r>
            <a:r>
              <a:rPr lang="ru-RU" dirty="0" err="1">
                <a:solidFill>
                  <a:schemeClr val="bg1"/>
                </a:solidFill>
              </a:rPr>
              <a:t>теоретичну</a:t>
            </a:r>
            <a:r>
              <a:rPr lang="ru-RU" dirty="0">
                <a:solidFill>
                  <a:schemeClr val="bg1"/>
                </a:solidFill>
              </a:rPr>
              <a:t> </a:t>
            </a:r>
            <a:r>
              <a:rPr lang="ru-RU" dirty="0" err="1">
                <a:solidFill>
                  <a:schemeClr val="bg1"/>
                </a:solidFill>
              </a:rPr>
              <a:t>частину</a:t>
            </a:r>
            <a:r>
              <a:rPr lang="ru-RU" dirty="0">
                <a:solidFill>
                  <a:schemeClr val="bg1"/>
                </a:solidFill>
              </a:rPr>
              <a:t> </a:t>
            </a:r>
            <a:r>
              <a:rPr lang="ru-RU" dirty="0" err="1">
                <a:solidFill>
                  <a:schemeClr val="bg1"/>
                </a:solidFill>
              </a:rPr>
              <a:t>роботи</a:t>
            </a:r>
            <a:r>
              <a:rPr lang="ru-RU" dirty="0">
                <a:solidFill>
                  <a:schemeClr val="bg1"/>
                </a:solidFill>
              </a:rPr>
              <a:t>, </a:t>
            </a:r>
            <a:r>
              <a:rPr lang="ru-RU" dirty="0" err="1">
                <a:solidFill>
                  <a:schemeClr val="bg1"/>
                </a:solidFill>
              </a:rPr>
              <a:t>адже</a:t>
            </a:r>
            <a:r>
              <a:rPr lang="ru-RU" dirty="0">
                <a:solidFill>
                  <a:schemeClr val="bg1"/>
                </a:solidFill>
              </a:rPr>
              <a:t> </a:t>
            </a:r>
            <a:r>
              <a:rPr lang="ru-RU" dirty="0" err="1">
                <a:solidFill>
                  <a:schemeClr val="bg1"/>
                </a:solidFill>
              </a:rPr>
              <a:t>наступні</a:t>
            </a:r>
            <a:r>
              <a:rPr lang="ru-RU" dirty="0">
                <a:solidFill>
                  <a:schemeClr val="bg1"/>
                </a:solidFill>
              </a:rPr>
              <a:t> </a:t>
            </a:r>
            <a:r>
              <a:rPr lang="ru-RU" dirty="0" err="1">
                <a:solidFill>
                  <a:schemeClr val="bg1"/>
                </a:solidFill>
              </a:rPr>
              <a:t>завдання</a:t>
            </a:r>
            <a:r>
              <a:rPr lang="ru-RU" dirty="0">
                <a:solidFill>
                  <a:schemeClr val="bg1"/>
                </a:solidFill>
              </a:rPr>
              <a:t> </a:t>
            </a:r>
            <a:r>
              <a:rPr lang="ru-RU" dirty="0" err="1">
                <a:solidFill>
                  <a:schemeClr val="bg1"/>
                </a:solidFill>
              </a:rPr>
              <a:t>присвяченні</a:t>
            </a:r>
            <a:r>
              <a:rPr lang="ru-RU" dirty="0">
                <a:solidFill>
                  <a:schemeClr val="bg1"/>
                </a:solidFill>
              </a:rPr>
              <a:t> </a:t>
            </a:r>
            <a:r>
              <a:rPr lang="ru-RU" dirty="0" err="1">
                <a:solidFill>
                  <a:schemeClr val="bg1"/>
                </a:solidFill>
              </a:rPr>
              <a:t>вирішенню</a:t>
            </a:r>
            <a:r>
              <a:rPr lang="ru-RU" dirty="0">
                <a:solidFill>
                  <a:schemeClr val="bg1"/>
                </a:solidFill>
              </a:rPr>
              <a:t> </a:t>
            </a:r>
            <a:r>
              <a:rPr lang="ru-RU" dirty="0" err="1">
                <a:solidFill>
                  <a:schemeClr val="bg1"/>
                </a:solidFill>
              </a:rPr>
              <a:t>питань</a:t>
            </a:r>
            <a:r>
              <a:rPr lang="ru-RU" dirty="0">
                <a:solidFill>
                  <a:schemeClr val="bg1"/>
                </a:solidFill>
              </a:rPr>
              <a:t>, </a:t>
            </a:r>
            <a:r>
              <a:rPr lang="ru-RU" dirty="0" err="1">
                <a:solidFill>
                  <a:schemeClr val="bg1"/>
                </a:solidFill>
              </a:rPr>
              <a:t>які</a:t>
            </a:r>
            <a:r>
              <a:rPr lang="ru-RU" dirty="0">
                <a:solidFill>
                  <a:schemeClr val="bg1"/>
                </a:solidFill>
              </a:rPr>
              <a:t> </a:t>
            </a:r>
            <a:r>
              <a:rPr lang="ru-RU" dirty="0" err="1">
                <a:solidFill>
                  <a:schemeClr val="bg1"/>
                </a:solidFill>
              </a:rPr>
              <a:t>розвиваються</a:t>
            </a:r>
            <a:r>
              <a:rPr lang="ru-RU" dirty="0">
                <a:solidFill>
                  <a:schemeClr val="bg1"/>
                </a:solidFill>
              </a:rPr>
              <a:t> в </a:t>
            </a:r>
            <a:r>
              <a:rPr lang="ru-RU" dirty="0" err="1">
                <a:solidFill>
                  <a:schemeClr val="bg1"/>
                </a:solidFill>
              </a:rPr>
              <a:t>експериментальній</a:t>
            </a:r>
            <a:r>
              <a:rPr lang="ru-RU" dirty="0">
                <a:solidFill>
                  <a:schemeClr val="bg1"/>
                </a:solidFill>
              </a:rPr>
              <a:t> </a:t>
            </a:r>
            <a:r>
              <a:rPr lang="ru-RU" dirty="0" err="1">
                <a:solidFill>
                  <a:schemeClr val="bg1"/>
                </a:solidFill>
              </a:rPr>
              <a:t>частині</a:t>
            </a:r>
            <a:r>
              <a:rPr lang="ru-RU" dirty="0">
                <a:solidFill>
                  <a:schemeClr val="bg1"/>
                </a:solidFill>
              </a:rPr>
              <a:t>. Не </a:t>
            </a:r>
            <a:r>
              <a:rPr lang="ru-RU" dirty="0" err="1">
                <a:solidFill>
                  <a:schemeClr val="bg1"/>
                </a:solidFill>
              </a:rPr>
              <a:t>доцільним</a:t>
            </a:r>
            <a:r>
              <a:rPr lang="ru-RU" dirty="0">
                <a:solidFill>
                  <a:schemeClr val="bg1"/>
                </a:solidFill>
              </a:rPr>
              <a:t> є </a:t>
            </a:r>
            <a:r>
              <a:rPr lang="ru-RU" dirty="0" err="1">
                <a:solidFill>
                  <a:schemeClr val="bg1"/>
                </a:solidFill>
              </a:rPr>
              <a:t>виділення</a:t>
            </a:r>
            <a:r>
              <a:rPr lang="ru-RU" dirty="0">
                <a:solidFill>
                  <a:schemeClr val="bg1"/>
                </a:solidFill>
              </a:rPr>
              <a:t> </a:t>
            </a:r>
            <a:r>
              <a:rPr lang="ru-RU" dirty="0" err="1">
                <a:solidFill>
                  <a:schemeClr val="bg1"/>
                </a:solidFill>
              </a:rPr>
              <a:t>окремо</a:t>
            </a:r>
            <a:r>
              <a:rPr lang="ru-RU" dirty="0">
                <a:solidFill>
                  <a:schemeClr val="bg1"/>
                </a:solidFill>
              </a:rPr>
              <a:t> </a:t>
            </a:r>
            <a:r>
              <a:rPr lang="ru-RU" dirty="0" err="1">
                <a:solidFill>
                  <a:schemeClr val="bg1"/>
                </a:solidFill>
              </a:rPr>
              <a:t>завдання</a:t>
            </a:r>
            <a:r>
              <a:rPr lang="ru-RU" dirty="0">
                <a:solidFill>
                  <a:schemeClr val="bg1"/>
                </a:solidFill>
              </a:rPr>
              <a:t> № 4, </a:t>
            </a:r>
            <a:r>
              <a:rPr lang="ru-RU" dirty="0" err="1">
                <a:solidFill>
                  <a:schemeClr val="bg1"/>
                </a:solidFill>
              </a:rPr>
              <a:t>адже</a:t>
            </a:r>
            <a:r>
              <a:rPr lang="ru-RU" dirty="0">
                <a:solidFill>
                  <a:schemeClr val="bg1"/>
                </a:solidFill>
              </a:rPr>
              <a:t> </a:t>
            </a:r>
            <a:r>
              <a:rPr lang="ru-RU" dirty="0" err="1">
                <a:solidFill>
                  <a:schemeClr val="bg1"/>
                </a:solidFill>
              </a:rPr>
              <a:t>воно</a:t>
            </a:r>
            <a:r>
              <a:rPr lang="ru-RU" dirty="0">
                <a:solidFill>
                  <a:schemeClr val="bg1"/>
                </a:solidFill>
              </a:rPr>
              <a:t> є </a:t>
            </a:r>
            <a:r>
              <a:rPr lang="ru-RU" dirty="0" err="1">
                <a:solidFill>
                  <a:schemeClr val="bg1"/>
                </a:solidFill>
              </a:rPr>
              <a:t>частиною</a:t>
            </a:r>
            <a:r>
              <a:rPr lang="ru-RU" dirty="0">
                <a:solidFill>
                  <a:schemeClr val="bg1"/>
                </a:solidFill>
              </a:rPr>
              <a:t> </a:t>
            </a:r>
            <a:r>
              <a:rPr lang="ru-RU" dirty="0" err="1">
                <a:solidFill>
                  <a:schemeClr val="bg1"/>
                </a:solidFill>
              </a:rPr>
              <a:t>завдання</a:t>
            </a:r>
            <a:r>
              <a:rPr lang="ru-RU" dirty="0">
                <a:solidFill>
                  <a:schemeClr val="bg1"/>
                </a:solidFill>
              </a:rPr>
              <a:t> № 3, тому </a:t>
            </a:r>
            <a:r>
              <a:rPr lang="ru-RU" dirty="0" err="1">
                <a:solidFill>
                  <a:schemeClr val="bg1"/>
                </a:solidFill>
              </a:rPr>
              <a:t>доцільно</a:t>
            </a:r>
            <a:r>
              <a:rPr lang="ru-RU" dirty="0">
                <a:solidFill>
                  <a:schemeClr val="bg1"/>
                </a:solidFill>
              </a:rPr>
              <a:t> </a:t>
            </a:r>
            <a:r>
              <a:rPr lang="ru-RU" dirty="0" err="1">
                <a:solidFill>
                  <a:schemeClr val="bg1"/>
                </a:solidFill>
              </a:rPr>
              <a:t>було</a:t>
            </a:r>
            <a:r>
              <a:rPr lang="ru-RU" dirty="0">
                <a:solidFill>
                  <a:schemeClr val="bg1"/>
                </a:solidFill>
              </a:rPr>
              <a:t> б </a:t>
            </a:r>
            <a:r>
              <a:rPr lang="ru-RU" dirty="0" err="1">
                <a:solidFill>
                  <a:schemeClr val="bg1"/>
                </a:solidFill>
              </a:rPr>
              <a:t>об’єднати</a:t>
            </a:r>
            <a:r>
              <a:rPr lang="ru-RU" dirty="0">
                <a:solidFill>
                  <a:schemeClr val="bg1"/>
                </a:solidFill>
              </a:rPr>
              <a:t> </a:t>
            </a:r>
            <a:r>
              <a:rPr lang="ru-RU" dirty="0" err="1">
                <a:solidFill>
                  <a:schemeClr val="bg1"/>
                </a:solidFill>
              </a:rPr>
              <a:t>ці</a:t>
            </a:r>
            <a:r>
              <a:rPr lang="ru-RU" dirty="0">
                <a:solidFill>
                  <a:schemeClr val="bg1"/>
                </a:solidFill>
              </a:rPr>
              <a:t> два </a:t>
            </a:r>
            <a:r>
              <a:rPr lang="ru-RU" dirty="0" err="1">
                <a:solidFill>
                  <a:schemeClr val="bg1"/>
                </a:solidFill>
              </a:rPr>
              <a:t>завдання</a:t>
            </a:r>
            <a:r>
              <a:rPr lang="ru-RU" dirty="0">
                <a:solidFill>
                  <a:schemeClr val="bg1"/>
                </a:solidFill>
              </a:rPr>
              <a:t> в </a:t>
            </a:r>
            <a:r>
              <a:rPr lang="ru-RU" dirty="0" err="1">
                <a:solidFill>
                  <a:schemeClr val="bg1"/>
                </a:solidFill>
              </a:rPr>
              <a:t>одне</a:t>
            </a:r>
            <a:r>
              <a:rPr lang="ru-RU" dirty="0">
                <a:solidFill>
                  <a:schemeClr val="bg1"/>
                </a:solidFill>
              </a:rPr>
              <a:t>. </a:t>
            </a:r>
          </a:p>
        </p:txBody>
      </p:sp>
    </p:spTree>
    <p:extLst>
      <p:ext uri="{BB962C8B-B14F-4D97-AF65-F5344CB8AC3E}">
        <p14:creationId xmlns:p14="http://schemas.microsoft.com/office/powerpoint/2010/main" val="2001355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3. Мета та </a:t>
            </a:r>
            <a:r>
              <a:rPr lang="ru-RU" b="1" dirty="0" err="1"/>
              <a:t>завдання</a:t>
            </a:r>
            <a:r>
              <a:rPr lang="ru-RU" b="1" dirty="0"/>
              <a:t> </a:t>
            </a:r>
            <a:r>
              <a:rPr lang="ru-RU" b="1" dirty="0" err="1"/>
              <a:t>дослідження</a:t>
            </a:r>
            <a:r>
              <a:rPr lang="ru-RU" dirty="0"/>
              <a:t> </a:t>
            </a:r>
          </a:p>
        </p:txBody>
      </p:sp>
      <p:sp>
        <p:nvSpPr>
          <p:cNvPr id="3" name="Объект 2"/>
          <p:cNvSpPr>
            <a:spLocks noGrp="1"/>
          </p:cNvSpPr>
          <p:nvPr>
            <p:ph idx="1"/>
          </p:nvPr>
        </p:nvSpPr>
        <p:spPr/>
        <p:txBody>
          <a:bodyPr>
            <a:normAutofit fontScale="85000" lnSpcReduction="10000"/>
          </a:bodyPr>
          <a:lstStyle/>
          <a:p>
            <a:r>
              <a:rPr lang="ru-RU" dirty="0" err="1"/>
              <a:t>Кількість</a:t>
            </a:r>
            <a:r>
              <a:rPr lang="ru-RU" dirty="0"/>
              <a:t> </a:t>
            </a:r>
            <a:r>
              <a:rPr lang="ru-RU" dirty="0" err="1"/>
              <a:t>завдань</a:t>
            </a:r>
            <a:r>
              <a:rPr lang="ru-RU" dirty="0"/>
              <a:t> для </a:t>
            </a:r>
            <a:r>
              <a:rPr lang="ru-RU" dirty="0" err="1"/>
              <a:t>курсових</a:t>
            </a:r>
            <a:r>
              <a:rPr lang="ru-RU" dirty="0"/>
              <a:t> і </a:t>
            </a:r>
            <a:r>
              <a:rPr lang="ru-RU" dirty="0" err="1"/>
              <a:t>кваліфікаційних</a:t>
            </a:r>
            <a:r>
              <a:rPr lang="ru-RU" dirty="0"/>
              <a:t> </a:t>
            </a:r>
            <a:r>
              <a:rPr lang="ru-RU" dirty="0" err="1"/>
              <a:t>робіт</a:t>
            </a:r>
            <a:r>
              <a:rPr lang="ru-RU" dirty="0"/>
              <a:t> </a:t>
            </a:r>
            <a:r>
              <a:rPr lang="ru-RU" dirty="0" err="1"/>
              <a:t>коливається</a:t>
            </a:r>
            <a:r>
              <a:rPr lang="ru-RU" dirty="0"/>
              <a:t> в межах </a:t>
            </a:r>
            <a:r>
              <a:rPr lang="ru-RU" dirty="0" err="1"/>
              <a:t>від</a:t>
            </a:r>
            <a:r>
              <a:rPr lang="ru-RU" dirty="0"/>
              <a:t> 3 до 7, і </a:t>
            </a:r>
            <a:r>
              <a:rPr lang="ru-RU" dirty="0" err="1"/>
              <a:t>залежать</a:t>
            </a:r>
            <a:r>
              <a:rPr lang="ru-RU" dirty="0"/>
              <a:t> </a:t>
            </a:r>
            <a:r>
              <a:rPr lang="ru-RU" dirty="0" err="1"/>
              <a:t>від</a:t>
            </a:r>
            <a:r>
              <a:rPr lang="ru-RU" dirty="0"/>
              <a:t> мети та </a:t>
            </a:r>
            <a:r>
              <a:rPr lang="ru-RU" dirty="0" err="1"/>
              <a:t>може</a:t>
            </a:r>
            <a:r>
              <a:rPr lang="ru-RU" dirty="0"/>
              <a:t> </a:t>
            </a:r>
            <a:r>
              <a:rPr lang="ru-RU" dirty="0" err="1"/>
              <a:t>включати</a:t>
            </a:r>
            <a:r>
              <a:rPr lang="ru-RU" dirty="0"/>
              <a:t> в себе </a:t>
            </a:r>
            <a:r>
              <a:rPr lang="ru-RU" dirty="0" err="1"/>
              <a:t>наступні</a:t>
            </a:r>
            <a:r>
              <a:rPr lang="ru-RU" dirty="0"/>
              <a:t> </a:t>
            </a:r>
            <a:r>
              <a:rPr lang="ru-RU" dirty="0" err="1"/>
              <a:t>елементи</a:t>
            </a:r>
            <a:r>
              <a:rPr lang="ru-RU" dirty="0"/>
              <a:t>: </a:t>
            </a:r>
          </a:p>
          <a:p>
            <a:pPr lvl="1" fontAlgn="base"/>
            <a:r>
              <a:rPr lang="ru-RU" dirty="0" err="1"/>
              <a:t>вирішення</a:t>
            </a:r>
            <a:r>
              <a:rPr lang="ru-RU" dirty="0"/>
              <a:t> </a:t>
            </a:r>
            <a:r>
              <a:rPr lang="ru-RU" dirty="0" err="1"/>
              <a:t>певних</a:t>
            </a:r>
            <a:r>
              <a:rPr lang="ru-RU" dirty="0"/>
              <a:t> </a:t>
            </a:r>
            <a:r>
              <a:rPr lang="ru-RU" dirty="0" err="1"/>
              <a:t>теоретичних</a:t>
            </a:r>
            <a:r>
              <a:rPr lang="ru-RU" dirty="0"/>
              <a:t> </a:t>
            </a:r>
            <a:r>
              <a:rPr lang="ru-RU" dirty="0" err="1"/>
              <a:t>питань</a:t>
            </a:r>
            <a:r>
              <a:rPr lang="ru-RU" dirty="0"/>
              <a:t>, </a:t>
            </a:r>
            <a:r>
              <a:rPr lang="ru-RU" dirty="0" err="1"/>
              <a:t>які</a:t>
            </a:r>
            <a:r>
              <a:rPr lang="ru-RU" dirty="0"/>
              <a:t> </a:t>
            </a:r>
            <a:r>
              <a:rPr lang="ru-RU" dirty="0" err="1"/>
              <a:t>входять</a:t>
            </a:r>
            <a:r>
              <a:rPr lang="ru-RU" dirty="0"/>
              <a:t> у </a:t>
            </a:r>
            <a:r>
              <a:rPr lang="ru-RU" dirty="0" err="1"/>
              <a:t>загальну</a:t>
            </a:r>
            <a:r>
              <a:rPr lang="ru-RU" dirty="0"/>
              <a:t> проблему (</a:t>
            </a:r>
            <a:r>
              <a:rPr lang="ru-RU" dirty="0" err="1"/>
              <a:t>наприклад</a:t>
            </a:r>
            <a:r>
              <a:rPr lang="ru-RU" dirty="0"/>
              <a:t>, </a:t>
            </a:r>
            <a:r>
              <a:rPr lang="ru-RU" dirty="0" err="1"/>
              <a:t>розробка</a:t>
            </a:r>
            <a:r>
              <a:rPr lang="ru-RU" dirty="0"/>
              <a:t> </a:t>
            </a:r>
            <a:r>
              <a:rPr lang="ru-RU" dirty="0" err="1"/>
              <a:t>ознак</a:t>
            </a:r>
            <a:r>
              <a:rPr lang="ru-RU" dirty="0"/>
              <a:t> </a:t>
            </a:r>
            <a:r>
              <a:rPr lang="ru-RU" dirty="0" err="1"/>
              <a:t>явища</a:t>
            </a:r>
            <a:r>
              <a:rPr lang="ru-RU" dirty="0"/>
              <a:t>, </a:t>
            </a:r>
            <a:r>
              <a:rPr lang="ru-RU" dirty="0" err="1"/>
              <a:t>його</a:t>
            </a:r>
            <a:r>
              <a:rPr lang="ru-RU" dirty="0"/>
              <a:t> </a:t>
            </a:r>
            <a:r>
              <a:rPr lang="ru-RU" dirty="0" err="1"/>
              <a:t>рівнів</a:t>
            </a:r>
            <a:r>
              <a:rPr lang="ru-RU" dirty="0"/>
              <a:t>, </a:t>
            </a:r>
            <a:r>
              <a:rPr lang="ru-RU" dirty="0" err="1"/>
              <a:t>критеріїв</a:t>
            </a:r>
            <a:r>
              <a:rPr lang="ru-RU" dirty="0"/>
              <a:t> </a:t>
            </a:r>
            <a:r>
              <a:rPr lang="ru-RU" dirty="0" err="1"/>
              <a:t>ефективності</a:t>
            </a:r>
            <a:r>
              <a:rPr lang="ru-RU" dirty="0"/>
              <a:t>, </a:t>
            </a:r>
            <a:r>
              <a:rPr lang="ru-RU" dirty="0" err="1"/>
              <a:t>принципів</a:t>
            </a:r>
            <a:r>
              <a:rPr lang="ru-RU" dirty="0"/>
              <a:t> та умов </a:t>
            </a:r>
            <a:r>
              <a:rPr lang="ru-RU" dirty="0" err="1"/>
              <a:t>застосування</a:t>
            </a:r>
            <a:r>
              <a:rPr lang="ru-RU" dirty="0"/>
              <a:t> та </a:t>
            </a:r>
            <a:r>
              <a:rPr lang="ru-RU" dirty="0" err="1"/>
              <a:t>ін</a:t>
            </a:r>
            <a:r>
              <a:rPr lang="ru-RU" dirty="0"/>
              <a:t>.); </a:t>
            </a:r>
          </a:p>
          <a:p>
            <a:pPr lvl="1" fontAlgn="base"/>
            <a:r>
              <a:rPr lang="ru-RU" dirty="0" err="1"/>
              <a:t>експериментальне</a:t>
            </a:r>
            <a:r>
              <a:rPr lang="ru-RU" dirty="0"/>
              <a:t> </a:t>
            </a:r>
            <a:r>
              <a:rPr lang="ru-RU" dirty="0" err="1"/>
              <a:t>вивчення</a:t>
            </a:r>
            <a:r>
              <a:rPr lang="ru-RU" dirty="0"/>
              <a:t> практики </a:t>
            </a:r>
            <a:r>
              <a:rPr lang="ru-RU" dirty="0" err="1"/>
              <a:t>вирішення</a:t>
            </a:r>
            <a:r>
              <a:rPr lang="ru-RU" dirty="0"/>
              <a:t> </a:t>
            </a:r>
            <a:r>
              <a:rPr lang="ru-RU" dirty="0" err="1"/>
              <a:t>певної</a:t>
            </a:r>
            <a:r>
              <a:rPr lang="ru-RU" dirty="0"/>
              <a:t> </a:t>
            </a:r>
            <a:r>
              <a:rPr lang="ru-RU" dirty="0" err="1"/>
              <a:t>проблеми</a:t>
            </a:r>
            <a:r>
              <a:rPr lang="ru-RU" dirty="0"/>
              <a:t>, </a:t>
            </a:r>
            <a:r>
              <a:rPr lang="ru-RU" dirty="0" err="1"/>
              <a:t>виявлення</a:t>
            </a:r>
            <a:r>
              <a:rPr lang="ru-RU" dirty="0"/>
              <a:t> </a:t>
            </a:r>
            <a:r>
              <a:rPr lang="ru-RU" dirty="0" err="1"/>
              <a:t>притаманних</a:t>
            </a:r>
            <a:r>
              <a:rPr lang="ru-RU" dirty="0"/>
              <a:t> </a:t>
            </a:r>
            <a:r>
              <a:rPr lang="ru-RU" dirty="0" err="1"/>
              <a:t>їй</a:t>
            </a:r>
            <a:r>
              <a:rPr lang="ru-RU" dirty="0"/>
              <a:t> </a:t>
            </a:r>
            <a:r>
              <a:rPr lang="ru-RU" dirty="0" err="1"/>
              <a:t>характерних</a:t>
            </a:r>
            <a:r>
              <a:rPr lang="ru-RU" dirty="0"/>
              <a:t> рис (</a:t>
            </a:r>
            <a:r>
              <a:rPr lang="ru-RU" dirty="0" err="1"/>
              <a:t>типових</a:t>
            </a:r>
            <a:r>
              <a:rPr lang="ru-RU" dirty="0"/>
              <a:t> </a:t>
            </a:r>
            <a:r>
              <a:rPr lang="ru-RU" dirty="0" err="1"/>
              <a:t>станів</a:t>
            </a:r>
            <a:r>
              <a:rPr lang="ru-RU" dirty="0"/>
              <a:t>, </a:t>
            </a:r>
            <a:r>
              <a:rPr lang="ru-RU" dirty="0" err="1"/>
              <a:t>типових</a:t>
            </a:r>
            <a:r>
              <a:rPr lang="ru-RU" dirty="0"/>
              <a:t> </a:t>
            </a:r>
            <a:r>
              <a:rPr lang="ru-RU" dirty="0" err="1"/>
              <a:t>недоліків</a:t>
            </a:r>
            <a:r>
              <a:rPr lang="ru-RU" dirty="0"/>
              <a:t>) передового </a:t>
            </a:r>
            <a:r>
              <a:rPr lang="ru-RU" dirty="0" err="1"/>
              <a:t>досвіду</a:t>
            </a:r>
            <a:r>
              <a:rPr lang="ru-RU" dirty="0"/>
              <a:t> та </a:t>
            </a:r>
            <a:r>
              <a:rPr lang="ru-RU" dirty="0" err="1"/>
              <a:t>ін</a:t>
            </a:r>
            <a:r>
              <a:rPr lang="ru-RU" dirty="0"/>
              <a:t>.; </a:t>
            </a:r>
          </a:p>
          <a:p>
            <a:pPr lvl="1" fontAlgn="base"/>
            <a:r>
              <a:rPr lang="ru-RU" dirty="0" err="1"/>
              <a:t>обґрунтування</a:t>
            </a:r>
            <a:r>
              <a:rPr lang="ru-RU" dirty="0"/>
              <a:t> </a:t>
            </a:r>
            <a:r>
              <a:rPr lang="ru-RU" dirty="0" err="1"/>
              <a:t>необхідної</a:t>
            </a:r>
            <a:r>
              <a:rPr lang="ru-RU" dirty="0"/>
              <a:t> </a:t>
            </a:r>
            <a:r>
              <a:rPr lang="ru-RU" dirty="0" err="1"/>
              <a:t>системи</a:t>
            </a:r>
            <a:r>
              <a:rPr lang="ru-RU" dirty="0"/>
              <a:t> </a:t>
            </a:r>
            <a:r>
              <a:rPr lang="ru-RU" dirty="0" err="1"/>
              <a:t>заходів</a:t>
            </a:r>
            <a:r>
              <a:rPr lang="ru-RU" dirty="0"/>
              <a:t> для </a:t>
            </a:r>
            <a:r>
              <a:rPr lang="ru-RU" dirty="0" err="1"/>
              <a:t>вирішення</a:t>
            </a:r>
            <a:r>
              <a:rPr lang="ru-RU" dirty="0"/>
              <a:t> </a:t>
            </a:r>
            <a:r>
              <a:rPr lang="ru-RU" dirty="0" err="1"/>
              <a:t>поставлених</a:t>
            </a:r>
            <a:r>
              <a:rPr lang="ru-RU" dirty="0"/>
              <a:t> </a:t>
            </a:r>
            <a:r>
              <a:rPr lang="ru-RU" dirty="0" err="1"/>
              <a:t>практичних</a:t>
            </a:r>
            <a:r>
              <a:rPr lang="ru-RU" dirty="0"/>
              <a:t> </a:t>
            </a:r>
            <a:r>
              <a:rPr lang="ru-RU" dirty="0" err="1"/>
              <a:t>завдань</a:t>
            </a:r>
            <a:r>
              <a:rPr lang="ru-RU" dirty="0"/>
              <a:t> </a:t>
            </a:r>
            <a:r>
              <a:rPr lang="ru-RU" dirty="0" err="1"/>
              <a:t>щодо</a:t>
            </a:r>
            <a:r>
              <a:rPr lang="ru-RU" dirty="0"/>
              <a:t> </a:t>
            </a:r>
            <a:r>
              <a:rPr lang="ru-RU" dirty="0" err="1"/>
              <a:t>покращення</a:t>
            </a:r>
            <a:r>
              <a:rPr lang="ru-RU" dirty="0"/>
              <a:t> </a:t>
            </a:r>
            <a:r>
              <a:rPr lang="ru-RU" dirty="0" err="1"/>
              <a:t>рівня</a:t>
            </a:r>
            <a:r>
              <a:rPr lang="ru-RU" dirty="0"/>
              <a:t> </a:t>
            </a:r>
            <a:r>
              <a:rPr lang="uk-UA" dirty="0"/>
              <a:t>корекційної</a:t>
            </a:r>
            <a:r>
              <a:rPr lang="ru-RU" dirty="0"/>
              <a:t> </a:t>
            </a:r>
            <a:r>
              <a:rPr lang="ru-RU" dirty="0" err="1"/>
              <a:t>роботи</a:t>
            </a:r>
            <a:r>
              <a:rPr lang="ru-RU" dirty="0"/>
              <a:t>; </a:t>
            </a:r>
          </a:p>
          <a:p>
            <a:pPr lvl="1" fontAlgn="base"/>
            <a:r>
              <a:rPr lang="ru-RU" dirty="0" err="1"/>
              <a:t>експериментальна</a:t>
            </a:r>
            <a:r>
              <a:rPr lang="ru-RU" dirty="0"/>
              <a:t> </a:t>
            </a:r>
            <a:r>
              <a:rPr lang="ru-RU" dirty="0" err="1"/>
              <a:t>перевірка</a:t>
            </a:r>
            <a:r>
              <a:rPr lang="ru-RU" dirty="0"/>
              <a:t> </a:t>
            </a:r>
            <a:r>
              <a:rPr lang="ru-RU" dirty="0" err="1"/>
              <a:t>запропонованої</a:t>
            </a:r>
            <a:r>
              <a:rPr lang="ru-RU" dirty="0"/>
              <a:t> </a:t>
            </a:r>
            <a:r>
              <a:rPr lang="ru-RU" dirty="0" err="1"/>
              <a:t>системи</a:t>
            </a:r>
            <a:r>
              <a:rPr lang="ru-RU" dirty="0"/>
              <a:t> </a:t>
            </a:r>
            <a:r>
              <a:rPr lang="ru-RU" dirty="0" err="1"/>
              <a:t>заходів</a:t>
            </a:r>
            <a:r>
              <a:rPr lang="ru-RU" dirty="0"/>
              <a:t>, з точки </a:t>
            </a:r>
            <a:r>
              <a:rPr lang="ru-RU" dirty="0" err="1"/>
              <a:t>зору</a:t>
            </a:r>
            <a:r>
              <a:rPr lang="ru-RU" dirty="0"/>
              <a:t> </a:t>
            </a:r>
            <a:r>
              <a:rPr lang="ru-RU" dirty="0" err="1"/>
              <a:t>її</a:t>
            </a:r>
            <a:r>
              <a:rPr lang="ru-RU" dirty="0"/>
              <a:t> </a:t>
            </a:r>
            <a:r>
              <a:rPr lang="ru-RU" dirty="0" err="1"/>
              <a:t>ефективності</a:t>
            </a:r>
            <a:r>
              <a:rPr lang="ru-RU" dirty="0"/>
              <a:t>, </a:t>
            </a:r>
            <a:r>
              <a:rPr lang="ru-RU" dirty="0" err="1"/>
              <a:t>тобто</a:t>
            </a:r>
            <a:r>
              <a:rPr lang="ru-RU" dirty="0"/>
              <a:t> </a:t>
            </a:r>
            <a:r>
              <a:rPr lang="ru-RU" dirty="0" err="1"/>
              <a:t>досягнення</a:t>
            </a:r>
            <a:r>
              <a:rPr lang="ru-RU" dirty="0"/>
              <a:t> </a:t>
            </a:r>
            <a:r>
              <a:rPr lang="ru-RU" dirty="0" err="1"/>
              <a:t>максимальних</a:t>
            </a:r>
            <a:r>
              <a:rPr lang="ru-RU" dirty="0"/>
              <a:t> </a:t>
            </a:r>
            <a:r>
              <a:rPr lang="ru-RU" dirty="0" err="1"/>
              <a:t>результатів</a:t>
            </a:r>
            <a:r>
              <a:rPr lang="ru-RU" dirty="0"/>
              <a:t> у </a:t>
            </a:r>
            <a:r>
              <a:rPr lang="ru-RU" dirty="0" err="1"/>
              <a:t>відповідних</a:t>
            </a:r>
            <a:r>
              <a:rPr lang="ru-RU" dirty="0"/>
              <a:t> </a:t>
            </a:r>
            <a:r>
              <a:rPr lang="ru-RU" dirty="0" err="1"/>
              <a:t>умовах</a:t>
            </a:r>
            <a:r>
              <a:rPr lang="ru-RU" dirty="0"/>
              <a:t>, за </a:t>
            </a:r>
            <a:r>
              <a:rPr lang="ru-RU" dirty="0" err="1"/>
              <a:t>відведений</a:t>
            </a:r>
            <a:r>
              <a:rPr lang="ru-RU" dirty="0"/>
              <a:t> час та </a:t>
            </a:r>
            <a:r>
              <a:rPr lang="ru-RU" dirty="0" err="1"/>
              <a:t>докладання</a:t>
            </a:r>
            <a:r>
              <a:rPr lang="ru-RU" dirty="0"/>
              <a:t> </a:t>
            </a:r>
            <a:r>
              <a:rPr lang="ru-RU" dirty="0" err="1"/>
              <a:t>певних</a:t>
            </a:r>
            <a:r>
              <a:rPr lang="ru-RU" dirty="0"/>
              <a:t> </a:t>
            </a:r>
            <a:r>
              <a:rPr lang="ru-RU" dirty="0" err="1"/>
              <a:t>зусиль</a:t>
            </a:r>
            <a:r>
              <a:rPr lang="ru-RU" dirty="0"/>
              <a:t> </a:t>
            </a:r>
            <a:r>
              <a:rPr lang="ru-RU" dirty="0" err="1"/>
              <a:t>соціальним</a:t>
            </a:r>
            <a:r>
              <a:rPr lang="ru-RU" dirty="0"/>
              <a:t> </a:t>
            </a:r>
            <a:r>
              <a:rPr lang="ru-RU" dirty="0" err="1"/>
              <a:t>працівником</a:t>
            </a:r>
            <a:r>
              <a:rPr lang="ru-RU" dirty="0"/>
              <a:t>; </a:t>
            </a:r>
          </a:p>
          <a:p>
            <a:pPr lvl="1" fontAlgn="base"/>
            <a:r>
              <a:rPr lang="ru-RU" dirty="0" err="1"/>
              <a:t>розробка</a:t>
            </a:r>
            <a:r>
              <a:rPr lang="ru-RU" dirty="0"/>
              <a:t> </a:t>
            </a:r>
            <a:r>
              <a:rPr lang="ru-RU" dirty="0" err="1"/>
              <a:t>методичних</a:t>
            </a:r>
            <a:r>
              <a:rPr lang="ru-RU" dirty="0"/>
              <a:t> </a:t>
            </a:r>
            <a:r>
              <a:rPr lang="ru-RU" dirty="0" err="1"/>
              <a:t>рекомендацій</a:t>
            </a:r>
            <a:r>
              <a:rPr lang="ru-RU" dirty="0"/>
              <a:t> для тих, </a:t>
            </a:r>
            <a:r>
              <a:rPr lang="ru-RU" dirty="0" err="1"/>
              <a:t>хто</a:t>
            </a:r>
            <a:r>
              <a:rPr lang="ru-RU" dirty="0"/>
              <a:t> буде </a:t>
            </a:r>
            <a:r>
              <a:rPr lang="ru-RU" dirty="0" err="1"/>
              <a:t>використовувати</a:t>
            </a:r>
            <a:r>
              <a:rPr lang="ru-RU" dirty="0"/>
              <a:t> </a:t>
            </a:r>
            <a:r>
              <a:rPr lang="ru-RU" dirty="0" err="1"/>
              <a:t>результати</a:t>
            </a:r>
            <a:r>
              <a:rPr lang="ru-RU" dirty="0"/>
              <a:t> </a:t>
            </a:r>
            <a:r>
              <a:rPr lang="ru-RU" dirty="0" err="1"/>
              <a:t>дослідження</a:t>
            </a:r>
            <a:r>
              <a:rPr lang="ru-RU" dirty="0"/>
              <a:t> на </a:t>
            </a:r>
            <a:r>
              <a:rPr lang="ru-RU" dirty="0" err="1"/>
              <a:t>практиці</a:t>
            </a:r>
            <a:r>
              <a:rPr lang="ru-RU" dirty="0"/>
              <a:t>. </a:t>
            </a:r>
          </a:p>
          <a:p>
            <a:endParaRPr lang="ru-RU" dirty="0"/>
          </a:p>
        </p:txBody>
      </p:sp>
    </p:spTree>
    <p:extLst>
      <p:ext uri="{BB962C8B-B14F-4D97-AF65-F5344CB8AC3E}">
        <p14:creationId xmlns:p14="http://schemas.microsoft.com/office/powerpoint/2010/main" val="3224422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 4. </a:t>
            </a:r>
            <a:r>
              <a:rPr lang="ru-RU" b="1" dirty="0" err="1"/>
              <a:t>Гіпотеза</a:t>
            </a:r>
            <a:r>
              <a:rPr lang="ru-RU" b="1" dirty="0"/>
              <a:t> </a:t>
            </a:r>
            <a:r>
              <a:rPr lang="ru-RU" b="1" dirty="0" err="1"/>
              <a:t>дослідження</a:t>
            </a:r>
            <a:r>
              <a:rPr lang="ru-RU" b="1" dirty="0"/>
              <a:t> </a:t>
            </a:r>
            <a:br>
              <a:rPr lang="ru-RU" dirty="0"/>
            </a:br>
            <a:endParaRPr lang="ru-RU" dirty="0"/>
          </a:p>
        </p:txBody>
      </p:sp>
      <p:sp>
        <p:nvSpPr>
          <p:cNvPr id="3" name="Объект 2"/>
          <p:cNvSpPr>
            <a:spLocks noGrp="1"/>
          </p:cNvSpPr>
          <p:nvPr>
            <p:ph idx="1"/>
          </p:nvPr>
        </p:nvSpPr>
        <p:spPr>
          <a:xfrm>
            <a:off x="1103312" y="2052918"/>
            <a:ext cx="10192761" cy="4195481"/>
          </a:xfrm>
        </p:spPr>
        <p:txBody>
          <a:bodyPr/>
          <a:lstStyle/>
          <a:p>
            <a:r>
              <a:rPr lang="ru-RU" dirty="0" err="1"/>
              <a:t>Гіпотеза</a:t>
            </a:r>
            <a:r>
              <a:rPr lang="ru-RU" dirty="0"/>
              <a:t> (</a:t>
            </a:r>
            <a:r>
              <a:rPr lang="ru-RU" dirty="0" err="1"/>
              <a:t>грец</a:t>
            </a:r>
            <a:r>
              <a:rPr lang="ru-RU" dirty="0"/>
              <a:t>. </a:t>
            </a:r>
            <a:r>
              <a:rPr lang="en-US" dirty="0"/>
              <a:t>hypothesis – </a:t>
            </a:r>
            <a:r>
              <a:rPr lang="ru-RU" dirty="0" err="1"/>
              <a:t>передбачення</a:t>
            </a:r>
            <a:r>
              <a:rPr lang="ru-RU" dirty="0"/>
              <a:t>, </a:t>
            </a:r>
            <a:r>
              <a:rPr lang="ru-RU" dirty="0" err="1"/>
              <a:t>здогадка</a:t>
            </a:r>
            <a:r>
              <a:rPr lang="ru-RU" dirty="0"/>
              <a:t>) – </a:t>
            </a:r>
            <a:r>
              <a:rPr lang="ru-RU" dirty="0" err="1"/>
              <a:t>це</a:t>
            </a:r>
            <a:r>
              <a:rPr lang="ru-RU" dirty="0"/>
              <a:t> </a:t>
            </a:r>
            <a:r>
              <a:rPr lang="ru-RU" dirty="0" err="1"/>
              <a:t>наукове</a:t>
            </a:r>
            <a:r>
              <a:rPr lang="ru-RU" dirty="0"/>
              <a:t> </a:t>
            </a:r>
            <a:r>
              <a:rPr lang="ru-RU" dirty="0" err="1"/>
              <a:t>передбачення</a:t>
            </a:r>
            <a:r>
              <a:rPr lang="ru-RU" dirty="0"/>
              <a:t>, яке </a:t>
            </a:r>
            <a:r>
              <a:rPr lang="ru-RU" dirty="0" err="1"/>
              <a:t>науковець</a:t>
            </a:r>
            <a:r>
              <a:rPr lang="ru-RU" dirty="0"/>
              <a:t> </a:t>
            </a:r>
            <a:r>
              <a:rPr lang="ru-RU" dirty="0" err="1"/>
              <a:t>висуває</a:t>
            </a:r>
            <a:r>
              <a:rPr lang="ru-RU" dirty="0"/>
              <a:t>, </a:t>
            </a:r>
            <a:r>
              <a:rPr lang="ru-RU" dirty="0" err="1"/>
              <a:t>щоб</a:t>
            </a:r>
            <a:r>
              <a:rPr lang="ru-RU" dirty="0"/>
              <a:t> </a:t>
            </a:r>
            <a:r>
              <a:rPr lang="ru-RU" dirty="0" err="1"/>
              <a:t>пояснити</a:t>
            </a:r>
            <a:r>
              <a:rPr lang="ru-RU" dirty="0"/>
              <a:t> </a:t>
            </a:r>
            <a:r>
              <a:rPr lang="ru-RU" dirty="0" err="1"/>
              <a:t>якесь</a:t>
            </a:r>
            <a:r>
              <a:rPr lang="ru-RU" dirty="0"/>
              <a:t> </a:t>
            </a:r>
            <a:r>
              <a:rPr lang="ru-RU" dirty="0" err="1"/>
              <a:t>явище</a:t>
            </a:r>
            <a:r>
              <a:rPr lang="ru-RU" dirty="0"/>
              <a:t>, яке </a:t>
            </a:r>
            <a:r>
              <a:rPr lang="ru-RU" dirty="0" err="1"/>
              <a:t>потребує</a:t>
            </a:r>
            <a:r>
              <a:rPr lang="ru-RU" dirty="0"/>
              <a:t> </a:t>
            </a:r>
            <a:r>
              <a:rPr lang="ru-RU" dirty="0" err="1"/>
              <a:t>перевірки</a:t>
            </a:r>
            <a:r>
              <a:rPr lang="ru-RU" dirty="0"/>
              <a:t> за </a:t>
            </a:r>
            <a:r>
              <a:rPr lang="ru-RU" dirty="0" err="1"/>
              <a:t>допомогою</a:t>
            </a:r>
            <a:r>
              <a:rPr lang="ru-RU" dirty="0"/>
              <a:t> </a:t>
            </a:r>
            <a:r>
              <a:rPr lang="ru-RU" dirty="0" err="1"/>
              <a:t>досліду</a:t>
            </a:r>
            <a:r>
              <a:rPr lang="ru-RU" dirty="0"/>
              <a:t> і теоретичного </a:t>
            </a:r>
            <a:r>
              <a:rPr lang="ru-RU" dirty="0" err="1"/>
              <a:t>обґрунтування</a:t>
            </a:r>
            <a:r>
              <a:rPr lang="ru-RU" dirty="0"/>
              <a:t> для того, </a:t>
            </a:r>
            <a:r>
              <a:rPr lang="ru-RU" dirty="0" err="1"/>
              <a:t>щоб</a:t>
            </a:r>
            <a:r>
              <a:rPr lang="ru-RU" dirty="0"/>
              <a:t> стати </a:t>
            </a:r>
            <a:r>
              <a:rPr lang="ru-RU" dirty="0" err="1"/>
              <a:t>достовірною</a:t>
            </a:r>
            <a:r>
              <a:rPr lang="ru-RU" dirty="0"/>
              <a:t> </a:t>
            </a:r>
            <a:r>
              <a:rPr lang="ru-RU" dirty="0" err="1"/>
              <a:t>науковою</a:t>
            </a:r>
            <a:r>
              <a:rPr lang="ru-RU" dirty="0"/>
              <a:t> </a:t>
            </a:r>
            <a:r>
              <a:rPr lang="ru-RU" dirty="0" err="1"/>
              <a:t>теорією</a:t>
            </a:r>
            <a:r>
              <a:rPr lang="ru-RU" dirty="0"/>
              <a:t>. </a:t>
            </a:r>
          </a:p>
        </p:txBody>
      </p:sp>
    </p:spTree>
    <p:extLst>
      <p:ext uri="{BB962C8B-B14F-4D97-AF65-F5344CB8AC3E}">
        <p14:creationId xmlns:p14="http://schemas.microsoft.com/office/powerpoint/2010/main" val="2941202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4. </a:t>
            </a:r>
            <a:r>
              <a:rPr lang="ru-RU" b="1" dirty="0" err="1"/>
              <a:t>Гіпотеза</a:t>
            </a:r>
            <a:r>
              <a:rPr lang="ru-RU" b="1" dirty="0"/>
              <a:t> </a:t>
            </a:r>
            <a:r>
              <a:rPr lang="ru-RU" b="1" dirty="0" err="1"/>
              <a:t>дослідження</a:t>
            </a:r>
            <a:endParaRPr lang="ru-RU" dirty="0"/>
          </a:p>
        </p:txBody>
      </p:sp>
      <p:sp>
        <p:nvSpPr>
          <p:cNvPr id="3" name="Объект 2"/>
          <p:cNvSpPr>
            <a:spLocks noGrp="1"/>
          </p:cNvSpPr>
          <p:nvPr>
            <p:ph idx="1"/>
          </p:nvPr>
        </p:nvSpPr>
        <p:spPr/>
        <p:txBody>
          <a:bodyPr/>
          <a:lstStyle/>
          <a:p>
            <a:r>
              <a:rPr lang="ru-RU" dirty="0" err="1"/>
              <a:t>Отже</a:t>
            </a:r>
            <a:r>
              <a:rPr lang="ru-RU" dirty="0"/>
              <a:t>, </a:t>
            </a:r>
            <a:r>
              <a:rPr lang="ru-RU" dirty="0" err="1"/>
              <a:t>гіпотеза</a:t>
            </a:r>
            <a:r>
              <a:rPr lang="ru-RU" dirty="0"/>
              <a:t> – </a:t>
            </a:r>
            <a:r>
              <a:rPr lang="ru-RU" dirty="0" err="1"/>
              <a:t>це</a:t>
            </a:r>
            <a:r>
              <a:rPr lang="ru-RU" dirty="0"/>
              <a:t> один </a:t>
            </a:r>
            <a:r>
              <a:rPr lang="ru-RU" dirty="0" err="1"/>
              <a:t>із</a:t>
            </a:r>
            <a:r>
              <a:rPr lang="ru-RU" dirty="0"/>
              <a:t> </a:t>
            </a:r>
            <a:r>
              <a:rPr lang="ru-RU" dirty="0" err="1"/>
              <a:t>елементів</a:t>
            </a:r>
            <a:r>
              <a:rPr lang="ru-RU" dirty="0"/>
              <a:t> </a:t>
            </a:r>
            <a:r>
              <a:rPr lang="ru-RU" dirty="0" err="1"/>
              <a:t>цілепокладання</a:t>
            </a:r>
            <a:r>
              <a:rPr lang="ru-RU" dirty="0"/>
              <a:t>, </a:t>
            </a:r>
            <a:r>
              <a:rPr lang="ru-RU" dirty="0" err="1"/>
              <a:t>адже</a:t>
            </a:r>
            <a:r>
              <a:rPr lang="ru-RU" dirty="0"/>
              <a:t> не </a:t>
            </a:r>
            <a:r>
              <a:rPr lang="ru-RU" dirty="0" err="1"/>
              <a:t>можна</a:t>
            </a:r>
            <a:r>
              <a:rPr lang="ru-RU" dirty="0"/>
              <a:t> </a:t>
            </a:r>
            <a:r>
              <a:rPr lang="ru-RU" dirty="0" err="1"/>
              <a:t>проводити</a:t>
            </a:r>
            <a:r>
              <a:rPr lang="ru-RU" dirty="0"/>
              <a:t> </a:t>
            </a:r>
            <a:r>
              <a:rPr lang="ru-RU" dirty="0" err="1"/>
              <a:t>дослідження</a:t>
            </a:r>
            <a:r>
              <a:rPr lang="ru-RU" dirty="0"/>
              <a:t>, не </a:t>
            </a:r>
            <a:r>
              <a:rPr lang="ru-RU" dirty="0" err="1"/>
              <a:t>маючи</a:t>
            </a:r>
            <a:r>
              <a:rPr lang="ru-RU" dirty="0"/>
              <a:t> перед собою </a:t>
            </a:r>
            <a:r>
              <a:rPr lang="ru-RU" dirty="0" err="1"/>
              <a:t>чітко</a:t>
            </a:r>
            <a:r>
              <a:rPr lang="ru-RU" dirty="0"/>
              <a:t> </a:t>
            </a:r>
            <a:r>
              <a:rPr lang="ru-RU" dirty="0" err="1"/>
              <a:t>поставленої</a:t>
            </a:r>
            <a:r>
              <a:rPr lang="ru-RU" dirty="0"/>
              <a:t> мети. </a:t>
            </a:r>
            <a:r>
              <a:rPr lang="ru-RU" dirty="0" err="1"/>
              <a:t>Цінність</a:t>
            </a:r>
            <a:r>
              <a:rPr lang="ru-RU" dirty="0"/>
              <a:t> </a:t>
            </a:r>
            <a:r>
              <a:rPr lang="ru-RU" dirty="0" err="1"/>
              <a:t>гіпотези</a:t>
            </a:r>
            <a:r>
              <a:rPr lang="ru-RU" dirty="0"/>
              <a:t> – у </a:t>
            </a:r>
            <a:r>
              <a:rPr lang="ru-RU" dirty="0" err="1"/>
              <a:t>її</a:t>
            </a:r>
            <a:r>
              <a:rPr lang="ru-RU" dirty="0"/>
              <a:t> </a:t>
            </a:r>
            <a:r>
              <a:rPr lang="ru-RU" dirty="0" err="1"/>
              <a:t>протиріччі</a:t>
            </a:r>
            <a:r>
              <a:rPr lang="ru-RU" dirty="0"/>
              <a:t> </a:t>
            </a:r>
            <a:r>
              <a:rPr lang="ru-RU" dirty="0" err="1"/>
              <a:t>догмі</a:t>
            </a:r>
            <a:r>
              <a:rPr lang="ru-RU" dirty="0"/>
              <a:t>, у </a:t>
            </a:r>
            <a:r>
              <a:rPr lang="ru-RU" dirty="0" err="1"/>
              <a:t>розриві</a:t>
            </a:r>
            <a:r>
              <a:rPr lang="ru-RU" dirty="0"/>
              <a:t> з </a:t>
            </a:r>
            <a:r>
              <a:rPr lang="ru-RU" dirty="0" err="1"/>
              <a:t>традиційним</a:t>
            </a:r>
            <a:r>
              <a:rPr lang="ru-RU" dirty="0"/>
              <a:t> </a:t>
            </a:r>
            <a:r>
              <a:rPr lang="ru-RU" dirty="0" err="1"/>
              <a:t>баченням</a:t>
            </a:r>
            <a:r>
              <a:rPr lang="ru-RU" dirty="0"/>
              <a:t> </a:t>
            </a:r>
            <a:r>
              <a:rPr lang="ru-RU" dirty="0" err="1"/>
              <a:t>вирішення</a:t>
            </a:r>
            <a:r>
              <a:rPr lang="ru-RU" dirty="0"/>
              <a:t> </a:t>
            </a:r>
            <a:r>
              <a:rPr lang="ru-RU" dirty="0" err="1"/>
              <a:t>проблеми</a:t>
            </a:r>
            <a:r>
              <a:rPr lang="ru-RU" dirty="0"/>
              <a:t>. «</a:t>
            </a:r>
            <a:r>
              <a:rPr lang="ru-RU" dirty="0" err="1"/>
              <a:t>Наукові</a:t>
            </a:r>
            <a:r>
              <a:rPr lang="ru-RU" dirty="0"/>
              <a:t> </a:t>
            </a:r>
            <a:r>
              <a:rPr lang="ru-RU" dirty="0" err="1"/>
              <a:t>теорії</a:t>
            </a:r>
            <a:r>
              <a:rPr lang="ru-RU" dirty="0"/>
              <a:t> не </a:t>
            </a:r>
            <a:r>
              <a:rPr lang="ru-RU" dirty="0" err="1"/>
              <a:t>з’являються</a:t>
            </a:r>
            <a:r>
              <a:rPr lang="ru-RU" dirty="0"/>
              <a:t> у готовому </a:t>
            </a:r>
            <a:r>
              <a:rPr lang="ru-RU" dirty="0" err="1"/>
              <a:t>вигляді</a:t>
            </a:r>
            <a:r>
              <a:rPr lang="ru-RU" dirty="0"/>
              <a:t>, вони </a:t>
            </a:r>
            <a:r>
              <a:rPr lang="ru-RU" dirty="0" err="1"/>
              <a:t>виникають</a:t>
            </a:r>
            <a:r>
              <a:rPr lang="ru-RU" dirty="0"/>
              <a:t> </a:t>
            </a:r>
            <a:r>
              <a:rPr lang="ru-RU" dirty="0" err="1"/>
              <a:t>спочатку</a:t>
            </a:r>
            <a:r>
              <a:rPr lang="ru-RU" dirty="0"/>
              <a:t> у </a:t>
            </a:r>
            <a:r>
              <a:rPr lang="ru-RU" dirty="0" err="1"/>
              <a:t>вигляді</a:t>
            </a:r>
            <a:r>
              <a:rPr lang="ru-RU" dirty="0"/>
              <a:t> </a:t>
            </a:r>
            <a:r>
              <a:rPr lang="ru-RU" dirty="0" err="1"/>
              <a:t>передбачень</a:t>
            </a:r>
            <a:r>
              <a:rPr lang="ru-RU" dirty="0"/>
              <a:t>, </a:t>
            </a:r>
            <a:r>
              <a:rPr lang="ru-RU" dirty="0" err="1"/>
              <a:t>гіпотез</a:t>
            </a:r>
            <a:r>
              <a:rPr lang="ru-RU" dirty="0"/>
              <a:t> і, </a:t>
            </a:r>
            <a:r>
              <a:rPr lang="ru-RU" dirty="0" err="1"/>
              <a:t>пройшовши</a:t>
            </a:r>
            <a:r>
              <a:rPr lang="ru-RU" dirty="0"/>
              <a:t> </a:t>
            </a:r>
            <a:r>
              <a:rPr lang="ru-RU" dirty="0" err="1"/>
              <a:t>певну</a:t>
            </a:r>
            <a:r>
              <a:rPr lang="ru-RU" dirty="0"/>
              <a:t> </a:t>
            </a:r>
            <a:r>
              <a:rPr lang="ru-RU" dirty="0" err="1"/>
              <a:t>перевірку</a:t>
            </a:r>
            <a:r>
              <a:rPr lang="ru-RU" dirty="0"/>
              <a:t>, </a:t>
            </a:r>
            <a:r>
              <a:rPr lang="ru-RU" dirty="0" err="1"/>
              <a:t>перетворюються</a:t>
            </a:r>
            <a:r>
              <a:rPr lang="ru-RU" dirty="0"/>
              <a:t> у </a:t>
            </a:r>
            <a:r>
              <a:rPr lang="ru-RU" dirty="0" err="1"/>
              <a:t>достовірні</a:t>
            </a:r>
            <a:r>
              <a:rPr lang="ru-RU" dirty="0"/>
              <a:t> </a:t>
            </a:r>
            <a:r>
              <a:rPr lang="ru-RU" dirty="0" err="1"/>
              <a:t>знання</a:t>
            </a:r>
            <a:r>
              <a:rPr lang="ru-RU" dirty="0"/>
              <a:t>. </a:t>
            </a:r>
          </a:p>
          <a:p>
            <a:r>
              <a:rPr lang="ru-RU" dirty="0" err="1"/>
              <a:t>Гіпотеза</a:t>
            </a:r>
            <a:r>
              <a:rPr lang="ru-RU" dirty="0"/>
              <a:t> </a:t>
            </a:r>
            <a:r>
              <a:rPr lang="ru-RU" dirty="0" err="1"/>
              <a:t>організує</a:t>
            </a:r>
            <a:r>
              <a:rPr lang="ru-RU" dirty="0"/>
              <a:t> </a:t>
            </a:r>
            <a:r>
              <a:rPr lang="ru-RU" dirty="0" err="1"/>
              <a:t>процес</a:t>
            </a:r>
            <a:r>
              <a:rPr lang="ru-RU" dirty="0"/>
              <a:t> </a:t>
            </a:r>
            <a:r>
              <a:rPr lang="ru-RU" dirty="0" err="1"/>
              <a:t>дослідження</a:t>
            </a:r>
            <a:r>
              <a:rPr lang="ru-RU" dirty="0"/>
              <a:t>, </a:t>
            </a:r>
            <a:r>
              <a:rPr lang="ru-RU" dirty="0" err="1"/>
              <a:t>визначає</a:t>
            </a:r>
            <a:r>
              <a:rPr lang="ru-RU" dirty="0"/>
              <a:t> </a:t>
            </a:r>
            <a:r>
              <a:rPr lang="ru-RU" dirty="0" err="1"/>
              <a:t>його</a:t>
            </a:r>
            <a:r>
              <a:rPr lang="ru-RU" dirty="0"/>
              <a:t> </a:t>
            </a:r>
            <a:r>
              <a:rPr lang="ru-RU" dirty="0" err="1"/>
              <a:t>логіку</a:t>
            </a:r>
            <a:r>
              <a:rPr lang="ru-RU" dirty="0"/>
              <a:t>, шляхи </a:t>
            </a:r>
            <a:r>
              <a:rPr lang="ru-RU" dirty="0" err="1"/>
              <a:t>здійснення</a:t>
            </a:r>
            <a:r>
              <a:rPr lang="ru-RU" dirty="0"/>
              <a:t>». </a:t>
            </a:r>
          </a:p>
          <a:p>
            <a:endParaRPr lang="ru-RU" dirty="0"/>
          </a:p>
        </p:txBody>
      </p:sp>
    </p:spTree>
    <p:extLst>
      <p:ext uri="{BB962C8B-B14F-4D97-AF65-F5344CB8AC3E}">
        <p14:creationId xmlns:p14="http://schemas.microsoft.com/office/powerpoint/2010/main" val="2528774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4. </a:t>
            </a:r>
            <a:r>
              <a:rPr lang="ru-RU" dirty="0" err="1"/>
              <a:t>Вимоги</a:t>
            </a:r>
            <a:r>
              <a:rPr lang="ru-RU" dirty="0"/>
              <a:t> до </a:t>
            </a:r>
            <a:r>
              <a:rPr lang="ru-RU" dirty="0" err="1"/>
              <a:t>гіпотези</a:t>
            </a:r>
            <a:r>
              <a:rPr lang="ru-RU" dirty="0"/>
              <a:t>: </a:t>
            </a:r>
          </a:p>
        </p:txBody>
      </p:sp>
      <p:sp>
        <p:nvSpPr>
          <p:cNvPr id="3" name="Объект 2"/>
          <p:cNvSpPr>
            <a:spLocks noGrp="1"/>
          </p:cNvSpPr>
          <p:nvPr>
            <p:ph idx="1"/>
          </p:nvPr>
        </p:nvSpPr>
        <p:spPr>
          <a:xfrm>
            <a:off x="1103312" y="2052918"/>
            <a:ext cx="9038215" cy="4195481"/>
          </a:xfrm>
        </p:spPr>
        <p:txBody>
          <a:bodyPr/>
          <a:lstStyle/>
          <a:p>
            <a:pPr lvl="0" fontAlgn="base"/>
            <a:r>
              <a:rPr lang="ru-RU" b="1" i="1" dirty="0" err="1"/>
              <a:t>адекватність</a:t>
            </a:r>
            <a:r>
              <a:rPr lang="ru-RU" b="1" i="1" dirty="0"/>
              <a:t> і </a:t>
            </a:r>
            <a:r>
              <a:rPr lang="ru-RU" b="1" i="1" dirty="0" err="1"/>
              <a:t>обґрунтованість</a:t>
            </a:r>
            <a:r>
              <a:rPr lang="ru-RU" b="1" i="1" dirty="0"/>
              <a:t> </a:t>
            </a:r>
            <a:r>
              <a:rPr lang="ru-RU" i="1" dirty="0"/>
              <a:t>–</a:t>
            </a:r>
            <a:r>
              <a:rPr lang="ru-RU" dirty="0"/>
              <a:t> вона </a:t>
            </a:r>
            <a:r>
              <a:rPr lang="ru-RU" dirty="0" err="1"/>
              <a:t>має</a:t>
            </a:r>
            <a:r>
              <a:rPr lang="ru-RU" dirty="0"/>
              <a:t> </a:t>
            </a:r>
            <a:r>
              <a:rPr lang="ru-RU" dirty="0" err="1"/>
              <a:t>пояснити</a:t>
            </a:r>
            <a:r>
              <a:rPr lang="ru-RU" dirty="0"/>
              <a:t> як </a:t>
            </a:r>
            <a:r>
              <a:rPr lang="ru-RU" dirty="0" err="1"/>
              <a:t>можна</a:t>
            </a:r>
            <a:r>
              <a:rPr lang="ru-RU" dirty="0"/>
              <a:t> </a:t>
            </a:r>
            <a:r>
              <a:rPr lang="ru-RU" dirty="0" err="1"/>
              <a:t>більше</a:t>
            </a:r>
            <a:r>
              <a:rPr lang="ru-RU" dirty="0"/>
              <a:t> коло </a:t>
            </a:r>
            <a:r>
              <a:rPr lang="ru-RU" dirty="0" err="1"/>
              <a:t>встановлених</a:t>
            </a:r>
            <a:r>
              <a:rPr lang="ru-RU" dirty="0"/>
              <a:t> </a:t>
            </a:r>
            <a:r>
              <a:rPr lang="ru-RU" dirty="0" err="1"/>
              <a:t>раніше</a:t>
            </a:r>
            <a:r>
              <a:rPr lang="ru-RU" dirty="0"/>
              <a:t> </a:t>
            </a:r>
            <a:r>
              <a:rPr lang="ru-RU" dirty="0" err="1"/>
              <a:t>фактів</a:t>
            </a:r>
            <a:r>
              <a:rPr lang="ru-RU" dirty="0"/>
              <a:t>, і по </a:t>
            </a:r>
            <a:r>
              <a:rPr lang="ru-RU" dirty="0" err="1"/>
              <a:t>можливості</a:t>
            </a:r>
            <a:r>
              <a:rPr lang="ru-RU" dirty="0"/>
              <a:t> не </a:t>
            </a:r>
            <a:r>
              <a:rPr lang="ru-RU" dirty="0" err="1"/>
              <a:t>суперечити</a:t>
            </a:r>
            <a:r>
              <a:rPr lang="ru-RU" dirty="0"/>
              <a:t> </a:t>
            </a:r>
            <a:r>
              <a:rPr lang="ru-RU" dirty="0" err="1"/>
              <a:t>встановленим</a:t>
            </a:r>
            <a:r>
              <a:rPr lang="ru-RU" dirty="0"/>
              <a:t> </a:t>
            </a:r>
            <a:r>
              <a:rPr lang="ru-RU" dirty="0" err="1"/>
              <a:t>раніше</a:t>
            </a:r>
            <a:r>
              <a:rPr lang="ru-RU" dirty="0"/>
              <a:t> </a:t>
            </a:r>
            <a:r>
              <a:rPr lang="ru-RU" dirty="0" err="1"/>
              <a:t>науковим</a:t>
            </a:r>
            <a:r>
              <a:rPr lang="ru-RU" dirty="0"/>
              <a:t> </a:t>
            </a:r>
            <a:r>
              <a:rPr lang="ru-RU" dirty="0" err="1"/>
              <a:t>положенням</a:t>
            </a:r>
            <a:r>
              <a:rPr lang="ru-RU" dirty="0"/>
              <a:t>. </a:t>
            </a:r>
            <a:r>
              <a:rPr lang="ru-RU" dirty="0" err="1"/>
              <a:t>Якщо</a:t>
            </a:r>
            <a:r>
              <a:rPr lang="ru-RU" dirty="0"/>
              <a:t> </a:t>
            </a:r>
            <a:r>
              <a:rPr lang="ru-RU" dirty="0" err="1"/>
              <a:t>такі</a:t>
            </a:r>
            <a:r>
              <a:rPr lang="ru-RU" dirty="0"/>
              <a:t> </a:t>
            </a:r>
            <a:r>
              <a:rPr lang="ru-RU" dirty="0" err="1"/>
              <a:t>протиріччя</a:t>
            </a:r>
            <a:r>
              <a:rPr lang="ru-RU" dirty="0"/>
              <a:t> </a:t>
            </a:r>
            <a:r>
              <a:rPr lang="ru-RU" dirty="0" err="1"/>
              <a:t>мають</a:t>
            </a:r>
            <a:r>
              <a:rPr lang="ru-RU" dirty="0"/>
              <a:t> </a:t>
            </a:r>
            <a:r>
              <a:rPr lang="ru-RU" dirty="0" err="1"/>
              <a:t>місце</a:t>
            </a:r>
            <a:r>
              <a:rPr lang="ru-RU" dirty="0"/>
              <a:t>, то вони </a:t>
            </a:r>
            <a:r>
              <a:rPr lang="ru-RU" dirty="0" err="1"/>
              <a:t>мають</a:t>
            </a:r>
            <a:r>
              <a:rPr lang="ru-RU" dirty="0"/>
              <a:t> бути </a:t>
            </a:r>
            <a:r>
              <a:rPr lang="ru-RU" dirty="0" err="1"/>
              <a:t>конкретними</a:t>
            </a:r>
            <a:r>
              <a:rPr lang="ru-RU" dirty="0"/>
              <a:t>, детально </a:t>
            </a:r>
            <a:r>
              <a:rPr lang="ru-RU" dirty="0" err="1"/>
              <a:t>проаналізованими</a:t>
            </a:r>
            <a:r>
              <a:rPr lang="ru-RU" dirty="0"/>
              <a:t> та </a:t>
            </a:r>
            <a:r>
              <a:rPr lang="ru-RU" dirty="0" err="1"/>
              <a:t>поясненими</a:t>
            </a:r>
            <a:r>
              <a:rPr lang="ru-RU" dirty="0"/>
              <a:t>; </a:t>
            </a:r>
          </a:p>
          <a:p>
            <a:pPr lvl="0" fontAlgn="base"/>
            <a:r>
              <a:rPr lang="ru-RU" b="1" i="1" dirty="0" err="1"/>
              <a:t>конкретність</a:t>
            </a:r>
            <a:r>
              <a:rPr lang="ru-RU" dirty="0"/>
              <a:t> – вона не повинна </a:t>
            </a:r>
            <a:r>
              <a:rPr lang="ru-RU" dirty="0" err="1"/>
              <a:t>містити</a:t>
            </a:r>
            <a:r>
              <a:rPr lang="ru-RU" dirty="0"/>
              <a:t> понять, </a:t>
            </a:r>
            <a:r>
              <a:rPr lang="ru-RU" dirty="0" err="1"/>
              <a:t>які</a:t>
            </a:r>
            <a:r>
              <a:rPr lang="ru-RU" dirty="0"/>
              <a:t> </a:t>
            </a:r>
            <a:r>
              <a:rPr lang="ru-RU" dirty="0" err="1"/>
              <a:t>мають</a:t>
            </a:r>
            <a:r>
              <a:rPr lang="ru-RU" dirty="0"/>
              <a:t> </a:t>
            </a:r>
            <a:r>
              <a:rPr lang="ru-RU" dirty="0" err="1"/>
              <a:t>неконкретне</a:t>
            </a:r>
            <a:r>
              <a:rPr lang="ru-RU" dirty="0"/>
              <a:t>, </a:t>
            </a:r>
            <a:r>
              <a:rPr lang="ru-RU" dirty="0" err="1"/>
              <a:t>розмите</a:t>
            </a:r>
            <a:r>
              <a:rPr lang="ru-RU" dirty="0"/>
              <a:t> </a:t>
            </a:r>
            <a:r>
              <a:rPr lang="ru-RU" dirty="0" err="1"/>
              <a:t>формулювання</a:t>
            </a:r>
            <a:r>
              <a:rPr lang="ru-RU" dirty="0"/>
              <a:t>; </a:t>
            </a:r>
          </a:p>
          <a:p>
            <a:pPr lvl="0" fontAlgn="base"/>
            <a:r>
              <a:rPr lang="ru-RU" b="1" i="1" dirty="0" err="1"/>
              <a:t>перевірюваність</a:t>
            </a:r>
            <a:r>
              <a:rPr lang="ru-RU" b="1" i="1" dirty="0"/>
              <a:t> </a:t>
            </a:r>
            <a:r>
              <a:rPr lang="ru-RU" i="1" dirty="0"/>
              <a:t>–</a:t>
            </a:r>
            <a:r>
              <a:rPr lang="ru-RU" dirty="0"/>
              <a:t> вона </a:t>
            </a:r>
            <a:r>
              <a:rPr lang="ru-RU" dirty="0" err="1"/>
              <a:t>обов’язково</a:t>
            </a:r>
            <a:r>
              <a:rPr lang="ru-RU" dirty="0"/>
              <a:t> повинна </a:t>
            </a:r>
            <a:r>
              <a:rPr lang="ru-RU" dirty="0" err="1"/>
              <a:t>мати</a:t>
            </a:r>
            <a:r>
              <a:rPr lang="ru-RU" dirty="0"/>
              <a:t> </a:t>
            </a:r>
            <a:r>
              <a:rPr lang="ru-RU" dirty="0" err="1"/>
              <a:t>механізми</a:t>
            </a:r>
            <a:r>
              <a:rPr lang="ru-RU" dirty="0"/>
              <a:t> для </a:t>
            </a:r>
            <a:r>
              <a:rPr lang="ru-RU" dirty="0" err="1"/>
              <a:t>перевірки</a:t>
            </a:r>
            <a:r>
              <a:rPr lang="ru-RU" dirty="0"/>
              <a:t>: </a:t>
            </a:r>
            <a:r>
              <a:rPr lang="ru-RU" dirty="0" err="1"/>
              <a:t>логічні</a:t>
            </a:r>
            <a:r>
              <a:rPr lang="ru-RU" dirty="0"/>
              <a:t>, за </a:t>
            </a:r>
            <a:r>
              <a:rPr lang="ru-RU" dirty="0" err="1"/>
              <a:t>допомогою</a:t>
            </a:r>
            <a:r>
              <a:rPr lang="ru-RU" dirty="0"/>
              <a:t> </a:t>
            </a:r>
            <a:r>
              <a:rPr lang="ru-RU" dirty="0" err="1"/>
              <a:t>експерименту</a:t>
            </a:r>
            <a:r>
              <a:rPr lang="ru-RU" dirty="0"/>
              <a:t>, за </a:t>
            </a:r>
            <a:r>
              <a:rPr lang="ru-RU" dirty="0" err="1"/>
              <a:t>допомогою</a:t>
            </a:r>
            <a:r>
              <a:rPr lang="ru-RU" dirty="0"/>
              <a:t> </a:t>
            </a:r>
            <a:r>
              <a:rPr lang="ru-RU" dirty="0" err="1"/>
              <a:t>підібраних</a:t>
            </a:r>
            <a:r>
              <a:rPr lang="ru-RU" dirty="0"/>
              <a:t> методик, на </a:t>
            </a:r>
            <a:r>
              <a:rPr lang="ru-RU" dirty="0" err="1"/>
              <a:t>основі</a:t>
            </a:r>
            <a:r>
              <a:rPr lang="ru-RU" dirty="0"/>
              <a:t> практики. </a:t>
            </a:r>
            <a:r>
              <a:rPr lang="ru-RU" dirty="0" err="1"/>
              <a:t>Тобто</a:t>
            </a:r>
            <a:r>
              <a:rPr lang="ru-RU" dirty="0"/>
              <a:t>, коли є </a:t>
            </a:r>
            <a:r>
              <a:rPr lang="ru-RU" dirty="0" err="1"/>
              <a:t>можливість</a:t>
            </a:r>
            <a:r>
              <a:rPr lang="ru-RU" dirty="0"/>
              <a:t> у </a:t>
            </a:r>
            <a:r>
              <a:rPr lang="ru-RU" dirty="0" err="1"/>
              <a:t>результаті</a:t>
            </a:r>
            <a:r>
              <a:rPr lang="ru-RU" dirty="0"/>
              <a:t> </a:t>
            </a:r>
            <a:r>
              <a:rPr lang="ru-RU" dirty="0" err="1"/>
              <a:t>отримати</a:t>
            </a:r>
            <a:r>
              <a:rPr lang="ru-RU" dirty="0"/>
              <a:t> і </a:t>
            </a:r>
            <a:r>
              <a:rPr lang="ru-RU" dirty="0" err="1"/>
              <a:t>зафіксувати</a:t>
            </a:r>
            <a:r>
              <a:rPr lang="ru-RU" dirty="0"/>
              <a:t> </a:t>
            </a:r>
            <a:r>
              <a:rPr lang="ru-RU" dirty="0" err="1"/>
              <a:t>факти</a:t>
            </a:r>
            <a:r>
              <a:rPr lang="ru-RU" dirty="0"/>
              <a:t>, </a:t>
            </a:r>
            <a:r>
              <a:rPr lang="ru-RU" dirty="0" err="1"/>
              <a:t>тоді</a:t>
            </a:r>
            <a:r>
              <a:rPr lang="ru-RU" dirty="0"/>
              <a:t> </a:t>
            </a:r>
            <a:r>
              <a:rPr lang="ru-RU" dirty="0" err="1"/>
              <a:t>гіпотезу</a:t>
            </a:r>
            <a:r>
              <a:rPr lang="ru-RU" dirty="0"/>
              <a:t> </a:t>
            </a:r>
            <a:r>
              <a:rPr lang="ru-RU" dirty="0" err="1"/>
              <a:t>можна</a:t>
            </a:r>
            <a:r>
              <a:rPr lang="ru-RU" dirty="0"/>
              <a:t> </a:t>
            </a:r>
            <a:r>
              <a:rPr lang="ru-RU" dirty="0" err="1"/>
              <a:t>вважати</a:t>
            </a:r>
            <a:r>
              <a:rPr lang="ru-RU" dirty="0"/>
              <a:t> </a:t>
            </a:r>
            <a:r>
              <a:rPr lang="ru-RU" dirty="0" err="1"/>
              <a:t>вірною</a:t>
            </a:r>
            <a:r>
              <a:rPr lang="ru-RU" dirty="0"/>
              <a:t>. </a:t>
            </a:r>
          </a:p>
        </p:txBody>
      </p:sp>
    </p:spTree>
    <p:extLst>
      <p:ext uri="{BB962C8B-B14F-4D97-AF65-F5344CB8AC3E}">
        <p14:creationId xmlns:p14="http://schemas.microsoft.com/office/powerpoint/2010/main" val="2796719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4. </a:t>
            </a:r>
            <a:r>
              <a:rPr lang="ru-RU" b="1" dirty="0" err="1"/>
              <a:t>Гіпотеза</a:t>
            </a:r>
            <a:r>
              <a:rPr lang="ru-RU" b="1" dirty="0"/>
              <a:t> </a:t>
            </a:r>
            <a:r>
              <a:rPr lang="ru-RU" b="1" dirty="0" err="1"/>
              <a:t>дослідження</a:t>
            </a:r>
            <a:r>
              <a:rPr lang="ru-RU" b="1" dirty="0"/>
              <a:t> (приклад)</a:t>
            </a:r>
            <a:endParaRPr lang="ru-RU" dirty="0"/>
          </a:p>
        </p:txBody>
      </p:sp>
      <p:sp>
        <p:nvSpPr>
          <p:cNvPr id="3" name="Объект 2"/>
          <p:cNvSpPr>
            <a:spLocks noGrp="1"/>
          </p:cNvSpPr>
          <p:nvPr>
            <p:ph idx="1"/>
          </p:nvPr>
        </p:nvSpPr>
        <p:spPr>
          <a:xfrm>
            <a:off x="1103312" y="2052918"/>
            <a:ext cx="9721706" cy="4195481"/>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ru-RU" b="1" dirty="0" err="1"/>
              <a:t>Гіпотеза</a:t>
            </a:r>
            <a:r>
              <a:rPr lang="ru-RU" b="1" dirty="0"/>
              <a:t> </a:t>
            </a:r>
            <a:r>
              <a:rPr lang="ru-RU" b="1" dirty="0" err="1"/>
              <a:t>дослідження</a:t>
            </a:r>
            <a:r>
              <a:rPr lang="ru-RU" dirty="0"/>
              <a:t> </a:t>
            </a:r>
            <a:r>
              <a:rPr lang="ru-RU" dirty="0" err="1"/>
              <a:t>полягає</a:t>
            </a:r>
            <a:r>
              <a:rPr lang="ru-RU" dirty="0"/>
              <a:t> в тому, </a:t>
            </a:r>
            <a:r>
              <a:rPr lang="ru-RU" dirty="0" err="1"/>
              <a:t>що</a:t>
            </a:r>
            <a:r>
              <a:rPr lang="ru-RU" dirty="0"/>
              <a:t> </a:t>
            </a:r>
            <a:r>
              <a:rPr lang="ru-RU" dirty="0" err="1"/>
              <a:t>існує</a:t>
            </a:r>
            <a:r>
              <a:rPr lang="ru-RU" dirty="0"/>
              <a:t> </a:t>
            </a:r>
            <a:r>
              <a:rPr lang="ru-RU" dirty="0" err="1"/>
              <a:t>зв’язок</a:t>
            </a:r>
            <a:r>
              <a:rPr lang="ru-RU" dirty="0"/>
              <a:t> </a:t>
            </a:r>
            <a:r>
              <a:rPr lang="ru-RU" dirty="0" err="1"/>
              <a:t>між</a:t>
            </a:r>
            <a:r>
              <a:rPr lang="ru-RU" dirty="0"/>
              <a:t> </a:t>
            </a:r>
            <a:r>
              <a:rPr lang="ru-RU" dirty="0" err="1"/>
              <a:t>особливостями</a:t>
            </a:r>
            <a:r>
              <a:rPr lang="ru-RU" dirty="0"/>
              <a:t> </a:t>
            </a:r>
            <a:r>
              <a:rPr lang="ru-RU" dirty="0" err="1"/>
              <a:t>написання</a:t>
            </a:r>
            <a:r>
              <a:rPr lang="ru-RU" dirty="0"/>
              <a:t> букв та </a:t>
            </a:r>
            <a:r>
              <a:rPr lang="ru-RU" dirty="0" err="1"/>
              <a:t>окремими</a:t>
            </a:r>
            <a:r>
              <a:rPr lang="ru-RU" dirty="0"/>
              <a:t> </a:t>
            </a:r>
            <a:r>
              <a:rPr lang="ru-RU" dirty="0" err="1"/>
              <a:t>властивостями</a:t>
            </a:r>
            <a:r>
              <a:rPr lang="ru-RU" dirty="0"/>
              <a:t> та </a:t>
            </a:r>
            <a:r>
              <a:rPr lang="ru-RU" dirty="0" err="1"/>
              <a:t>якостями</a:t>
            </a:r>
            <a:r>
              <a:rPr lang="ru-RU" dirty="0"/>
              <a:t> </a:t>
            </a:r>
            <a:r>
              <a:rPr lang="ru-RU" dirty="0" err="1"/>
              <a:t>особистості</a:t>
            </a:r>
            <a:r>
              <a:rPr lang="ru-RU" dirty="0"/>
              <a:t>. </a:t>
            </a:r>
          </a:p>
          <a:p>
            <a:r>
              <a:rPr lang="ru-RU" dirty="0"/>
              <a:t>Для </a:t>
            </a:r>
            <a:r>
              <a:rPr lang="ru-RU" dirty="0" err="1"/>
              <a:t>перевірки</a:t>
            </a:r>
            <a:r>
              <a:rPr lang="ru-RU" dirty="0"/>
              <a:t> </a:t>
            </a:r>
            <a:r>
              <a:rPr lang="ru-RU" dirty="0" err="1"/>
              <a:t>гіпотези</a:t>
            </a:r>
            <a:r>
              <a:rPr lang="ru-RU" dirty="0"/>
              <a:t> </a:t>
            </a:r>
            <a:r>
              <a:rPr lang="ru-RU" dirty="0" err="1"/>
              <a:t>слід</a:t>
            </a:r>
            <a:r>
              <a:rPr lang="ru-RU" dirty="0"/>
              <a:t> </a:t>
            </a:r>
            <a:r>
              <a:rPr lang="ru-RU" dirty="0" err="1"/>
              <a:t>вирішити</a:t>
            </a:r>
            <a:r>
              <a:rPr lang="ru-RU" dirty="0"/>
              <a:t> </a:t>
            </a:r>
            <a:r>
              <a:rPr lang="ru-RU" dirty="0" err="1"/>
              <a:t>наступні</a:t>
            </a:r>
            <a:r>
              <a:rPr lang="ru-RU" dirty="0"/>
              <a:t> </a:t>
            </a:r>
            <a:r>
              <a:rPr lang="ru-RU" dirty="0" err="1"/>
              <a:t>завдання</a:t>
            </a:r>
            <a:r>
              <a:rPr lang="ru-RU" dirty="0"/>
              <a:t>: </a:t>
            </a:r>
          </a:p>
          <a:p>
            <a:pPr lvl="0" fontAlgn="base"/>
            <a:r>
              <a:rPr lang="ru-RU" dirty="0" err="1"/>
              <a:t>Визначити</a:t>
            </a:r>
            <a:r>
              <a:rPr lang="ru-RU" dirty="0"/>
              <a:t> за </a:t>
            </a:r>
            <a:r>
              <a:rPr lang="ru-RU" dirty="0" err="1"/>
              <a:t>допомогою</a:t>
            </a:r>
            <a:r>
              <a:rPr lang="ru-RU" dirty="0"/>
              <a:t> </a:t>
            </a:r>
            <a:r>
              <a:rPr lang="ru-RU" dirty="0" err="1"/>
              <a:t>літературних</a:t>
            </a:r>
            <a:r>
              <a:rPr lang="ru-RU" dirty="0"/>
              <a:t> </a:t>
            </a:r>
            <a:r>
              <a:rPr lang="ru-RU" dirty="0" err="1"/>
              <a:t>джерел</a:t>
            </a:r>
            <a:r>
              <a:rPr lang="ru-RU" dirty="0"/>
              <a:t> </a:t>
            </a:r>
            <a:r>
              <a:rPr lang="ru-RU" dirty="0" err="1"/>
              <a:t>напрями</a:t>
            </a:r>
            <a:r>
              <a:rPr lang="ru-RU" dirty="0"/>
              <a:t>, за </a:t>
            </a:r>
            <a:r>
              <a:rPr lang="ru-RU" dirty="0" err="1"/>
              <a:t>якими</a:t>
            </a:r>
            <a:r>
              <a:rPr lang="ru-RU" dirty="0"/>
              <a:t> </a:t>
            </a:r>
            <a:r>
              <a:rPr lang="ru-RU" dirty="0" err="1"/>
              <a:t>вирішувалася</a:t>
            </a:r>
            <a:r>
              <a:rPr lang="ru-RU" dirty="0"/>
              <a:t> проблема </a:t>
            </a:r>
            <a:r>
              <a:rPr lang="ru-RU" dirty="0" err="1"/>
              <a:t>невербальних</a:t>
            </a:r>
            <a:r>
              <a:rPr lang="ru-RU" dirty="0"/>
              <a:t> характеристик (почерку). </a:t>
            </a:r>
          </a:p>
          <a:p>
            <a:pPr lvl="0" fontAlgn="base"/>
            <a:r>
              <a:rPr lang="ru-RU" dirty="0"/>
              <a:t>Провести </a:t>
            </a:r>
            <a:r>
              <a:rPr lang="ru-RU" dirty="0" err="1"/>
              <a:t>експерименти</a:t>
            </a:r>
            <a:r>
              <a:rPr lang="ru-RU" dirty="0"/>
              <a:t> з </a:t>
            </a:r>
            <a:r>
              <a:rPr lang="ru-RU" dirty="0" err="1"/>
              <a:t>виявлення</a:t>
            </a:r>
            <a:r>
              <a:rPr lang="ru-RU" dirty="0"/>
              <a:t> </a:t>
            </a:r>
            <a:r>
              <a:rPr lang="ru-RU" dirty="0" err="1"/>
              <a:t>індивідуальних</a:t>
            </a:r>
            <a:r>
              <a:rPr lang="ru-RU" dirty="0"/>
              <a:t> </a:t>
            </a:r>
            <a:r>
              <a:rPr lang="ru-RU" dirty="0" err="1"/>
              <a:t>особливостей</a:t>
            </a:r>
            <a:r>
              <a:rPr lang="ru-RU" dirty="0"/>
              <a:t> </a:t>
            </a:r>
            <a:r>
              <a:rPr lang="ru-RU" dirty="0" err="1"/>
              <a:t>особистості</a:t>
            </a:r>
            <a:r>
              <a:rPr lang="ru-RU" dirty="0"/>
              <a:t>, </a:t>
            </a:r>
            <a:r>
              <a:rPr lang="ru-RU" dirty="0" err="1"/>
              <a:t>які</a:t>
            </a:r>
            <a:r>
              <a:rPr lang="ru-RU" dirty="0"/>
              <a:t> </a:t>
            </a:r>
            <a:r>
              <a:rPr lang="ru-RU" dirty="0" err="1"/>
              <a:t>мають</a:t>
            </a:r>
            <a:r>
              <a:rPr lang="ru-RU" dirty="0"/>
              <a:t> </a:t>
            </a:r>
            <a:r>
              <a:rPr lang="ru-RU" dirty="0" err="1"/>
              <a:t>прояв</a:t>
            </a:r>
            <a:r>
              <a:rPr lang="ru-RU" dirty="0"/>
              <a:t> у почерку. </a:t>
            </a:r>
          </a:p>
          <a:p>
            <a:pPr lvl="0" fontAlgn="base"/>
            <a:r>
              <a:rPr lang="ru-RU" dirty="0" err="1"/>
              <a:t>Виявити</a:t>
            </a:r>
            <a:r>
              <a:rPr lang="ru-RU" dirty="0"/>
              <a:t> </a:t>
            </a:r>
            <a:r>
              <a:rPr lang="ru-RU" dirty="0" err="1"/>
              <a:t>проаналізовані</a:t>
            </a:r>
            <a:r>
              <a:rPr lang="ru-RU" dirty="0"/>
              <a:t> характеристики </a:t>
            </a:r>
            <a:r>
              <a:rPr lang="ru-RU" dirty="0" err="1"/>
              <a:t>осіб</a:t>
            </a:r>
            <a:r>
              <a:rPr lang="ru-RU" dirty="0"/>
              <a:t> за </a:t>
            </a:r>
            <a:r>
              <a:rPr lang="ru-RU" dirty="0" err="1"/>
              <a:t>вербальними</a:t>
            </a:r>
            <a:r>
              <a:rPr lang="ru-RU" dirty="0"/>
              <a:t> </a:t>
            </a:r>
            <a:r>
              <a:rPr lang="ru-RU" dirty="0" err="1"/>
              <a:t>показниками</a:t>
            </a:r>
            <a:r>
              <a:rPr lang="ru-RU" dirty="0"/>
              <a:t>. </a:t>
            </a:r>
          </a:p>
          <a:p>
            <a:pPr lvl="0" fontAlgn="base"/>
            <a:r>
              <a:rPr lang="ru-RU" dirty="0" err="1"/>
              <a:t>Виявити</a:t>
            </a:r>
            <a:r>
              <a:rPr lang="ru-RU" dirty="0"/>
              <a:t> </a:t>
            </a:r>
            <a:r>
              <a:rPr lang="ru-RU" dirty="0" err="1"/>
              <a:t>об’єктивні</a:t>
            </a:r>
            <a:r>
              <a:rPr lang="ru-RU" dirty="0"/>
              <a:t> характеристики </a:t>
            </a:r>
            <a:r>
              <a:rPr lang="ru-RU" dirty="0" err="1"/>
              <a:t>осіб</a:t>
            </a:r>
            <a:r>
              <a:rPr lang="ru-RU" dirty="0"/>
              <a:t>, з </a:t>
            </a:r>
            <a:r>
              <a:rPr lang="ru-RU" dirty="0" err="1"/>
              <a:t>якими</a:t>
            </a:r>
            <a:r>
              <a:rPr lang="ru-RU" dirty="0"/>
              <a:t> </a:t>
            </a:r>
            <a:r>
              <a:rPr lang="ru-RU" dirty="0" err="1"/>
              <a:t>пов’язані</a:t>
            </a:r>
            <a:r>
              <a:rPr lang="ru-RU" dirty="0"/>
              <a:t> </a:t>
            </a:r>
            <a:r>
              <a:rPr lang="ru-RU" dirty="0" err="1"/>
              <a:t>дані</a:t>
            </a:r>
            <a:r>
              <a:rPr lang="ru-RU" dirty="0"/>
              <a:t> по </a:t>
            </a:r>
            <a:r>
              <a:rPr lang="ru-RU" dirty="0" err="1"/>
              <a:t>вербальних</a:t>
            </a:r>
            <a:r>
              <a:rPr lang="ru-RU" dirty="0"/>
              <a:t> і </a:t>
            </a:r>
            <a:r>
              <a:rPr lang="ru-RU" dirty="0" err="1"/>
              <a:t>невербальних</a:t>
            </a:r>
            <a:r>
              <a:rPr lang="ru-RU" dirty="0"/>
              <a:t> характеристиках. </a:t>
            </a:r>
          </a:p>
          <a:p>
            <a:pPr lvl="0" fontAlgn="base"/>
            <a:r>
              <a:rPr lang="ru-RU" dirty="0" err="1"/>
              <a:t>Встановити</a:t>
            </a:r>
            <a:r>
              <a:rPr lang="ru-RU" dirty="0"/>
              <a:t> </a:t>
            </a:r>
            <a:r>
              <a:rPr lang="ru-RU" dirty="0" err="1"/>
              <a:t>найбільш</a:t>
            </a:r>
            <a:r>
              <a:rPr lang="ru-RU" dirty="0"/>
              <a:t> </a:t>
            </a:r>
            <a:r>
              <a:rPr lang="ru-RU" dirty="0" err="1"/>
              <a:t>стійкі</a:t>
            </a:r>
            <a:r>
              <a:rPr lang="ru-RU" dirty="0"/>
              <a:t> </a:t>
            </a:r>
            <a:r>
              <a:rPr lang="ru-RU" dirty="0" err="1"/>
              <a:t>зв’язки</a:t>
            </a:r>
            <a:r>
              <a:rPr lang="ru-RU" dirty="0"/>
              <a:t> </a:t>
            </a:r>
            <a:r>
              <a:rPr lang="ru-RU" dirty="0" err="1"/>
              <a:t>між</a:t>
            </a:r>
            <a:r>
              <a:rPr lang="ru-RU" dirty="0"/>
              <a:t> </a:t>
            </a:r>
            <a:r>
              <a:rPr lang="ru-RU" dirty="0" err="1"/>
              <a:t>вербальними</a:t>
            </a:r>
            <a:r>
              <a:rPr lang="ru-RU" dirty="0"/>
              <a:t> й </a:t>
            </a:r>
            <a:r>
              <a:rPr lang="ru-RU" dirty="0" err="1"/>
              <a:t>невербальними</a:t>
            </a:r>
            <a:r>
              <a:rPr lang="ru-RU" dirty="0"/>
              <a:t> характеристиками. </a:t>
            </a:r>
          </a:p>
          <a:p>
            <a:endParaRPr lang="ru-RU" dirty="0"/>
          </a:p>
        </p:txBody>
      </p:sp>
    </p:spTree>
    <p:extLst>
      <p:ext uri="{BB962C8B-B14F-4D97-AF65-F5344CB8AC3E}">
        <p14:creationId xmlns:p14="http://schemas.microsoft.com/office/powerpoint/2010/main" val="1340313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5. </a:t>
            </a:r>
            <a:r>
              <a:rPr lang="ru-RU" b="1" dirty="0" err="1"/>
              <a:t>Наукова</a:t>
            </a:r>
            <a:r>
              <a:rPr lang="ru-RU" b="1" dirty="0"/>
              <a:t> новизна</a:t>
            </a:r>
            <a:r>
              <a:rPr lang="ru-RU" dirty="0"/>
              <a:t> </a:t>
            </a:r>
          </a:p>
        </p:txBody>
      </p:sp>
      <p:sp>
        <p:nvSpPr>
          <p:cNvPr id="3" name="Объект 2"/>
          <p:cNvSpPr>
            <a:spLocks noGrp="1"/>
          </p:cNvSpPr>
          <p:nvPr>
            <p:ph idx="1"/>
          </p:nvPr>
        </p:nvSpPr>
        <p:spPr/>
        <p:txBody>
          <a:bodyPr/>
          <a:lstStyle/>
          <a:p>
            <a:r>
              <a:rPr lang="ru-RU" dirty="0"/>
              <a:t>Увесь </a:t>
            </a:r>
            <a:r>
              <a:rPr lang="ru-RU" dirty="0" err="1"/>
              <a:t>хід</a:t>
            </a:r>
            <a:r>
              <a:rPr lang="ru-RU" dirty="0"/>
              <a:t> </a:t>
            </a:r>
            <a:r>
              <a:rPr lang="ru-RU" dirty="0" err="1"/>
              <a:t>дослідження</a:t>
            </a:r>
            <a:r>
              <a:rPr lang="ru-RU" dirty="0"/>
              <a:t> і </a:t>
            </a:r>
            <a:r>
              <a:rPr lang="ru-RU" dirty="0" err="1"/>
              <a:t>всі</a:t>
            </a:r>
            <a:r>
              <a:rPr lang="ru-RU" dirty="0"/>
              <a:t> </a:t>
            </a:r>
            <a:r>
              <a:rPr lang="ru-RU" dirty="0" err="1"/>
              <a:t>його</a:t>
            </a:r>
            <a:r>
              <a:rPr lang="ru-RU" dirty="0"/>
              <a:t> </a:t>
            </a:r>
            <a:r>
              <a:rPr lang="ru-RU" dirty="0" err="1"/>
              <a:t>методологічні</a:t>
            </a:r>
            <a:r>
              <a:rPr lang="ru-RU" dirty="0"/>
              <a:t> характеристики </a:t>
            </a:r>
            <a:r>
              <a:rPr lang="ru-RU" dirty="0" err="1"/>
              <a:t>були</a:t>
            </a:r>
            <a:r>
              <a:rPr lang="ru-RU" dirty="0"/>
              <a:t> </a:t>
            </a:r>
            <a:r>
              <a:rPr lang="ru-RU" dirty="0" err="1"/>
              <a:t>підпорядковані</a:t>
            </a:r>
            <a:r>
              <a:rPr lang="ru-RU" dirty="0"/>
              <a:t> </a:t>
            </a:r>
            <a:r>
              <a:rPr lang="ru-RU" dirty="0" err="1"/>
              <a:t>необхідності</a:t>
            </a:r>
            <a:r>
              <a:rPr lang="ru-RU" dirty="0"/>
              <a:t> </a:t>
            </a:r>
            <a:r>
              <a:rPr lang="ru-RU" dirty="0" err="1"/>
              <a:t>отримання</a:t>
            </a:r>
            <a:r>
              <a:rPr lang="ru-RU" dirty="0"/>
              <a:t> </a:t>
            </a:r>
            <a:r>
              <a:rPr lang="ru-RU" dirty="0">
                <a:solidFill>
                  <a:srgbClr val="FFFF00"/>
                </a:solidFill>
              </a:rPr>
              <a:t>нового </a:t>
            </a:r>
            <a:r>
              <a:rPr lang="ru-RU" dirty="0" err="1">
                <a:solidFill>
                  <a:srgbClr val="FFFF00"/>
                </a:solidFill>
              </a:rPr>
              <a:t>знання</a:t>
            </a:r>
            <a:r>
              <a:rPr lang="ru-RU" dirty="0"/>
              <a:t>. На </a:t>
            </a:r>
            <a:r>
              <a:rPr lang="ru-RU" dirty="0" err="1"/>
              <a:t>стадії</a:t>
            </a:r>
            <a:r>
              <a:rPr lang="ru-RU" dirty="0"/>
              <a:t> </a:t>
            </a:r>
            <a:r>
              <a:rPr lang="ru-RU" dirty="0" err="1"/>
              <a:t>завершення</a:t>
            </a:r>
            <a:r>
              <a:rPr lang="ru-RU" dirty="0"/>
              <a:t> </a:t>
            </a:r>
            <a:r>
              <a:rPr lang="ru-RU" dirty="0" err="1"/>
              <a:t>дослідження</a:t>
            </a:r>
            <a:r>
              <a:rPr lang="ru-RU" dirty="0"/>
              <a:t> </a:t>
            </a:r>
            <a:r>
              <a:rPr lang="ru-RU" dirty="0" err="1"/>
              <a:t>виникає</a:t>
            </a:r>
            <a:r>
              <a:rPr lang="ru-RU" dirty="0"/>
              <a:t> </a:t>
            </a:r>
            <a:r>
              <a:rPr lang="ru-RU" dirty="0" err="1"/>
              <a:t>необхідність</a:t>
            </a:r>
            <a:r>
              <a:rPr lang="ru-RU" dirty="0"/>
              <a:t> </a:t>
            </a:r>
            <a:r>
              <a:rPr lang="ru-RU" dirty="0" err="1"/>
              <a:t>підвести</a:t>
            </a:r>
            <a:r>
              <a:rPr lang="ru-RU" dirty="0"/>
              <a:t> </a:t>
            </a:r>
            <a:r>
              <a:rPr lang="ru-RU" dirty="0" err="1"/>
              <a:t>підсумки</a:t>
            </a:r>
            <a:r>
              <a:rPr lang="ru-RU" dirty="0"/>
              <a:t>, і </a:t>
            </a:r>
            <a:r>
              <a:rPr lang="ru-RU" dirty="0" err="1"/>
              <a:t>визначити</a:t>
            </a:r>
            <a:r>
              <a:rPr lang="ru-RU" dirty="0"/>
              <a:t>, яке </a:t>
            </a:r>
            <a:r>
              <a:rPr lang="ru-RU" dirty="0" err="1"/>
              <a:t>нове</a:t>
            </a:r>
            <a:r>
              <a:rPr lang="ru-RU" dirty="0"/>
              <a:t> </a:t>
            </a:r>
            <a:r>
              <a:rPr lang="ru-RU" dirty="0" err="1"/>
              <a:t>знання</a:t>
            </a:r>
            <a:r>
              <a:rPr lang="ru-RU" dirty="0"/>
              <a:t> </a:t>
            </a:r>
            <a:r>
              <a:rPr lang="ru-RU" dirty="0" err="1"/>
              <a:t>отримане</a:t>
            </a:r>
            <a:r>
              <a:rPr lang="ru-RU" dirty="0"/>
              <a:t> і яке </a:t>
            </a:r>
            <a:r>
              <a:rPr lang="ru-RU" dirty="0" err="1"/>
              <a:t>його</a:t>
            </a:r>
            <a:r>
              <a:rPr lang="ru-RU" dirty="0"/>
              <a:t> </a:t>
            </a:r>
            <a:r>
              <a:rPr lang="ru-RU" dirty="0" err="1"/>
              <a:t>значення</a:t>
            </a:r>
            <a:r>
              <a:rPr lang="ru-RU" dirty="0"/>
              <a:t> для науки і практики </a:t>
            </a:r>
            <a:r>
              <a:rPr lang="uk-UA" dirty="0"/>
              <a:t>корекційної педагогіки</a:t>
            </a:r>
            <a:r>
              <a:rPr lang="ru-RU" dirty="0"/>
              <a:t>. </a:t>
            </a:r>
          </a:p>
          <a:p>
            <a:endParaRPr lang="ru-RU" dirty="0"/>
          </a:p>
        </p:txBody>
      </p:sp>
    </p:spTree>
    <p:extLst>
      <p:ext uri="{BB962C8B-B14F-4D97-AF65-F5344CB8AC3E}">
        <p14:creationId xmlns:p14="http://schemas.microsoft.com/office/powerpoint/2010/main" val="403542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1. </a:t>
            </a:r>
            <a:r>
              <a:rPr lang="ru-RU" b="1" dirty="0" err="1"/>
              <a:t>Актуальність</a:t>
            </a:r>
            <a:r>
              <a:rPr lang="ru-RU" b="1" dirty="0"/>
              <a:t> </a:t>
            </a:r>
            <a:r>
              <a:rPr lang="ru-RU" b="1" dirty="0" err="1"/>
              <a:t>дослідження</a:t>
            </a:r>
            <a:endParaRPr lang="ru-RU" dirty="0"/>
          </a:p>
        </p:txBody>
      </p:sp>
      <p:sp>
        <p:nvSpPr>
          <p:cNvPr id="3" name="Объект 2"/>
          <p:cNvSpPr>
            <a:spLocks noGrp="1"/>
          </p:cNvSpPr>
          <p:nvPr>
            <p:ph idx="1"/>
          </p:nvPr>
        </p:nvSpPr>
        <p:spPr/>
        <p:txBody>
          <a:bodyPr/>
          <a:lstStyle/>
          <a:p>
            <a:r>
              <a:rPr lang="uk-UA" i="1" dirty="0"/>
              <a:t>Чому цю проблему потрібно саме зараз досліджувати?</a:t>
            </a:r>
          </a:p>
          <a:p>
            <a:endParaRPr lang="uk-UA" i="1" dirty="0"/>
          </a:p>
          <a:p>
            <a:r>
              <a:rPr lang="ru-RU" i="1" dirty="0" err="1"/>
              <a:t>Обґрунтовуючи</a:t>
            </a:r>
            <a:r>
              <a:rPr lang="ru-RU" i="1" dirty="0"/>
              <a:t> тему </a:t>
            </a:r>
            <a:r>
              <a:rPr lang="ru-RU" i="1" dirty="0" err="1"/>
              <a:t>дослідження</a:t>
            </a:r>
            <a:r>
              <a:rPr lang="ru-RU" i="1" dirty="0"/>
              <a:t>, </a:t>
            </a:r>
            <a:r>
              <a:rPr lang="ru-RU" i="1" dirty="0" err="1"/>
              <a:t>важливо</a:t>
            </a:r>
            <a:r>
              <a:rPr lang="ru-RU" i="1" dirty="0"/>
              <a:t> </a:t>
            </a:r>
            <a:r>
              <a:rPr lang="ru-RU" i="1" dirty="0" err="1"/>
              <a:t>розрізняти</a:t>
            </a:r>
            <a:r>
              <a:rPr lang="ru-RU" i="1" dirty="0"/>
              <a:t> </a:t>
            </a:r>
            <a:r>
              <a:rPr lang="ru-RU" i="1" dirty="0" err="1"/>
              <a:t>практичну</a:t>
            </a:r>
            <a:r>
              <a:rPr lang="ru-RU" i="1" dirty="0"/>
              <a:t> і </a:t>
            </a:r>
            <a:r>
              <a:rPr lang="ru-RU" i="1" dirty="0" err="1"/>
              <a:t>наукову</a:t>
            </a:r>
            <a:r>
              <a:rPr lang="ru-RU" i="1" dirty="0"/>
              <a:t> </a:t>
            </a:r>
            <a:r>
              <a:rPr lang="ru-RU" i="1" dirty="0" err="1"/>
              <a:t>актуальність</a:t>
            </a:r>
            <a:endParaRPr lang="ru-RU" i="1" dirty="0"/>
          </a:p>
          <a:p>
            <a:endParaRPr lang="ru-RU" i="1" dirty="0"/>
          </a:p>
          <a:p>
            <a:r>
              <a:rPr lang="ru-RU" i="1" dirty="0"/>
              <a:t>Для </a:t>
            </a:r>
            <a:r>
              <a:rPr lang="ru-RU" i="1" dirty="0" err="1"/>
              <a:t>дисертації</a:t>
            </a:r>
            <a:r>
              <a:rPr lang="ru-RU" i="1" dirty="0"/>
              <a:t> </a:t>
            </a:r>
            <a:r>
              <a:rPr lang="ru-RU" i="1" dirty="0" err="1"/>
              <a:t>актуальність</a:t>
            </a:r>
            <a:r>
              <a:rPr lang="ru-RU" i="1" dirty="0"/>
              <a:t> </a:t>
            </a:r>
            <a:r>
              <a:rPr lang="ru-RU" i="1" dirty="0" err="1"/>
              <a:t>розкривається</a:t>
            </a:r>
            <a:r>
              <a:rPr lang="ru-RU" i="1" dirty="0"/>
              <a:t> в межах 1-2 </a:t>
            </a:r>
            <a:r>
              <a:rPr lang="ru-RU" i="1" dirty="0" err="1"/>
              <a:t>сторінок</a:t>
            </a:r>
            <a:r>
              <a:rPr lang="ru-RU" i="1" dirty="0"/>
              <a:t>, для </a:t>
            </a:r>
            <a:r>
              <a:rPr lang="uk-UA" i="1" dirty="0"/>
              <a:t>кваліфікаційної роботи</a:t>
            </a:r>
            <a:r>
              <a:rPr lang="ru-RU" i="1" dirty="0"/>
              <a:t> – </a:t>
            </a:r>
            <a:r>
              <a:rPr lang="ru-RU" i="1" dirty="0" err="1"/>
              <a:t>однієї</a:t>
            </a:r>
            <a:r>
              <a:rPr lang="ru-RU" i="1" dirty="0"/>
              <a:t> </a:t>
            </a:r>
            <a:r>
              <a:rPr lang="ru-RU" i="1" dirty="0" err="1"/>
              <a:t>сторінки</a:t>
            </a:r>
            <a:r>
              <a:rPr lang="ru-RU" i="1" dirty="0"/>
              <a:t>, а для </a:t>
            </a:r>
            <a:r>
              <a:rPr lang="ru-RU" i="1" dirty="0" err="1"/>
              <a:t>курсової</a:t>
            </a:r>
            <a:r>
              <a:rPr lang="ru-RU" i="1" dirty="0"/>
              <a:t> </a:t>
            </a:r>
            <a:r>
              <a:rPr lang="ru-RU" i="1" dirty="0" err="1"/>
              <a:t>роботи</a:t>
            </a:r>
            <a:r>
              <a:rPr lang="ru-RU" i="1" dirty="0"/>
              <a:t> – </a:t>
            </a:r>
            <a:r>
              <a:rPr lang="ru-RU" b="1" i="1" dirty="0" err="1"/>
              <a:t>пів</a:t>
            </a:r>
            <a:r>
              <a:rPr lang="ru-RU" b="1" i="1" dirty="0"/>
              <a:t> </a:t>
            </a:r>
            <a:r>
              <a:rPr lang="ru-RU" b="1" i="1" dirty="0" err="1"/>
              <a:t>сторінки</a:t>
            </a:r>
            <a:r>
              <a:rPr lang="ru-RU" b="1" i="1" dirty="0"/>
              <a:t> </a:t>
            </a:r>
            <a:r>
              <a:rPr lang="ru-RU" i="1" dirty="0" err="1"/>
              <a:t>друкованого</a:t>
            </a:r>
            <a:r>
              <a:rPr lang="ru-RU" i="1" dirty="0"/>
              <a:t> тексту.</a:t>
            </a:r>
            <a:endParaRPr lang="ru-RU" dirty="0"/>
          </a:p>
        </p:txBody>
      </p:sp>
    </p:spTree>
    <p:extLst>
      <p:ext uri="{BB962C8B-B14F-4D97-AF65-F5344CB8AC3E}">
        <p14:creationId xmlns:p14="http://schemas.microsoft.com/office/powerpoint/2010/main" val="2479507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5. </a:t>
            </a:r>
            <a:r>
              <a:rPr lang="ru-RU" b="1" dirty="0" err="1"/>
              <a:t>Наукова</a:t>
            </a:r>
            <a:r>
              <a:rPr lang="ru-RU" b="1" dirty="0"/>
              <a:t> новизна</a:t>
            </a:r>
            <a:r>
              <a:rPr lang="ru-RU" dirty="0"/>
              <a:t> </a:t>
            </a:r>
          </a:p>
        </p:txBody>
      </p:sp>
      <p:sp>
        <p:nvSpPr>
          <p:cNvPr id="3" name="Объект 2"/>
          <p:cNvSpPr>
            <a:spLocks noGrp="1"/>
          </p:cNvSpPr>
          <p:nvPr>
            <p:ph idx="1"/>
          </p:nvPr>
        </p:nvSpPr>
        <p:spPr/>
        <p:txBody>
          <a:bodyPr/>
          <a:lstStyle/>
          <a:p>
            <a:r>
              <a:rPr lang="ru-RU" dirty="0"/>
              <a:t>Увесь </a:t>
            </a:r>
            <a:r>
              <a:rPr lang="ru-RU" dirty="0" err="1"/>
              <a:t>хід</a:t>
            </a:r>
            <a:r>
              <a:rPr lang="ru-RU" dirty="0"/>
              <a:t> </a:t>
            </a:r>
            <a:r>
              <a:rPr lang="ru-RU" dirty="0" err="1"/>
              <a:t>дослідження</a:t>
            </a:r>
            <a:r>
              <a:rPr lang="ru-RU" dirty="0"/>
              <a:t> і </a:t>
            </a:r>
            <a:r>
              <a:rPr lang="ru-RU" dirty="0" err="1"/>
              <a:t>всі</a:t>
            </a:r>
            <a:r>
              <a:rPr lang="ru-RU" dirty="0"/>
              <a:t> </a:t>
            </a:r>
            <a:r>
              <a:rPr lang="ru-RU" dirty="0" err="1"/>
              <a:t>його</a:t>
            </a:r>
            <a:r>
              <a:rPr lang="ru-RU" dirty="0"/>
              <a:t> </a:t>
            </a:r>
            <a:r>
              <a:rPr lang="ru-RU" dirty="0" err="1"/>
              <a:t>методологічні</a:t>
            </a:r>
            <a:r>
              <a:rPr lang="ru-RU" dirty="0"/>
              <a:t> характеристики </a:t>
            </a:r>
            <a:r>
              <a:rPr lang="ru-RU" dirty="0" err="1"/>
              <a:t>були</a:t>
            </a:r>
            <a:r>
              <a:rPr lang="ru-RU" dirty="0"/>
              <a:t> </a:t>
            </a:r>
            <a:r>
              <a:rPr lang="ru-RU" dirty="0" err="1"/>
              <a:t>підпорядковані</a:t>
            </a:r>
            <a:r>
              <a:rPr lang="ru-RU" dirty="0"/>
              <a:t> </a:t>
            </a:r>
            <a:r>
              <a:rPr lang="ru-RU" dirty="0" err="1"/>
              <a:t>необхідності</a:t>
            </a:r>
            <a:r>
              <a:rPr lang="ru-RU" dirty="0"/>
              <a:t> </a:t>
            </a:r>
            <a:r>
              <a:rPr lang="ru-RU" dirty="0" err="1"/>
              <a:t>отримання</a:t>
            </a:r>
            <a:r>
              <a:rPr lang="ru-RU" dirty="0"/>
              <a:t> </a:t>
            </a:r>
            <a:r>
              <a:rPr lang="ru-RU" dirty="0">
                <a:solidFill>
                  <a:srgbClr val="FFFF00"/>
                </a:solidFill>
              </a:rPr>
              <a:t>нового </a:t>
            </a:r>
            <a:r>
              <a:rPr lang="ru-RU" dirty="0" err="1">
                <a:solidFill>
                  <a:srgbClr val="FFFF00"/>
                </a:solidFill>
              </a:rPr>
              <a:t>знання</a:t>
            </a:r>
            <a:r>
              <a:rPr lang="ru-RU" dirty="0"/>
              <a:t>. На </a:t>
            </a:r>
            <a:r>
              <a:rPr lang="ru-RU" dirty="0" err="1"/>
              <a:t>стадії</a:t>
            </a:r>
            <a:r>
              <a:rPr lang="ru-RU" dirty="0"/>
              <a:t> </a:t>
            </a:r>
            <a:r>
              <a:rPr lang="ru-RU" dirty="0" err="1"/>
              <a:t>завершення</a:t>
            </a:r>
            <a:r>
              <a:rPr lang="ru-RU" dirty="0"/>
              <a:t> </a:t>
            </a:r>
            <a:r>
              <a:rPr lang="ru-RU" dirty="0" err="1"/>
              <a:t>дослідження</a:t>
            </a:r>
            <a:r>
              <a:rPr lang="ru-RU" dirty="0"/>
              <a:t> </a:t>
            </a:r>
            <a:r>
              <a:rPr lang="ru-RU" dirty="0" err="1"/>
              <a:t>виникає</a:t>
            </a:r>
            <a:r>
              <a:rPr lang="ru-RU" dirty="0"/>
              <a:t> </a:t>
            </a:r>
            <a:r>
              <a:rPr lang="ru-RU" dirty="0" err="1"/>
              <a:t>необхідність</a:t>
            </a:r>
            <a:r>
              <a:rPr lang="ru-RU" dirty="0"/>
              <a:t> </a:t>
            </a:r>
            <a:r>
              <a:rPr lang="ru-RU" dirty="0" err="1"/>
              <a:t>підвести</a:t>
            </a:r>
            <a:r>
              <a:rPr lang="ru-RU" dirty="0"/>
              <a:t> </a:t>
            </a:r>
            <a:r>
              <a:rPr lang="ru-RU" dirty="0" err="1"/>
              <a:t>підсумки</a:t>
            </a:r>
            <a:r>
              <a:rPr lang="ru-RU" dirty="0"/>
              <a:t>, і </a:t>
            </a:r>
            <a:r>
              <a:rPr lang="ru-RU" dirty="0" err="1"/>
              <a:t>визначити</a:t>
            </a:r>
            <a:r>
              <a:rPr lang="ru-RU" dirty="0"/>
              <a:t>, яке </a:t>
            </a:r>
            <a:r>
              <a:rPr lang="ru-RU" dirty="0" err="1"/>
              <a:t>нове</a:t>
            </a:r>
            <a:r>
              <a:rPr lang="ru-RU" dirty="0"/>
              <a:t> </a:t>
            </a:r>
            <a:r>
              <a:rPr lang="ru-RU" dirty="0" err="1"/>
              <a:t>знання</a:t>
            </a:r>
            <a:r>
              <a:rPr lang="ru-RU" dirty="0"/>
              <a:t> </a:t>
            </a:r>
            <a:r>
              <a:rPr lang="ru-RU" dirty="0" err="1"/>
              <a:t>отримане</a:t>
            </a:r>
            <a:r>
              <a:rPr lang="ru-RU" dirty="0"/>
              <a:t> і яке </a:t>
            </a:r>
            <a:r>
              <a:rPr lang="ru-RU" dirty="0" err="1"/>
              <a:t>його</a:t>
            </a:r>
            <a:r>
              <a:rPr lang="ru-RU" dirty="0"/>
              <a:t> </a:t>
            </a:r>
            <a:r>
              <a:rPr lang="ru-RU" dirty="0" err="1"/>
              <a:t>значення</a:t>
            </a:r>
            <a:r>
              <a:rPr lang="ru-RU" dirty="0"/>
              <a:t> для науки і практики </a:t>
            </a:r>
            <a:r>
              <a:rPr lang="uk-UA" dirty="0"/>
              <a:t>корекційної педагогіки</a:t>
            </a:r>
            <a:r>
              <a:rPr lang="ru-RU" dirty="0"/>
              <a:t>. </a:t>
            </a:r>
          </a:p>
          <a:p>
            <a:endParaRPr lang="ru-RU" dirty="0"/>
          </a:p>
        </p:txBody>
      </p:sp>
    </p:spTree>
    <p:extLst>
      <p:ext uri="{BB962C8B-B14F-4D97-AF65-F5344CB8AC3E}">
        <p14:creationId xmlns:p14="http://schemas.microsoft.com/office/powerpoint/2010/main" val="110942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err="1"/>
              <a:t>Що</a:t>
            </a:r>
            <a:r>
              <a:rPr lang="ru-RU" i="1" dirty="0"/>
              <a:t> </a:t>
            </a:r>
            <a:r>
              <a:rPr lang="ru-RU" i="1" dirty="0" err="1"/>
              <a:t>може</a:t>
            </a:r>
            <a:r>
              <a:rPr lang="ru-RU" i="1" dirty="0"/>
              <a:t> </a:t>
            </a:r>
            <a:r>
              <a:rPr lang="ru-RU" i="1" dirty="0" err="1"/>
              <a:t>скласти</a:t>
            </a:r>
            <a:r>
              <a:rPr lang="ru-RU" i="1" dirty="0"/>
              <a:t> новизну </a:t>
            </a:r>
            <a:r>
              <a:rPr lang="ru-RU" i="1" dirty="0" err="1"/>
              <a:t>дисертаційного</a:t>
            </a:r>
            <a:r>
              <a:rPr lang="ru-RU" i="1" dirty="0"/>
              <a:t>, </a:t>
            </a:r>
            <a:r>
              <a:rPr lang="ru-RU" i="1" dirty="0" err="1"/>
              <a:t>кваліфікаційного</a:t>
            </a:r>
            <a:r>
              <a:rPr lang="ru-RU" i="1" dirty="0"/>
              <a:t> </a:t>
            </a:r>
            <a:r>
              <a:rPr lang="ru-RU" i="1" dirty="0" err="1"/>
              <a:t>чи</a:t>
            </a:r>
            <a:r>
              <a:rPr lang="ru-RU" i="1" dirty="0"/>
              <a:t> курсового </a:t>
            </a:r>
            <a:r>
              <a:rPr lang="ru-RU" i="1" dirty="0" err="1"/>
              <a:t>дослідження</a:t>
            </a:r>
            <a:r>
              <a:rPr lang="ru-RU" i="1" dirty="0"/>
              <a:t>? </a:t>
            </a:r>
            <a:br>
              <a:rPr lang="ru-RU" dirty="0"/>
            </a:br>
            <a:endParaRPr lang="ru-RU" dirty="0"/>
          </a:p>
        </p:txBody>
      </p:sp>
      <p:sp>
        <p:nvSpPr>
          <p:cNvPr id="3" name="Объект 2"/>
          <p:cNvSpPr>
            <a:spLocks noGrp="1"/>
          </p:cNvSpPr>
          <p:nvPr>
            <p:ph idx="1"/>
          </p:nvPr>
        </p:nvSpPr>
        <p:spPr>
          <a:xfrm>
            <a:off x="1103312" y="2798618"/>
            <a:ext cx="10044979" cy="3449781"/>
          </a:xfrm>
        </p:spPr>
        <p:txBody>
          <a:bodyPr>
            <a:normAutofit fontScale="85000" lnSpcReduction="20000"/>
          </a:bodyPr>
          <a:lstStyle/>
          <a:p>
            <a:pPr lvl="0" fontAlgn="base"/>
            <a:r>
              <a:rPr lang="ru-RU" i="1" dirty="0" err="1"/>
              <a:t>Вивчення</a:t>
            </a:r>
            <a:r>
              <a:rPr lang="ru-RU" i="1" dirty="0"/>
              <a:t> </a:t>
            </a:r>
            <a:r>
              <a:rPr lang="ru-RU" i="1" dirty="0" err="1"/>
              <a:t>вже</a:t>
            </a:r>
            <a:r>
              <a:rPr lang="ru-RU" i="1" dirty="0"/>
              <a:t> </a:t>
            </a:r>
            <a:r>
              <a:rPr lang="ru-RU" i="1" dirty="0" err="1"/>
              <a:t>відомого</a:t>
            </a:r>
            <a:r>
              <a:rPr lang="ru-RU" i="1" dirty="0"/>
              <a:t> в </a:t>
            </a:r>
            <a:r>
              <a:rPr lang="ru-RU" i="1" dirty="0" err="1"/>
              <a:t>науці</a:t>
            </a:r>
            <a:r>
              <a:rPr lang="ru-RU" i="1" dirty="0"/>
              <a:t> </a:t>
            </a:r>
            <a:r>
              <a:rPr lang="ru-RU" i="1" dirty="0" err="1"/>
              <a:t>явища</a:t>
            </a:r>
            <a:r>
              <a:rPr lang="ru-RU" i="1" dirty="0"/>
              <a:t> на новому </a:t>
            </a:r>
            <a:r>
              <a:rPr lang="ru-RU" i="1" dirty="0" err="1"/>
              <a:t>експериментальному</a:t>
            </a:r>
            <a:r>
              <a:rPr lang="ru-RU" i="1" dirty="0"/>
              <a:t> </a:t>
            </a:r>
            <a:r>
              <a:rPr lang="ru-RU" i="1" dirty="0" err="1"/>
              <a:t>матеріалі</a:t>
            </a:r>
            <a:r>
              <a:rPr lang="ru-RU" dirty="0"/>
              <a:t> (</a:t>
            </a:r>
            <a:r>
              <a:rPr lang="ru-RU" dirty="0" err="1"/>
              <a:t>наприклад</a:t>
            </a:r>
            <a:r>
              <a:rPr lang="ru-RU" dirty="0"/>
              <a:t>, за </a:t>
            </a:r>
            <a:r>
              <a:rPr lang="ru-RU" dirty="0" err="1"/>
              <a:t>рахунок</a:t>
            </a:r>
            <a:r>
              <a:rPr lang="ru-RU" dirty="0"/>
              <a:t> </a:t>
            </a:r>
            <a:r>
              <a:rPr lang="ru-RU" dirty="0" err="1"/>
              <a:t>особливостей</a:t>
            </a:r>
            <a:r>
              <a:rPr lang="ru-RU" dirty="0"/>
              <a:t> </a:t>
            </a:r>
            <a:r>
              <a:rPr lang="ru-RU" dirty="0" err="1"/>
              <a:t>експериментальної</a:t>
            </a:r>
            <a:r>
              <a:rPr lang="ru-RU" dirty="0"/>
              <a:t> </a:t>
            </a:r>
            <a:r>
              <a:rPr lang="ru-RU" dirty="0" err="1"/>
              <a:t>вибірки</a:t>
            </a:r>
            <a:r>
              <a:rPr lang="ru-RU" dirty="0"/>
              <a:t> на тих, на кому </a:t>
            </a:r>
            <a:r>
              <a:rPr lang="ru-RU" dirty="0" err="1"/>
              <a:t>проводяться</a:t>
            </a:r>
            <a:r>
              <a:rPr lang="ru-RU" dirty="0"/>
              <a:t> </a:t>
            </a:r>
            <a:r>
              <a:rPr lang="ru-RU" dirty="0" err="1"/>
              <a:t>дослідження</a:t>
            </a:r>
            <a:r>
              <a:rPr lang="ru-RU" dirty="0"/>
              <a:t> (</a:t>
            </a:r>
            <a:r>
              <a:rPr lang="ru-RU" dirty="0" err="1"/>
              <a:t>етнічних</a:t>
            </a:r>
            <a:r>
              <a:rPr lang="ru-RU" dirty="0"/>
              <a:t>, </a:t>
            </a:r>
            <a:r>
              <a:rPr lang="ru-RU" dirty="0" err="1"/>
              <a:t>соціокультурних</a:t>
            </a:r>
            <a:r>
              <a:rPr lang="ru-RU" dirty="0"/>
              <a:t>, </a:t>
            </a:r>
            <a:r>
              <a:rPr lang="ru-RU" dirty="0" err="1"/>
              <a:t>професійних</a:t>
            </a:r>
            <a:r>
              <a:rPr lang="ru-RU" dirty="0"/>
              <a:t>, </a:t>
            </a:r>
            <a:r>
              <a:rPr lang="ru-RU" dirty="0" err="1"/>
              <a:t>вікових</a:t>
            </a:r>
            <a:r>
              <a:rPr lang="ru-RU" dirty="0"/>
              <a:t>)). </a:t>
            </a:r>
          </a:p>
          <a:p>
            <a:pPr lvl="0" fontAlgn="base"/>
            <a:r>
              <a:rPr lang="ru-RU" i="1" dirty="0" err="1"/>
              <a:t>Перехід</a:t>
            </a:r>
            <a:r>
              <a:rPr lang="ru-RU" i="1" dirty="0"/>
              <a:t> </a:t>
            </a:r>
            <a:r>
              <a:rPr lang="ru-RU" i="1" dirty="0" err="1"/>
              <a:t>від</a:t>
            </a:r>
            <a:r>
              <a:rPr lang="ru-RU" i="1" dirty="0"/>
              <a:t> </a:t>
            </a:r>
            <a:r>
              <a:rPr lang="ru-RU" i="1" dirty="0" err="1"/>
              <a:t>якісного</a:t>
            </a:r>
            <a:r>
              <a:rPr lang="ru-RU" i="1" dirty="0"/>
              <a:t> </a:t>
            </a:r>
            <a:r>
              <a:rPr lang="ru-RU" i="1" dirty="0" err="1"/>
              <a:t>описання</a:t>
            </a:r>
            <a:r>
              <a:rPr lang="ru-RU" i="1" dirty="0"/>
              <a:t> </a:t>
            </a:r>
            <a:r>
              <a:rPr lang="ru-RU" i="1" dirty="0" err="1"/>
              <a:t>відомих</a:t>
            </a:r>
            <a:r>
              <a:rPr lang="ru-RU" i="1" dirty="0"/>
              <a:t> у </a:t>
            </a:r>
            <a:r>
              <a:rPr lang="ru-RU" i="1" dirty="0" err="1"/>
              <a:t>науці</a:t>
            </a:r>
            <a:r>
              <a:rPr lang="ru-RU" i="1" dirty="0"/>
              <a:t> </a:t>
            </a:r>
            <a:r>
              <a:rPr lang="ru-RU" i="1" dirty="0" err="1"/>
              <a:t>фактів</a:t>
            </a:r>
            <a:r>
              <a:rPr lang="ru-RU" i="1" dirty="0"/>
              <a:t> до </a:t>
            </a:r>
            <a:r>
              <a:rPr lang="ru-RU" i="1" dirty="0" err="1"/>
              <a:t>їх</a:t>
            </a:r>
            <a:r>
              <a:rPr lang="ru-RU" i="1" dirty="0"/>
              <a:t> </a:t>
            </a:r>
            <a:r>
              <a:rPr lang="ru-RU" i="1" dirty="0" err="1"/>
              <a:t>чітко</a:t>
            </a:r>
            <a:r>
              <a:rPr lang="ru-RU" i="1" dirty="0"/>
              <a:t> </a:t>
            </a:r>
            <a:r>
              <a:rPr lang="ru-RU" i="1" dirty="0" err="1"/>
              <a:t>визначеної</a:t>
            </a:r>
            <a:r>
              <a:rPr lang="ru-RU" i="1" dirty="0"/>
              <a:t> </a:t>
            </a:r>
            <a:r>
              <a:rPr lang="ru-RU" i="1" dirty="0" err="1"/>
              <a:t>кількісної</a:t>
            </a:r>
            <a:r>
              <a:rPr lang="ru-RU" i="1" dirty="0"/>
              <a:t> характеристики</a:t>
            </a:r>
            <a:r>
              <a:rPr lang="ru-RU" dirty="0"/>
              <a:t> (а </a:t>
            </a:r>
            <a:r>
              <a:rPr lang="ru-RU" dirty="0" err="1"/>
              <a:t>це</a:t>
            </a:r>
            <a:r>
              <a:rPr lang="ru-RU" dirty="0"/>
              <a:t> </a:t>
            </a:r>
            <a:r>
              <a:rPr lang="ru-RU" dirty="0" err="1"/>
              <a:t>можливо</a:t>
            </a:r>
            <a:r>
              <a:rPr lang="ru-RU" dirty="0"/>
              <a:t> через </a:t>
            </a:r>
            <a:r>
              <a:rPr lang="ru-RU" dirty="0" err="1"/>
              <a:t>проведення</a:t>
            </a:r>
            <a:r>
              <a:rPr lang="ru-RU" dirty="0"/>
              <a:t> </a:t>
            </a:r>
            <a:r>
              <a:rPr lang="ru-RU" dirty="0" err="1"/>
              <a:t>експерименту</a:t>
            </a:r>
            <a:r>
              <a:rPr lang="ru-RU" dirty="0"/>
              <a:t>). </a:t>
            </a:r>
          </a:p>
          <a:p>
            <a:pPr lvl="0" fontAlgn="base"/>
            <a:r>
              <a:rPr lang="ru-RU" i="1" dirty="0" err="1"/>
              <a:t>Вивчення</a:t>
            </a:r>
            <a:r>
              <a:rPr lang="ru-RU" i="1" dirty="0"/>
              <a:t> </a:t>
            </a:r>
            <a:r>
              <a:rPr lang="ru-RU" i="1" dirty="0" err="1"/>
              <a:t>відомого</a:t>
            </a:r>
            <a:r>
              <a:rPr lang="ru-RU" i="1" dirty="0"/>
              <a:t> в </a:t>
            </a:r>
            <a:r>
              <a:rPr lang="ru-RU" i="1" dirty="0" err="1"/>
              <a:t>науці</a:t>
            </a:r>
            <a:r>
              <a:rPr lang="ru-RU" i="1" dirty="0"/>
              <a:t> психолого-</a:t>
            </a:r>
            <a:r>
              <a:rPr lang="ru-RU" i="1" dirty="0" err="1"/>
              <a:t>педагогічного</a:t>
            </a:r>
            <a:r>
              <a:rPr lang="ru-RU" i="1" dirty="0"/>
              <a:t> </a:t>
            </a:r>
            <a:r>
              <a:rPr lang="ru-RU" i="1" dirty="0" err="1"/>
              <a:t>явища</a:t>
            </a:r>
            <a:r>
              <a:rPr lang="ru-RU" i="1" dirty="0"/>
              <a:t> </a:t>
            </a:r>
            <a:r>
              <a:rPr lang="ru-RU" i="1" dirty="0" err="1"/>
              <a:t>більш</a:t>
            </a:r>
            <a:r>
              <a:rPr lang="ru-RU" i="1" dirty="0"/>
              <a:t> </a:t>
            </a:r>
            <a:r>
              <a:rPr lang="ru-RU" i="1" dirty="0" err="1"/>
              <a:t>сучасними</a:t>
            </a:r>
            <a:r>
              <a:rPr lang="ru-RU" i="1" dirty="0"/>
              <a:t> методами </a:t>
            </a:r>
            <a:r>
              <a:rPr lang="ru-RU" dirty="0"/>
              <a:t>(</a:t>
            </a:r>
            <a:r>
              <a:rPr lang="ru-RU" dirty="0" err="1"/>
              <a:t>наприклад</a:t>
            </a:r>
            <a:r>
              <a:rPr lang="ru-RU" dirty="0"/>
              <a:t>, </a:t>
            </a:r>
            <a:r>
              <a:rPr lang="ru-RU" dirty="0" err="1"/>
              <a:t>перехід</a:t>
            </a:r>
            <a:r>
              <a:rPr lang="ru-RU" dirty="0"/>
              <a:t> при </a:t>
            </a:r>
            <a:r>
              <a:rPr lang="ru-RU" dirty="0" err="1"/>
              <a:t>вимірюванні</a:t>
            </a:r>
            <a:r>
              <a:rPr lang="ru-RU" dirty="0"/>
              <a:t> часу </a:t>
            </a:r>
            <a:r>
              <a:rPr lang="ru-RU" dirty="0" err="1"/>
              <a:t>реакції</a:t>
            </a:r>
            <a:r>
              <a:rPr lang="ru-RU" dirty="0"/>
              <a:t> при </a:t>
            </a:r>
            <a:r>
              <a:rPr lang="ru-RU" dirty="0" err="1"/>
              <a:t>фізичній</a:t>
            </a:r>
            <a:r>
              <a:rPr lang="ru-RU" dirty="0"/>
              <a:t> </a:t>
            </a:r>
            <a:r>
              <a:rPr lang="ru-RU" dirty="0" err="1"/>
              <a:t>чи</a:t>
            </a:r>
            <a:r>
              <a:rPr lang="ru-RU" dirty="0"/>
              <a:t> </a:t>
            </a:r>
            <a:r>
              <a:rPr lang="ru-RU" dirty="0" err="1"/>
              <a:t>психічній</a:t>
            </a:r>
            <a:r>
              <a:rPr lang="ru-RU" dirty="0"/>
              <a:t> </a:t>
            </a:r>
            <a:r>
              <a:rPr lang="ru-RU" dirty="0" err="1"/>
              <a:t>реабілітації</a:t>
            </a:r>
            <a:r>
              <a:rPr lang="ru-RU" dirty="0"/>
              <a:t> </a:t>
            </a:r>
            <a:r>
              <a:rPr lang="ru-RU" dirty="0" err="1"/>
              <a:t>дитини</a:t>
            </a:r>
            <a:r>
              <a:rPr lang="ru-RU" dirty="0"/>
              <a:t> до </a:t>
            </a:r>
            <a:r>
              <a:rPr lang="ru-RU" dirty="0" err="1"/>
              <a:t>сотих</a:t>
            </a:r>
            <a:r>
              <a:rPr lang="ru-RU" dirty="0"/>
              <a:t> </a:t>
            </a:r>
            <a:r>
              <a:rPr lang="ru-RU" dirty="0" err="1"/>
              <a:t>секунди</a:t>
            </a:r>
            <a:r>
              <a:rPr lang="ru-RU" dirty="0"/>
              <a:t>). </a:t>
            </a:r>
          </a:p>
          <a:p>
            <a:pPr lvl="0" fontAlgn="base"/>
            <a:r>
              <a:rPr lang="ru-RU" i="1" dirty="0" err="1"/>
              <a:t>Співставлення</a:t>
            </a:r>
            <a:r>
              <a:rPr lang="ru-RU" i="1" dirty="0"/>
              <a:t>, </a:t>
            </a:r>
            <a:r>
              <a:rPr lang="ru-RU" i="1" dirty="0" err="1"/>
              <a:t>порівняльний</a:t>
            </a:r>
            <a:r>
              <a:rPr lang="ru-RU" i="1" dirty="0"/>
              <a:t> </a:t>
            </a:r>
            <a:r>
              <a:rPr lang="ru-RU" i="1" dirty="0" err="1"/>
              <a:t>аналіз</a:t>
            </a:r>
            <a:r>
              <a:rPr lang="ru-RU" i="1" dirty="0"/>
              <a:t> </a:t>
            </a:r>
            <a:r>
              <a:rPr lang="ru-RU" i="1" dirty="0" err="1"/>
              <a:t>протікання</a:t>
            </a:r>
            <a:r>
              <a:rPr lang="ru-RU" i="1" dirty="0"/>
              <a:t> </a:t>
            </a:r>
            <a:r>
              <a:rPr lang="ru-RU" i="1" dirty="0" err="1"/>
              <a:t>реакцій</a:t>
            </a:r>
            <a:r>
              <a:rPr lang="ru-RU" i="1" dirty="0"/>
              <a:t>, </a:t>
            </a:r>
            <a:r>
              <a:rPr lang="ru-RU" i="1" dirty="0" err="1"/>
              <a:t>процесів</a:t>
            </a:r>
            <a:r>
              <a:rPr lang="ru-RU" dirty="0"/>
              <a:t> (</a:t>
            </a:r>
            <a:r>
              <a:rPr lang="ru-RU" dirty="0" err="1"/>
              <a:t>наприклад</a:t>
            </a:r>
            <a:r>
              <a:rPr lang="ru-RU" dirty="0"/>
              <a:t>, </a:t>
            </a:r>
            <a:r>
              <a:rPr lang="ru-RU" dirty="0" err="1"/>
              <a:t>розвиток</a:t>
            </a:r>
            <a:r>
              <a:rPr lang="ru-RU" dirty="0"/>
              <a:t> </a:t>
            </a:r>
            <a:r>
              <a:rPr lang="ru-RU" dirty="0" err="1"/>
              <a:t>пам’яті</a:t>
            </a:r>
            <a:r>
              <a:rPr lang="ru-RU" dirty="0"/>
              <a:t>, </a:t>
            </a:r>
            <a:r>
              <a:rPr lang="ru-RU" dirty="0" err="1"/>
              <a:t>уваги</a:t>
            </a:r>
            <a:r>
              <a:rPr lang="ru-RU" dirty="0"/>
              <a:t> та </a:t>
            </a:r>
            <a:r>
              <a:rPr lang="ru-RU" dirty="0" err="1"/>
              <a:t>ін</a:t>
            </a:r>
            <a:r>
              <a:rPr lang="ru-RU" dirty="0"/>
              <a:t>. у </a:t>
            </a:r>
            <a:r>
              <a:rPr lang="ru-RU" dirty="0" err="1"/>
              <a:t>звичайних</a:t>
            </a:r>
            <a:r>
              <a:rPr lang="ru-RU" dirty="0"/>
              <a:t> людей і </a:t>
            </a:r>
            <a:r>
              <a:rPr lang="uk-UA" dirty="0"/>
              <a:t>з порушеннями розвитку</a:t>
            </a:r>
            <a:r>
              <a:rPr lang="ru-RU" dirty="0"/>
              <a:t>). </a:t>
            </a:r>
          </a:p>
          <a:p>
            <a:pPr lvl="0" fontAlgn="base"/>
            <a:r>
              <a:rPr lang="ru-RU" i="1" dirty="0" err="1"/>
              <a:t>Зміна</a:t>
            </a:r>
            <a:r>
              <a:rPr lang="ru-RU" i="1" dirty="0"/>
              <a:t> умов </a:t>
            </a:r>
            <a:r>
              <a:rPr lang="ru-RU" i="1" dirty="0" err="1"/>
              <a:t>протікання</a:t>
            </a:r>
            <a:r>
              <a:rPr lang="ru-RU" i="1" dirty="0"/>
              <a:t> психолого-</a:t>
            </a:r>
            <a:r>
              <a:rPr lang="ru-RU" i="1" dirty="0" err="1"/>
              <a:t>педагогічних</a:t>
            </a:r>
            <a:r>
              <a:rPr lang="ru-RU" i="1" dirty="0"/>
              <a:t> </a:t>
            </a:r>
            <a:r>
              <a:rPr lang="ru-RU" i="1" dirty="0" err="1"/>
              <a:t>процесів</a:t>
            </a:r>
            <a:r>
              <a:rPr lang="ru-RU" dirty="0"/>
              <a:t> (</a:t>
            </a:r>
            <a:r>
              <a:rPr lang="ru-RU" dirty="0" err="1"/>
              <a:t>наприклад</a:t>
            </a:r>
            <a:r>
              <a:rPr lang="ru-RU" dirty="0"/>
              <a:t>, </a:t>
            </a:r>
            <a:r>
              <a:rPr lang="ru-RU" dirty="0" err="1"/>
              <a:t>розвиток</a:t>
            </a:r>
            <a:r>
              <a:rPr lang="ru-RU" dirty="0"/>
              <a:t> </a:t>
            </a:r>
            <a:r>
              <a:rPr lang="ru-RU" dirty="0" err="1"/>
              <a:t>емоційної</a:t>
            </a:r>
            <a:r>
              <a:rPr lang="ru-RU" dirty="0"/>
              <a:t> </a:t>
            </a:r>
            <a:r>
              <a:rPr lang="ru-RU" dirty="0" err="1"/>
              <a:t>сфери</a:t>
            </a:r>
            <a:r>
              <a:rPr lang="ru-RU" dirty="0"/>
              <a:t> у </a:t>
            </a:r>
            <a:r>
              <a:rPr lang="ru-RU" dirty="0" err="1"/>
              <a:t>дітей</a:t>
            </a:r>
            <a:r>
              <a:rPr lang="ru-RU" dirty="0"/>
              <a:t> </a:t>
            </a:r>
            <a:r>
              <a:rPr lang="ru-RU" dirty="0" err="1"/>
              <a:t>із</a:t>
            </a:r>
            <a:r>
              <a:rPr lang="ru-RU" dirty="0"/>
              <a:t> ЗПР при </a:t>
            </a:r>
            <a:r>
              <a:rPr lang="ru-RU" dirty="0" err="1"/>
              <a:t>використанні</a:t>
            </a:r>
            <a:r>
              <a:rPr lang="ru-RU" dirty="0"/>
              <a:t> </a:t>
            </a:r>
            <a:r>
              <a:rPr lang="ru-RU" dirty="0" err="1"/>
              <a:t>діючої</a:t>
            </a:r>
            <a:r>
              <a:rPr lang="ru-RU" dirty="0"/>
              <a:t> </a:t>
            </a:r>
            <a:r>
              <a:rPr lang="ru-RU" dirty="0" err="1"/>
              <a:t>навчальної</a:t>
            </a:r>
            <a:r>
              <a:rPr lang="ru-RU" dirty="0"/>
              <a:t> </a:t>
            </a:r>
            <a:r>
              <a:rPr lang="ru-RU" dirty="0" err="1"/>
              <a:t>програми</a:t>
            </a:r>
            <a:r>
              <a:rPr lang="ru-RU" dirty="0"/>
              <a:t>, </a:t>
            </a:r>
            <a:r>
              <a:rPr lang="ru-RU" dirty="0" err="1"/>
              <a:t>чи</a:t>
            </a:r>
            <a:r>
              <a:rPr lang="ru-RU" dirty="0"/>
              <a:t> </a:t>
            </a:r>
            <a:r>
              <a:rPr lang="ru-RU" dirty="0" err="1"/>
              <a:t>експериментальної</a:t>
            </a:r>
            <a:r>
              <a:rPr lang="ru-RU" dirty="0"/>
              <a:t>). </a:t>
            </a:r>
          </a:p>
          <a:p>
            <a:pPr lvl="0" fontAlgn="base"/>
            <a:endParaRPr lang="ru-RU" dirty="0"/>
          </a:p>
          <a:p>
            <a:pPr lvl="0" fontAlgn="base"/>
            <a:endParaRPr lang="ru-RU" dirty="0"/>
          </a:p>
        </p:txBody>
      </p:sp>
    </p:spTree>
    <p:extLst>
      <p:ext uri="{BB962C8B-B14F-4D97-AF65-F5344CB8AC3E}">
        <p14:creationId xmlns:p14="http://schemas.microsoft.com/office/powerpoint/2010/main" val="396221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5. </a:t>
            </a:r>
            <a:r>
              <a:rPr lang="ru-RU" b="1" dirty="0" err="1"/>
              <a:t>Наукова</a:t>
            </a:r>
            <a:r>
              <a:rPr lang="ru-RU" b="1" dirty="0"/>
              <a:t> новизна</a:t>
            </a:r>
            <a:r>
              <a:rPr lang="ru-RU" dirty="0"/>
              <a:t> </a:t>
            </a:r>
            <a:r>
              <a:rPr lang="ru-RU" b="1" dirty="0"/>
              <a:t>(</a:t>
            </a:r>
            <a:r>
              <a:rPr lang="ru-RU" b="1" dirty="0" err="1"/>
              <a:t>помилки</a:t>
            </a:r>
            <a:r>
              <a:rPr lang="ru-RU" b="1" dirty="0"/>
              <a:t>)</a:t>
            </a:r>
          </a:p>
        </p:txBody>
      </p:sp>
      <p:sp>
        <p:nvSpPr>
          <p:cNvPr id="3" name="Объект 2"/>
          <p:cNvSpPr>
            <a:spLocks noGrp="1"/>
          </p:cNvSpPr>
          <p:nvPr>
            <p:ph idx="1"/>
          </p:nvPr>
        </p:nvSpPr>
        <p:spPr/>
        <p:txBody>
          <a:bodyPr/>
          <a:lstStyle/>
          <a:p>
            <a:r>
              <a:rPr lang="ru-RU" dirty="0"/>
              <a:t>а) до </a:t>
            </a:r>
            <a:r>
              <a:rPr lang="ru-RU" dirty="0" err="1"/>
              <a:t>цього</a:t>
            </a:r>
            <a:r>
              <a:rPr lang="ru-RU" dirty="0"/>
              <a:t> пункту не </a:t>
            </a:r>
            <a:r>
              <a:rPr lang="ru-RU" dirty="0" err="1"/>
              <a:t>можна</a:t>
            </a:r>
            <a:r>
              <a:rPr lang="ru-RU" dirty="0"/>
              <a:t> </a:t>
            </a:r>
            <a:r>
              <a:rPr lang="ru-RU" dirty="0" err="1"/>
              <a:t>включати</a:t>
            </a:r>
            <a:r>
              <a:rPr lang="ru-RU" dirty="0"/>
              <a:t> </a:t>
            </a:r>
            <a:r>
              <a:rPr lang="ru-RU" dirty="0" err="1"/>
              <a:t>опис</a:t>
            </a:r>
            <a:r>
              <a:rPr lang="ru-RU" dirty="0"/>
              <a:t> </a:t>
            </a:r>
            <a:r>
              <a:rPr lang="ru-RU" dirty="0" err="1"/>
              <a:t>нових</a:t>
            </a:r>
            <a:r>
              <a:rPr lang="ru-RU" dirty="0"/>
              <a:t> </a:t>
            </a:r>
            <a:r>
              <a:rPr lang="ru-RU" dirty="0" err="1"/>
              <a:t>практичних</a:t>
            </a:r>
            <a:r>
              <a:rPr lang="ru-RU" dirty="0"/>
              <a:t> </a:t>
            </a:r>
            <a:r>
              <a:rPr lang="ru-RU" dirty="0" err="1"/>
              <a:t>результатів</a:t>
            </a:r>
            <a:r>
              <a:rPr lang="ru-RU" dirty="0"/>
              <a:t>, </a:t>
            </a:r>
            <a:r>
              <a:rPr lang="ru-RU" dirty="0" err="1"/>
              <a:t>отриманих</a:t>
            </a:r>
            <a:r>
              <a:rPr lang="ru-RU" dirty="0"/>
              <a:t> у </a:t>
            </a:r>
            <a:r>
              <a:rPr lang="ru-RU" dirty="0" err="1"/>
              <a:t>вигляді</a:t>
            </a:r>
            <a:r>
              <a:rPr lang="ru-RU" dirty="0"/>
              <a:t> </a:t>
            </a:r>
            <a:r>
              <a:rPr lang="ru-RU" dirty="0" err="1"/>
              <a:t>способів</a:t>
            </a:r>
            <a:r>
              <a:rPr lang="ru-RU" dirty="0"/>
              <a:t> </a:t>
            </a:r>
            <a:r>
              <a:rPr lang="ru-RU" dirty="0" err="1"/>
              <a:t>діяльності</a:t>
            </a:r>
            <a:r>
              <a:rPr lang="ru-RU" dirty="0"/>
              <a:t>, методик </a:t>
            </a:r>
            <a:r>
              <a:rPr lang="ru-RU" dirty="0" err="1"/>
              <a:t>діагностики</a:t>
            </a:r>
            <a:r>
              <a:rPr lang="ru-RU" dirty="0"/>
              <a:t> </a:t>
            </a:r>
            <a:r>
              <a:rPr lang="ru-RU" dirty="0" err="1"/>
              <a:t>чи</a:t>
            </a:r>
            <a:r>
              <a:rPr lang="ru-RU" dirty="0"/>
              <a:t> </a:t>
            </a:r>
            <a:r>
              <a:rPr lang="ru-RU" dirty="0" err="1"/>
              <a:t>формування</a:t>
            </a:r>
            <a:r>
              <a:rPr lang="ru-RU" dirty="0"/>
              <a:t>, схем, </a:t>
            </a:r>
            <a:r>
              <a:rPr lang="ru-RU" dirty="0" err="1"/>
              <a:t>алгоритмів</a:t>
            </a:r>
            <a:r>
              <a:rPr lang="ru-RU" dirty="0"/>
              <a:t> і т. </a:t>
            </a:r>
            <a:r>
              <a:rPr lang="ru-RU" dirty="0" err="1"/>
              <a:t>ін</a:t>
            </a:r>
            <a:r>
              <a:rPr lang="ru-RU" dirty="0"/>
              <a:t>. </a:t>
            </a:r>
            <a:r>
              <a:rPr lang="ru-RU" dirty="0" err="1"/>
              <a:t>Слід</a:t>
            </a:r>
            <a:r>
              <a:rPr lang="ru-RU" dirty="0"/>
              <a:t> </a:t>
            </a:r>
            <a:r>
              <a:rPr lang="ru-RU" dirty="0" err="1"/>
              <a:t>завжди</a:t>
            </a:r>
            <a:r>
              <a:rPr lang="ru-RU" dirty="0"/>
              <a:t> </a:t>
            </a:r>
            <a:r>
              <a:rPr lang="ru-RU" dirty="0" err="1"/>
              <a:t>розмежовувати</a:t>
            </a:r>
            <a:r>
              <a:rPr lang="ru-RU" dirty="0"/>
              <a:t> </a:t>
            </a:r>
            <a:r>
              <a:rPr lang="ru-RU" dirty="0" err="1"/>
              <a:t>одержані</a:t>
            </a:r>
            <a:r>
              <a:rPr lang="ru-RU" dirty="0"/>
              <a:t> </a:t>
            </a:r>
            <a:r>
              <a:rPr lang="ru-RU" dirty="0" err="1"/>
              <a:t>наукові</a:t>
            </a:r>
            <a:r>
              <a:rPr lang="ru-RU" dirty="0"/>
              <a:t> </a:t>
            </a:r>
            <a:r>
              <a:rPr lang="ru-RU" dirty="0" err="1"/>
              <a:t>положення</a:t>
            </a:r>
            <a:r>
              <a:rPr lang="ru-RU" dirty="0"/>
              <a:t> і </a:t>
            </a:r>
            <a:r>
              <a:rPr lang="ru-RU" dirty="0" err="1"/>
              <a:t>нові</a:t>
            </a:r>
            <a:r>
              <a:rPr lang="ru-RU" dirty="0"/>
              <a:t> </a:t>
            </a:r>
            <a:r>
              <a:rPr lang="ru-RU" dirty="0" err="1"/>
              <a:t>прикладні</a:t>
            </a:r>
            <a:r>
              <a:rPr lang="ru-RU" dirty="0"/>
              <a:t> </a:t>
            </a:r>
            <a:r>
              <a:rPr lang="ru-RU" dirty="0" err="1"/>
              <a:t>результати</a:t>
            </a:r>
            <a:r>
              <a:rPr lang="ru-RU" dirty="0"/>
              <a:t>, </a:t>
            </a:r>
            <a:r>
              <a:rPr lang="ru-RU" dirty="0" err="1"/>
              <a:t>що</a:t>
            </a:r>
            <a:r>
              <a:rPr lang="ru-RU" dirty="0"/>
              <a:t> </a:t>
            </a:r>
            <a:r>
              <a:rPr lang="ru-RU" dirty="0" err="1"/>
              <a:t>випливають</a:t>
            </a:r>
            <a:r>
              <a:rPr lang="ru-RU" dirty="0"/>
              <a:t> з теоретичного </a:t>
            </a:r>
            <a:r>
              <a:rPr lang="ru-RU" dirty="0" err="1"/>
              <a:t>доробку</a:t>
            </a:r>
            <a:r>
              <a:rPr lang="ru-RU" dirty="0"/>
              <a:t> </a:t>
            </a:r>
            <a:r>
              <a:rPr lang="ru-RU" dirty="0" err="1"/>
              <a:t>науковця</a:t>
            </a:r>
            <a:r>
              <a:rPr lang="ru-RU" dirty="0"/>
              <a:t>. </a:t>
            </a:r>
          </a:p>
          <a:p>
            <a:r>
              <a:rPr lang="ru-RU" dirty="0"/>
              <a:t>б) у </a:t>
            </a:r>
            <a:r>
              <a:rPr lang="ru-RU" dirty="0" err="1"/>
              <a:t>формулюванні</a:t>
            </a:r>
            <a:r>
              <a:rPr lang="ru-RU" dirty="0"/>
              <a:t> </a:t>
            </a:r>
            <a:r>
              <a:rPr lang="ru-RU" dirty="0" err="1"/>
              <a:t>наукової</a:t>
            </a:r>
            <a:r>
              <a:rPr lang="ru-RU" dirty="0"/>
              <a:t> </a:t>
            </a:r>
            <a:r>
              <a:rPr lang="ru-RU" dirty="0" err="1"/>
              <a:t>новизни</a:t>
            </a:r>
            <a:r>
              <a:rPr lang="ru-RU" dirty="0"/>
              <a:t> не </a:t>
            </a:r>
            <a:r>
              <a:rPr lang="ru-RU" dirty="0" err="1"/>
              <a:t>коректно</a:t>
            </a:r>
            <a:r>
              <a:rPr lang="ru-RU" dirty="0"/>
              <a:t> </a:t>
            </a:r>
            <a:r>
              <a:rPr lang="ru-RU" dirty="0" err="1"/>
              <a:t>порушувати</a:t>
            </a:r>
            <a:r>
              <a:rPr lang="ru-RU" dirty="0"/>
              <a:t> </a:t>
            </a:r>
            <a:r>
              <a:rPr lang="ru-RU" dirty="0" err="1"/>
              <a:t>ієрархію</a:t>
            </a:r>
            <a:r>
              <a:rPr lang="ru-RU" dirty="0"/>
              <a:t> </a:t>
            </a:r>
            <a:r>
              <a:rPr lang="ru-RU" dirty="0" err="1"/>
              <a:t>її</a:t>
            </a:r>
            <a:r>
              <a:rPr lang="ru-RU" dirty="0"/>
              <a:t> </a:t>
            </a:r>
            <a:r>
              <a:rPr lang="ru-RU" dirty="0" err="1"/>
              <a:t>положень</a:t>
            </a:r>
            <a:r>
              <a:rPr lang="ru-RU" dirty="0"/>
              <a:t>. На перше </a:t>
            </a:r>
            <a:r>
              <a:rPr lang="ru-RU" dirty="0" err="1"/>
              <a:t>місце</a:t>
            </a:r>
            <a:r>
              <a:rPr lang="ru-RU" dirty="0"/>
              <a:t> </a:t>
            </a:r>
            <a:r>
              <a:rPr lang="ru-RU" dirty="0" err="1"/>
              <a:t>необхідно</a:t>
            </a:r>
            <a:r>
              <a:rPr lang="ru-RU" dirty="0"/>
              <a:t> </a:t>
            </a:r>
            <a:r>
              <a:rPr lang="ru-RU" dirty="0" err="1"/>
              <a:t>ставити</a:t>
            </a:r>
            <a:r>
              <a:rPr lang="ru-RU" dirty="0"/>
              <a:t> </a:t>
            </a:r>
            <a:r>
              <a:rPr lang="ru-RU" dirty="0" err="1"/>
              <a:t>положення</a:t>
            </a:r>
            <a:r>
              <a:rPr lang="ru-RU" dirty="0"/>
              <a:t>, </a:t>
            </a:r>
            <a:r>
              <a:rPr lang="ru-RU" dirty="0" err="1"/>
              <a:t>що</a:t>
            </a:r>
            <a:r>
              <a:rPr lang="ru-RU" dirty="0"/>
              <a:t> </a:t>
            </a:r>
            <a:r>
              <a:rPr lang="ru-RU" dirty="0" err="1"/>
              <a:t>починаються</a:t>
            </a:r>
            <a:r>
              <a:rPr lang="ru-RU" dirty="0"/>
              <a:t> з </a:t>
            </a:r>
            <a:r>
              <a:rPr lang="ru-RU" dirty="0" err="1"/>
              <a:t>визначення</a:t>
            </a:r>
            <a:r>
              <a:rPr lang="ru-RU" dirty="0"/>
              <a:t> «</a:t>
            </a:r>
            <a:r>
              <a:rPr lang="ru-RU" dirty="0" err="1"/>
              <a:t>вперше</a:t>
            </a:r>
            <a:r>
              <a:rPr lang="ru-RU" dirty="0"/>
              <a:t>», </a:t>
            </a:r>
            <a:r>
              <a:rPr lang="ru-RU" dirty="0" err="1"/>
              <a:t>потім</a:t>
            </a:r>
            <a:r>
              <a:rPr lang="ru-RU" dirty="0"/>
              <a:t> «</a:t>
            </a:r>
            <a:r>
              <a:rPr lang="ru-RU" dirty="0" err="1"/>
              <a:t>доповнено</a:t>
            </a:r>
            <a:r>
              <a:rPr lang="ru-RU" dirty="0"/>
              <a:t>», а </a:t>
            </a:r>
            <a:r>
              <a:rPr lang="ru-RU" dirty="0" err="1"/>
              <a:t>після</a:t>
            </a:r>
            <a:r>
              <a:rPr lang="ru-RU" dirty="0"/>
              <a:t> </a:t>
            </a:r>
            <a:r>
              <a:rPr lang="ru-RU" dirty="0" err="1"/>
              <a:t>цього</a:t>
            </a:r>
            <a:r>
              <a:rPr lang="ru-RU" dirty="0"/>
              <a:t> «уточнено». </a:t>
            </a:r>
          </a:p>
          <a:p>
            <a:pPr lvl="4"/>
            <a:endParaRPr lang="ru-RU" dirty="0"/>
          </a:p>
        </p:txBody>
      </p:sp>
    </p:spTree>
    <p:extLst>
      <p:ext uri="{BB962C8B-B14F-4D97-AF65-F5344CB8AC3E}">
        <p14:creationId xmlns:p14="http://schemas.microsoft.com/office/powerpoint/2010/main" val="3823808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5. </a:t>
            </a:r>
            <a:r>
              <a:rPr lang="ru-RU" b="1" dirty="0" err="1"/>
              <a:t>Наукова</a:t>
            </a:r>
            <a:r>
              <a:rPr lang="ru-RU" b="1" dirty="0"/>
              <a:t> новизна</a:t>
            </a:r>
            <a:r>
              <a:rPr lang="ru-RU" dirty="0"/>
              <a:t> </a:t>
            </a:r>
            <a:r>
              <a:rPr lang="ru-RU" b="1" dirty="0"/>
              <a:t>(приклад)</a:t>
            </a:r>
            <a:endParaRPr lang="ru-RU" dirty="0"/>
          </a:p>
        </p:txBody>
      </p:sp>
      <p:sp>
        <p:nvSpPr>
          <p:cNvPr id="3" name="Объект 2"/>
          <p:cNvSpPr>
            <a:spLocks noGrp="1"/>
          </p:cNvSpPr>
          <p:nvPr>
            <p:ph idx="1"/>
          </p:nvPr>
        </p:nvSpPr>
        <p:spPr/>
        <p:txBody>
          <a:bodyPr>
            <a:normAutofit/>
          </a:bodyPr>
          <a:lstStyle/>
          <a:p>
            <a:r>
              <a:rPr lang="ru-RU" dirty="0"/>
              <a:t>приклад </a:t>
            </a:r>
            <a:r>
              <a:rPr lang="ru-RU" dirty="0" err="1"/>
              <a:t>неправильної</a:t>
            </a:r>
            <a:r>
              <a:rPr lang="ru-RU" dirty="0"/>
              <a:t> </a:t>
            </a:r>
            <a:r>
              <a:rPr lang="ru-RU" dirty="0" err="1"/>
              <a:t>послідовності</a:t>
            </a:r>
            <a:r>
              <a:rPr lang="ru-RU" dirty="0"/>
              <a:t> </a:t>
            </a:r>
            <a:r>
              <a:rPr lang="ru-RU" dirty="0" err="1"/>
              <a:t>викладу</a:t>
            </a:r>
            <a:r>
              <a:rPr lang="ru-RU" dirty="0"/>
              <a:t> </a:t>
            </a:r>
            <a:r>
              <a:rPr lang="ru-RU" dirty="0" err="1"/>
              <a:t>новизни</a:t>
            </a:r>
            <a:r>
              <a:rPr lang="ru-RU" dirty="0"/>
              <a:t>: </a:t>
            </a:r>
          </a:p>
          <a:p>
            <a:pPr lvl="2" fontAlgn="base"/>
            <a:r>
              <a:rPr lang="ru-RU" dirty="0"/>
              <a:t>Проведено </a:t>
            </a:r>
            <a:r>
              <a:rPr lang="ru-RU" dirty="0" err="1"/>
              <a:t>аналіз</a:t>
            </a:r>
            <a:r>
              <a:rPr lang="ru-RU" dirty="0"/>
              <a:t> </a:t>
            </a:r>
            <a:r>
              <a:rPr lang="ru-RU" dirty="0" err="1"/>
              <a:t>результатів</a:t>
            </a:r>
            <a:r>
              <a:rPr lang="ru-RU" dirty="0"/>
              <a:t> </a:t>
            </a:r>
            <a:r>
              <a:rPr lang="ru-RU" dirty="0" err="1"/>
              <a:t>дослідження</a:t>
            </a:r>
            <a:r>
              <a:rPr lang="ru-RU" dirty="0"/>
              <a:t> </a:t>
            </a:r>
            <a:r>
              <a:rPr lang="ru-RU" dirty="0" err="1"/>
              <a:t>соціальної</a:t>
            </a:r>
            <a:r>
              <a:rPr lang="ru-RU" dirty="0"/>
              <a:t> </a:t>
            </a:r>
            <a:r>
              <a:rPr lang="ru-RU" dirty="0" err="1"/>
              <a:t>адаптації</a:t>
            </a:r>
            <a:r>
              <a:rPr lang="ru-RU" dirty="0"/>
              <a:t> </a:t>
            </a:r>
            <a:r>
              <a:rPr lang="ru-RU" dirty="0" err="1"/>
              <a:t>обдарованих</a:t>
            </a:r>
            <a:r>
              <a:rPr lang="ru-RU" dirty="0"/>
              <a:t> </a:t>
            </a:r>
            <a:r>
              <a:rPr lang="ru-RU" dirty="0" err="1"/>
              <a:t>дітей</a:t>
            </a:r>
            <a:r>
              <a:rPr lang="ru-RU" dirty="0"/>
              <a:t> до </a:t>
            </a:r>
            <a:r>
              <a:rPr lang="ru-RU" dirty="0" err="1"/>
              <a:t>діяльності</a:t>
            </a:r>
            <a:r>
              <a:rPr lang="ru-RU" dirty="0"/>
              <a:t> в </a:t>
            </a:r>
            <a:r>
              <a:rPr lang="ru-RU" dirty="0" err="1"/>
              <a:t>умовах</a:t>
            </a:r>
            <a:r>
              <a:rPr lang="ru-RU" dirty="0"/>
              <a:t> </a:t>
            </a:r>
            <a:r>
              <a:rPr lang="ru-RU" dirty="0" err="1"/>
              <a:t>класного</a:t>
            </a:r>
            <a:r>
              <a:rPr lang="ru-RU" dirty="0"/>
              <a:t> </a:t>
            </a:r>
            <a:r>
              <a:rPr lang="ru-RU" dirty="0" err="1"/>
              <a:t>колективу</a:t>
            </a:r>
            <a:r>
              <a:rPr lang="ru-RU" dirty="0"/>
              <a:t> з </a:t>
            </a:r>
            <a:r>
              <a:rPr lang="ru-RU" dirty="0" err="1"/>
              <a:t>виділенням</a:t>
            </a:r>
            <a:r>
              <a:rPr lang="ru-RU" dirty="0"/>
              <a:t> </a:t>
            </a:r>
            <a:r>
              <a:rPr lang="ru-RU" dirty="0" err="1"/>
              <a:t>допоміжних</a:t>
            </a:r>
            <a:r>
              <a:rPr lang="ru-RU" dirty="0"/>
              <a:t> </a:t>
            </a:r>
            <a:r>
              <a:rPr lang="ru-RU" dirty="0" err="1"/>
              <a:t>критеріїв</a:t>
            </a:r>
            <a:r>
              <a:rPr lang="ru-RU" dirty="0"/>
              <a:t> </a:t>
            </a:r>
            <a:r>
              <a:rPr lang="ru-RU" dirty="0" err="1"/>
              <a:t>діагностики</a:t>
            </a:r>
            <a:r>
              <a:rPr lang="ru-RU" dirty="0"/>
              <a:t> </a:t>
            </a:r>
            <a:r>
              <a:rPr lang="ru-RU" dirty="0" err="1"/>
              <a:t>формування</a:t>
            </a:r>
            <a:r>
              <a:rPr lang="ru-RU" dirty="0"/>
              <a:t> </a:t>
            </a:r>
            <a:r>
              <a:rPr lang="ru-RU" dirty="0" err="1"/>
              <a:t>колективної</a:t>
            </a:r>
            <a:r>
              <a:rPr lang="ru-RU" dirty="0"/>
              <a:t> </a:t>
            </a:r>
            <a:r>
              <a:rPr lang="ru-RU" dirty="0" err="1"/>
              <a:t>взаємодії</a:t>
            </a:r>
            <a:r>
              <a:rPr lang="ru-RU" dirty="0"/>
              <a:t>. </a:t>
            </a:r>
          </a:p>
          <a:p>
            <a:pPr lvl="2" fontAlgn="base"/>
            <a:r>
              <a:rPr lang="ru-RU" dirty="0" err="1"/>
              <a:t>Визначено</a:t>
            </a:r>
            <a:r>
              <a:rPr lang="ru-RU" dirty="0"/>
              <a:t> </a:t>
            </a:r>
            <a:r>
              <a:rPr lang="ru-RU" dirty="0" err="1"/>
              <a:t>спрямованість</a:t>
            </a:r>
            <a:r>
              <a:rPr lang="ru-RU" dirty="0"/>
              <a:t> і силу </a:t>
            </a:r>
            <a:r>
              <a:rPr lang="ru-RU" dirty="0" err="1"/>
              <a:t>впливу</a:t>
            </a:r>
            <a:r>
              <a:rPr lang="ru-RU" dirty="0"/>
              <a:t> на </a:t>
            </a:r>
            <a:r>
              <a:rPr lang="ru-RU" dirty="0" err="1"/>
              <a:t>перебіг</a:t>
            </a:r>
            <a:r>
              <a:rPr lang="ru-RU" dirty="0"/>
              <a:t> і </a:t>
            </a:r>
            <a:r>
              <a:rPr lang="ru-RU" dirty="0" err="1"/>
              <a:t>формування</a:t>
            </a:r>
            <a:r>
              <a:rPr lang="ru-RU" dirty="0"/>
              <a:t> </a:t>
            </a:r>
            <a:r>
              <a:rPr lang="ru-RU" dirty="0" err="1"/>
              <a:t>адаптованості</a:t>
            </a:r>
            <a:r>
              <a:rPr lang="ru-RU" dirty="0"/>
              <a:t> </a:t>
            </a:r>
            <a:r>
              <a:rPr lang="ru-RU" dirty="0" err="1"/>
              <a:t>лідерських</a:t>
            </a:r>
            <a:r>
              <a:rPr lang="ru-RU" dirty="0"/>
              <a:t> </a:t>
            </a:r>
            <a:r>
              <a:rPr lang="ru-RU" dirty="0" err="1"/>
              <a:t>якостей</a:t>
            </a:r>
            <a:r>
              <a:rPr lang="ru-RU" dirty="0"/>
              <a:t> у </a:t>
            </a:r>
            <a:r>
              <a:rPr lang="ru-RU" dirty="0" err="1"/>
              <a:t>обдарованих</a:t>
            </a:r>
            <a:r>
              <a:rPr lang="ru-RU" dirty="0"/>
              <a:t> </a:t>
            </a:r>
            <a:r>
              <a:rPr lang="ru-RU" dirty="0" err="1"/>
              <a:t>дітей</a:t>
            </a:r>
            <a:r>
              <a:rPr lang="ru-RU" dirty="0"/>
              <a:t>. </a:t>
            </a:r>
          </a:p>
          <a:p>
            <a:pPr lvl="2" fontAlgn="base"/>
            <a:r>
              <a:rPr lang="ru-RU" dirty="0" err="1"/>
              <a:t>Доповнено</a:t>
            </a:r>
            <a:r>
              <a:rPr lang="ru-RU" dirty="0"/>
              <a:t> </a:t>
            </a:r>
            <a:r>
              <a:rPr lang="ru-RU" dirty="0" err="1"/>
              <a:t>уявлення</a:t>
            </a:r>
            <a:r>
              <a:rPr lang="ru-RU" dirty="0"/>
              <a:t> про </a:t>
            </a:r>
            <a:r>
              <a:rPr lang="ru-RU" dirty="0" err="1"/>
              <a:t>залежність</a:t>
            </a:r>
            <a:r>
              <a:rPr lang="ru-RU" dirty="0"/>
              <a:t> </a:t>
            </a:r>
            <a:r>
              <a:rPr lang="ru-RU" dirty="0" err="1"/>
              <a:t>розвитку</a:t>
            </a:r>
            <a:r>
              <a:rPr lang="ru-RU" dirty="0"/>
              <a:t> </a:t>
            </a:r>
            <a:r>
              <a:rPr lang="ru-RU" dirty="0" err="1"/>
              <a:t>обдарованості</a:t>
            </a:r>
            <a:r>
              <a:rPr lang="ru-RU" dirty="0"/>
              <a:t> </a:t>
            </a:r>
            <a:r>
              <a:rPr lang="ru-RU" dirty="0" err="1"/>
              <a:t>від</a:t>
            </a:r>
            <a:r>
              <a:rPr lang="ru-RU" dirty="0"/>
              <a:t> </a:t>
            </a:r>
            <a:r>
              <a:rPr lang="ru-RU" dirty="0" err="1"/>
              <a:t>ступеня</a:t>
            </a:r>
            <a:r>
              <a:rPr lang="ru-RU" dirty="0"/>
              <a:t> </a:t>
            </a:r>
            <a:r>
              <a:rPr lang="ru-RU" dirty="0" err="1"/>
              <a:t>адаптованості</a:t>
            </a:r>
            <a:r>
              <a:rPr lang="ru-RU" dirty="0"/>
              <a:t> у </a:t>
            </a:r>
            <a:r>
              <a:rPr lang="ru-RU" dirty="0" err="1"/>
              <a:t>дитячому</a:t>
            </a:r>
            <a:r>
              <a:rPr lang="ru-RU" dirty="0"/>
              <a:t> </a:t>
            </a:r>
            <a:r>
              <a:rPr lang="ru-RU" dirty="0" err="1"/>
              <a:t>колективі</a:t>
            </a:r>
            <a:r>
              <a:rPr lang="ru-RU" dirty="0"/>
              <a:t>. </a:t>
            </a:r>
          </a:p>
          <a:p>
            <a:pPr lvl="2" fontAlgn="base"/>
            <a:r>
              <a:rPr lang="ru-RU" dirty="0"/>
              <a:t>Доведено </a:t>
            </a:r>
            <a:r>
              <a:rPr lang="ru-RU" dirty="0" err="1"/>
              <a:t>значний</a:t>
            </a:r>
            <a:r>
              <a:rPr lang="ru-RU" dirty="0"/>
              <a:t> </a:t>
            </a:r>
            <a:r>
              <a:rPr lang="ru-RU" dirty="0" err="1"/>
              <a:t>вплив</a:t>
            </a:r>
            <a:r>
              <a:rPr lang="ru-RU" dirty="0"/>
              <a:t> </a:t>
            </a:r>
            <a:r>
              <a:rPr lang="ru-RU" dirty="0" err="1"/>
              <a:t>ступеня</a:t>
            </a:r>
            <a:r>
              <a:rPr lang="ru-RU" dirty="0"/>
              <a:t> </a:t>
            </a:r>
            <a:r>
              <a:rPr lang="ru-RU" dirty="0" err="1"/>
              <a:t>активності</a:t>
            </a:r>
            <a:r>
              <a:rPr lang="ru-RU" dirty="0"/>
              <a:t> на </a:t>
            </a:r>
            <a:r>
              <a:rPr lang="ru-RU" dirty="0" err="1"/>
              <a:t>раннє</a:t>
            </a:r>
            <a:r>
              <a:rPr lang="ru-RU" dirty="0"/>
              <a:t> </a:t>
            </a:r>
            <a:r>
              <a:rPr lang="ru-RU" dirty="0" err="1"/>
              <a:t>формування</a:t>
            </a:r>
            <a:r>
              <a:rPr lang="ru-RU" dirty="0"/>
              <a:t> </a:t>
            </a:r>
            <a:r>
              <a:rPr lang="ru-RU" dirty="0" err="1"/>
              <a:t>адаптованості</a:t>
            </a:r>
            <a:r>
              <a:rPr lang="ru-RU" dirty="0"/>
              <a:t>. </a:t>
            </a:r>
          </a:p>
          <a:p>
            <a:pPr lvl="2" fontAlgn="base"/>
            <a:r>
              <a:rPr lang="ru-RU" dirty="0" err="1"/>
              <a:t>Вперше</a:t>
            </a:r>
            <a:r>
              <a:rPr lang="ru-RU" dirty="0"/>
              <a:t> </a:t>
            </a:r>
            <a:r>
              <a:rPr lang="ru-RU" dirty="0" err="1"/>
              <a:t>вивчено</a:t>
            </a:r>
            <a:r>
              <a:rPr lang="ru-RU" dirty="0"/>
              <a:t> </a:t>
            </a:r>
            <a:r>
              <a:rPr lang="ru-RU" dirty="0" err="1"/>
              <a:t>залежність</a:t>
            </a:r>
            <a:r>
              <a:rPr lang="ru-RU" dirty="0"/>
              <a:t> </a:t>
            </a:r>
            <a:r>
              <a:rPr lang="ru-RU" dirty="0" err="1"/>
              <a:t>рівня</a:t>
            </a:r>
            <a:r>
              <a:rPr lang="ru-RU" dirty="0"/>
              <a:t> </a:t>
            </a:r>
            <a:r>
              <a:rPr lang="ru-RU" dirty="0" err="1"/>
              <a:t>обдарованості</a:t>
            </a:r>
            <a:r>
              <a:rPr lang="ru-RU" dirty="0"/>
              <a:t> </a:t>
            </a:r>
            <a:r>
              <a:rPr lang="ru-RU" dirty="0" err="1"/>
              <a:t>дітей</a:t>
            </a:r>
            <a:r>
              <a:rPr lang="ru-RU" dirty="0"/>
              <a:t> </a:t>
            </a:r>
            <a:r>
              <a:rPr lang="ru-RU" dirty="0" err="1"/>
              <a:t>від</a:t>
            </a:r>
            <a:r>
              <a:rPr lang="ru-RU" dirty="0"/>
              <a:t> </a:t>
            </a:r>
            <a:r>
              <a:rPr lang="ru-RU" dirty="0" err="1"/>
              <a:t>рівня</a:t>
            </a:r>
            <a:r>
              <a:rPr lang="ru-RU" dirty="0"/>
              <a:t> </a:t>
            </a:r>
            <a:r>
              <a:rPr lang="ru-RU" dirty="0" err="1"/>
              <a:t>їх</a:t>
            </a:r>
            <a:r>
              <a:rPr lang="ru-RU" dirty="0"/>
              <a:t> </a:t>
            </a:r>
            <a:r>
              <a:rPr lang="ru-RU" dirty="0" err="1"/>
              <a:t>адаптованості</a:t>
            </a:r>
            <a:r>
              <a:rPr lang="ru-RU" dirty="0"/>
              <a:t> в </a:t>
            </a:r>
            <a:r>
              <a:rPr lang="ru-RU" dirty="0" err="1"/>
              <a:t>умовах</a:t>
            </a:r>
            <a:r>
              <a:rPr lang="ru-RU" dirty="0"/>
              <a:t> </a:t>
            </a:r>
            <a:r>
              <a:rPr lang="ru-RU" dirty="0" err="1"/>
              <a:t>класного</a:t>
            </a:r>
            <a:r>
              <a:rPr lang="ru-RU" dirty="0"/>
              <a:t> </a:t>
            </a:r>
            <a:r>
              <a:rPr lang="ru-RU" dirty="0" err="1"/>
              <a:t>колективу</a:t>
            </a:r>
            <a:r>
              <a:rPr lang="ru-RU" dirty="0"/>
              <a:t>; </a:t>
            </a:r>
          </a:p>
          <a:p>
            <a:pPr lvl="3"/>
            <a:endParaRPr lang="ru-RU" dirty="0"/>
          </a:p>
        </p:txBody>
      </p:sp>
    </p:spTree>
    <p:extLst>
      <p:ext uri="{BB962C8B-B14F-4D97-AF65-F5344CB8AC3E}">
        <p14:creationId xmlns:p14="http://schemas.microsoft.com/office/powerpoint/2010/main" val="363958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5. </a:t>
            </a:r>
            <a:r>
              <a:rPr lang="ru-RU" b="1" dirty="0" err="1"/>
              <a:t>Наукова</a:t>
            </a:r>
            <a:r>
              <a:rPr lang="ru-RU" b="1" dirty="0"/>
              <a:t> новизна</a:t>
            </a:r>
            <a:r>
              <a:rPr lang="ru-RU" dirty="0"/>
              <a:t> </a:t>
            </a:r>
            <a:r>
              <a:rPr lang="ru-RU" b="1" dirty="0"/>
              <a:t>(</a:t>
            </a:r>
            <a:r>
              <a:rPr lang="ru-RU" b="1" dirty="0" err="1"/>
              <a:t>помилки</a:t>
            </a:r>
            <a:r>
              <a:rPr lang="ru-RU" b="1" dirty="0"/>
              <a:t>)</a:t>
            </a:r>
            <a:endParaRPr lang="ru-RU" dirty="0"/>
          </a:p>
        </p:txBody>
      </p:sp>
      <p:sp>
        <p:nvSpPr>
          <p:cNvPr id="3" name="Объект 2"/>
          <p:cNvSpPr>
            <a:spLocks noGrp="1"/>
          </p:cNvSpPr>
          <p:nvPr>
            <p:ph idx="1"/>
          </p:nvPr>
        </p:nvSpPr>
        <p:spPr>
          <a:xfrm>
            <a:off x="1103312" y="1699492"/>
            <a:ext cx="8946541" cy="4548908"/>
          </a:xfrm>
        </p:spPr>
        <p:txBody>
          <a:bodyPr>
            <a:normAutofit fontScale="85000" lnSpcReduction="10000"/>
          </a:bodyPr>
          <a:lstStyle/>
          <a:p>
            <a:r>
              <a:rPr lang="ru-RU" dirty="0"/>
              <a:t>в) </a:t>
            </a:r>
            <a:r>
              <a:rPr lang="ru-RU" dirty="0" err="1"/>
              <a:t>помилковим</a:t>
            </a:r>
            <a:r>
              <a:rPr lang="ru-RU" dirty="0"/>
              <a:t> є </a:t>
            </a:r>
            <a:r>
              <a:rPr lang="ru-RU" dirty="0" err="1"/>
              <a:t>включення</a:t>
            </a:r>
            <a:r>
              <a:rPr lang="ru-RU" dirty="0"/>
              <a:t> в </a:t>
            </a:r>
            <a:r>
              <a:rPr lang="ru-RU" dirty="0" err="1"/>
              <a:t>наукову</a:t>
            </a:r>
            <a:r>
              <a:rPr lang="ru-RU" dirty="0"/>
              <a:t> новизну </a:t>
            </a:r>
            <a:r>
              <a:rPr lang="ru-RU" dirty="0" err="1"/>
              <a:t>положень</a:t>
            </a:r>
            <a:r>
              <a:rPr lang="ru-RU" dirty="0"/>
              <a:t>, </a:t>
            </a:r>
            <a:r>
              <a:rPr lang="ru-RU" dirty="0" err="1"/>
              <a:t>сформульованих</a:t>
            </a:r>
            <a:r>
              <a:rPr lang="ru-RU" dirty="0"/>
              <a:t> у </a:t>
            </a:r>
            <a:r>
              <a:rPr lang="ru-RU" dirty="0" err="1"/>
              <a:t>вигляді</a:t>
            </a:r>
            <a:r>
              <a:rPr lang="ru-RU" dirty="0"/>
              <a:t> </a:t>
            </a:r>
            <a:r>
              <a:rPr lang="ru-RU" dirty="0" err="1"/>
              <a:t>висновку</a:t>
            </a:r>
            <a:r>
              <a:rPr lang="ru-RU" dirty="0"/>
              <a:t>, як </a:t>
            </a:r>
            <a:r>
              <a:rPr lang="ru-RU" dirty="0" err="1"/>
              <a:t>наприклад</a:t>
            </a:r>
            <a:r>
              <a:rPr lang="ru-RU" dirty="0"/>
              <a:t>: «</a:t>
            </a:r>
            <a:r>
              <a:rPr lang="ru-RU" dirty="0" err="1"/>
              <a:t>Асоціальна</a:t>
            </a:r>
            <a:r>
              <a:rPr lang="ru-RU" dirty="0"/>
              <a:t> </a:t>
            </a:r>
            <a:r>
              <a:rPr lang="ru-RU" dirty="0" err="1"/>
              <a:t>діяльність</a:t>
            </a:r>
            <a:r>
              <a:rPr lang="ru-RU" dirty="0"/>
              <a:t> </a:t>
            </a:r>
            <a:r>
              <a:rPr lang="ru-RU" dirty="0" err="1"/>
              <a:t>підлітків</a:t>
            </a:r>
            <a:r>
              <a:rPr lang="ru-RU" dirty="0"/>
              <a:t> – </a:t>
            </a:r>
            <a:r>
              <a:rPr lang="ru-RU" dirty="0" err="1"/>
              <a:t>це</a:t>
            </a:r>
            <a:r>
              <a:rPr lang="ru-RU" dirty="0"/>
              <a:t> результат </a:t>
            </a:r>
            <a:r>
              <a:rPr lang="ru-RU" dirty="0" err="1"/>
              <a:t>недостатньої</a:t>
            </a:r>
            <a:r>
              <a:rPr lang="ru-RU" dirty="0"/>
              <a:t> </a:t>
            </a:r>
            <a:r>
              <a:rPr lang="ru-RU" dirty="0" err="1"/>
              <a:t>уваги</a:t>
            </a:r>
            <a:r>
              <a:rPr lang="ru-RU" dirty="0"/>
              <a:t> </a:t>
            </a:r>
            <a:r>
              <a:rPr lang="ru-RU" dirty="0" err="1"/>
              <a:t>сім’ї</a:t>
            </a:r>
            <a:r>
              <a:rPr lang="ru-RU" dirty="0"/>
              <a:t> та </a:t>
            </a:r>
            <a:r>
              <a:rPr lang="ru-RU" dirty="0" err="1"/>
              <a:t>школи</a:t>
            </a:r>
            <a:r>
              <a:rPr lang="ru-RU" dirty="0"/>
              <a:t> до </a:t>
            </a:r>
            <a:r>
              <a:rPr lang="ru-RU" dirty="0" err="1"/>
              <a:t>питань</a:t>
            </a:r>
            <a:r>
              <a:rPr lang="ru-RU" dirty="0"/>
              <a:t> </a:t>
            </a:r>
            <a:r>
              <a:rPr lang="ru-RU" dirty="0" err="1"/>
              <a:t>виховного</a:t>
            </a:r>
            <a:r>
              <a:rPr lang="ru-RU" dirty="0"/>
              <a:t> </a:t>
            </a:r>
            <a:r>
              <a:rPr lang="ru-RU" dirty="0" err="1"/>
              <a:t>середовища</a:t>
            </a:r>
            <a:r>
              <a:rPr lang="ru-RU" dirty="0"/>
              <a:t>»; </a:t>
            </a:r>
          </a:p>
          <a:p>
            <a:r>
              <a:rPr lang="ru-RU" dirty="0"/>
              <a:t>г) </a:t>
            </a:r>
            <a:r>
              <a:rPr lang="ru-RU" dirty="0" err="1"/>
              <a:t>недоцільним</a:t>
            </a:r>
            <a:r>
              <a:rPr lang="ru-RU" dirty="0"/>
              <a:t> є </a:t>
            </a:r>
            <a:r>
              <a:rPr lang="ru-RU" dirty="0" err="1"/>
              <a:t>включення</a:t>
            </a:r>
            <a:r>
              <a:rPr lang="ru-RU" dirty="0"/>
              <a:t> до </a:t>
            </a:r>
            <a:r>
              <a:rPr lang="ru-RU" dirty="0" err="1"/>
              <a:t>цієї</a:t>
            </a:r>
            <a:r>
              <a:rPr lang="ru-RU" dirty="0"/>
              <a:t> рубрики </a:t>
            </a:r>
            <a:r>
              <a:rPr lang="ru-RU" dirty="0" err="1"/>
              <a:t>проведених</a:t>
            </a:r>
            <a:r>
              <a:rPr lang="ru-RU" dirty="0"/>
              <a:t> студентом </a:t>
            </a:r>
            <a:r>
              <a:rPr lang="ru-RU" dirty="0" err="1"/>
              <a:t>організаційних</a:t>
            </a:r>
            <a:r>
              <a:rPr lang="ru-RU" dirty="0"/>
              <a:t> </a:t>
            </a:r>
            <a:r>
              <a:rPr lang="ru-RU" dirty="0" err="1"/>
              <a:t>дій</a:t>
            </a:r>
            <a:r>
              <a:rPr lang="ru-RU" dirty="0"/>
              <a:t>, </a:t>
            </a:r>
            <a:r>
              <a:rPr lang="ru-RU" dirty="0" err="1"/>
              <a:t>які</a:t>
            </a:r>
            <a:r>
              <a:rPr lang="ru-RU" dirty="0"/>
              <a:t> не </a:t>
            </a:r>
            <a:r>
              <a:rPr lang="ru-RU" dirty="0" err="1"/>
              <a:t>відбивають</a:t>
            </a:r>
            <a:r>
              <a:rPr lang="ru-RU" dirty="0"/>
              <a:t> </a:t>
            </a:r>
            <a:r>
              <a:rPr lang="ru-RU" dirty="0" err="1"/>
              <a:t>наукової</a:t>
            </a:r>
            <a:r>
              <a:rPr lang="ru-RU" dirty="0"/>
              <a:t> </a:t>
            </a:r>
            <a:r>
              <a:rPr lang="ru-RU" dirty="0" err="1"/>
              <a:t>новизни</a:t>
            </a:r>
            <a:r>
              <a:rPr lang="ru-RU" dirty="0"/>
              <a:t> </a:t>
            </a:r>
            <a:r>
              <a:rPr lang="ru-RU" dirty="0" err="1"/>
              <a:t>роботи</a:t>
            </a:r>
            <a:r>
              <a:rPr lang="ru-RU" dirty="0"/>
              <a:t>. </a:t>
            </a:r>
            <a:r>
              <a:rPr lang="ru-RU" dirty="0" err="1"/>
              <a:t>Виходячи</a:t>
            </a:r>
            <a:r>
              <a:rPr lang="ru-RU" dirty="0"/>
              <a:t> з </a:t>
            </a:r>
            <a:r>
              <a:rPr lang="ru-RU" dirty="0" err="1"/>
              <a:t>викладеного</a:t>
            </a:r>
            <a:r>
              <a:rPr lang="ru-RU" dirty="0"/>
              <a:t>, не є: </a:t>
            </a:r>
            <a:r>
              <a:rPr lang="ru-RU" dirty="0" err="1"/>
              <a:t>коректним</a:t>
            </a:r>
            <a:r>
              <a:rPr lang="ru-RU" dirty="0"/>
              <a:t> </a:t>
            </a:r>
            <a:r>
              <a:rPr lang="ru-RU" dirty="0" err="1"/>
              <a:t>наступний</a:t>
            </a:r>
            <a:r>
              <a:rPr lang="ru-RU" dirty="0"/>
              <a:t> приклад: «</a:t>
            </a:r>
            <a:r>
              <a:rPr lang="ru-RU" dirty="0" err="1"/>
              <a:t>Вперше</a:t>
            </a:r>
            <a:r>
              <a:rPr lang="ru-RU" dirty="0"/>
              <a:t> </a:t>
            </a:r>
            <a:r>
              <a:rPr lang="ru-RU" dirty="0" err="1"/>
              <a:t>організовано</a:t>
            </a:r>
            <a:r>
              <a:rPr lang="ru-RU" dirty="0"/>
              <a:t> </a:t>
            </a:r>
            <a:r>
              <a:rPr lang="ru-RU" dirty="0" err="1"/>
              <a:t>етапна</a:t>
            </a:r>
            <a:r>
              <a:rPr lang="ru-RU" dirty="0"/>
              <a:t> </a:t>
            </a:r>
            <a:r>
              <a:rPr lang="uk-UA" dirty="0"/>
              <a:t>корекційна</a:t>
            </a:r>
            <a:r>
              <a:rPr lang="ru-RU" dirty="0"/>
              <a:t> робота з </a:t>
            </a:r>
            <a:r>
              <a:rPr lang="ru-RU" dirty="0" err="1"/>
              <a:t>онкохворими</a:t>
            </a:r>
            <a:r>
              <a:rPr lang="ru-RU" dirty="0"/>
              <a:t> </a:t>
            </a:r>
            <a:r>
              <a:rPr lang="ru-RU" dirty="0" err="1"/>
              <a:t>дітьми</a:t>
            </a:r>
            <a:r>
              <a:rPr lang="ru-RU" dirty="0"/>
              <a:t>, </a:t>
            </a:r>
            <a:r>
              <a:rPr lang="ru-RU" dirty="0" err="1"/>
              <a:t>із</a:t>
            </a:r>
            <a:r>
              <a:rPr lang="ru-RU" dirty="0"/>
              <a:t> </a:t>
            </a:r>
            <a:r>
              <a:rPr lang="ru-RU" dirty="0" err="1"/>
              <a:t>застосуванням</a:t>
            </a:r>
            <a:r>
              <a:rPr lang="ru-RU" dirty="0"/>
              <a:t> методу </a:t>
            </a:r>
            <a:r>
              <a:rPr lang="ru-RU" dirty="0" err="1"/>
              <a:t>артотерапії</a:t>
            </a:r>
            <a:r>
              <a:rPr lang="ru-RU" dirty="0"/>
              <a:t>, з метою </a:t>
            </a:r>
            <a:r>
              <a:rPr lang="ru-RU" dirty="0" err="1"/>
              <a:t>корекції</a:t>
            </a:r>
            <a:r>
              <a:rPr lang="ru-RU" dirty="0"/>
              <a:t> </a:t>
            </a:r>
            <a:r>
              <a:rPr lang="ru-RU" dirty="0" err="1"/>
              <a:t>психологічного</a:t>
            </a:r>
            <a:r>
              <a:rPr lang="ru-RU" dirty="0"/>
              <a:t> стану </a:t>
            </a:r>
            <a:r>
              <a:rPr lang="ru-RU" dirty="0" err="1"/>
              <a:t>означеної</a:t>
            </a:r>
            <a:r>
              <a:rPr lang="ru-RU" dirty="0"/>
              <a:t> </a:t>
            </a:r>
            <a:r>
              <a:rPr lang="ru-RU" dirty="0" err="1"/>
              <a:t>категорії</a:t>
            </a:r>
            <a:r>
              <a:rPr lang="ru-RU" dirty="0"/>
              <a:t> </a:t>
            </a:r>
            <a:r>
              <a:rPr lang="ru-RU" dirty="0" err="1"/>
              <a:t>дітей</a:t>
            </a:r>
            <a:r>
              <a:rPr lang="ru-RU" dirty="0"/>
              <a:t>»; </a:t>
            </a:r>
          </a:p>
          <a:p>
            <a:r>
              <a:rPr lang="ru-RU" dirty="0"/>
              <a:t>д) не </a:t>
            </a:r>
            <a:r>
              <a:rPr lang="ru-RU" dirty="0" err="1"/>
              <a:t>можна</a:t>
            </a:r>
            <a:r>
              <a:rPr lang="ru-RU" dirty="0"/>
              <a:t> в </a:t>
            </a:r>
            <a:r>
              <a:rPr lang="ru-RU" dirty="0" err="1"/>
              <a:t>рубриці</a:t>
            </a:r>
            <a:r>
              <a:rPr lang="ru-RU" dirty="0"/>
              <a:t> «</a:t>
            </a:r>
            <a:r>
              <a:rPr lang="ru-RU" dirty="0" err="1"/>
              <a:t>наукова</a:t>
            </a:r>
            <a:r>
              <a:rPr lang="ru-RU" dirty="0"/>
              <a:t> новизна» </a:t>
            </a:r>
            <a:r>
              <a:rPr lang="ru-RU" dirty="0" err="1"/>
              <a:t>декларувати</a:t>
            </a:r>
            <a:r>
              <a:rPr lang="ru-RU" dirty="0"/>
              <a:t> </a:t>
            </a:r>
            <a:r>
              <a:rPr lang="ru-RU" dirty="0" err="1"/>
              <a:t>використання</a:t>
            </a:r>
            <a:r>
              <a:rPr lang="ru-RU" dirty="0"/>
              <a:t> </a:t>
            </a:r>
            <a:r>
              <a:rPr lang="ru-RU" dirty="0" err="1"/>
              <a:t>останніх</a:t>
            </a:r>
            <a:r>
              <a:rPr lang="ru-RU" dirty="0"/>
              <a:t> </a:t>
            </a:r>
            <a:r>
              <a:rPr lang="ru-RU" dirty="0" err="1"/>
              <a:t>досягнень</a:t>
            </a:r>
            <a:r>
              <a:rPr lang="ru-RU" dirty="0"/>
              <a:t> </a:t>
            </a:r>
            <a:r>
              <a:rPr lang="ru-RU" dirty="0" err="1"/>
              <a:t>якогось</a:t>
            </a:r>
            <a:r>
              <a:rPr lang="ru-RU" dirty="0"/>
              <a:t> </a:t>
            </a:r>
            <a:r>
              <a:rPr lang="ru-RU" dirty="0" err="1"/>
              <a:t>напряму</a:t>
            </a:r>
            <a:r>
              <a:rPr lang="ru-RU" dirty="0"/>
              <a:t> </a:t>
            </a:r>
            <a:r>
              <a:rPr lang="uk-UA" dirty="0"/>
              <a:t>корекційної педагогіки</a:t>
            </a:r>
            <a:r>
              <a:rPr lang="ru-RU" dirty="0"/>
              <a:t>, тому </a:t>
            </a:r>
            <a:r>
              <a:rPr lang="ru-RU" dirty="0" err="1"/>
              <a:t>що</a:t>
            </a:r>
            <a:r>
              <a:rPr lang="ru-RU" dirty="0"/>
              <a:t> до </a:t>
            </a:r>
            <a:r>
              <a:rPr lang="ru-RU" dirty="0" err="1"/>
              <a:t>новизни</a:t>
            </a:r>
            <a:r>
              <a:rPr lang="ru-RU" dirty="0"/>
              <a:t> належать </a:t>
            </a:r>
            <a:r>
              <a:rPr lang="ru-RU" dirty="0" err="1"/>
              <a:t>теоретичні</a:t>
            </a:r>
            <a:r>
              <a:rPr lang="ru-RU" dirty="0"/>
              <a:t> </a:t>
            </a:r>
            <a:r>
              <a:rPr lang="ru-RU" dirty="0" err="1"/>
              <a:t>результати</a:t>
            </a:r>
            <a:r>
              <a:rPr lang="ru-RU" dirty="0"/>
              <a:t> </a:t>
            </a:r>
            <a:r>
              <a:rPr lang="ru-RU" dirty="0" err="1"/>
              <a:t>дослідження</a:t>
            </a:r>
            <a:r>
              <a:rPr lang="ru-RU" dirty="0"/>
              <a:t>, а не </a:t>
            </a:r>
            <a:r>
              <a:rPr lang="ru-RU" dirty="0" err="1"/>
              <a:t>практичний</a:t>
            </a:r>
            <a:r>
              <a:rPr lang="ru-RU" dirty="0"/>
              <a:t> </a:t>
            </a:r>
            <a:r>
              <a:rPr lang="ru-RU" dirty="0" err="1"/>
              <a:t>досвід</a:t>
            </a:r>
            <a:r>
              <a:rPr lang="ru-RU" dirty="0"/>
              <a:t>; </a:t>
            </a:r>
          </a:p>
          <a:p>
            <a:r>
              <a:rPr lang="ru-RU" dirty="0"/>
              <a:t>е) не </a:t>
            </a:r>
            <a:r>
              <a:rPr lang="ru-RU" dirty="0" err="1"/>
              <a:t>переконливо</a:t>
            </a:r>
            <a:r>
              <a:rPr lang="ru-RU" dirty="0"/>
              <a:t> </a:t>
            </a:r>
            <a:r>
              <a:rPr lang="ru-RU" dirty="0" err="1"/>
              <a:t>звучить</a:t>
            </a:r>
            <a:r>
              <a:rPr lang="ru-RU" dirty="0"/>
              <a:t> </a:t>
            </a:r>
            <a:r>
              <a:rPr lang="ru-RU" dirty="0" err="1"/>
              <a:t>таке</a:t>
            </a:r>
            <a:r>
              <a:rPr lang="ru-RU" dirty="0"/>
              <a:t> </a:t>
            </a:r>
            <a:r>
              <a:rPr lang="ru-RU" dirty="0" err="1"/>
              <a:t>формулювання</a:t>
            </a:r>
            <a:r>
              <a:rPr lang="ru-RU" dirty="0"/>
              <a:t> </a:t>
            </a:r>
            <a:r>
              <a:rPr lang="ru-RU" dirty="0" err="1"/>
              <a:t>наукової</a:t>
            </a:r>
            <a:r>
              <a:rPr lang="ru-RU" dirty="0"/>
              <a:t> </a:t>
            </a:r>
            <a:r>
              <a:rPr lang="ru-RU" dirty="0" err="1"/>
              <a:t>новизни</a:t>
            </a:r>
            <a:r>
              <a:rPr lang="ru-RU" dirty="0"/>
              <a:t>: «</a:t>
            </a:r>
            <a:r>
              <a:rPr lang="ru-RU" dirty="0" err="1"/>
              <a:t>Визначено</a:t>
            </a:r>
            <a:r>
              <a:rPr lang="ru-RU" dirty="0"/>
              <a:t> </a:t>
            </a:r>
            <a:r>
              <a:rPr lang="ru-RU" dirty="0" err="1"/>
              <a:t>рівні</a:t>
            </a:r>
            <a:r>
              <a:rPr lang="ru-RU" dirty="0"/>
              <a:t> </a:t>
            </a:r>
            <a:r>
              <a:rPr lang="ru-RU" dirty="0" err="1"/>
              <a:t>дезадаптації</a:t>
            </a:r>
            <a:r>
              <a:rPr lang="ru-RU" dirty="0"/>
              <a:t> </a:t>
            </a:r>
            <a:r>
              <a:rPr lang="ru-RU" dirty="0" err="1"/>
              <a:t>випускників</a:t>
            </a:r>
            <a:r>
              <a:rPr lang="ru-RU" dirty="0"/>
              <a:t> </a:t>
            </a:r>
            <a:r>
              <a:rPr lang="ru-RU" dirty="0" err="1"/>
              <a:t>інтернатних</a:t>
            </a:r>
            <a:r>
              <a:rPr lang="ru-RU" dirty="0"/>
              <a:t> </a:t>
            </a:r>
            <a:r>
              <a:rPr lang="ru-RU" dirty="0" err="1"/>
              <a:t>установ</a:t>
            </a:r>
            <a:r>
              <a:rPr lang="ru-RU" dirty="0"/>
              <a:t> та </a:t>
            </a:r>
            <a:r>
              <a:rPr lang="ru-RU" dirty="0" err="1"/>
              <a:t>загальноосвітніх</a:t>
            </a:r>
            <a:r>
              <a:rPr lang="ru-RU" dirty="0"/>
              <a:t> </a:t>
            </a:r>
            <a:r>
              <a:rPr lang="ru-RU" dirty="0" err="1"/>
              <a:t>шкіл</a:t>
            </a:r>
            <a:r>
              <a:rPr lang="uk-UA" dirty="0"/>
              <a:t>».</a:t>
            </a:r>
            <a:r>
              <a:rPr lang="ru-RU" dirty="0"/>
              <a:t> </a:t>
            </a:r>
            <a:r>
              <a:rPr lang="ru-RU" dirty="0" err="1"/>
              <a:t>Ця</a:t>
            </a:r>
            <a:r>
              <a:rPr lang="ru-RU" dirty="0"/>
              <a:t> фраза не </a:t>
            </a:r>
            <a:r>
              <a:rPr lang="ru-RU" dirty="0" err="1"/>
              <a:t>може</a:t>
            </a:r>
            <a:r>
              <a:rPr lang="ru-RU" dirty="0"/>
              <a:t> </a:t>
            </a:r>
            <a:r>
              <a:rPr lang="ru-RU" dirty="0" err="1"/>
              <a:t>претендувати</a:t>
            </a:r>
            <a:r>
              <a:rPr lang="ru-RU" dirty="0"/>
              <a:t> на </a:t>
            </a:r>
            <a:r>
              <a:rPr lang="ru-RU" dirty="0" err="1"/>
              <a:t>наукову</a:t>
            </a:r>
            <a:r>
              <a:rPr lang="ru-RU" dirty="0"/>
              <a:t> новизну, тому </a:t>
            </a:r>
            <a:r>
              <a:rPr lang="ru-RU" dirty="0" err="1"/>
              <a:t>що</a:t>
            </a:r>
            <a:r>
              <a:rPr lang="ru-RU" dirty="0"/>
              <a:t> вона </a:t>
            </a:r>
            <a:r>
              <a:rPr lang="ru-RU" dirty="0" err="1"/>
              <a:t>лише</a:t>
            </a:r>
            <a:r>
              <a:rPr lang="ru-RU" dirty="0"/>
              <a:t> </a:t>
            </a:r>
            <a:r>
              <a:rPr lang="ru-RU" dirty="0" err="1"/>
              <a:t>несе</a:t>
            </a:r>
            <a:r>
              <a:rPr lang="ru-RU" dirty="0"/>
              <a:t> </a:t>
            </a:r>
            <a:r>
              <a:rPr lang="ru-RU" dirty="0" err="1"/>
              <a:t>інформацію</a:t>
            </a:r>
            <a:r>
              <a:rPr lang="ru-RU" dirty="0"/>
              <a:t> про </a:t>
            </a:r>
            <a:r>
              <a:rPr lang="ru-RU" dirty="0" err="1"/>
              <a:t>виконання</a:t>
            </a:r>
            <a:r>
              <a:rPr lang="ru-RU" dirty="0"/>
              <a:t> одного </a:t>
            </a:r>
            <a:r>
              <a:rPr lang="ru-RU" dirty="0" err="1"/>
              <a:t>із</a:t>
            </a:r>
            <a:r>
              <a:rPr lang="ru-RU" dirty="0"/>
              <a:t> </a:t>
            </a:r>
            <a:r>
              <a:rPr lang="ru-RU" dirty="0" err="1"/>
              <a:t>поставлених</a:t>
            </a:r>
            <a:r>
              <a:rPr lang="ru-RU" dirty="0"/>
              <a:t> </a:t>
            </a:r>
            <a:r>
              <a:rPr lang="ru-RU" dirty="0" err="1"/>
              <a:t>завдань</a:t>
            </a:r>
            <a:r>
              <a:rPr lang="ru-RU" dirty="0"/>
              <a:t> </a:t>
            </a:r>
            <a:r>
              <a:rPr lang="ru-RU" dirty="0" err="1"/>
              <a:t>дослідження</a:t>
            </a:r>
            <a:r>
              <a:rPr lang="ru-RU" dirty="0"/>
              <a:t>; </a:t>
            </a:r>
          </a:p>
          <a:p>
            <a:endParaRPr lang="ru-RU" dirty="0"/>
          </a:p>
        </p:txBody>
      </p:sp>
    </p:spTree>
    <p:extLst>
      <p:ext uri="{BB962C8B-B14F-4D97-AF65-F5344CB8AC3E}">
        <p14:creationId xmlns:p14="http://schemas.microsoft.com/office/powerpoint/2010/main" val="937556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5. </a:t>
            </a:r>
            <a:r>
              <a:rPr lang="ru-RU" b="1" dirty="0" err="1"/>
              <a:t>Наукова</a:t>
            </a:r>
            <a:r>
              <a:rPr lang="ru-RU" b="1" dirty="0"/>
              <a:t> новизна</a:t>
            </a:r>
            <a:r>
              <a:rPr lang="ru-RU" dirty="0"/>
              <a:t> </a:t>
            </a:r>
            <a:r>
              <a:rPr lang="ru-RU" b="1" dirty="0"/>
              <a:t>(</a:t>
            </a:r>
            <a:r>
              <a:rPr lang="ru-RU" b="1" dirty="0" err="1"/>
              <a:t>помилки</a:t>
            </a:r>
            <a:r>
              <a:rPr lang="ru-RU" b="1" dirty="0"/>
              <a:t>)</a:t>
            </a:r>
            <a:endParaRPr lang="ru-RU" dirty="0"/>
          </a:p>
        </p:txBody>
      </p:sp>
      <p:sp>
        <p:nvSpPr>
          <p:cNvPr id="3" name="Объект 2"/>
          <p:cNvSpPr>
            <a:spLocks noGrp="1"/>
          </p:cNvSpPr>
          <p:nvPr>
            <p:ph idx="1"/>
          </p:nvPr>
        </p:nvSpPr>
        <p:spPr/>
        <p:txBody>
          <a:bodyPr>
            <a:normAutofit fontScale="92500" lnSpcReduction="10000"/>
          </a:bodyPr>
          <a:lstStyle/>
          <a:p>
            <a:r>
              <a:rPr lang="ru-RU" dirty="0"/>
              <a:t>ж) </a:t>
            </a:r>
            <a:r>
              <a:rPr lang="ru-RU" dirty="0" err="1"/>
              <a:t>непоодинокі</a:t>
            </a:r>
            <a:r>
              <a:rPr lang="ru-RU" dirty="0"/>
              <a:t> </a:t>
            </a:r>
            <a:r>
              <a:rPr lang="ru-RU" dirty="0" err="1"/>
              <a:t>випадки</a:t>
            </a:r>
            <a:r>
              <a:rPr lang="ru-RU" dirty="0"/>
              <a:t>, коли автор не</a:t>
            </a:r>
            <a:r>
              <a:rPr lang="uk-UA" dirty="0" err="1"/>
              <a:t>правиль</a:t>
            </a:r>
            <a:r>
              <a:rPr lang="ru-RU" dirty="0"/>
              <a:t>но </a:t>
            </a:r>
            <a:r>
              <a:rPr lang="ru-RU" dirty="0" err="1"/>
              <a:t>формулює</a:t>
            </a:r>
            <a:r>
              <a:rPr lang="ru-RU" dirty="0"/>
              <a:t> думку, </a:t>
            </a:r>
            <a:r>
              <a:rPr lang="ru-RU" dirty="0" err="1"/>
              <a:t>що</a:t>
            </a:r>
            <a:r>
              <a:rPr lang="ru-RU" dirty="0"/>
              <a:t> не </a:t>
            </a:r>
            <a:r>
              <a:rPr lang="ru-RU" dirty="0" err="1"/>
              <a:t>дає</a:t>
            </a:r>
            <a:r>
              <a:rPr lang="ru-RU" dirty="0"/>
              <a:t> </a:t>
            </a:r>
            <a:r>
              <a:rPr lang="ru-RU" dirty="0" err="1"/>
              <a:t>можливість</a:t>
            </a:r>
            <a:r>
              <a:rPr lang="ru-RU" dirty="0"/>
              <a:t> </a:t>
            </a:r>
            <a:r>
              <a:rPr lang="ru-RU" dirty="0" err="1"/>
              <a:t>використати</a:t>
            </a:r>
            <a:r>
              <a:rPr lang="ru-RU" dirty="0"/>
              <a:t> </a:t>
            </a:r>
            <a:r>
              <a:rPr lang="ru-RU" dirty="0" err="1"/>
              <a:t>її</a:t>
            </a:r>
            <a:r>
              <a:rPr lang="ru-RU" dirty="0"/>
              <a:t> як </a:t>
            </a:r>
            <a:r>
              <a:rPr lang="ru-RU" dirty="0" err="1"/>
              <a:t>наукову</a:t>
            </a:r>
            <a:r>
              <a:rPr lang="ru-RU" dirty="0"/>
              <a:t> новизну, </a:t>
            </a:r>
            <a:r>
              <a:rPr lang="ru-RU" dirty="0" err="1"/>
              <a:t>наприклад</a:t>
            </a:r>
            <a:r>
              <a:rPr lang="ru-RU" dirty="0"/>
              <a:t>: «</a:t>
            </a:r>
            <a:r>
              <a:rPr lang="ru-RU" dirty="0" err="1"/>
              <a:t>Вперше</a:t>
            </a:r>
            <a:r>
              <a:rPr lang="ru-RU" dirty="0"/>
              <a:t> </a:t>
            </a:r>
            <a:r>
              <a:rPr lang="ru-RU" dirty="0" err="1"/>
              <a:t>запропонована</a:t>
            </a:r>
            <a:r>
              <a:rPr lang="ru-RU" dirty="0"/>
              <a:t> </a:t>
            </a:r>
            <a:r>
              <a:rPr lang="ru-RU" dirty="0" err="1"/>
              <a:t>програма</a:t>
            </a:r>
            <a:r>
              <a:rPr lang="ru-RU" dirty="0"/>
              <a:t> з </a:t>
            </a:r>
            <a:r>
              <a:rPr lang="ru-RU" dirty="0" err="1"/>
              <a:t>формування</a:t>
            </a:r>
            <a:r>
              <a:rPr lang="ru-RU" dirty="0"/>
              <a:t> </a:t>
            </a:r>
            <a:r>
              <a:rPr lang="ru-RU" dirty="0" err="1"/>
              <a:t>позитивних</a:t>
            </a:r>
            <a:r>
              <a:rPr lang="ru-RU" dirty="0"/>
              <a:t> </a:t>
            </a:r>
            <a:r>
              <a:rPr lang="ru-RU" dirty="0" err="1"/>
              <a:t>емоцій</a:t>
            </a:r>
            <a:r>
              <a:rPr lang="ru-RU" dirty="0"/>
              <a:t> у </a:t>
            </a:r>
            <a:r>
              <a:rPr lang="ru-RU" dirty="0" err="1"/>
              <a:t>дітей</a:t>
            </a:r>
            <a:r>
              <a:rPr lang="ru-RU" dirty="0"/>
              <a:t> </a:t>
            </a:r>
            <a:r>
              <a:rPr lang="ru-RU" dirty="0" err="1"/>
              <a:t>молодшого</a:t>
            </a:r>
            <a:r>
              <a:rPr lang="ru-RU" dirty="0"/>
              <a:t> </a:t>
            </a:r>
            <a:r>
              <a:rPr lang="ru-RU" dirty="0" err="1"/>
              <a:t>шкільного</a:t>
            </a:r>
            <a:r>
              <a:rPr lang="ru-RU" dirty="0"/>
              <a:t> </a:t>
            </a:r>
            <a:r>
              <a:rPr lang="ru-RU" dirty="0" err="1"/>
              <a:t>віку</a:t>
            </a:r>
            <a:r>
              <a:rPr lang="ru-RU" dirty="0"/>
              <a:t> </a:t>
            </a:r>
            <a:r>
              <a:rPr lang="ru-RU" dirty="0" err="1"/>
              <a:t>із</a:t>
            </a:r>
            <a:r>
              <a:rPr lang="ru-RU" dirty="0"/>
              <a:t> </a:t>
            </a:r>
            <a:r>
              <a:rPr lang="ru-RU" dirty="0" err="1"/>
              <a:t>затримкою</a:t>
            </a:r>
            <a:r>
              <a:rPr lang="ru-RU" dirty="0"/>
              <a:t> </a:t>
            </a:r>
            <a:r>
              <a:rPr lang="ru-RU" dirty="0" err="1"/>
              <a:t>психічного</a:t>
            </a:r>
            <a:r>
              <a:rPr lang="ru-RU" dirty="0"/>
              <a:t> </a:t>
            </a:r>
            <a:r>
              <a:rPr lang="ru-RU" dirty="0" err="1"/>
              <a:t>розвитку</a:t>
            </a:r>
            <a:r>
              <a:rPr lang="ru-RU" dirty="0"/>
              <a:t>». </a:t>
            </a:r>
            <a:r>
              <a:rPr lang="ru-RU" dirty="0" err="1"/>
              <a:t>Ця</a:t>
            </a:r>
            <a:r>
              <a:rPr lang="ru-RU" dirty="0"/>
              <a:t> фраза </a:t>
            </a:r>
            <a:r>
              <a:rPr lang="ru-RU" dirty="0" err="1"/>
              <a:t>може</a:t>
            </a:r>
            <a:r>
              <a:rPr lang="ru-RU" dirty="0"/>
              <a:t> бути представлена й у </a:t>
            </a:r>
            <a:r>
              <a:rPr lang="ru-RU" dirty="0" err="1"/>
              <a:t>рубриці</a:t>
            </a:r>
            <a:r>
              <a:rPr lang="ru-RU" dirty="0"/>
              <a:t> </a:t>
            </a:r>
            <a:r>
              <a:rPr lang="ru-RU" dirty="0" err="1"/>
              <a:t>наукової</a:t>
            </a:r>
            <a:r>
              <a:rPr lang="ru-RU" dirty="0"/>
              <a:t> </a:t>
            </a:r>
            <a:r>
              <a:rPr lang="ru-RU" dirty="0" err="1"/>
              <a:t>новизни</a:t>
            </a:r>
            <a:r>
              <a:rPr lang="ru-RU" dirty="0"/>
              <a:t> при </a:t>
            </a:r>
            <a:r>
              <a:rPr lang="ru-RU" dirty="0" err="1"/>
              <a:t>її</a:t>
            </a:r>
            <a:r>
              <a:rPr lang="ru-RU" dirty="0"/>
              <a:t> </a:t>
            </a:r>
            <a:r>
              <a:rPr lang="ru-RU" dirty="0" err="1"/>
              <a:t>трансформації</a:t>
            </a:r>
            <a:r>
              <a:rPr lang="ru-RU" dirty="0"/>
              <a:t> в такому </a:t>
            </a:r>
            <a:r>
              <a:rPr lang="ru-RU" dirty="0" err="1"/>
              <a:t>вигляді</a:t>
            </a:r>
            <a:r>
              <a:rPr lang="ru-RU" dirty="0"/>
              <a:t>: «</a:t>
            </a:r>
            <a:r>
              <a:rPr lang="ru-RU" dirty="0" err="1"/>
              <a:t>Вперше</a:t>
            </a:r>
            <a:r>
              <a:rPr lang="ru-RU" dirty="0"/>
              <a:t> </a:t>
            </a:r>
            <a:r>
              <a:rPr lang="ru-RU" dirty="0" err="1"/>
              <a:t>науково</a:t>
            </a:r>
            <a:r>
              <a:rPr lang="ru-RU" dirty="0"/>
              <a:t> </a:t>
            </a:r>
            <a:r>
              <a:rPr lang="ru-RU" dirty="0" err="1"/>
              <a:t>обґрунтована</a:t>
            </a:r>
            <a:r>
              <a:rPr lang="ru-RU" dirty="0"/>
              <a:t> </a:t>
            </a:r>
            <a:r>
              <a:rPr lang="ru-RU" dirty="0" err="1"/>
              <a:t>програма</a:t>
            </a:r>
            <a:r>
              <a:rPr lang="ru-RU" dirty="0"/>
              <a:t> з </a:t>
            </a:r>
            <a:r>
              <a:rPr lang="ru-RU" dirty="0" err="1"/>
              <a:t>формування</a:t>
            </a:r>
            <a:r>
              <a:rPr lang="ru-RU" dirty="0"/>
              <a:t> </a:t>
            </a:r>
            <a:r>
              <a:rPr lang="ru-RU" dirty="0" err="1"/>
              <a:t>позитивних</a:t>
            </a:r>
            <a:r>
              <a:rPr lang="ru-RU" dirty="0"/>
              <a:t> </a:t>
            </a:r>
            <a:r>
              <a:rPr lang="ru-RU" dirty="0" err="1"/>
              <a:t>емоцій</a:t>
            </a:r>
            <a:r>
              <a:rPr lang="ru-RU" dirty="0"/>
              <a:t> у </a:t>
            </a:r>
            <a:r>
              <a:rPr lang="ru-RU" dirty="0" err="1"/>
              <a:t>дітей</a:t>
            </a:r>
            <a:r>
              <a:rPr lang="ru-RU" dirty="0"/>
              <a:t> </a:t>
            </a:r>
            <a:r>
              <a:rPr lang="ru-RU" dirty="0" err="1"/>
              <a:t>молодшого</a:t>
            </a:r>
            <a:r>
              <a:rPr lang="ru-RU" dirty="0"/>
              <a:t> </a:t>
            </a:r>
            <a:r>
              <a:rPr lang="ru-RU" dirty="0" err="1"/>
              <a:t>шкільного</a:t>
            </a:r>
            <a:r>
              <a:rPr lang="ru-RU" dirty="0"/>
              <a:t> </a:t>
            </a:r>
            <a:r>
              <a:rPr lang="ru-RU" dirty="0" err="1"/>
              <a:t>віку</a:t>
            </a:r>
            <a:r>
              <a:rPr lang="ru-RU" dirty="0"/>
              <a:t> </a:t>
            </a:r>
            <a:r>
              <a:rPr lang="ru-RU" dirty="0" err="1"/>
              <a:t>із</a:t>
            </a:r>
            <a:r>
              <a:rPr lang="ru-RU" dirty="0"/>
              <a:t> </a:t>
            </a:r>
            <a:r>
              <a:rPr lang="ru-RU" dirty="0" err="1"/>
              <a:t>затримкою</a:t>
            </a:r>
            <a:r>
              <a:rPr lang="ru-RU" dirty="0"/>
              <a:t> </a:t>
            </a:r>
            <a:r>
              <a:rPr lang="ru-RU" dirty="0" err="1"/>
              <a:t>психічного</a:t>
            </a:r>
            <a:r>
              <a:rPr lang="ru-RU" dirty="0"/>
              <a:t> </a:t>
            </a:r>
            <a:r>
              <a:rPr lang="ru-RU" dirty="0" err="1"/>
              <a:t>розвитку</a:t>
            </a:r>
            <a:r>
              <a:rPr lang="ru-RU" dirty="0"/>
              <a:t>»; </a:t>
            </a:r>
          </a:p>
          <a:p>
            <a:r>
              <a:rPr lang="ru-RU" dirty="0"/>
              <a:t>з) причиною </a:t>
            </a:r>
            <a:r>
              <a:rPr lang="ru-RU" dirty="0" err="1"/>
              <a:t>багатьох</a:t>
            </a:r>
            <a:r>
              <a:rPr lang="ru-RU" dirty="0"/>
              <a:t> </a:t>
            </a:r>
            <a:r>
              <a:rPr lang="ru-RU" dirty="0" err="1"/>
              <a:t>помилок</a:t>
            </a:r>
            <a:r>
              <a:rPr lang="ru-RU" dirty="0"/>
              <a:t> є те, </a:t>
            </a:r>
            <a:r>
              <a:rPr lang="ru-RU" dirty="0" err="1"/>
              <a:t>що</a:t>
            </a:r>
            <a:r>
              <a:rPr lang="ru-RU" dirty="0"/>
              <a:t> до </a:t>
            </a:r>
            <a:r>
              <a:rPr lang="ru-RU" dirty="0" err="1"/>
              <a:t>цієї</a:t>
            </a:r>
            <a:r>
              <a:rPr lang="ru-RU" dirty="0"/>
              <a:t> рубрики часто </a:t>
            </a:r>
            <a:r>
              <a:rPr lang="ru-RU" dirty="0" err="1"/>
              <a:t>включають</a:t>
            </a:r>
            <a:r>
              <a:rPr lang="ru-RU" dirty="0"/>
              <a:t> </a:t>
            </a:r>
            <a:r>
              <a:rPr lang="ru-RU" dirty="0" err="1"/>
              <a:t>пункти</a:t>
            </a:r>
            <a:r>
              <a:rPr lang="ru-RU" dirty="0"/>
              <a:t>, </a:t>
            </a:r>
            <a:r>
              <a:rPr lang="ru-RU" dirty="0" err="1"/>
              <a:t>які</a:t>
            </a:r>
            <a:r>
              <a:rPr lang="ru-RU" dirty="0"/>
              <a:t> належать до рубрики «</a:t>
            </a:r>
            <a:r>
              <a:rPr lang="ru-RU" dirty="0" err="1"/>
              <a:t>Практичне</a:t>
            </a:r>
            <a:r>
              <a:rPr lang="ru-RU" dirty="0"/>
              <a:t> </a:t>
            </a:r>
            <a:r>
              <a:rPr lang="ru-RU" dirty="0" err="1"/>
              <a:t>значення</a:t>
            </a:r>
            <a:r>
              <a:rPr lang="ru-RU" dirty="0"/>
              <a:t> </a:t>
            </a:r>
            <a:r>
              <a:rPr lang="ru-RU" dirty="0" err="1"/>
              <a:t>одержаних</a:t>
            </a:r>
            <a:r>
              <a:rPr lang="ru-RU" dirty="0"/>
              <a:t> </a:t>
            </a:r>
            <a:r>
              <a:rPr lang="ru-RU" dirty="0" err="1"/>
              <a:t>результатів</a:t>
            </a:r>
            <a:r>
              <a:rPr lang="ru-RU" dirty="0"/>
              <a:t>», </a:t>
            </a:r>
            <a:r>
              <a:rPr lang="ru-RU" dirty="0" err="1"/>
              <a:t>наприклад</a:t>
            </a:r>
            <a:r>
              <a:rPr lang="ru-RU" dirty="0"/>
              <a:t>: «</a:t>
            </a:r>
            <a:r>
              <a:rPr lang="ru-RU" dirty="0" err="1"/>
              <a:t>Розроблений</a:t>
            </a:r>
            <a:r>
              <a:rPr lang="ru-RU" dirty="0"/>
              <a:t> метод </a:t>
            </a:r>
            <a:r>
              <a:rPr lang="ru-RU" dirty="0" err="1"/>
              <a:t>визначення</a:t>
            </a:r>
            <a:r>
              <a:rPr lang="ru-RU" dirty="0"/>
              <a:t> </a:t>
            </a:r>
            <a:r>
              <a:rPr lang="ru-RU" dirty="0" err="1"/>
              <a:t>рівня</a:t>
            </a:r>
            <a:r>
              <a:rPr lang="ru-RU" dirty="0"/>
              <a:t> </a:t>
            </a:r>
            <a:r>
              <a:rPr lang="ru-RU" dirty="0" err="1"/>
              <a:t>профілактичної</a:t>
            </a:r>
            <a:r>
              <a:rPr lang="ru-RU" dirty="0"/>
              <a:t> </a:t>
            </a:r>
            <a:r>
              <a:rPr lang="ru-RU" dirty="0" err="1"/>
              <a:t>роботи</a:t>
            </a:r>
            <a:r>
              <a:rPr lang="ru-RU" dirty="0"/>
              <a:t> з </a:t>
            </a:r>
            <a:r>
              <a:rPr lang="uk-UA" dirty="0"/>
              <a:t>дітьми з РАС</a:t>
            </a:r>
            <a:r>
              <a:rPr lang="ru-RU" dirty="0"/>
              <a:t> </a:t>
            </a:r>
            <a:r>
              <a:rPr lang="ru-RU" dirty="0" err="1"/>
              <a:t>дозволяє</a:t>
            </a:r>
            <a:r>
              <a:rPr lang="ru-RU" dirty="0"/>
              <a:t> провести </a:t>
            </a:r>
            <a:r>
              <a:rPr lang="ru-RU" dirty="0" err="1"/>
              <a:t>глибокий</a:t>
            </a:r>
            <a:r>
              <a:rPr lang="ru-RU" dirty="0"/>
              <a:t> </a:t>
            </a:r>
            <a:r>
              <a:rPr lang="ru-RU" dirty="0" err="1"/>
              <a:t>аналіз</a:t>
            </a:r>
            <a:r>
              <a:rPr lang="ru-RU" dirty="0"/>
              <a:t> </a:t>
            </a:r>
            <a:r>
              <a:rPr lang="ru-RU" dirty="0" err="1"/>
              <a:t>якісних</a:t>
            </a:r>
            <a:r>
              <a:rPr lang="ru-RU" dirty="0"/>
              <a:t> і </a:t>
            </a:r>
            <a:r>
              <a:rPr lang="ru-RU" dirty="0" err="1"/>
              <a:t>кількісних</a:t>
            </a:r>
            <a:r>
              <a:rPr lang="ru-RU" dirty="0"/>
              <a:t> </a:t>
            </a:r>
            <a:r>
              <a:rPr lang="ru-RU" dirty="0" err="1"/>
              <a:t>показників</a:t>
            </a:r>
            <a:r>
              <a:rPr lang="ru-RU" dirty="0"/>
              <a:t> </a:t>
            </a:r>
            <a:r>
              <a:rPr lang="ru-RU" dirty="0" err="1"/>
              <a:t>роботи</a:t>
            </a:r>
            <a:r>
              <a:rPr lang="ru-RU" dirty="0"/>
              <a:t> </a:t>
            </a:r>
            <a:r>
              <a:rPr lang="uk-UA" dirty="0" err="1"/>
              <a:t>інклюзивно</a:t>
            </a:r>
            <a:r>
              <a:rPr lang="uk-UA" dirty="0"/>
              <a:t>-ресурсних центрів</a:t>
            </a:r>
            <a:r>
              <a:rPr lang="ru-RU" dirty="0"/>
              <a:t>»</a:t>
            </a:r>
            <a:r>
              <a:rPr lang="uk-UA" dirty="0"/>
              <a:t>.</a:t>
            </a:r>
            <a:endParaRPr lang="ru-RU" dirty="0"/>
          </a:p>
          <a:p>
            <a:endParaRPr lang="ru-RU" dirty="0"/>
          </a:p>
        </p:txBody>
      </p:sp>
    </p:spTree>
    <p:extLst>
      <p:ext uri="{BB962C8B-B14F-4D97-AF65-F5344CB8AC3E}">
        <p14:creationId xmlns:p14="http://schemas.microsoft.com/office/powerpoint/2010/main" val="2899933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5. </a:t>
            </a:r>
            <a:r>
              <a:rPr lang="ru-RU" b="1" dirty="0" err="1"/>
              <a:t>Наукова</a:t>
            </a:r>
            <a:r>
              <a:rPr lang="ru-RU" b="1" dirty="0"/>
              <a:t> новизна</a:t>
            </a:r>
            <a:endParaRPr lang="ru-RU" dirty="0"/>
          </a:p>
        </p:txBody>
      </p:sp>
      <p:sp>
        <p:nvSpPr>
          <p:cNvPr id="3" name="Объект 2"/>
          <p:cNvSpPr>
            <a:spLocks noGrp="1"/>
          </p:cNvSpPr>
          <p:nvPr>
            <p:ph idx="1"/>
          </p:nvPr>
        </p:nvSpPr>
        <p:spPr>
          <a:xfrm>
            <a:off x="1103312" y="1459346"/>
            <a:ext cx="8946541" cy="4789054"/>
          </a:xfrm>
        </p:spPr>
        <p:txBody>
          <a:bodyPr>
            <a:normAutofit lnSpcReduction="10000"/>
          </a:bodyPr>
          <a:lstStyle/>
          <a:p>
            <a:r>
              <a:rPr lang="uk-UA" dirty="0"/>
              <a:t>Формулювання:</a:t>
            </a:r>
          </a:p>
          <a:p>
            <a:pPr lvl="2">
              <a:buBlip>
                <a:blip r:embed="rId2"/>
              </a:buBlip>
            </a:pPr>
            <a:r>
              <a:rPr lang="uk-UA" dirty="0"/>
              <a:t>«Вперше встановлено можливість визначення...», </a:t>
            </a:r>
          </a:p>
          <a:p>
            <a:pPr lvl="2">
              <a:buBlip>
                <a:blip r:embed="rId2"/>
              </a:buBlip>
            </a:pPr>
            <a:r>
              <a:rPr lang="uk-UA" dirty="0"/>
              <a:t>«Дане наукове обґрунтування доцільності проведення...», </a:t>
            </a:r>
          </a:p>
          <a:p>
            <a:pPr lvl="2">
              <a:buBlip>
                <a:blip r:embed="rId2"/>
              </a:buBlip>
            </a:pPr>
            <a:r>
              <a:rPr lang="uk-UA" dirty="0"/>
              <a:t>«Вперше за допомогою комплексних досліджень отримані дані, що дозволяють...»,</a:t>
            </a:r>
          </a:p>
          <a:p>
            <a:pPr lvl="2">
              <a:buBlip>
                <a:blip r:embed="rId2"/>
              </a:buBlip>
            </a:pPr>
            <a:r>
              <a:rPr lang="uk-UA" dirty="0"/>
              <a:t> «Доведена можливість застосування...»,</a:t>
            </a:r>
          </a:p>
          <a:p>
            <a:pPr lvl="2">
              <a:buBlip>
                <a:blip r:embed="rId2"/>
              </a:buBlip>
            </a:pPr>
            <a:r>
              <a:rPr lang="uk-UA" dirty="0"/>
              <a:t> «Вперше за допомогою ... доведена роль...», </a:t>
            </a:r>
          </a:p>
          <a:p>
            <a:pPr lvl="2">
              <a:buBlip>
                <a:blip r:embed="rId2"/>
              </a:buBlip>
            </a:pPr>
            <a:r>
              <a:rPr lang="uk-UA" dirty="0"/>
              <a:t>«Уперше встановлені можливості...»,</a:t>
            </a:r>
          </a:p>
          <a:p>
            <a:pPr lvl="2">
              <a:buBlip>
                <a:blip r:embed="rId2"/>
              </a:buBlip>
            </a:pPr>
            <a:r>
              <a:rPr lang="uk-UA" dirty="0"/>
              <a:t> «Показана ефективність...»,</a:t>
            </a:r>
          </a:p>
          <a:p>
            <a:pPr lvl="2">
              <a:buBlip>
                <a:blip r:embed="rId2"/>
              </a:buBlip>
            </a:pPr>
            <a:r>
              <a:rPr lang="uk-UA" dirty="0"/>
              <a:t> «Встановлена доцільність проведення...», </a:t>
            </a:r>
          </a:p>
          <a:p>
            <a:pPr lvl="2">
              <a:buBlip>
                <a:blip r:embed="rId2"/>
              </a:buBlip>
            </a:pPr>
            <a:r>
              <a:rPr lang="uk-UA" dirty="0"/>
              <a:t>«Вперше створений і вивчений новий...»,</a:t>
            </a:r>
          </a:p>
          <a:p>
            <a:pPr lvl="2">
              <a:buBlip>
                <a:blip r:embed="rId2"/>
              </a:buBlip>
            </a:pPr>
            <a:r>
              <a:rPr lang="uk-UA" dirty="0"/>
              <a:t> «Вперше обґрунтовані і запропоновані нові...»,</a:t>
            </a:r>
          </a:p>
          <a:p>
            <a:pPr lvl="2">
              <a:buBlip>
                <a:blip r:embed="rId2"/>
              </a:buBlip>
            </a:pPr>
            <a:r>
              <a:rPr lang="uk-UA" dirty="0"/>
              <a:t> «Установлений характер зв’язку між...»,</a:t>
            </a:r>
          </a:p>
          <a:p>
            <a:pPr lvl="2">
              <a:buBlip>
                <a:blip r:embed="rId2"/>
              </a:buBlip>
            </a:pPr>
            <a:r>
              <a:rPr lang="uk-UA" dirty="0"/>
              <a:t> «Науково обґрунтовані нові нормативні параметри...».</a:t>
            </a:r>
            <a:endParaRPr lang="ru-RU" dirty="0"/>
          </a:p>
        </p:txBody>
      </p:sp>
    </p:spTree>
    <p:extLst>
      <p:ext uri="{BB962C8B-B14F-4D97-AF65-F5344CB8AC3E}">
        <p14:creationId xmlns:p14="http://schemas.microsoft.com/office/powerpoint/2010/main" val="3082878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2510" y="471191"/>
            <a:ext cx="10188144" cy="1400530"/>
          </a:xfrm>
        </p:spPr>
        <p:txBody>
          <a:bodyPr/>
          <a:lstStyle/>
          <a:p>
            <a:r>
              <a:rPr lang="uk-UA" b="1" dirty="0"/>
              <a:t>6. Практичне значення дослідження</a:t>
            </a:r>
            <a:r>
              <a:rPr lang="uk-UA" dirty="0"/>
              <a:t> </a:t>
            </a:r>
            <a:br>
              <a:rPr lang="ru-RU" dirty="0"/>
            </a:br>
            <a:endParaRPr lang="ru-RU" dirty="0"/>
          </a:p>
        </p:txBody>
      </p:sp>
      <p:sp>
        <p:nvSpPr>
          <p:cNvPr id="3" name="Объект 2"/>
          <p:cNvSpPr>
            <a:spLocks noGrp="1"/>
          </p:cNvSpPr>
          <p:nvPr>
            <p:ph idx="1"/>
          </p:nvPr>
        </p:nvSpPr>
        <p:spPr/>
        <p:txBody>
          <a:bodyPr/>
          <a:lstStyle/>
          <a:p>
            <a:r>
              <a:rPr lang="uk-UA" i="1" dirty="0"/>
              <a:t>Практичне значення прикладних досліджень визначається, перш за все, впливом отриманих результатів, на якісні показники корекційної, психолого-педагогічної, логопедичної роботи освітніх установ, фахівців з корекційної педагогіки, організації соціального середовища та вирішення інших практичних питань.</a:t>
            </a:r>
            <a:endParaRPr lang="ru-RU" dirty="0"/>
          </a:p>
        </p:txBody>
      </p:sp>
    </p:spTree>
    <p:extLst>
      <p:ext uri="{BB962C8B-B14F-4D97-AF65-F5344CB8AC3E}">
        <p14:creationId xmlns:p14="http://schemas.microsoft.com/office/powerpoint/2010/main" val="1439965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308216" cy="1400530"/>
          </a:xfrm>
        </p:spPr>
        <p:txBody>
          <a:bodyPr/>
          <a:lstStyle/>
          <a:p>
            <a:r>
              <a:rPr lang="uk-UA" b="1" dirty="0"/>
              <a:t>6. Практичне значення дослідження</a:t>
            </a:r>
            <a:r>
              <a:rPr lang="uk-UA" dirty="0"/>
              <a:t> </a:t>
            </a:r>
            <a:br>
              <a:rPr lang="ru-RU" dirty="0"/>
            </a:br>
            <a:endParaRPr lang="ru-RU" dirty="0"/>
          </a:p>
        </p:txBody>
      </p:sp>
      <p:sp>
        <p:nvSpPr>
          <p:cNvPr id="3" name="Объект 2"/>
          <p:cNvSpPr>
            <a:spLocks noGrp="1"/>
          </p:cNvSpPr>
          <p:nvPr>
            <p:ph idx="1"/>
          </p:nvPr>
        </p:nvSpPr>
        <p:spPr/>
        <p:txBody>
          <a:bodyPr/>
          <a:lstStyle/>
          <a:p>
            <a:r>
              <a:rPr lang="ru-RU" i="1" dirty="0" err="1"/>
              <a:t>Практичне</a:t>
            </a:r>
            <a:r>
              <a:rPr lang="ru-RU" i="1" dirty="0"/>
              <a:t> </a:t>
            </a:r>
            <a:r>
              <a:rPr lang="ru-RU" i="1" dirty="0" err="1"/>
              <a:t>значення</a:t>
            </a:r>
            <a:r>
              <a:rPr lang="ru-RU" i="1" dirty="0"/>
              <a:t> </a:t>
            </a:r>
            <a:r>
              <a:rPr lang="ru-RU" i="1" dirty="0" err="1"/>
              <a:t>результатів</a:t>
            </a:r>
            <a:r>
              <a:rPr lang="ru-RU" i="1" dirty="0"/>
              <a:t> </a:t>
            </a:r>
            <a:r>
              <a:rPr lang="ru-RU" i="1" dirty="0" err="1"/>
              <a:t>дослідження</a:t>
            </a:r>
            <a:r>
              <a:rPr lang="ru-RU" i="1" dirty="0"/>
              <a:t> </a:t>
            </a:r>
            <a:r>
              <a:rPr lang="ru-RU" i="1" dirty="0" err="1"/>
              <a:t>може</a:t>
            </a:r>
            <a:r>
              <a:rPr lang="ru-RU" i="1" dirty="0"/>
              <a:t> </a:t>
            </a:r>
            <a:r>
              <a:rPr lang="ru-RU" i="1" dirty="0" err="1"/>
              <a:t>полягати</a:t>
            </a:r>
            <a:r>
              <a:rPr lang="ru-RU" i="1" dirty="0"/>
              <a:t> у </a:t>
            </a:r>
            <a:r>
              <a:rPr lang="ru-RU" i="1" dirty="0" err="1"/>
              <a:t>можливості</a:t>
            </a:r>
            <a:r>
              <a:rPr lang="ru-RU" i="1" dirty="0"/>
              <a:t>: </a:t>
            </a:r>
            <a:endParaRPr lang="ru-RU" dirty="0"/>
          </a:p>
          <a:p>
            <a:pPr lvl="0" fontAlgn="base"/>
            <a:r>
              <a:rPr lang="ru-RU" i="1" dirty="0" err="1"/>
              <a:t>вирішення</a:t>
            </a:r>
            <a:r>
              <a:rPr lang="ru-RU" i="1" dirty="0"/>
              <a:t> на </a:t>
            </a:r>
            <a:r>
              <a:rPr lang="ru-RU" i="1" dirty="0" err="1"/>
              <a:t>їх</a:t>
            </a:r>
            <a:r>
              <a:rPr lang="ru-RU" i="1" dirty="0"/>
              <a:t> </a:t>
            </a:r>
            <a:r>
              <a:rPr lang="ru-RU" i="1" dirty="0" err="1"/>
              <a:t>підґрунті</a:t>
            </a:r>
            <a:r>
              <a:rPr lang="ru-RU" i="1" dirty="0"/>
              <a:t> того </a:t>
            </a:r>
            <a:r>
              <a:rPr lang="ru-RU" i="1" dirty="0" err="1"/>
              <a:t>чи</a:t>
            </a:r>
            <a:r>
              <a:rPr lang="ru-RU" i="1" dirty="0"/>
              <a:t> </a:t>
            </a:r>
            <a:r>
              <a:rPr lang="ru-RU" i="1" dirty="0" err="1"/>
              <a:t>іншого</a:t>
            </a:r>
            <a:r>
              <a:rPr lang="ru-RU" i="1" dirty="0"/>
              <a:t> практичного </a:t>
            </a:r>
            <a:r>
              <a:rPr lang="ru-RU" i="1" dirty="0" err="1"/>
              <a:t>завдання</a:t>
            </a:r>
            <a:r>
              <a:rPr lang="ru-RU" i="1" dirty="0"/>
              <a:t>; </a:t>
            </a:r>
            <a:endParaRPr lang="ru-RU" dirty="0"/>
          </a:p>
          <a:p>
            <a:pPr lvl="0" fontAlgn="base"/>
            <a:r>
              <a:rPr lang="ru-RU" i="1" dirty="0" err="1"/>
              <a:t>проведення</a:t>
            </a:r>
            <a:r>
              <a:rPr lang="ru-RU" i="1" dirty="0"/>
              <a:t> </a:t>
            </a:r>
            <a:r>
              <a:rPr lang="ru-RU" i="1" dirty="0" err="1"/>
              <a:t>подальших</a:t>
            </a:r>
            <a:r>
              <a:rPr lang="ru-RU" i="1" dirty="0"/>
              <a:t> </a:t>
            </a:r>
            <a:r>
              <a:rPr lang="ru-RU" i="1" dirty="0" err="1"/>
              <a:t>наукових</a:t>
            </a:r>
            <a:r>
              <a:rPr lang="ru-RU" i="1" dirty="0"/>
              <a:t> </a:t>
            </a:r>
            <a:r>
              <a:rPr lang="ru-RU" i="1" dirty="0" err="1"/>
              <a:t>досліджень</a:t>
            </a:r>
            <a:r>
              <a:rPr lang="ru-RU" i="1" dirty="0"/>
              <a:t>; </a:t>
            </a:r>
            <a:endParaRPr lang="ru-RU" dirty="0"/>
          </a:p>
          <a:p>
            <a:pPr lvl="0" fontAlgn="base"/>
            <a:r>
              <a:rPr lang="ru-RU" i="1" dirty="0" err="1"/>
              <a:t>використання</a:t>
            </a:r>
            <a:r>
              <a:rPr lang="ru-RU" i="1" dirty="0"/>
              <a:t> тих </a:t>
            </a:r>
            <a:r>
              <a:rPr lang="ru-RU" i="1" dirty="0" err="1"/>
              <a:t>чи</a:t>
            </a:r>
            <a:r>
              <a:rPr lang="ru-RU" i="1" dirty="0"/>
              <a:t> </a:t>
            </a:r>
            <a:r>
              <a:rPr lang="ru-RU" i="1" dirty="0" err="1"/>
              <a:t>інших</a:t>
            </a:r>
            <a:r>
              <a:rPr lang="ru-RU" i="1" dirty="0"/>
              <a:t> </a:t>
            </a:r>
            <a:r>
              <a:rPr lang="ru-RU" i="1" dirty="0" err="1"/>
              <a:t>даних</a:t>
            </a:r>
            <a:r>
              <a:rPr lang="ru-RU" i="1" dirty="0"/>
              <a:t> у </a:t>
            </a:r>
            <a:r>
              <a:rPr lang="ru-RU" i="1" dirty="0" err="1"/>
              <a:t>процесі</a:t>
            </a:r>
            <a:r>
              <a:rPr lang="ru-RU" i="1" dirty="0"/>
              <a:t> </a:t>
            </a:r>
            <a:r>
              <a:rPr lang="ru-RU" i="1" dirty="0" err="1"/>
              <a:t>підготовки</a:t>
            </a:r>
            <a:r>
              <a:rPr lang="ru-RU" i="1" dirty="0"/>
              <a:t> тих </a:t>
            </a:r>
            <a:r>
              <a:rPr lang="ru-RU" i="1" dirty="0" err="1"/>
              <a:t>або</a:t>
            </a:r>
            <a:r>
              <a:rPr lang="ru-RU" i="1" dirty="0"/>
              <a:t> </a:t>
            </a:r>
            <a:r>
              <a:rPr lang="ru-RU" i="1" dirty="0" err="1"/>
              <a:t>інших</a:t>
            </a:r>
            <a:r>
              <a:rPr lang="ru-RU" i="1" dirty="0"/>
              <a:t> </a:t>
            </a:r>
            <a:r>
              <a:rPr lang="ru-RU" i="1" dirty="0" err="1"/>
              <a:t>фахівців</a:t>
            </a:r>
            <a:r>
              <a:rPr lang="ru-RU" i="1" dirty="0"/>
              <a:t>; </a:t>
            </a:r>
            <a:endParaRPr lang="ru-RU" dirty="0"/>
          </a:p>
          <a:p>
            <a:pPr lvl="0" fontAlgn="base"/>
            <a:r>
              <a:rPr lang="ru-RU" i="1" dirty="0" err="1"/>
              <a:t>розробити</a:t>
            </a:r>
            <a:r>
              <a:rPr lang="ru-RU" i="1" dirty="0"/>
              <a:t> </a:t>
            </a:r>
            <a:r>
              <a:rPr lang="ru-RU" i="1" dirty="0" err="1"/>
              <a:t>нові</a:t>
            </a:r>
            <a:r>
              <a:rPr lang="ru-RU" i="1" dirty="0"/>
              <a:t> методики, </a:t>
            </a:r>
            <a:r>
              <a:rPr lang="ru-RU" i="1" dirty="0" err="1"/>
              <a:t>які</a:t>
            </a:r>
            <a:r>
              <a:rPr lang="ru-RU" i="1" dirty="0"/>
              <a:t> </a:t>
            </a:r>
            <a:r>
              <a:rPr lang="ru-RU" i="1" dirty="0" err="1"/>
              <a:t>доцільно</a:t>
            </a:r>
            <a:r>
              <a:rPr lang="ru-RU" i="1" dirty="0"/>
              <a:t> </a:t>
            </a:r>
            <a:r>
              <a:rPr lang="ru-RU" i="1" dirty="0" err="1"/>
              <a:t>використовувати</a:t>
            </a:r>
            <a:r>
              <a:rPr lang="ru-RU" i="1" dirty="0"/>
              <a:t> у </a:t>
            </a:r>
            <a:r>
              <a:rPr lang="ru-RU" i="1" dirty="0" err="1"/>
              <a:t>професійній</a:t>
            </a:r>
            <a:r>
              <a:rPr lang="ru-RU" i="1" dirty="0"/>
              <a:t> </a:t>
            </a:r>
            <a:r>
              <a:rPr lang="ru-RU" i="1" dirty="0" err="1"/>
              <a:t>діяльності</a:t>
            </a:r>
            <a:r>
              <a:rPr lang="ru-RU" i="1" dirty="0"/>
              <a:t>. </a:t>
            </a:r>
            <a:endParaRPr lang="ru-RU" dirty="0"/>
          </a:p>
          <a:p>
            <a:endParaRPr lang="ru-RU" dirty="0"/>
          </a:p>
        </p:txBody>
      </p:sp>
    </p:spTree>
    <p:extLst>
      <p:ext uri="{BB962C8B-B14F-4D97-AF65-F5344CB8AC3E}">
        <p14:creationId xmlns:p14="http://schemas.microsoft.com/office/powerpoint/2010/main" val="3336193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308216" cy="1400530"/>
          </a:xfrm>
        </p:spPr>
        <p:txBody>
          <a:bodyPr/>
          <a:lstStyle/>
          <a:p>
            <a:r>
              <a:rPr lang="uk-UA" b="1" dirty="0"/>
              <a:t>6. Практичне значення дослідження</a:t>
            </a:r>
            <a:br>
              <a:rPr lang="uk-UA" b="1" dirty="0"/>
            </a:br>
            <a:r>
              <a:rPr lang="uk-UA" b="1" dirty="0"/>
              <a:t>(приклад)</a:t>
            </a:r>
            <a:r>
              <a:rPr lang="uk-UA" dirty="0"/>
              <a:t> </a:t>
            </a:r>
            <a:br>
              <a:rPr lang="ru-RU" dirty="0"/>
            </a:br>
            <a:endParaRPr lang="ru-RU" dirty="0"/>
          </a:p>
        </p:txBody>
      </p:sp>
      <p:sp>
        <p:nvSpPr>
          <p:cNvPr id="3" name="Объект 2"/>
          <p:cNvSpPr>
            <a:spLocks noGrp="1"/>
          </p:cNvSpPr>
          <p:nvPr>
            <p:ph idx="1"/>
          </p:nvPr>
        </p:nvSpPr>
        <p:spPr/>
        <p:txBody>
          <a:bodyPr>
            <a:normAutofit lnSpcReduction="10000"/>
          </a:bodyPr>
          <a:lstStyle/>
          <a:p>
            <a:pPr lvl="0" fontAlgn="base"/>
            <a:r>
              <a:rPr lang="ru-RU" dirty="0" err="1"/>
              <a:t>Практичне</a:t>
            </a:r>
            <a:r>
              <a:rPr lang="ru-RU" dirty="0"/>
              <a:t> </a:t>
            </a:r>
            <a:r>
              <a:rPr lang="ru-RU" dirty="0" err="1"/>
              <a:t>значення</a:t>
            </a:r>
            <a:r>
              <a:rPr lang="ru-RU" dirty="0"/>
              <a:t> </a:t>
            </a:r>
            <a:r>
              <a:rPr lang="ru-RU" dirty="0" err="1"/>
              <a:t>вивчення</a:t>
            </a:r>
            <a:r>
              <a:rPr lang="ru-RU" dirty="0"/>
              <a:t> </a:t>
            </a:r>
            <a:r>
              <a:rPr lang="ru-RU" dirty="0" err="1"/>
              <a:t>динаміки</a:t>
            </a:r>
            <a:r>
              <a:rPr lang="ru-RU" dirty="0"/>
              <a:t> </a:t>
            </a:r>
            <a:r>
              <a:rPr lang="ru-RU" dirty="0" err="1"/>
              <a:t>розумової</a:t>
            </a:r>
            <a:r>
              <a:rPr lang="ru-RU" dirty="0"/>
              <a:t> </a:t>
            </a:r>
            <a:r>
              <a:rPr lang="ru-RU" dirty="0" err="1"/>
              <a:t>обдарованості</a:t>
            </a:r>
            <a:r>
              <a:rPr lang="ru-RU" dirty="0"/>
              <a:t> </a:t>
            </a:r>
            <a:r>
              <a:rPr lang="ru-RU" dirty="0" err="1"/>
              <a:t>дітей</a:t>
            </a:r>
            <a:r>
              <a:rPr lang="uk-UA" dirty="0"/>
              <a:t>-</a:t>
            </a:r>
            <a:r>
              <a:rPr lang="ru-RU" dirty="0" err="1"/>
              <a:t>сиріт</a:t>
            </a:r>
            <a:r>
              <a:rPr lang="ru-RU" dirty="0"/>
              <a:t> </a:t>
            </a:r>
            <a:r>
              <a:rPr lang="ru-RU" dirty="0" err="1"/>
              <a:t>переддошкільного</a:t>
            </a:r>
            <a:r>
              <a:rPr lang="ru-RU" dirty="0"/>
              <a:t> </a:t>
            </a:r>
            <a:r>
              <a:rPr lang="ru-RU" dirty="0" err="1"/>
              <a:t>віку</a:t>
            </a:r>
            <a:r>
              <a:rPr lang="ru-RU" dirty="0"/>
              <a:t> </a:t>
            </a:r>
            <a:r>
              <a:rPr lang="ru-RU" dirty="0" err="1"/>
              <a:t>полягає</a:t>
            </a:r>
            <a:r>
              <a:rPr lang="ru-RU" dirty="0"/>
              <a:t> в тому, </a:t>
            </a:r>
            <a:r>
              <a:rPr lang="ru-RU" dirty="0" err="1"/>
              <a:t>що</a:t>
            </a:r>
            <a:r>
              <a:rPr lang="ru-RU" dirty="0"/>
              <a:t> </a:t>
            </a:r>
            <a:r>
              <a:rPr lang="ru-RU" dirty="0" err="1"/>
              <a:t>результати</a:t>
            </a:r>
            <a:r>
              <a:rPr lang="ru-RU" dirty="0"/>
              <a:t> </a:t>
            </a:r>
            <a:r>
              <a:rPr lang="ru-RU" dirty="0" err="1"/>
              <a:t>дослідження</a:t>
            </a:r>
            <a:r>
              <a:rPr lang="ru-RU" dirty="0"/>
              <a:t> </a:t>
            </a:r>
            <a:r>
              <a:rPr lang="ru-RU" dirty="0" err="1"/>
              <a:t>можуть</a:t>
            </a:r>
            <a:r>
              <a:rPr lang="ru-RU" dirty="0"/>
              <a:t> </a:t>
            </a:r>
            <a:r>
              <a:rPr lang="ru-RU" dirty="0" err="1"/>
              <a:t>використовуватися</a:t>
            </a:r>
            <a:r>
              <a:rPr lang="ru-RU" dirty="0"/>
              <a:t> у  </a:t>
            </a:r>
            <a:r>
              <a:rPr lang="ru-RU" dirty="0" err="1"/>
              <a:t>роботі</a:t>
            </a:r>
            <a:r>
              <a:rPr lang="ru-RU" dirty="0"/>
              <a:t> психологами, педагогами, </a:t>
            </a:r>
            <a:r>
              <a:rPr lang="ru-RU" dirty="0" err="1"/>
              <a:t>соціальними</a:t>
            </a:r>
            <a:r>
              <a:rPr lang="ru-RU" dirty="0"/>
              <a:t> </a:t>
            </a:r>
            <a:r>
              <a:rPr lang="ru-RU" dirty="0" err="1"/>
              <a:t>працівниками</a:t>
            </a:r>
            <a:r>
              <a:rPr lang="ru-RU" dirty="0"/>
              <a:t> для </a:t>
            </a:r>
            <a:r>
              <a:rPr lang="ru-RU" dirty="0" err="1"/>
              <a:t>розвитку</a:t>
            </a:r>
            <a:r>
              <a:rPr lang="ru-RU" dirty="0"/>
              <a:t> </a:t>
            </a:r>
            <a:r>
              <a:rPr lang="ru-RU" dirty="0" err="1"/>
              <a:t>інтелекту</a:t>
            </a:r>
            <a:r>
              <a:rPr lang="ru-RU" dirty="0"/>
              <a:t> та </a:t>
            </a:r>
            <a:r>
              <a:rPr lang="ru-RU" dirty="0" err="1"/>
              <a:t>творчого</a:t>
            </a:r>
            <a:r>
              <a:rPr lang="ru-RU" dirty="0"/>
              <a:t> </a:t>
            </a:r>
            <a:r>
              <a:rPr lang="ru-RU" dirty="0" err="1"/>
              <a:t>потенціалу</a:t>
            </a:r>
            <a:r>
              <a:rPr lang="ru-RU" dirty="0"/>
              <a:t> </a:t>
            </a:r>
            <a:r>
              <a:rPr lang="ru-RU" dirty="0" err="1"/>
              <a:t>дітей</a:t>
            </a:r>
            <a:r>
              <a:rPr lang="ru-RU" dirty="0"/>
              <a:t>. </a:t>
            </a:r>
          </a:p>
          <a:p>
            <a:pPr lvl="0" fontAlgn="base"/>
            <a:r>
              <a:rPr lang="ru-RU" dirty="0" err="1"/>
              <a:t>Практичне</a:t>
            </a:r>
            <a:r>
              <a:rPr lang="ru-RU" dirty="0"/>
              <a:t> </a:t>
            </a:r>
            <a:r>
              <a:rPr lang="ru-RU" dirty="0" err="1"/>
              <a:t>значення</a:t>
            </a:r>
            <a:r>
              <a:rPr lang="ru-RU" dirty="0"/>
              <a:t> </a:t>
            </a:r>
            <a:r>
              <a:rPr lang="ru-RU" dirty="0" err="1"/>
              <a:t>даних</a:t>
            </a:r>
            <a:r>
              <a:rPr lang="ru-RU" dirty="0"/>
              <a:t>, </a:t>
            </a:r>
            <a:r>
              <a:rPr lang="ru-RU" dirty="0" err="1"/>
              <a:t>отриманих</a:t>
            </a:r>
            <a:r>
              <a:rPr lang="ru-RU" dirty="0"/>
              <a:t> про </a:t>
            </a:r>
            <a:r>
              <a:rPr lang="ru-RU" dirty="0" err="1"/>
              <a:t>особливості</a:t>
            </a:r>
            <a:r>
              <a:rPr lang="ru-RU" dirty="0"/>
              <a:t> </a:t>
            </a:r>
            <a:r>
              <a:rPr lang="uk-UA" dirty="0"/>
              <a:t>проведення логопедичних занять з дітьми з порушеннями інтелектуального розвитку</a:t>
            </a:r>
            <a:r>
              <a:rPr lang="ru-RU" dirty="0"/>
              <a:t> </a:t>
            </a:r>
            <a:r>
              <a:rPr lang="ru-RU" dirty="0" err="1"/>
              <a:t>можуть</a:t>
            </a:r>
            <a:r>
              <a:rPr lang="ru-RU" dirty="0"/>
              <a:t> </a:t>
            </a:r>
            <a:r>
              <a:rPr lang="ru-RU" dirty="0" err="1"/>
              <a:t>знайти</a:t>
            </a:r>
            <a:r>
              <a:rPr lang="ru-RU" dirty="0"/>
              <a:t> </a:t>
            </a:r>
            <a:r>
              <a:rPr lang="ru-RU" dirty="0" err="1"/>
              <a:t>застосування</a:t>
            </a:r>
            <a:r>
              <a:rPr lang="ru-RU" dirty="0"/>
              <a:t> у </a:t>
            </a:r>
            <a:r>
              <a:rPr lang="ru-RU" dirty="0" err="1"/>
              <a:t>відповідному</a:t>
            </a:r>
            <a:r>
              <a:rPr lang="ru-RU" dirty="0"/>
              <a:t> </a:t>
            </a:r>
            <a:r>
              <a:rPr lang="ru-RU" dirty="0" err="1"/>
              <a:t>спецкурсі</a:t>
            </a:r>
            <a:r>
              <a:rPr lang="ru-RU" dirty="0"/>
              <a:t>. </a:t>
            </a:r>
          </a:p>
          <a:p>
            <a:pPr lvl="0" fontAlgn="base"/>
            <a:r>
              <a:rPr lang="ru-RU" dirty="0" err="1"/>
              <a:t>Якщо</a:t>
            </a:r>
            <a:r>
              <a:rPr lang="ru-RU" dirty="0"/>
              <a:t> у </a:t>
            </a:r>
            <a:r>
              <a:rPr lang="ru-RU" dirty="0" err="1"/>
              <a:t>дослідженні</a:t>
            </a:r>
            <a:r>
              <a:rPr lang="ru-RU" dirty="0"/>
              <a:t> </a:t>
            </a:r>
            <a:r>
              <a:rPr lang="ru-RU" dirty="0" err="1"/>
              <a:t>розроблено</a:t>
            </a:r>
            <a:r>
              <a:rPr lang="ru-RU" dirty="0"/>
              <a:t> </a:t>
            </a:r>
            <a:r>
              <a:rPr lang="ru-RU" dirty="0" err="1"/>
              <a:t>нову</a:t>
            </a:r>
            <a:r>
              <a:rPr lang="ru-RU" dirty="0"/>
              <a:t> методику, то </a:t>
            </a:r>
            <a:r>
              <a:rPr lang="ru-RU" dirty="0" err="1"/>
              <a:t>практичне</a:t>
            </a:r>
            <a:r>
              <a:rPr lang="ru-RU" dirty="0"/>
              <a:t> </a:t>
            </a:r>
            <a:r>
              <a:rPr lang="ru-RU" dirty="0" err="1"/>
              <a:t>значення</a:t>
            </a:r>
            <a:r>
              <a:rPr lang="ru-RU" dirty="0"/>
              <a:t> </a:t>
            </a:r>
            <a:r>
              <a:rPr lang="ru-RU" dirty="0" err="1"/>
              <a:t>може</a:t>
            </a:r>
            <a:r>
              <a:rPr lang="ru-RU" dirty="0"/>
              <a:t> бути </a:t>
            </a:r>
            <a:r>
              <a:rPr lang="ru-RU" dirty="0" err="1"/>
              <a:t>обумовлене</a:t>
            </a:r>
            <a:r>
              <a:rPr lang="ru-RU" dirty="0"/>
              <a:t> </a:t>
            </a:r>
            <a:r>
              <a:rPr lang="ru-RU" dirty="0" err="1"/>
              <a:t>можливістю</a:t>
            </a:r>
            <a:r>
              <a:rPr lang="ru-RU" dirty="0"/>
              <a:t> </a:t>
            </a:r>
            <a:r>
              <a:rPr lang="ru-RU" dirty="0" err="1"/>
              <a:t>його</a:t>
            </a:r>
            <a:r>
              <a:rPr lang="ru-RU" dirty="0"/>
              <a:t> </a:t>
            </a:r>
            <a:r>
              <a:rPr lang="ru-RU" dirty="0" err="1"/>
              <a:t>використання</a:t>
            </a:r>
            <a:r>
              <a:rPr lang="ru-RU" dirty="0"/>
              <a:t> для </a:t>
            </a:r>
            <a:r>
              <a:rPr lang="ru-RU" dirty="0" err="1"/>
              <a:t>вирішення</a:t>
            </a:r>
            <a:r>
              <a:rPr lang="ru-RU" dirty="0"/>
              <a:t> </a:t>
            </a:r>
            <a:r>
              <a:rPr lang="ru-RU" dirty="0" err="1"/>
              <a:t>деяких</a:t>
            </a:r>
            <a:r>
              <a:rPr lang="ru-RU" dirty="0"/>
              <a:t> </a:t>
            </a:r>
            <a:r>
              <a:rPr lang="ru-RU" dirty="0" err="1"/>
              <a:t>практичних</a:t>
            </a:r>
            <a:r>
              <a:rPr lang="ru-RU" dirty="0"/>
              <a:t> </a:t>
            </a:r>
            <a:r>
              <a:rPr lang="ru-RU" dirty="0" err="1"/>
              <a:t>завдань</a:t>
            </a:r>
            <a:r>
              <a:rPr lang="ru-RU" dirty="0"/>
              <a:t>, для </a:t>
            </a:r>
            <a:r>
              <a:rPr lang="ru-RU" dirty="0" err="1"/>
              <a:t>проведення</a:t>
            </a:r>
            <a:r>
              <a:rPr lang="ru-RU" dirty="0"/>
              <a:t> </a:t>
            </a:r>
            <a:r>
              <a:rPr lang="ru-RU" dirty="0" err="1"/>
              <a:t>подальших</a:t>
            </a:r>
            <a:r>
              <a:rPr lang="ru-RU" dirty="0"/>
              <a:t> </a:t>
            </a:r>
            <a:r>
              <a:rPr lang="ru-RU" dirty="0" err="1"/>
              <a:t>досліджень</a:t>
            </a:r>
            <a:r>
              <a:rPr lang="ru-RU" dirty="0"/>
              <a:t>, для </a:t>
            </a:r>
            <a:r>
              <a:rPr lang="ru-RU" dirty="0" err="1"/>
              <a:t>підготовки</a:t>
            </a:r>
            <a:r>
              <a:rPr lang="ru-RU" dirty="0"/>
              <a:t> </a:t>
            </a:r>
            <a:r>
              <a:rPr lang="ru-RU" dirty="0" err="1"/>
              <a:t>фахівців</a:t>
            </a:r>
            <a:r>
              <a:rPr lang="ru-RU" dirty="0"/>
              <a:t>. </a:t>
            </a:r>
          </a:p>
          <a:p>
            <a:endParaRPr lang="ru-RU" dirty="0"/>
          </a:p>
        </p:txBody>
      </p:sp>
    </p:spTree>
    <p:extLst>
      <p:ext uri="{BB962C8B-B14F-4D97-AF65-F5344CB8AC3E}">
        <p14:creationId xmlns:p14="http://schemas.microsoft.com/office/powerpoint/2010/main" val="214980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 </a:t>
            </a:r>
            <a:r>
              <a:rPr lang="ru-RU" dirty="0" err="1"/>
              <a:t>що</a:t>
            </a:r>
            <a:r>
              <a:rPr lang="ru-RU" dirty="0"/>
              <a:t> </a:t>
            </a:r>
            <a:r>
              <a:rPr lang="ru-RU" dirty="0" err="1"/>
              <a:t>слід</a:t>
            </a:r>
            <a:r>
              <a:rPr lang="ru-RU" dirty="0"/>
              <a:t> </a:t>
            </a:r>
            <a:r>
              <a:rPr lang="ru-RU" dirty="0" err="1"/>
              <a:t>звернути</a:t>
            </a:r>
            <a:r>
              <a:rPr lang="ru-RU" dirty="0"/>
              <a:t> </a:t>
            </a:r>
            <a:r>
              <a:rPr lang="ru-RU" dirty="0" err="1"/>
              <a:t>увагу</a:t>
            </a:r>
            <a:r>
              <a:rPr lang="ru-RU" dirty="0"/>
              <a:t> при </a:t>
            </a:r>
            <a:r>
              <a:rPr lang="ru-RU" dirty="0" err="1"/>
              <a:t>розкритті</a:t>
            </a:r>
            <a:r>
              <a:rPr lang="ru-RU" dirty="0"/>
              <a:t> </a:t>
            </a:r>
            <a:r>
              <a:rPr lang="ru-RU" dirty="0" err="1"/>
              <a:t>актуальності</a:t>
            </a:r>
            <a:r>
              <a:rPr lang="ru-RU" dirty="0"/>
              <a:t> теми </a:t>
            </a:r>
            <a:r>
              <a:rPr lang="ru-RU" dirty="0" err="1"/>
              <a:t>дослідження</a:t>
            </a:r>
            <a:r>
              <a:rPr lang="ru-RU" dirty="0"/>
              <a:t>? </a:t>
            </a:r>
          </a:p>
        </p:txBody>
      </p:sp>
      <p:sp>
        <p:nvSpPr>
          <p:cNvPr id="3" name="Объект 2"/>
          <p:cNvSpPr>
            <a:spLocks noGrp="1"/>
          </p:cNvSpPr>
          <p:nvPr>
            <p:ph idx="1"/>
          </p:nvPr>
        </p:nvSpPr>
        <p:spPr>
          <a:xfrm>
            <a:off x="2840672" y="2916936"/>
            <a:ext cx="8946541" cy="3066287"/>
          </a:xfrm>
        </p:spPr>
        <p:txBody>
          <a:bodyPr/>
          <a:lstStyle/>
          <a:p>
            <a:r>
              <a:rPr lang="ru-RU" dirty="0"/>
              <a:t>а) </a:t>
            </a:r>
            <a:r>
              <a:rPr lang="ru-RU" i="1" dirty="0" err="1"/>
              <a:t>невивченість</a:t>
            </a:r>
            <a:r>
              <a:rPr lang="ru-RU" i="1" dirty="0"/>
              <a:t> </a:t>
            </a:r>
            <a:r>
              <a:rPr lang="ru-RU" i="1" dirty="0" err="1"/>
              <a:t>обраної</a:t>
            </a:r>
            <a:r>
              <a:rPr lang="ru-RU" i="1" dirty="0"/>
              <a:t> теми</a:t>
            </a:r>
          </a:p>
          <a:p>
            <a:r>
              <a:rPr lang="ru-RU" dirty="0"/>
              <a:t>б) </a:t>
            </a:r>
            <a:r>
              <a:rPr lang="ru-RU" i="1" dirty="0"/>
              <a:t>потреба у </a:t>
            </a:r>
            <a:r>
              <a:rPr lang="ru-RU" i="1" dirty="0" err="1"/>
              <a:t>вирішенні</a:t>
            </a:r>
            <a:r>
              <a:rPr lang="ru-RU" i="1" dirty="0"/>
              <a:t> </a:t>
            </a:r>
            <a:r>
              <a:rPr lang="ru-RU" i="1" dirty="0" err="1"/>
              <a:t>певних</a:t>
            </a:r>
            <a:r>
              <a:rPr lang="ru-RU" i="1" dirty="0"/>
              <a:t> </a:t>
            </a:r>
            <a:r>
              <a:rPr lang="ru-RU" i="1" dirty="0" err="1"/>
              <a:t>практичних</a:t>
            </a:r>
            <a:r>
              <a:rPr lang="ru-RU" i="1" dirty="0"/>
              <a:t> </a:t>
            </a:r>
            <a:r>
              <a:rPr lang="ru-RU" i="1" dirty="0" err="1"/>
              <a:t>завдань</a:t>
            </a:r>
            <a:r>
              <a:rPr lang="ru-RU" i="1" dirty="0"/>
              <a:t> на </a:t>
            </a:r>
            <a:r>
              <a:rPr lang="ru-RU" i="1" dirty="0" err="1"/>
              <a:t>підставі</a:t>
            </a:r>
            <a:r>
              <a:rPr lang="ru-RU" i="1" dirty="0"/>
              <a:t> </a:t>
            </a:r>
            <a:r>
              <a:rPr lang="ru-RU" i="1" dirty="0" err="1"/>
              <a:t>отриманих</a:t>
            </a:r>
            <a:r>
              <a:rPr lang="ru-RU" i="1" dirty="0"/>
              <a:t> за </a:t>
            </a:r>
            <a:r>
              <a:rPr lang="ru-RU" i="1" dirty="0" err="1"/>
              <a:t>допомогою</a:t>
            </a:r>
            <a:r>
              <a:rPr lang="ru-RU" i="1" dirty="0"/>
              <a:t> </a:t>
            </a:r>
            <a:r>
              <a:rPr lang="ru-RU" i="1" dirty="0" err="1"/>
              <a:t>дослідження</a:t>
            </a:r>
            <a:r>
              <a:rPr lang="ru-RU" i="1" dirty="0"/>
              <a:t> </a:t>
            </a:r>
            <a:r>
              <a:rPr lang="ru-RU" i="1" dirty="0" err="1"/>
              <a:t>результатів</a:t>
            </a:r>
            <a:endParaRPr lang="ru-RU" i="1" dirty="0"/>
          </a:p>
          <a:p>
            <a:endParaRPr lang="ru-RU" dirty="0"/>
          </a:p>
        </p:txBody>
      </p:sp>
    </p:spTree>
    <p:extLst>
      <p:ext uri="{BB962C8B-B14F-4D97-AF65-F5344CB8AC3E}">
        <p14:creationId xmlns:p14="http://schemas.microsoft.com/office/powerpoint/2010/main" val="768975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132725" cy="1400530"/>
          </a:xfrm>
        </p:spPr>
        <p:txBody>
          <a:bodyPr/>
          <a:lstStyle/>
          <a:p>
            <a:r>
              <a:rPr lang="uk-UA" b="1" dirty="0"/>
              <a:t>6. Практичне значення дослідження</a:t>
            </a:r>
            <a:br>
              <a:rPr lang="uk-UA" b="1" dirty="0"/>
            </a:br>
            <a:r>
              <a:rPr lang="uk-UA" b="1" dirty="0"/>
              <a:t>(помилки)</a:t>
            </a:r>
            <a:endParaRPr lang="ru-RU" dirty="0"/>
          </a:p>
        </p:txBody>
      </p:sp>
      <p:sp>
        <p:nvSpPr>
          <p:cNvPr id="3" name="Объект 2"/>
          <p:cNvSpPr>
            <a:spLocks noGrp="1"/>
          </p:cNvSpPr>
          <p:nvPr>
            <p:ph idx="1"/>
          </p:nvPr>
        </p:nvSpPr>
        <p:spPr/>
        <p:txBody>
          <a:bodyPr>
            <a:normAutofit lnSpcReduction="10000"/>
          </a:bodyPr>
          <a:lstStyle/>
          <a:p>
            <a:pPr lvl="0" fontAlgn="base"/>
            <a:r>
              <a:rPr lang="ru-RU" dirty="0"/>
              <a:t>часто </a:t>
            </a:r>
            <a:r>
              <a:rPr lang="ru-RU" dirty="0" err="1"/>
              <a:t>зустрічається</a:t>
            </a:r>
            <a:r>
              <a:rPr lang="ru-RU" dirty="0"/>
              <a:t> </a:t>
            </a:r>
            <a:r>
              <a:rPr lang="ru-RU" dirty="0" err="1"/>
              <a:t>опис</a:t>
            </a:r>
            <a:r>
              <a:rPr lang="ru-RU" dirty="0"/>
              <a:t> практичного </a:t>
            </a:r>
            <a:r>
              <a:rPr lang="ru-RU" dirty="0" err="1"/>
              <a:t>значення</a:t>
            </a:r>
            <a:r>
              <a:rPr lang="ru-RU" dirty="0"/>
              <a:t> у </a:t>
            </a:r>
            <a:r>
              <a:rPr lang="ru-RU" dirty="0" err="1"/>
              <a:t>вигляді</a:t>
            </a:r>
            <a:r>
              <a:rPr lang="ru-RU" dirty="0"/>
              <a:t> </a:t>
            </a:r>
            <a:r>
              <a:rPr lang="ru-RU" dirty="0" err="1"/>
              <a:t>висновків</a:t>
            </a:r>
            <a:r>
              <a:rPr lang="ru-RU" dirty="0"/>
              <a:t> </a:t>
            </a:r>
            <a:r>
              <a:rPr lang="uk-UA" dirty="0"/>
              <a:t>дослідження</a:t>
            </a:r>
            <a:r>
              <a:rPr lang="ru-RU" dirty="0"/>
              <a:t>, </a:t>
            </a:r>
            <a:r>
              <a:rPr lang="ru-RU" dirty="0" err="1"/>
              <a:t>наприклад</a:t>
            </a:r>
            <a:r>
              <a:rPr lang="ru-RU" dirty="0"/>
              <a:t>: «</a:t>
            </a:r>
            <a:r>
              <a:rPr lang="ru-RU" dirty="0" err="1"/>
              <a:t>Ефективність</a:t>
            </a:r>
            <a:r>
              <a:rPr lang="ru-RU" dirty="0"/>
              <a:t> </a:t>
            </a:r>
            <a:r>
              <a:rPr lang="ru-RU" dirty="0" err="1"/>
              <a:t>впливу</a:t>
            </a:r>
            <a:r>
              <a:rPr lang="ru-RU" dirty="0"/>
              <a:t> </a:t>
            </a:r>
            <a:r>
              <a:rPr lang="uk-UA" dirty="0" err="1"/>
              <a:t>логоритмики</a:t>
            </a:r>
            <a:r>
              <a:rPr lang="ru-RU" dirty="0"/>
              <a:t> на </a:t>
            </a:r>
            <a:r>
              <a:rPr lang="uk-UA" dirty="0"/>
              <a:t>профілактику порушень мовлення дітей дошкільного віку</a:t>
            </a:r>
            <a:r>
              <a:rPr lang="ru-RU" dirty="0"/>
              <a:t>, </a:t>
            </a:r>
            <a:r>
              <a:rPr lang="ru-RU" dirty="0" err="1"/>
              <a:t>залежить</a:t>
            </a:r>
            <a:r>
              <a:rPr lang="ru-RU" dirty="0"/>
              <a:t> </a:t>
            </a:r>
            <a:r>
              <a:rPr lang="ru-RU" dirty="0" err="1"/>
              <a:t>від</a:t>
            </a:r>
            <a:r>
              <a:rPr lang="ru-RU" dirty="0"/>
              <a:t> </a:t>
            </a:r>
            <a:r>
              <a:rPr lang="ru-RU" dirty="0" err="1"/>
              <a:t>рівня</a:t>
            </a:r>
            <a:r>
              <a:rPr lang="ru-RU" dirty="0"/>
              <a:t> </a:t>
            </a:r>
            <a:r>
              <a:rPr lang="uk-UA" dirty="0"/>
              <a:t>рівня підготовленості логопеда та тривалості цих занять</a:t>
            </a:r>
            <a:r>
              <a:rPr lang="ru-RU" dirty="0"/>
              <a:t>». </a:t>
            </a:r>
            <a:r>
              <a:rPr lang="ru-RU" dirty="0" err="1"/>
              <a:t>Закладений</a:t>
            </a:r>
            <a:r>
              <a:rPr lang="ru-RU" dirty="0"/>
              <a:t> у </a:t>
            </a:r>
            <a:r>
              <a:rPr lang="ru-RU" dirty="0" err="1"/>
              <a:t>наведеному</a:t>
            </a:r>
            <a:r>
              <a:rPr lang="ru-RU" dirty="0"/>
              <a:t> </a:t>
            </a:r>
            <a:r>
              <a:rPr lang="ru-RU" dirty="0" err="1"/>
              <a:t>абзаці</a:t>
            </a:r>
            <a:r>
              <a:rPr lang="ru-RU" dirty="0"/>
              <a:t> </a:t>
            </a:r>
            <a:r>
              <a:rPr lang="ru-RU" dirty="0" err="1"/>
              <a:t>зміст</a:t>
            </a:r>
            <a:r>
              <a:rPr lang="ru-RU" dirty="0"/>
              <a:t> </a:t>
            </a:r>
            <a:r>
              <a:rPr lang="ru-RU" dirty="0" err="1"/>
              <a:t>дозволяє</a:t>
            </a:r>
            <a:r>
              <a:rPr lang="ru-RU" dirty="0"/>
              <a:t> </a:t>
            </a:r>
            <a:r>
              <a:rPr lang="ru-RU" dirty="0" err="1"/>
              <a:t>вивести</a:t>
            </a:r>
            <a:r>
              <a:rPr lang="ru-RU" dirty="0"/>
              <a:t> з </a:t>
            </a:r>
            <a:r>
              <a:rPr lang="ru-RU" dirty="0" err="1"/>
              <a:t>нього</a:t>
            </a:r>
            <a:r>
              <a:rPr lang="ru-RU" dirty="0"/>
              <a:t> </a:t>
            </a:r>
            <a:r>
              <a:rPr lang="ru-RU" dirty="0" err="1"/>
              <a:t>наступне</a:t>
            </a:r>
            <a:r>
              <a:rPr lang="ru-RU" dirty="0"/>
              <a:t> </a:t>
            </a:r>
            <a:r>
              <a:rPr lang="ru-RU" dirty="0" err="1"/>
              <a:t>практичне</a:t>
            </a:r>
            <a:r>
              <a:rPr lang="ru-RU" dirty="0"/>
              <a:t> </a:t>
            </a:r>
            <a:r>
              <a:rPr lang="ru-RU" dirty="0" err="1"/>
              <a:t>значення</a:t>
            </a:r>
            <a:r>
              <a:rPr lang="ru-RU" dirty="0"/>
              <a:t>: «</a:t>
            </a:r>
            <a:r>
              <a:rPr lang="ru-RU" dirty="0" err="1"/>
              <a:t>Застосування</a:t>
            </a:r>
            <a:r>
              <a:rPr lang="ru-RU" dirty="0"/>
              <a:t> </a:t>
            </a:r>
            <a:r>
              <a:rPr lang="ru-RU" dirty="0" err="1"/>
              <a:t>логоритмики</a:t>
            </a:r>
            <a:r>
              <a:rPr lang="ru-RU" dirty="0"/>
              <a:t> </a:t>
            </a:r>
            <a:r>
              <a:rPr lang="uk-UA" dirty="0"/>
              <a:t>для</a:t>
            </a:r>
            <a:r>
              <a:rPr lang="ru-RU" dirty="0"/>
              <a:t> </a:t>
            </a:r>
            <a:r>
              <a:rPr lang="ru-RU" dirty="0" err="1"/>
              <a:t>профілактик</a:t>
            </a:r>
            <a:r>
              <a:rPr lang="uk-UA" dirty="0"/>
              <a:t>и</a:t>
            </a:r>
            <a:r>
              <a:rPr lang="ru-RU" dirty="0"/>
              <a:t> </a:t>
            </a:r>
            <a:r>
              <a:rPr lang="ru-RU" dirty="0" err="1"/>
              <a:t>порушень</a:t>
            </a:r>
            <a:r>
              <a:rPr lang="ru-RU" dirty="0"/>
              <a:t> </a:t>
            </a:r>
            <a:r>
              <a:rPr lang="ru-RU" dirty="0" err="1"/>
              <a:t>мовлення</a:t>
            </a:r>
            <a:r>
              <a:rPr lang="ru-RU" dirty="0"/>
              <a:t> </a:t>
            </a:r>
            <a:r>
              <a:rPr lang="ru-RU" dirty="0" err="1"/>
              <a:t>дітей</a:t>
            </a:r>
            <a:r>
              <a:rPr lang="ru-RU" dirty="0"/>
              <a:t> </a:t>
            </a:r>
            <a:r>
              <a:rPr lang="ru-RU" dirty="0" err="1"/>
              <a:t>дошкільного</a:t>
            </a:r>
            <a:r>
              <a:rPr lang="ru-RU" dirty="0"/>
              <a:t> </a:t>
            </a:r>
            <a:r>
              <a:rPr lang="ru-RU" dirty="0" err="1"/>
              <a:t>віку</a:t>
            </a:r>
            <a:r>
              <a:rPr lang="ru-RU" dirty="0"/>
              <a:t> </a:t>
            </a:r>
            <a:r>
              <a:rPr lang="ru-RU" dirty="0" err="1"/>
              <a:t>дозволяє</a:t>
            </a:r>
            <a:r>
              <a:rPr lang="ru-RU" dirty="0"/>
              <a:t> </a:t>
            </a:r>
            <a:r>
              <a:rPr lang="uk-UA" dirty="0"/>
              <a:t>підвищити рівень розвитку мовлення</a:t>
            </a:r>
            <a:r>
              <a:rPr lang="ru-RU" dirty="0"/>
              <a:t>»; </a:t>
            </a:r>
          </a:p>
          <a:p>
            <a:pPr lvl="0" fontAlgn="base"/>
            <a:r>
              <a:rPr lang="ru-RU" dirty="0" err="1"/>
              <a:t>помилковим</a:t>
            </a:r>
            <a:r>
              <a:rPr lang="ru-RU" dirty="0"/>
              <a:t> є </a:t>
            </a:r>
            <a:r>
              <a:rPr lang="ru-RU" dirty="0" err="1"/>
              <a:t>конкретизація</a:t>
            </a:r>
            <a:r>
              <a:rPr lang="ru-RU" dirty="0"/>
              <a:t> </a:t>
            </a:r>
            <a:r>
              <a:rPr lang="ru-RU" dirty="0" err="1"/>
              <a:t>дій</a:t>
            </a:r>
            <a:r>
              <a:rPr lang="ru-RU" dirty="0"/>
              <a:t> </a:t>
            </a:r>
            <a:r>
              <a:rPr lang="uk-UA" dirty="0"/>
              <a:t>корекційного педагога</a:t>
            </a:r>
            <a:r>
              <a:rPr lang="ru-RU" dirty="0"/>
              <a:t>, </a:t>
            </a:r>
            <a:r>
              <a:rPr lang="ru-RU" dirty="0" err="1"/>
              <a:t>внаслідок</a:t>
            </a:r>
            <a:r>
              <a:rPr lang="ru-RU" dirty="0"/>
              <a:t> </a:t>
            </a:r>
            <a:r>
              <a:rPr lang="ru-RU" dirty="0" err="1"/>
              <a:t>чого</a:t>
            </a:r>
            <a:r>
              <a:rPr lang="ru-RU" dirty="0"/>
              <a:t> </a:t>
            </a:r>
            <a:r>
              <a:rPr lang="ru-RU" dirty="0" err="1"/>
              <a:t>практичне</a:t>
            </a:r>
            <a:r>
              <a:rPr lang="ru-RU" dirty="0"/>
              <a:t> </a:t>
            </a:r>
            <a:r>
              <a:rPr lang="ru-RU" dirty="0" err="1"/>
              <a:t>значення</a:t>
            </a:r>
            <a:r>
              <a:rPr lang="ru-RU" dirty="0"/>
              <a:t> </a:t>
            </a:r>
            <a:r>
              <a:rPr lang="ru-RU" dirty="0" err="1"/>
              <a:t>перетворюється</a:t>
            </a:r>
            <a:r>
              <a:rPr lang="ru-RU" dirty="0"/>
              <a:t> у </a:t>
            </a:r>
            <a:r>
              <a:rPr lang="ru-RU" dirty="0" err="1"/>
              <a:t>практичні</a:t>
            </a:r>
            <a:r>
              <a:rPr lang="ru-RU" dirty="0"/>
              <a:t> </a:t>
            </a:r>
            <a:r>
              <a:rPr lang="ru-RU" dirty="0" err="1"/>
              <a:t>рекомендації</a:t>
            </a:r>
            <a:r>
              <a:rPr lang="ru-RU" dirty="0"/>
              <a:t>. </a:t>
            </a:r>
            <a:r>
              <a:rPr lang="ru-RU" dirty="0" err="1"/>
              <a:t>Наприклад</a:t>
            </a:r>
            <a:r>
              <a:rPr lang="ru-RU" dirty="0"/>
              <a:t>: «Рекомендовано при </a:t>
            </a:r>
            <a:r>
              <a:rPr lang="ru-RU" dirty="0" err="1"/>
              <a:t>профілактичній</a:t>
            </a:r>
            <a:r>
              <a:rPr lang="ru-RU" dirty="0"/>
              <a:t> </a:t>
            </a:r>
            <a:r>
              <a:rPr lang="ru-RU" dirty="0" err="1"/>
              <a:t>роботі</a:t>
            </a:r>
            <a:r>
              <a:rPr lang="ru-RU" dirty="0"/>
              <a:t> з </a:t>
            </a:r>
            <a:r>
              <a:rPr lang="ru-RU" dirty="0" err="1"/>
              <a:t>сім’ями</a:t>
            </a:r>
            <a:r>
              <a:rPr lang="ru-RU" dirty="0"/>
              <a:t> </a:t>
            </a:r>
            <a:r>
              <a:rPr lang="ru-RU" dirty="0" err="1"/>
              <a:t>групи</a:t>
            </a:r>
            <a:r>
              <a:rPr lang="ru-RU" dirty="0"/>
              <a:t> </a:t>
            </a:r>
            <a:r>
              <a:rPr lang="ru-RU" dirty="0" err="1"/>
              <a:t>ризику</a:t>
            </a:r>
            <a:r>
              <a:rPr lang="ru-RU" dirty="0"/>
              <a:t> </a:t>
            </a:r>
            <a:r>
              <a:rPr lang="ru-RU" dirty="0" err="1"/>
              <a:t>здійснювати</a:t>
            </a:r>
            <a:r>
              <a:rPr lang="ru-RU" dirty="0"/>
              <a:t> </a:t>
            </a:r>
            <a:r>
              <a:rPr lang="ru-RU" dirty="0" err="1"/>
              <a:t>моніторинг</a:t>
            </a:r>
            <a:r>
              <a:rPr lang="ru-RU" dirty="0"/>
              <a:t> </a:t>
            </a:r>
            <a:r>
              <a:rPr lang="ru-RU" dirty="0" err="1"/>
              <a:t>рівня</a:t>
            </a:r>
            <a:r>
              <a:rPr lang="ru-RU" dirty="0"/>
              <a:t> </a:t>
            </a:r>
            <a:r>
              <a:rPr lang="ru-RU" dirty="0" err="1"/>
              <a:t>соціальної</a:t>
            </a:r>
            <a:r>
              <a:rPr lang="ru-RU" dirty="0"/>
              <a:t> </a:t>
            </a:r>
            <a:r>
              <a:rPr lang="ru-RU" dirty="0" err="1"/>
              <a:t>поведінки</a:t>
            </a:r>
            <a:r>
              <a:rPr lang="ru-RU" dirty="0"/>
              <a:t>, а у </a:t>
            </a:r>
            <a:r>
              <a:rPr lang="ru-RU" dirty="0" err="1"/>
              <a:t>дітей</a:t>
            </a:r>
            <a:r>
              <a:rPr lang="ru-RU" dirty="0"/>
              <a:t>, </a:t>
            </a:r>
            <a:r>
              <a:rPr lang="ru-RU" dirty="0" err="1"/>
              <a:t>які</a:t>
            </a:r>
            <a:r>
              <a:rPr lang="ru-RU" dirty="0"/>
              <a:t> </a:t>
            </a:r>
            <a:r>
              <a:rPr lang="ru-RU" dirty="0" err="1"/>
              <a:t>перебувають</a:t>
            </a:r>
            <a:r>
              <a:rPr lang="ru-RU" dirty="0"/>
              <a:t> в </a:t>
            </a:r>
            <a:r>
              <a:rPr lang="ru-RU" dirty="0" err="1"/>
              <a:t>означених</a:t>
            </a:r>
            <a:r>
              <a:rPr lang="ru-RU" dirty="0"/>
              <a:t> </a:t>
            </a:r>
            <a:r>
              <a:rPr lang="ru-RU" dirty="0" err="1"/>
              <a:t>сім’ях</a:t>
            </a:r>
            <a:r>
              <a:rPr lang="ru-RU" dirty="0"/>
              <a:t>, </a:t>
            </a:r>
            <a:r>
              <a:rPr lang="ru-RU" dirty="0" err="1"/>
              <a:t>відслідковувати</a:t>
            </a:r>
            <a:r>
              <a:rPr lang="ru-RU" dirty="0"/>
              <a:t> </a:t>
            </a:r>
            <a:r>
              <a:rPr lang="ru-RU" dirty="0" err="1"/>
              <a:t>якість</a:t>
            </a:r>
            <a:r>
              <a:rPr lang="ru-RU" dirty="0"/>
              <a:t> </a:t>
            </a:r>
            <a:r>
              <a:rPr lang="ru-RU" dirty="0" err="1"/>
              <a:t>соціалізації</a:t>
            </a:r>
            <a:r>
              <a:rPr lang="ru-RU" dirty="0"/>
              <a:t>» та </a:t>
            </a:r>
            <a:r>
              <a:rPr lang="ru-RU" dirty="0" err="1"/>
              <a:t>ін</a:t>
            </a:r>
            <a:r>
              <a:rPr lang="ru-RU" dirty="0"/>
              <a:t>. </a:t>
            </a:r>
          </a:p>
          <a:p>
            <a:endParaRPr lang="ru-RU" dirty="0"/>
          </a:p>
        </p:txBody>
      </p:sp>
    </p:spTree>
    <p:extLst>
      <p:ext uri="{BB962C8B-B14F-4D97-AF65-F5344CB8AC3E}">
        <p14:creationId xmlns:p14="http://schemas.microsoft.com/office/powerpoint/2010/main" val="4292663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252798" cy="1400530"/>
          </a:xfrm>
        </p:spPr>
        <p:txBody>
          <a:bodyPr/>
          <a:lstStyle/>
          <a:p>
            <a:r>
              <a:rPr lang="uk-UA" b="1" dirty="0"/>
              <a:t>6. Практичне значення дослідження</a:t>
            </a:r>
            <a:endParaRPr lang="ru-RU" dirty="0"/>
          </a:p>
        </p:txBody>
      </p:sp>
      <p:sp>
        <p:nvSpPr>
          <p:cNvPr id="3" name="Объект 2"/>
          <p:cNvSpPr>
            <a:spLocks noGrp="1"/>
          </p:cNvSpPr>
          <p:nvPr>
            <p:ph idx="1"/>
          </p:nvPr>
        </p:nvSpPr>
        <p:spPr>
          <a:xfrm>
            <a:off x="1103312" y="1459346"/>
            <a:ext cx="8946541" cy="4789054"/>
          </a:xfrm>
        </p:spPr>
        <p:txBody>
          <a:bodyPr>
            <a:normAutofit fontScale="77500" lnSpcReduction="20000"/>
          </a:bodyPr>
          <a:lstStyle/>
          <a:p>
            <a:r>
              <a:rPr lang="uk-UA" dirty="0"/>
              <a:t>Формулювання:</a:t>
            </a:r>
          </a:p>
          <a:p>
            <a:pPr lvl="2">
              <a:buBlip>
                <a:blip r:embed="rId2"/>
              </a:buBlip>
            </a:pPr>
            <a:r>
              <a:rPr lang="ru-RU" dirty="0"/>
              <a:t>«На </a:t>
            </a:r>
            <a:r>
              <a:rPr lang="ru-RU" dirty="0" err="1"/>
              <a:t>основі</a:t>
            </a:r>
            <a:r>
              <a:rPr lang="ru-RU" dirty="0"/>
              <a:t> ... </a:t>
            </a:r>
            <a:r>
              <a:rPr lang="ru-RU" dirty="0" err="1"/>
              <a:t>розроблені</a:t>
            </a:r>
            <a:r>
              <a:rPr lang="ru-RU" dirty="0"/>
              <a:t> </a:t>
            </a:r>
            <a:r>
              <a:rPr lang="ru-RU" dirty="0" err="1"/>
              <a:t>ефективні</a:t>
            </a:r>
            <a:r>
              <a:rPr lang="ru-RU" dirty="0"/>
              <a:t> </a:t>
            </a:r>
            <a:r>
              <a:rPr lang="ru-RU" dirty="0" err="1"/>
              <a:t>методи</a:t>
            </a:r>
            <a:r>
              <a:rPr lang="ru-RU" dirty="0"/>
              <a:t>...», </a:t>
            </a:r>
          </a:p>
          <a:p>
            <a:pPr lvl="2">
              <a:buBlip>
                <a:blip r:embed="rId2"/>
              </a:buBlip>
            </a:pPr>
            <a:r>
              <a:rPr lang="ru-RU" dirty="0"/>
              <a:t>«</a:t>
            </a:r>
            <a:r>
              <a:rPr lang="ru-RU" dirty="0" err="1"/>
              <a:t>Запропонована</a:t>
            </a:r>
            <a:r>
              <a:rPr lang="ru-RU" dirty="0"/>
              <a:t> схема (алгоритм) </a:t>
            </a:r>
            <a:r>
              <a:rPr lang="ru-RU" dirty="0" err="1"/>
              <a:t>диференційного</a:t>
            </a:r>
            <a:r>
              <a:rPr lang="ru-RU" dirty="0"/>
              <a:t> </a:t>
            </a:r>
            <a:r>
              <a:rPr lang="ru-RU" dirty="0" err="1"/>
              <a:t>підходу</a:t>
            </a:r>
            <a:r>
              <a:rPr lang="ru-RU" dirty="0"/>
              <a:t> до </a:t>
            </a:r>
            <a:r>
              <a:rPr lang="uk-UA" dirty="0"/>
              <a:t>формування</a:t>
            </a:r>
            <a:r>
              <a:rPr lang="ru-RU" dirty="0"/>
              <a:t>...», </a:t>
            </a:r>
          </a:p>
          <a:p>
            <a:pPr lvl="2">
              <a:buBlip>
                <a:blip r:embed="rId2"/>
              </a:buBlip>
            </a:pPr>
            <a:r>
              <a:rPr lang="ru-RU" dirty="0"/>
              <a:t>«</a:t>
            </a:r>
            <a:r>
              <a:rPr lang="ru-RU" dirty="0" err="1"/>
              <a:t>Обґрунтована</a:t>
            </a:r>
            <a:r>
              <a:rPr lang="ru-RU" dirty="0"/>
              <a:t> </a:t>
            </a:r>
            <a:r>
              <a:rPr lang="ru-RU" dirty="0" err="1"/>
              <a:t>ефективність</a:t>
            </a:r>
            <a:r>
              <a:rPr lang="ru-RU" dirty="0"/>
              <a:t> </a:t>
            </a:r>
            <a:r>
              <a:rPr lang="ru-RU" dirty="0" err="1"/>
              <a:t>використання</a:t>
            </a:r>
            <a:r>
              <a:rPr lang="ru-RU" dirty="0"/>
              <a:t>...», </a:t>
            </a:r>
          </a:p>
          <a:p>
            <a:pPr lvl="2">
              <a:buBlip>
                <a:blip r:embed="rId2"/>
              </a:buBlip>
            </a:pPr>
            <a:r>
              <a:rPr lang="ru-RU" dirty="0"/>
              <a:t>«</a:t>
            </a:r>
            <a:r>
              <a:rPr lang="ru-RU" dirty="0" err="1"/>
              <a:t>Дані</a:t>
            </a:r>
            <a:r>
              <a:rPr lang="ru-RU" dirty="0"/>
              <a:t>, </a:t>
            </a:r>
            <a:r>
              <a:rPr lang="ru-RU" dirty="0" err="1"/>
              <a:t>отримані</a:t>
            </a:r>
            <a:r>
              <a:rPr lang="ru-RU" dirty="0"/>
              <a:t> при </a:t>
            </a:r>
            <a:r>
              <a:rPr lang="ru-RU" dirty="0" err="1"/>
              <a:t>вивченні</a:t>
            </a:r>
            <a:r>
              <a:rPr lang="ru-RU" dirty="0"/>
              <a:t>..., </a:t>
            </a:r>
            <a:r>
              <a:rPr lang="ru-RU" dirty="0" err="1"/>
              <a:t>можуть</a:t>
            </a:r>
            <a:r>
              <a:rPr lang="ru-RU" dirty="0"/>
              <a:t> бути основою для </a:t>
            </a:r>
            <a:r>
              <a:rPr lang="ru-RU" dirty="0" err="1"/>
              <a:t>формування</a:t>
            </a:r>
            <a:r>
              <a:rPr lang="ru-RU" dirty="0"/>
              <a:t> </a:t>
            </a:r>
            <a:r>
              <a:rPr lang="ru-RU" dirty="0" err="1"/>
              <a:t>групи</a:t>
            </a:r>
            <a:r>
              <a:rPr lang="ru-RU" dirty="0"/>
              <a:t> </a:t>
            </a:r>
            <a:r>
              <a:rPr lang="ru-RU" dirty="0" err="1"/>
              <a:t>ризику</a:t>
            </a:r>
            <a:r>
              <a:rPr lang="ru-RU" dirty="0"/>
              <a:t>...», </a:t>
            </a:r>
          </a:p>
          <a:p>
            <a:pPr lvl="2">
              <a:buBlip>
                <a:blip r:embed="rId2"/>
              </a:buBlip>
            </a:pPr>
            <a:r>
              <a:rPr lang="ru-RU" dirty="0"/>
              <a:t>«На </a:t>
            </a:r>
            <a:r>
              <a:rPr lang="ru-RU" dirty="0" err="1"/>
              <a:t>підставі</a:t>
            </a:r>
            <a:r>
              <a:rPr lang="ru-RU" dirty="0"/>
              <a:t> </a:t>
            </a:r>
            <a:r>
              <a:rPr lang="ru-RU" dirty="0" err="1"/>
              <a:t>отриманих</a:t>
            </a:r>
            <a:r>
              <a:rPr lang="ru-RU" dirty="0"/>
              <a:t> </a:t>
            </a:r>
            <a:r>
              <a:rPr lang="ru-RU" dirty="0" err="1"/>
              <a:t>даних</a:t>
            </a:r>
            <a:r>
              <a:rPr lang="ru-RU" dirty="0"/>
              <a:t> </a:t>
            </a:r>
            <a:r>
              <a:rPr lang="ru-RU" dirty="0" err="1"/>
              <a:t>розроблена</a:t>
            </a:r>
            <a:r>
              <a:rPr lang="ru-RU" dirty="0"/>
              <a:t> </a:t>
            </a:r>
            <a:r>
              <a:rPr lang="ru-RU" dirty="0" err="1"/>
              <a:t>програма</a:t>
            </a:r>
            <a:r>
              <a:rPr lang="ru-RU" dirty="0"/>
              <a:t> з </a:t>
            </a:r>
            <a:r>
              <a:rPr lang="ru-RU" dirty="0" err="1"/>
              <a:t>удосконалення</a:t>
            </a:r>
            <a:r>
              <a:rPr lang="ru-RU" dirty="0"/>
              <a:t>...»,</a:t>
            </a:r>
          </a:p>
          <a:p>
            <a:pPr lvl="2">
              <a:buBlip>
                <a:blip r:embed="rId2"/>
              </a:buBlip>
            </a:pPr>
            <a:r>
              <a:rPr lang="ru-RU" dirty="0"/>
              <a:t>«</a:t>
            </a:r>
            <a:r>
              <a:rPr lang="ru-RU" dirty="0" err="1"/>
              <a:t>Проведення</a:t>
            </a:r>
            <a:r>
              <a:rPr lang="ru-RU" dirty="0"/>
              <a:t> </a:t>
            </a:r>
            <a:r>
              <a:rPr lang="ru-RU" dirty="0" err="1"/>
              <a:t>профілактичних</a:t>
            </a:r>
            <a:r>
              <a:rPr lang="ru-RU" dirty="0"/>
              <a:t> </a:t>
            </a:r>
            <a:r>
              <a:rPr lang="ru-RU" dirty="0" err="1"/>
              <a:t>заходів</a:t>
            </a:r>
            <a:r>
              <a:rPr lang="ru-RU" dirty="0"/>
              <a:t> з </a:t>
            </a:r>
            <a:r>
              <a:rPr lang="ru-RU" dirty="0" err="1"/>
              <a:t>урахуванням</a:t>
            </a:r>
            <a:r>
              <a:rPr lang="ru-RU" dirty="0"/>
              <a:t> </a:t>
            </a:r>
            <a:r>
              <a:rPr lang="ru-RU" dirty="0" err="1"/>
              <a:t>виявлених</a:t>
            </a:r>
            <a:r>
              <a:rPr lang="ru-RU" dirty="0"/>
              <a:t> </a:t>
            </a:r>
            <a:r>
              <a:rPr lang="ru-RU" dirty="0" err="1"/>
              <a:t>факторів</a:t>
            </a:r>
            <a:r>
              <a:rPr lang="ru-RU" dirty="0"/>
              <a:t> </a:t>
            </a:r>
            <a:r>
              <a:rPr lang="ru-RU" dirty="0" err="1"/>
              <a:t>ризику</a:t>
            </a:r>
            <a:r>
              <a:rPr lang="ru-RU" dirty="0"/>
              <a:t> </a:t>
            </a:r>
            <a:r>
              <a:rPr lang="ru-RU" dirty="0" err="1"/>
              <a:t>відкриває</a:t>
            </a:r>
            <a:r>
              <a:rPr lang="ru-RU" dirty="0"/>
              <a:t> </a:t>
            </a:r>
            <a:r>
              <a:rPr lang="ru-RU" dirty="0" err="1"/>
              <a:t>можливості</a:t>
            </a:r>
            <a:r>
              <a:rPr lang="ru-RU" dirty="0"/>
              <a:t> </a:t>
            </a:r>
            <a:r>
              <a:rPr lang="ru-RU" dirty="0" err="1"/>
              <a:t>зниження</a:t>
            </a:r>
            <a:r>
              <a:rPr lang="ru-RU" dirty="0"/>
              <a:t>...», </a:t>
            </a:r>
          </a:p>
          <a:p>
            <a:pPr lvl="2">
              <a:buBlip>
                <a:blip r:embed="rId2"/>
              </a:buBlip>
            </a:pPr>
            <a:r>
              <a:rPr lang="ru-RU" dirty="0"/>
              <a:t>«</a:t>
            </a:r>
            <a:r>
              <a:rPr lang="ru-RU" dirty="0" err="1"/>
              <a:t>Запропонована</a:t>
            </a:r>
            <a:r>
              <a:rPr lang="ru-RU" dirty="0"/>
              <a:t> методика </a:t>
            </a:r>
            <a:r>
              <a:rPr lang="ru-RU" dirty="0" err="1"/>
              <a:t>дозволяє</a:t>
            </a:r>
            <a:r>
              <a:rPr lang="ru-RU" dirty="0"/>
              <a:t> </a:t>
            </a:r>
            <a:r>
              <a:rPr lang="ru-RU" dirty="0" err="1"/>
              <a:t>розширити</a:t>
            </a:r>
            <a:r>
              <a:rPr lang="ru-RU" dirty="0"/>
              <a:t>...», </a:t>
            </a:r>
          </a:p>
          <a:p>
            <a:pPr lvl="2">
              <a:buBlip>
                <a:blip r:embed="rId2"/>
              </a:buBlip>
            </a:pPr>
            <a:r>
              <a:rPr lang="ru-RU" dirty="0"/>
              <a:t>«</a:t>
            </a:r>
            <a:r>
              <a:rPr lang="ru-RU" dirty="0" err="1"/>
              <a:t>Визначені</a:t>
            </a:r>
            <a:r>
              <a:rPr lang="ru-RU" dirty="0"/>
              <a:t> </a:t>
            </a:r>
            <a:r>
              <a:rPr lang="ru-RU" dirty="0" err="1"/>
              <a:t>фактори</a:t>
            </a:r>
            <a:r>
              <a:rPr lang="ru-RU" dirty="0"/>
              <a:t>...», </a:t>
            </a:r>
          </a:p>
          <a:p>
            <a:pPr lvl="2">
              <a:buBlip>
                <a:blip r:embed="rId2"/>
              </a:buBlip>
            </a:pPr>
            <a:r>
              <a:rPr lang="ru-RU" dirty="0"/>
              <a:t>«</a:t>
            </a:r>
            <a:r>
              <a:rPr lang="ru-RU" dirty="0" err="1"/>
              <a:t>Виявлені</a:t>
            </a:r>
            <a:r>
              <a:rPr lang="ru-RU" dirty="0"/>
              <a:t> </a:t>
            </a:r>
            <a:r>
              <a:rPr lang="ru-RU" dirty="0" err="1"/>
              <a:t>критерії</a:t>
            </a:r>
            <a:r>
              <a:rPr lang="ru-RU" dirty="0"/>
              <a:t>... є </a:t>
            </a:r>
            <a:r>
              <a:rPr lang="ru-RU" dirty="0" err="1"/>
              <a:t>об’єктивними</a:t>
            </a:r>
            <a:r>
              <a:rPr lang="ru-RU" dirty="0"/>
              <a:t> </a:t>
            </a:r>
            <a:r>
              <a:rPr lang="ru-RU" dirty="0" err="1"/>
              <a:t>критеріями</a:t>
            </a:r>
            <a:r>
              <a:rPr lang="ru-RU" dirty="0"/>
              <a:t>...», </a:t>
            </a:r>
          </a:p>
          <a:p>
            <a:pPr lvl="2">
              <a:buBlip>
                <a:blip r:embed="rId2"/>
              </a:buBlip>
            </a:pPr>
            <a:r>
              <a:rPr lang="ru-RU" dirty="0"/>
              <a:t>«</a:t>
            </a:r>
            <a:r>
              <a:rPr lang="ru-RU" dirty="0" err="1"/>
              <a:t>Розроблено</a:t>
            </a:r>
            <a:r>
              <a:rPr lang="ru-RU" dirty="0"/>
              <a:t> </a:t>
            </a:r>
            <a:r>
              <a:rPr lang="ru-RU" dirty="0" err="1"/>
              <a:t>перелік</a:t>
            </a:r>
            <a:r>
              <a:rPr lang="ru-RU" dirty="0"/>
              <a:t> </a:t>
            </a:r>
            <a:r>
              <a:rPr lang="ru-RU" dirty="0" err="1"/>
              <a:t>інформативних</a:t>
            </a:r>
            <a:r>
              <a:rPr lang="ru-RU" dirty="0"/>
              <a:t> </a:t>
            </a:r>
            <a:r>
              <a:rPr lang="ru-RU" dirty="0" err="1"/>
              <a:t>показників</a:t>
            </a:r>
            <a:r>
              <a:rPr lang="ru-RU" dirty="0"/>
              <a:t> </a:t>
            </a:r>
            <a:r>
              <a:rPr lang="ru-RU" dirty="0" err="1"/>
              <a:t>оцінки</a:t>
            </a:r>
            <a:r>
              <a:rPr lang="ru-RU" dirty="0"/>
              <a:t>...», </a:t>
            </a:r>
          </a:p>
          <a:p>
            <a:pPr lvl="2">
              <a:buBlip>
                <a:blip r:embed="rId2"/>
              </a:buBlip>
            </a:pPr>
            <a:r>
              <a:rPr lang="ru-RU" dirty="0"/>
              <a:t>«</a:t>
            </a:r>
            <a:r>
              <a:rPr lang="ru-RU" dirty="0" err="1"/>
              <a:t>Запропоновані</a:t>
            </a:r>
            <a:r>
              <a:rPr lang="ru-RU" dirty="0"/>
              <a:t> </a:t>
            </a:r>
            <a:r>
              <a:rPr lang="ru-RU" dirty="0" err="1"/>
              <a:t>нові</a:t>
            </a:r>
            <a:r>
              <a:rPr lang="ru-RU" dirty="0"/>
              <a:t> </a:t>
            </a:r>
            <a:r>
              <a:rPr lang="ru-RU" dirty="0" err="1"/>
              <a:t>інформативні</a:t>
            </a:r>
            <a:r>
              <a:rPr lang="ru-RU" dirty="0"/>
              <a:t> тести для...», </a:t>
            </a:r>
          </a:p>
          <a:p>
            <a:pPr lvl="2">
              <a:buBlip>
                <a:blip r:embed="rId2"/>
              </a:buBlip>
            </a:pPr>
            <a:r>
              <a:rPr lang="ru-RU" dirty="0"/>
              <a:t>«Доведено </a:t>
            </a:r>
            <a:r>
              <a:rPr lang="ru-RU" dirty="0" err="1"/>
              <a:t>доцільність</a:t>
            </a:r>
            <a:r>
              <a:rPr lang="ru-RU" dirty="0"/>
              <a:t> </a:t>
            </a:r>
            <a:r>
              <a:rPr lang="ru-RU" dirty="0" err="1"/>
              <a:t>комбінованого</a:t>
            </a:r>
            <a:r>
              <a:rPr lang="ru-RU" dirty="0"/>
              <a:t> </a:t>
            </a:r>
            <a:r>
              <a:rPr lang="ru-RU" dirty="0" err="1"/>
              <a:t>застосування</a:t>
            </a:r>
            <a:r>
              <a:rPr lang="ru-RU" dirty="0"/>
              <a:t>...», </a:t>
            </a:r>
          </a:p>
          <a:p>
            <a:pPr lvl="2">
              <a:buBlip>
                <a:blip r:embed="rId2"/>
              </a:buBlip>
            </a:pPr>
            <a:r>
              <a:rPr lang="ru-RU" dirty="0"/>
              <a:t>«</a:t>
            </a:r>
            <a:r>
              <a:rPr lang="ru-RU" dirty="0" err="1"/>
              <a:t>Обґрунтована</a:t>
            </a:r>
            <a:r>
              <a:rPr lang="ru-RU" dirty="0"/>
              <a:t> </a:t>
            </a:r>
            <a:r>
              <a:rPr lang="ru-RU" dirty="0" err="1"/>
              <a:t>необхідність</a:t>
            </a:r>
            <a:r>
              <a:rPr lang="ru-RU" dirty="0"/>
              <a:t> </a:t>
            </a:r>
            <a:r>
              <a:rPr lang="ru-RU" dirty="0" err="1"/>
              <a:t>визначення</a:t>
            </a:r>
            <a:r>
              <a:rPr lang="ru-RU" dirty="0"/>
              <a:t> </a:t>
            </a:r>
            <a:r>
              <a:rPr lang="ru-RU" dirty="0" err="1"/>
              <a:t>показників</a:t>
            </a:r>
            <a:r>
              <a:rPr lang="ru-RU" dirty="0"/>
              <a:t>...», </a:t>
            </a:r>
          </a:p>
          <a:p>
            <a:pPr lvl="2">
              <a:buBlip>
                <a:blip r:embed="rId2"/>
              </a:buBlip>
            </a:pPr>
            <a:r>
              <a:rPr lang="ru-RU" dirty="0"/>
              <a:t>«</a:t>
            </a:r>
            <a:r>
              <a:rPr lang="ru-RU" dirty="0" err="1"/>
              <a:t>Запропоновані</a:t>
            </a:r>
            <a:r>
              <a:rPr lang="ru-RU" dirty="0"/>
              <a:t> </a:t>
            </a:r>
            <a:r>
              <a:rPr lang="ru-RU" dirty="0" err="1"/>
              <a:t>способи</a:t>
            </a:r>
            <a:r>
              <a:rPr lang="ru-RU" dirty="0"/>
              <a:t>...», </a:t>
            </a:r>
          </a:p>
          <a:p>
            <a:pPr lvl="2">
              <a:buBlip>
                <a:blip r:embed="rId2"/>
              </a:buBlip>
            </a:pPr>
            <a:r>
              <a:rPr lang="ru-RU" dirty="0"/>
              <a:t>«Показана </a:t>
            </a:r>
            <a:r>
              <a:rPr lang="ru-RU" dirty="0" err="1"/>
              <a:t>можливість</a:t>
            </a:r>
            <a:r>
              <a:rPr lang="ru-RU" dirty="0"/>
              <a:t> </a:t>
            </a:r>
            <a:r>
              <a:rPr lang="ru-RU" dirty="0" err="1"/>
              <a:t>використання</a:t>
            </a:r>
            <a:r>
              <a:rPr lang="ru-RU" dirty="0"/>
              <a:t>...»</a:t>
            </a:r>
          </a:p>
        </p:txBody>
      </p:sp>
    </p:spTree>
    <p:extLst>
      <p:ext uri="{BB962C8B-B14F-4D97-AF65-F5344CB8AC3E}">
        <p14:creationId xmlns:p14="http://schemas.microsoft.com/office/powerpoint/2010/main" val="1500611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7. Методика </a:t>
            </a:r>
            <a:r>
              <a:rPr lang="ru-RU" b="1" dirty="0" err="1"/>
              <a:t>дослідження</a:t>
            </a:r>
            <a:r>
              <a:rPr lang="ru-RU" dirty="0"/>
              <a:t> </a:t>
            </a:r>
          </a:p>
        </p:txBody>
      </p:sp>
      <p:sp>
        <p:nvSpPr>
          <p:cNvPr id="3" name="Объект 2"/>
          <p:cNvSpPr>
            <a:spLocks noGrp="1"/>
          </p:cNvSpPr>
          <p:nvPr>
            <p:ph idx="1"/>
          </p:nvPr>
        </p:nvSpPr>
        <p:spPr/>
        <p:txBody>
          <a:bodyPr>
            <a:normAutofit fontScale="92500" lnSpcReduction="20000"/>
          </a:bodyPr>
          <a:lstStyle/>
          <a:p>
            <a:r>
              <a:rPr lang="ru-RU" dirty="0" err="1"/>
              <a:t>Цією</a:t>
            </a:r>
            <a:r>
              <a:rPr lang="ru-RU" dirty="0"/>
              <a:t> рубрикою ми </a:t>
            </a:r>
            <a:r>
              <a:rPr lang="ru-RU" dirty="0" err="1"/>
              <a:t>маємо</a:t>
            </a:r>
            <a:r>
              <a:rPr lang="ru-RU" dirty="0"/>
              <a:t> </a:t>
            </a:r>
            <a:r>
              <a:rPr lang="ru-RU" dirty="0" err="1"/>
              <a:t>зв’язати</a:t>
            </a:r>
            <a:r>
              <a:rPr lang="ru-RU" dirty="0"/>
              <a:t> </a:t>
            </a:r>
            <a:r>
              <a:rPr lang="ru-RU" b="1" dirty="0"/>
              <a:t>мету </a:t>
            </a:r>
            <a:r>
              <a:rPr lang="ru-RU" b="1" dirty="0" err="1"/>
              <a:t>дослідження</a:t>
            </a:r>
            <a:r>
              <a:rPr lang="ru-RU" b="1" dirty="0"/>
              <a:t> </a:t>
            </a:r>
            <a:r>
              <a:rPr lang="ru-RU" dirty="0"/>
              <a:t>з </a:t>
            </a:r>
            <a:r>
              <a:rPr lang="ru-RU" dirty="0" err="1"/>
              <a:t>науковим</a:t>
            </a:r>
            <a:r>
              <a:rPr lang="ru-RU" dirty="0"/>
              <a:t> та </a:t>
            </a:r>
            <a:r>
              <a:rPr lang="ru-RU" dirty="0" err="1"/>
              <a:t>практичним</a:t>
            </a:r>
            <a:r>
              <a:rPr lang="ru-RU" dirty="0"/>
              <a:t> </a:t>
            </a:r>
            <a:r>
              <a:rPr lang="ru-RU" dirty="0" err="1"/>
              <a:t>значенням</a:t>
            </a:r>
            <a:r>
              <a:rPr lang="ru-RU" dirty="0"/>
              <a:t>, </a:t>
            </a:r>
            <a:r>
              <a:rPr lang="ru-RU" dirty="0" err="1"/>
              <a:t>тобто</a:t>
            </a:r>
            <a:r>
              <a:rPr lang="ru-RU" dirty="0"/>
              <a:t> з </a:t>
            </a:r>
            <a:r>
              <a:rPr lang="ru-RU" dirty="0" err="1"/>
              <a:t>кінцевим</a:t>
            </a:r>
            <a:r>
              <a:rPr lang="ru-RU" dirty="0"/>
              <a:t> результатом. </a:t>
            </a:r>
            <a:r>
              <a:rPr lang="ru-RU" i="1" dirty="0"/>
              <a:t>Тому в «</a:t>
            </a:r>
            <a:r>
              <a:rPr lang="ru-RU" i="1" dirty="0" err="1"/>
              <a:t>Методиці</a:t>
            </a:r>
            <a:r>
              <a:rPr lang="ru-RU" i="1" dirty="0"/>
              <a:t> </a:t>
            </a:r>
            <a:r>
              <a:rPr lang="ru-RU" i="1" dirty="0" err="1"/>
              <a:t>дослідження</a:t>
            </a:r>
            <a:r>
              <a:rPr lang="ru-RU" i="1" dirty="0"/>
              <a:t>» ми </a:t>
            </a:r>
            <a:r>
              <a:rPr lang="ru-RU" i="1" dirty="0" err="1"/>
              <a:t>маємо</a:t>
            </a:r>
            <a:r>
              <a:rPr lang="ru-RU" i="1" dirty="0"/>
              <a:t> </a:t>
            </a:r>
            <a:r>
              <a:rPr lang="ru-RU" i="1" dirty="0" err="1"/>
              <a:t>відповісти</a:t>
            </a:r>
            <a:r>
              <a:rPr lang="ru-RU" i="1" dirty="0"/>
              <a:t> на </a:t>
            </a:r>
            <a:r>
              <a:rPr lang="ru-RU" i="1" dirty="0" err="1"/>
              <a:t>питання</a:t>
            </a:r>
            <a:r>
              <a:rPr lang="ru-RU" i="1" dirty="0"/>
              <a:t>: </a:t>
            </a:r>
            <a:r>
              <a:rPr lang="ru-RU" i="1" dirty="0" err="1"/>
              <a:t>яким</a:t>
            </a:r>
            <a:r>
              <a:rPr lang="ru-RU" i="1" dirty="0"/>
              <a:t> чином, за </a:t>
            </a:r>
            <a:r>
              <a:rPr lang="ru-RU" i="1" dirty="0" err="1"/>
              <a:t>допомогою</a:t>
            </a:r>
            <a:r>
              <a:rPr lang="ru-RU" i="1" dirty="0"/>
              <a:t> </a:t>
            </a:r>
            <a:r>
              <a:rPr lang="ru-RU" i="1" dirty="0" err="1"/>
              <a:t>яких</a:t>
            </a:r>
            <a:r>
              <a:rPr lang="ru-RU" i="1" dirty="0"/>
              <a:t> </a:t>
            </a:r>
            <a:r>
              <a:rPr lang="ru-RU" i="1" dirty="0" err="1"/>
              <a:t>методів</a:t>
            </a:r>
            <a:r>
              <a:rPr lang="ru-RU" i="1" dirty="0"/>
              <a:t>, за </a:t>
            </a:r>
            <a:r>
              <a:rPr lang="ru-RU" i="1" dirty="0" err="1"/>
              <a:t>яких</a:t>
            </a:r>
            <a:r>
              <a:rPr lang="ru-RU" i="1" dirty="0"/>
              <a:t> умов ми </a:t>
            </a:r>
            <a:r>
              <a:rPr lang="ru-RU" i="1" dirty="0" err="1"/>
              <a:t>отримали</a:t>
            </a:r>
            <a:r>
              <a:rPr lang="ru-RU" i="1" dirty="0"/>
              <a:t> </a:t>
            </a:r>
            <a:r>
              <a:rPr lang="ru-RU" i="1" dirty="0" err="1"/>
              <a:t>очікуваний</a:t>
            </a:r>
            <a:r>
              <a:rPr lang="ru-RU" i="1" dirty="0"/>
              <a:t> результат? </a:t>
            </a:r>
            <a:endParaRPr lang="ru-RU" dirty="0"/>
          </a:p>
          <a:p>
            <a:r>
              <a:rPr lang="ru-RU" i="1" dirty="0" err="1"/>
              <a:t>Подають</a:t>
            </a:r>
            <a:r>
              <a:rPr lang="ru-RU" i="1" dirty="0"/>
              <a:t> </a:t>
            </a:r>
            <a:r>
              <a:rPr lang="ru-RU" i="1" dirty="0" err="1"/>
              <a:t>перелік</a:t>
            </a:r>
            <a:r>
              <a:rPr lang="ru-RU" i="1" dirty="0"/>
              <a:t> </a:t>
            </a:r>
            <a:r>
              <a:rPr lang="ru-RU" i="1" dirty="0" err="1"/>
              <a:t>використаних</a:t>
            </a:r>
            <a:r>
              <a:rPr lang="ru-RU" i="1" dirty="0"/>
              <a:t> </a:t>
            </a:r>
            <a:r>
              <a:rPr lang="ru-RU" i="1" dirty="0" err="1"/>
              <a:t>методів</a:t>
            </a:r>
            <a:r>
              <a:rPr lang="ru-RU" i="1" dirty="0"/>
              <a:t> </a:t>
            </a:r>
            <a:r>
              <a:rPr lang="ru-RU" i="1" dirty="0" err="1"/>
              <a:t>дослідження</a:t>
            </a:r>
            <a:r>
              <a:rPr lang="ru-RU" i="1" dirty="0"/>
              <a:t> для </a:t>
            </a:r>
            <a:r>
              <a:rPr lang="ru-RU" i="1" dirty="0" err="1"/>
              <a:t>досягнення</a:t>
            </a:r>
            <a:r>
              <a:rPr lang="ru-RU" i="1" dirty="0"/>
              <a:t> </a:t>
            </a:r>
            <a:r>
              <a:rPr lang="ru-RU" i="1" dirty="0" err="1"/>
              <a:t>поставленої</a:t>
            </a:r>
            <a:r>
              <a:rPr lang="ru-RU" i="1" dirty="0"/>
              <a:t> в </a:t>
            </a:r>
            <a:r>
              <a:rPr lang="ru-RU" i="1" dirty="0" err="1"/>
              <a:t>роботі</a:t>
            </a:r>
            <a:r>
              <a:rPr lang="ru-RU" i="1" dirty="0"/>
              <a:t> мети.</a:t>
            </a:r>
            <a:r>
              <a:rPr lang="ru-RU" dirty="0"/>
              <a:t> </a:t>
            </a:r>
            <a:r>
              <a:rPr lang="ru-RU" dirty="0" err="1"/>
              <a:t>Однак</a:t>
            </a:r>
            <a:r>
              <a:rPr lang="ru-RU" dirty="0"/>
              <a:t> </a:t>
            </a:r>
            <a:r>
              <a:rPr lang="ru-RU" dirty="0" err="1"/>
              <a:t>ці</a:t>
            </a:r>
            <a:r>
              <a:rPr lang="ru-RU" dirty="0"/>
              <a:t> </a:t>
            </a:r>
            <a:r>
              <a:rPr lang="ru-RU" dirty="0" err="1"/>
              <a:t>методи</a:t>
            </a:r>
            <a:r>
              <a:rPr lang="ru-RU" dirty="0"/>
              <a:t> </a:t>
            </a:r>
            <a:r>
              <a:rPr lang="ru-RU" dirty="0" err="1"/>
              <a:t>потрібно</a:t>
            </a:r>
            <a:r>
              <a:rPr lang="ru-RU" dirty="0"/>
              <a:t> </a:t>
            </a:r>
            <a:r>
              <a:rPr lang="ru-RU" dirty="0" err="1"/>
              <a:t>подавати</a:t>
            </a:r>
            <a:r>
              <a:rPr lang="ru-RU" dirty="0"/>
              <a:t> не </a:t>
            </a:r>
            <a:r>
              <a:rPr lang="ru-RU" dirty="0" err="1"/>
              <a:t>відокремлено</a:t>
            </a:r>
            <a:r>
              <a:rPr lang="ru-RU" dirty="0"/>
              <a:t> </a:t>
            </a:r>
            <a:r>
              <a:rPr lang="ru-RU" dirty="0" err="1"/>
              <a:t>від</a:t>
            </a:r>
            <a:r>
              <a:rPr lang="ru-RU" dirty="0"/>
              <a:t> </a:t>
            </a:r>
            <a:r>
              <a:rPr lang="ru-RU" dirty="0" err="1"/>
              <a:t>змісту</a:t>
            </a:r>
            <a:r>
              <a:rPr lang="ru-RU" dirty="0"/>
              <a:t> </a:t>
            </a:r>
            <a:r>
              <a:rPr lang="ru-RU" dirty="0" err="1"/>
              <a:t>роботи</a:t>
            </a:r>
            <a:r>
              <a:rPr lang="ru-RU" dirty="0"/>
              <a:t>, а коротко, але </a:t>
            </a:r>
            <a:r>
              <a:rPr lang="ru-RU" dirty="0" err="1"/>
              <a:t>змістовно</a:t>
            </a:r>
            <a:r>
              <a:rPr lang="ru-RU" dirty="0"/>
              <a:t> </a:t>
            </a:r>
            <a:r>
              <a:rPr lang="ru-RU" dirty="0" err="1"/>
              <a:t>окреслюючи</a:t>
            </a:r>
            <a:r>
              <a:rPr lang="ru-RU" dirty="0"/>
              <a:t>, </a:t>
            </a:r>
            <a:r>
              <a:rPr lang="ru-RU" dirty="0" err="1"/>
              <a:t>що</a:t>
            </a:r>
            <a:r>
              <a:rPr lang="ru-RU" dirty="0"/>
              <a:t> </a:t>
            </a:r>
            <a:r>
              <a:rPr lang="ru-RU" dirty="0" err="1"/>
              <a:t>саме</a:t>
            </a:r>
            <a:r>
              <a:rPr lang="ru-RU" dirty="0"/>
              <a:t> </a:t>
            </a:r>
            <a:r>
              <a:rPr lang="ru-RU" dirty="0" err="1"/>
              <a:t>досліджувалося</a:t>
            </a:r>
            <a:r>
              <a:rPr lang="ru-RU" dirty="0"/>
              <a:t> </a:t>
            </a:r>
            <a:r>
              <a:rPr lang="ru-RU" dirty="0" err="1"/>
              <a:t>тим</a:t>
            </a:r>
            <a:r>
              <a:rPr lang="ru-RU" dirty="0"/>
              <a:t> </a:t>
            </a:r>
            <a:r>
              <a:rPr lang="ru-RU" dirty="0" err="1"/>
              <a:t>чи</a:t>
            </a:r>
            <a:r>
              <a:rPr lang="ru-RU" dirty="0"/>
              <a:t> </a:t>
            </a:r>
            <a:r>
              <a:rPr lang="ru-RU" dirty="0" err="1"/>
              <a:t>іншим</a:t>
            </a:r>
            <a:r>
              <a:rPr lang="ru-RU" dirty="0"/>
              <a:t> методом. </a:t>
            </a:r>
            <a:r>
              <a:rPr lang="ru-RU" dirty="0" err="1"/>
              <a:t>Це</a:t>
            </a:r>
            <a:r>
              <a:rPr lang="ru-RU" dirty="0"/>
              <a:t>, </a:t>
            </a:r>
            <a:r>
              <a:rPr lang="ru-RU" dirty="0" err="1"/>
              <a:t>по-перше</a:t>
            </a:r>
            <a:r>
              <a:rPr lang="ru-RU" dirty="0"/>
              <a:t>, </a:t>
            </a:r>
            <a:r>
              <a:rPr lang="ru-RU" dirty="0" err="1"/>
              <a:t>продемонструє</a:t>
            </a:r>
            <a:r>
              <a:rPr lang="ru-RU" dirty="0"/>
              <a:t> </a:t>
            </a:r>
            <a:r>
              <a:rPr lang="ru-RU" dirty="0" err="1"/>
              <a:t>логічність</a:t>
            </a:r>
            <a:r>
              <a:rPr lang="ru-RU" dirty="0"/>
              <a:t> </a:t>
            </a:r>
            <a:r>
              <a:rPr lang="ru-RU" dirty="0" err="1"/>
              <a:t>вашої</a:t>
            </a:r>
            <a:r>
              <a:rPr lang="ru-RU" dirty="0"/>
              <a:t> </a:t>
            </a:r>
            <a:r>
              <a:rPr lang="ru-RU" dirty="0" err="1"/>
              <a:t>роботи</a:t>
            </a:r>
            <a:r>
              <a:rPr lang="ru-RU" dirty="0"/>
              <a:t>, а, </a:t>
            </a:r>
            <a:r>
              <a:rPr lang="ru-RU" dirty="0" err="1"/>
              <a:t>по-друге</a:t>
            </a:r>
            <a:r>
              <a:rPr lang="ru-RU" dirty="0"/>
              <a:t>, </a:t>
            </a:r>
            <a:r>
              <a:rPr lang="ru-RU" dirty="0" err="1"/>
              <a:t>покаже</a:t>
            </a:r>
            <a:r>
              <a:rPr lang="ru-RU" dirty="0"/>
              <a:t> </a:t>
            </a:r>
            <a:r>
              <a:rPr lang="ru-RU" dirty="0" err="1"/>
              <a:t>доцільність</a:t>
            </a:r>
            <a:r>
              <a:rPr lang="ru-RU" dirty="0"/>
              <a:t> </a:t>
            </a:r>
            <a:r>
              <a:rPr lang="ru-RU" dirty="0" err="1"/>
              <a:t>обраних</a:t>
            </a:r>
            <a:r>
              <a:rPr lang="ru-RU" dirty="0"/>
              <a:t> </a:t>
            </a:r>
            <a:r>
              <a:rPr lang="ru-RU" dirty="0" err="1"/>
              <a:t>методів</a:t>
            </a:r>
            <a:r>
              <a:rPr lang="ru-RU" dirty="0"/>
              <a:t>. </a:t>
            </a:r>
          </a:p>
          <a:p>
            <a:r>
              <a:rPr lang="ru-RU" dirty="0"/>
              <a:t>Як видно </a:t>
            </a:r>
            <a:r>
              <a:rPr lang="ru-RU" dirty="0" err="1"/>
              <a:t>із</a:t>
            </a:r>
            <a:r>
              <a:rPr lang="ru-RU" dirty="0"/>
              <a:t> </a:t>
            </a:r>
            <a:r>
              <a:rPr lang="ru-RU" dirty="0" err="1"/>
              <a:t>завдань</a:t>
            </a:r>
            <a:r>
              <a:rPr lang="ru-RU" dirty="0"/>
              <a:t>, </a:t>
            </a:r>
            <a:r>
              <a:rPr lang="ru-RU" dirty="0" err="1"/>
              <a:t>які</a:t>
            </a:r>
            <a:r>
              <a:rPr lang="ru-RU" dirty="0"/>
              <a:t> стоять перед </a:t>
            </a:r>
            <a:r>
              <a:rPr lang="ru-RU" dirty="0" err="1"/>
              <a:t>означеною</a:t>
            </a:r>
            <a:r>
              <a:rPr lang="ru-RU" dirty="0"/>
              <a:t> рубрикою </a:t>
            </a:r>
            <a:r>
              <a:rPr lang="ru-RU" dirty="0" err="1"/>
              <a:t>вступу</a:t>
            </a:r>
            <a:r>
              <a:rPr lang="ru-RU" dirty="0"/>
              <a:t>, </a:t>
            </a:r>
            <a:r>
              <a:rPr lang="ru-RU" dirty="0" err="1"/>
              <a:t>його</a:t>
            </a:r>
            <a:r>
              <a:rPr lang="ru-RU" dirty="0"/>
              <a:t> ми </a:t>
            </a:r>
            <a:r>
              <a:rPr lang="ru-RU" dirty="0" err="1"/>
              <a:t>можемо</a:t>
            </a:r>
            <a:r>
              <a:rPr lang="ru-RU" dirty="0"/>
              <a:t> </a:t>
            </a:r>
            <a:r>
              <a:rPr lang="ru-RU" dirty="0" err="1"/>
              <a:t>написати</a:t>
            </a:r>
            <a:r>
              <a:rPr lang="ru-RU" dirty="0"/>
              <a:t> </a:t>
            </a:r>
            <a:r>
              <a:rPr lang="ru-RU" dirty="0" err="1"/>
              <a:t>лише</a:t>
            </a:r>
            <a:r>
              <a:rPr lang="ru-RU" dirty="0"/>
              <a:t> </a:t>
            </a:r>
            <a:r>
              <a:rPr lang="ru-RU" dirty="0" err="1"/>
              <a:t>після</a:t>
            </a:r>
            <a:r>
              <a:rPr lang="ru-RU" dirty="0"/>
              <a:t> </a:t>
            </a:r>
            <a:r>
              <a:rPr lang="ru-RU" dirty="0" err="1"/>
              <a:t>проведення</a:t>
            </a:r>
            <a:r>
              <a:rPr lang="ru-RU" dirty="0"/>
              <a:t> </a:t>
            </a:r>
            <a:r>
              <a:rPr lang="ru-RU" dirty="0" err="1"/>
              <a:t>експерименту</a:t>
            </a:r>
            <a:r>
              <a:rPr lang="ru-RU" dirty="0"/>
              <a:t>. </a:t>
            </a:r>
            <a:r>
              <a:rPr lang="ru-RU" dirty="0" err="1"/>
              <a:t>Дослідник</a:t>
            </a:r>
            <a:r>
              <a:rPr lang="ru-RU" dirty="0"/>
              <a:t> </a:t>
            </a:r>
            <a:r>
              <a:rPr lang="ru-RU" dirty="0" err="1"/>
              <a:t>може</a:t>
            </a:r>
            <a:r>
              <a:rPr lang="ru-RU" dirty="0"/>
              <a:t> </a:t>
            </a:r>
            <a:r>
              <a:rPr lang="ru-RU" dirty="0" err="1"/>
              <a:t>чітко</a:t>
            </a:r>
            <a:r>
              <a:rPr lang="ru-RU" dirty="0"/>
              <a:t> і </a:t>
            </a:r>
            <a:r>
              <a:rPr lang="ru-RU" dirty="0" err="1"/>
              <a:t>якісно</a:t>
            </a:r>
            <a:r>
              <a:rPr lang="ru-RU" dirty="0"/>
              <a:t> </a:t>
            </a:r>
            <a:r>
              <a:rPr lang="ru-RU" dirty="0" err="1"/>
              <a:t>описати</a:t>
            </a:r>
            <a:r>
              <a:rPr lang="ru-RU" dirty="0"/>
              <a:t> </a:t>
            </a:r>
            <a:r>
              <a:rPr lang="ru-RU" dirty="0" err="1"/>
              <a:t>використані</a:t>
            </a:r>
            <a:r>
              <a:rPr lang="ru-RU" dirty="0"/>
              <a:t> методики, </a:t>
            </a:r>
            <a:r>
              <a:rPr lang="ru-RU" dirty="0" err="1"/>
              <a:t>особливості</a:t>
            </a:r>
            <a:r>
              <a:rPr lang="ru-RU" dirty="0"/>
              <a:t> та </a:t>
            </a:r>
            <a:r>
              <a:rPr lang="ru-RU" dirty="0" err="1"/>
              <a:t>умови</a:t>
            </a:r>
            <a:r>
              <a:rPr lang="ru-RU" dirty="0"/>
              <a:t> </a:t>
            </a:r>
            <a:r>
              <a:rPr lang="ru-RU" dirty="0" err="1"/>
              <a:t>їх</a:t>
            </a:r>
            <a:r>
              <a:rPr lang="ru-RU" dirty="0"/>
              <a:t> </a:t>
            </a:r>
            <a:r>
              <a:rPr lang="ru-RU" dirty="0" err="1"/>
              <a:t>використання</a:t>
            </a:r>
            <a:r>
              <a:rPr lang="ru-RU" dirty="0"/>
              <a:t>. Тому </a:t>
            </a:r>
            <a:r>
              <a:rPr lang="ru-RU" dirty="0" err="1"/>
              <a:t>цей</a:t>
            </a:r>
            <a:r>
              <a:rPr lang="ru-RU" dirty="0"/>
              <a:t> пункт </a:t>
            </a:r>
            <a:r>
              <a:rPr lang="ru-RU" dirty="0" err="1"/>
              <a:t>вступу</a:t>
            </a:r>
            <a:r>
              <a:rPr lang="ru-RU" dirty="0"/>
              <a:t> </a:t>
            </a:r>
            <a:r>
              <a:rPr lang="ru-RU" dirty="0" err="1"/>
              <a:t>пишеться</a:t>
            </a:r>
            <a:r>
              <a:rPr lang="ru-RU" dirty="0"/>
              <a:t> по </a:t>
            </a:r>
            <a:r>
              <a:rPr lang="ru-RU" dirty="0" err="1"/>
              <a:t>завершенню</a:t>
            </a:r>
            <a:r>
              <a:rPr lang="ru-RU" dirty="0"/>
              <a:t> </a:t>
            </a:r>
            <a:r>
              <a:rPr lang="ru-RU" dirty="0" err="1"/>
              <a:t>написання</a:t>
            </a:r>
            <a:r>
              <a:rPr lang="ru-RU" dirty="0"/>
              <a:t> </a:t>
            </a:r>
            <a:r>
              <a:rPr lang="ru-RU" dirty="0" err="1"/>
              <a:t>чорнового</a:t>
            </a:r>
            <a:r>
              <a:rPr lang="ru-RU" dirty="0"/>
              <a:t> </a:t>
            </a:r>
            <a:r>
              <a:rPr lang="ru-RU" dirty="0" err="1"/>
              <a:t>варіант</a:t>
            </a:r>
            <a:r>
              <a:rPr lang="uk-UA" dirty="0"/>
              <a:t>у</a:t>
            </a:r>
            <a:r>
              <a:rPr lang="ru-RU" dirty="0"/>
              <a:t>. </a:t>
            </a:r>
          </a:p>
          <a:p>
            <a:endParaRPr lang="ru-RU" dirty="0"/>
          </a:p>
        </p:txBody>
      </p:sp>
    </p:spTree>
    <p:extLst>
      <p:ext uri="{BB962C8B-B14F-4D97-AF65-F5344CB8AC3E}">
        <p14:creationId xmlns:p14="http://schemas.microsoft.com/office/powerpoint/2010/main" val="532566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8. </a:t>
            </a:r>
            <a:r>
              <a:rPr lang="ru-RU" b="1" dirty="0" err="1"/>
              <a:t>Основна</a:t>
            </a:r>
            <a:r>
              <a:rPr lang="ru-RU" b="1" dirty="0"/>
              <a:t> </a:t>
            </a:r>
            <a:r>
              <a:rPr lang="ru-RU" b="1" dirty="0" err="1"/>
              <a:t>частина</a:t>
            </a:r>
            <a:r>
              <a:rPr lang="ru-RU" b="1" dirty="0"/>
              <a:t> </a:t>
            </a:r>
            <a:r>
              <a:rPr lang="ru-RU" b="1" dirty="0" err="1"/>
              <a:t>наукового</a:t>
            </a:r>
            <a:r>
              <a:rPr lang="ru-RU" b="1" dirty="0"/>
              <a:t> </a:t>
            </a:r>
            <a:r>
              <a:rPr lang="ru-RU" b="1" dirty="0" err="1"/>
              <a:t>дослідження</a:t>
            </a:r>
            <a:r>
              <a:rPr lang="ru-RU" b="1" dirty="0"/>
              <a:t> </a:t>
            </a:r>
            <a:br>
              <a:rPr lang="ru-RU" b="1" i="1" dirty="0"/>
            </a:br>
            <a:endParaRPr lang="ru-RU" dirty="0"/>
          </a:p>
        </p:txBody>
      </p:sp>
      <p:sp>
        <p:nvSpPr>
          <p:cNvPr id="3" name="Объект 2"/>
          <p:cNvSpPr>
            <a:spLocks noGrp="1"/>
          </p:cNvSpPr>
          <p:nvPr>
            <p:ph idx="1"/>
          </p:nvPr>
        </p:nvSpPr>
        <p:spPr/>
        <p:txBody>
          <a:bodyPr/>
          <a:lstStyle/>
          <a:p>
            <a:r>
              <a:rPr lang="ru-RU" i="1" dirty="0" err="1"/>
              <a:t>Основний</a:t>
            </a:r>
            <a:r>
              <a:rPr lang="ru-RU" i="1" dirty="0"/>
              <a:t> </a:t>
            </a:r>
            <a:r>
              <a:rPr lang="ru-RU" i="1" dirty="0" err="1"/>
              <a:t>зміст</a:t>
            </a:r>
            <a:r>
              <a:rPr lang="ru-RU" i="1" dirty="0"/>
              <a:t> </a:t>
            </a:r>
            <a:r>
              <a:rPr lang="ru-RU" i="1" dirty="0" err="1"/>
              <a:t>наукової</a:t>
            </a:r>
            <a:r>
              <a:rPr lang="ru-RU" i="1" dirty="0"/>
              <a:t> </a:t>
            </a:r>
            <a:r>
              <a:rPr lang="ru-RU" i="1" dirty="0" err="1"/>
              <a:t>роботи</a:t>
            </a:r>
            <a:r>
              <a:rPr lang="ru-RU" i="1" dirty="0"/>
              <a:t> </a:t>
            </a:r>
            <a:r>
              <a:rPr lang="ru-RU" i="1" dirty="0" err="1"/>
              <a:t>подається</a:t>
            </a:r>
            <a:r>
              <a:rPr lang="ru-RU" i="1" dirty="0"/>
              <a:t> у </a:t>
            </a:r>
            <a:r>
              <a:rPr lang="ru-RU" i="1" dirty="0" err="1"/>
              <a:t>розділах</a:t>
            </a:r>
            <a:r>
              <a:rPr lang="ru-RU" i="1" dirty="0"/>
              <a:t>, </a:t>
            </a:r>
            <a:r>
              <a:rPr lang="ru-RU" i="1" dirty="0" err="1"/>
              <a:t>які</a:t>
            </a:r>
            <a:r>
              <a:rPr lang="ru-RU" i="1" dirty="0"/>
              <a:t> </a:t>
            </a:r>
            <a:r>
              <a:rPr lang="ru-RU" i="1" dirty="0" err="1"/>
              <a:t>складають</a:t>
            </a:r>
            <a:r>
              <a:rPr lang="ru-RU" i="1" dirty="0"/>
              <a:t> основу </a:t>
            </a:r>
            <a:r>
              <a:rPr lang="ru-RU" i="1" dirty="0" err="1"/>
              <a:t>наукового</a:t>
            </a:r>
            <a:r>
              <a:rPr lang="ru-RU" i="1" dirty="0"/>
              <a:t> </a:t>
            </a:r>
            <a:r>
              <a:rPr lang="ru-RU" i="1" dirty="0" err="1"/>
              <a:t>дослідження</a:t>
            </a:r>
            <a:r>
              <a:rPr lang="ru-RU" i="1" dirty="0"/>
              <a:t>. З метою </a:t>
            </a:r>
            <a:r>
              <a:rPr lang="ru-RU" i="1" dirty="0" err="1"/>
              <a:t>дотримання</a:t>
            </a:r>
            <a:r>
              <a:rPr lang="ru-RU" i="1" dirty="0"/>
              <a:t> </a:t>
            </a:r>
            <a:r>
              <a:rPr lang="ru-RU" i="1" dirty="0" err="1"/>
              <a:t>чіткої</a:t>
            </a:r>
            <a:r>
              <a:rPr lang="ru-RU" i="1" dirty="0"/>
              <a:t> </a:t>
            </a:r>
            <a:r>
              <a:rPr lang="ru-RU" i="1" dirty="0" err="1"/>
              <a:t>структурної</a:t>
            </a:r>
            <a:r>
              <a:rPr lang="ru-RU" i="1" dirty="0"/>
              <a:t> </a:t>
            </a:r>
            <a:r>
              <a:rPr lang="ru-RU" i="1" dirty="0" err="1"/>
              <a:t>побудови</a:t>
            </a:r>
            <a:r>
              <a:rPr lang="ru-RU" i="1" dirty="0"/>
              <a:t> та </a:t>
            </a:r>
            <a:r>
              <a:rPr lang="ru-RU" i="1" dirty="0" err="1"/>
              <a:t>логіки</a:t>
            </a:r>
            <a:r>
              <a:rPr lang="ru-RU" i="1" dirty="0"/>
              <a:t> </a:t>
            </a:r>
            <a:r>
              <a:rPr lang="ru-RU" i="1" dirty="0" err="1"/>
              <a:t>викладу</a:t>
            </a:r>
            <a:r>
              <a:rPr lang="ru-RU" i="1" dirty="0"/>
              <a:t> </a:t>
            </a:r>
            <a:r>
              <a:rPr lang="ru-RU" i="1" dirty="0" err="1"/>
              <a:t>матеріалу</a:t>
            </a:r>
            <a:r>
              <a:rPr lang="ru-RU" i="1" dirty="0"/>
              <a:t>, в </a:t>
            </a:r>
            <a:r>
              <a:rPr lang="ru-RU" i="1" dirty="0" err="1"/>
              <a:t>науковій</a:t>
            </a:r>
            <a:r>
              <a:rPr lang="ru-RU" i="1" dirty="0"/>
              <a:t> </a:t>
            </a:r>
            <a:r>
              <a:rPr lang="ru-RU" i="1" dirty="0" err="1"/>
              <a:t>роботі</a:t>
            </a:r>
            <a:r>
              <a:rPr lang="ru-RU" i="1" dirty="0"/>
              <a:t> </a:t>
            </a:r>
            <a:r>
              <a:rPr lang="ru-RU" i="1" dirty="0" err="1"/>
              <a:t>передбачені</a:t>
            </a:r>
            <a:r>
              <a:rPr lang="ru-RU" i="1" dirty="0"/>
              <a:t> </a:t>
            </a:r>
            <a:r>
              <a:rPr lang="ru-RU" i="1" dirty="0" err="1"/>
              <a:t>розділи</a:t>
            </a:r>
            <a:r>
              <a:rPr lang="ru-RU" i="1" dirty="0"/>
              <a:t>, </a:t>
            </a:r>
            <a:r>
              <a:rPr lang="ru-RU" i="1" dirty="0" err="1"/>
              <a:t>підрозділи</a:t>
            </a:r>
            <a:r>
              <a:rPr lang="ru-RU" i="1" dirty="0"/>
              <a:t>, </a:t>
            </a:r>
            <a:r>
              <a:rPr lang="ru-RU" i="1" dirty="0" err="1"/>
              <a:t>пункти</a:t>
            </a:r>
            <a:r>
              <a:rPr lang="ru-RU" i="1" dirty="0"/>
              <a:t> та </a:t>
            </a:r>
            <a:r>
              <a:rPr lang="ru-RU" i="1" dirty="0" err="1"/>
              <a:t>підпункти</a:t>
            </a:r>
            <a:r>
              <a:rPr lang="ru-RU" i="1" dirty="0"/>
              <a:t>.</a:t>
            </a:r>
            <a:endParaRPr lang="ru-RU" dirty="0"/>
          </a:p>
        </p:txBody>
      </p:sp>
    </p:spTree>
    <p:extLst>
      <p:ext uri="{BB962C8B-B14F-4D97-AF65-F5344CB8AC3E}">
        <p14:creationId xmlns:p14="http://schemas.microsoft.com/office/powerpoint/2010/main" val="1049026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8. </a:t>
            </a:r>
            <a:r>
              <a:rPr lang="ru-RU" b="1" dirty="0" err="1"/>
              <a:t>Основна</a:t>
            </a:r>
            <a:r>
              <a:rPr lang="ru-RU" b="1" dirty="0"/>
              <a:t> </a:t>
            </a:r>
            <a:r>
              <a:rPr lang="ru-RU" b="1" dirty="0" err="1"/>
              <a:t>частина</a:t>
            </a:r>
            <a:r>
              <a:rPr lang="ru-RU" b="1" dirty="0"/>
              <a:t> </a:t>
            </a:r>
            <a:r>
              <a:rPr lang="ru-RU" b="1" dirty="0" err="1"/>
              <a:t>наукового</a:t>
            </a:r>
            <a:r>
              <a:rPr lang="ru-RU" b="1" dirty="0"/>
              <a:t> </a:t>
            </a:r>
            <a:r>
              <a:rPr lang="ru-RU" b="1" dirty="0" err="1"/>
              <a:t>дослідження</a:t>
            </a:r>
            <a:r>
              <a:rPr lang="ru-RU" b="1" dirty="0"/>
              <a:t> </a:t>
            </a:r>
            <a:br>
              <a:rPr lang="ru-RU" b="1" i="1" dirty="0"/>
            </a:br>
            <a:endParaRPr lang="ru-RU" dirty="0"/>
          </a:p>
        </p:txBody>
      </p:sp>
      <p:sp>
        <p:nvSpPr>
          <p:cNvPr id="3" name="Объект 2"/>
          <p:cNvSpPr>
            <a:spLocks noGrp="1"/>
          </p:cNvSpPr>
          <p:nvPr>
            <p:ph idx="1"/>
          </p:nvPr>
        </p:nvSpPr>
        <p:spPr/>
        <p:txBody>
          <a:bodyPr/>
          <a:lstStyle/>
          <a:p>
            <a:r>
              <a:rPr lang="ru-RU" i="1" dirty="0"/>
              <a:t>У </a:t>
            </a:r>
            <a:r>
              <a:rPr lang="ru-RU" i="1" dirty="0" err="1"/>
              <a:t>розділах</a:t>
            </a:r>
            <a:r>
              <a:rPr lang="ru-RU" i="1" dirty="0"/>
              <a:t> </a:t>
            </a:r>
            <a:r>
              <a:rPr lang="ru-RU" i="1" dirty="0" err="1"/>
              <a:t>основної</a:t>
            </a:r>
            <a:r>
              <a:rPr lang="ru-RU" i="1" dirty="0"/>
              <a:t> </a:t>
            </a:r>
            <a:r>
              <a:rPr lang="ru-RU" i="1" dirty="0" err="1"/>
              <a:t>частини</a:t>
            </a:r>
            <a:r>
              <a:rPr lang="ru-RU" i="1" dirty="0"/>
              <a:t> </a:t>
            </a:r>
            <a:r>
              <a:rPr lang="ru-RU" i="1" dirty="0" err="1"/>
              <a:t>наукового</a:t>
            </a:r>
            <a:r>
              <a:rPr lang="ru-RU" i="1" dirty="0"/>
              <a:t> </a:t>
            </a:r>
            <a:r>
              <a:rPr lang="ru-RU" i="1" dirty="0" err="1"/>
              <a:t>дослідження</a:t>
            </a:r>
            <a:r>
              <a:rPr lang="ru-RU" i="1" dirty="0"/>
              <a:t> </a:t>
            </a:r>
            <a:r>
              <a:rPr lang="ru-RU" i="1" dirty="0" err="1"/>
              <a:t>слід</a:t>
            </a:r>
            <a:r>
              <a:rPr lang="ru-RU" i="1" dirty="0"/>
              <a:t> подати: </a:t>
            </a:r>
            <a:endParaRPr lang="ru-RU" dirty="0"/>
          </a:p>
          <a:p>
            <a:pPr lvl="0" fontAlgn="base"/>
            <a:r>
              <a:rPr lang="ru-RU" i="1" dirty="0" err="1"/>
              <a:t>огляд</a:t>
            </a:r>
            <a:r>
              <a:rPr lang="ru-RU" i="1" dirty="0"/>
              <a:t> </a:t>
            </a:r>
            <a:r>
              <a:rPr lang="ru-RU" i="1" dirty="0" err="1"/>
              <a:t>літератури</a:t>
            </a:r>
            <a:r>
              <a:rPr lang="ru-RU" i="1" dirty="0"/>
              <a:t> за темою </a:t>
            </a:r>
            <a:r>
              <a:rPr lang="ru-RU" i="1" dirty="0" err="1"/>
              <a:t>дослідження</a:t>
            </a:r>
            <a:r>
              <a:rPr lang="ru-RU" i="1" dirty="0"/>
              <a:t>; </a:t>
            </a:r>
            <a:endParaRPr lang="ru-RU" dirty="0"/>
          </a:p>
          <a:p>
            <a:pPr lvl="0" fontAlgn="base"/>
            <a:r>
              <a:rPr lang="ru-RU" i="1" dirty="0" err="1"/>
              <a:t>виклад</a:t>
            </a:r>
            <a:r>
              <a:rPr lang="ru-RU" i="1" dirty="0"/>
              <a:t> </a:t>
            </a:r>
            <a:r>
              <a:rPr lang="ru-RU" i="1" dirty="0" err="1"/>
              <a:t>загальних</a:t>
            </a:r>
            <a:r>
              <a:rPr lang="ru-RU" i="1" dirty="0"/>
              <a:t> </a:t>
            </a:r>
            <a:r>
              <a:rPr lang="ru-RU" i="1" dirty="0" err="1"/>
              <a:t>підходів</a:t>
            </a:r>
            <a:r>
              <a:rPr lang="ru-RU" i="1" dirty="0"/>
              <a:t> та </a:t>
            </a:r>
            <a:r>
              <a:rPr lang="ru-RU" i="1" dirty="0" err="1"/>
              <a:t>методів</a:t>
            </a:r>
            <a:r>
              <a:rPr lang="ru-RU" i="1" dirty="0"/>
              <a:t> </a:t>
            </a:r>
            <a:r>
              <a:rPr lang="ru-RU" i="1" dirty="0" err="1"/>
              <a:t>дослідження</a:t>
            </a:r>
            <a:r>
              <a:rPr lang="ru-RU" i="1" dirty="0"/>
              <a:t>; </a:t>
            </a:r>
            <a:endParaRPr lang="ru-RU" dirty="0"/>
          </a:p>
          <a:p>
            <a:pPr lvl="0" fontAlgn="base"/>
            <a:r>
              <a:rPr lang="ru-RU" i="1" dirty="0" err="1"/>
              <a:t>розкрити</a:t>
            </a:r>
            <a:r>
              <a:rPr lang="ru-RU" i="1" dirty="0"/>
              <a:t> </a:t>
            </a:r>
            <a:r>
              <a:rPr lang="ru-RU" i="1" dirty="0" err="1"/>
              <a:t>умови</a:t>
            </a:r>
            <a:r>
              <a:rPr lang="ru-RU" i="1" dirty="0"/>
              <a:t>, шляхи та </a:t>
            </a:r>
            <a:r>
              <a:rPr lang="ru-RU" i="1" dirty="0" err="1"/>
              <a:t>засоби</a:t>
            </a:r>
            <a:r>
              <a:rPr lang="ru-RU" i="1" dirty="0"/>
              <a:t> </a:t>
            </a:r>
            <a:r>
              <a:rPr lang="ru-RU" i="1" dirty="0" err="1"/>
              <a:t>вирішення</a:t>
            </a:r>
            <a:r>
              <a:rPr lang="ru-RU" i="1" dirty="0"/>
              <a:t> </a:t>
            </a:r>
            <a:r>
              <a:rPr lang="ru-RU" i="1" dirty="0" err="1"/>
              <a:t>проблеми</a:t>
            </a:r>
            <a:r>
              <a:rPr lang="ru-RU" i="1" dirty="0"/>
              <a:t>; </a:t>
            </a:r>
            <a:endParaRPr lang="ru-RU" dirty="0"/>
          </a:p>
          <a:p>
            <a:pPr lvl="0" fontAlgn="base"/>
            <a:r>
              <a:rPr lang="ru-RU" i="1" dirty="0" err="1"/>
              <a:t>опис</a:t>
            </a:r>
            <a:r>
              <a:rPr lang="ru-RU" i="1" dirty="0"/>
              <a:t> </a:t>
            </a:r>
            <a:r>
              <a:rPr lang="ru-RU" i="1" dirty="0" err="1"/>
              <a:t>проведених</a:t>
            </a:r>
            <a:r>
              <a:rPr lang="ru-RU" i="1" dirty="0"/>
              <a:t> </a:t>
            </a:r>
            <a:r>
              <a:rPr lang="ru-RU" i="1" dirty="0" err="1"/>
              <a:t>теоретичних</a:t>
            </a:r>
            <a:r>
              <a:rPr lang="ru-RU" i="1" dirty="0"/>
              <a:t> </a:t>
            </a:r>
            <a:r>
              <a:rPr lang="ru-RU" i="1" dirty="0" err="1"/>
              <a:t>або</a:t>
            </a:r>
            <a:r>
              <a:rPr lang="ru-RU" i="1" dirty="0"/>
              <a:t> </a:t>
            </a:r>
            <a:r>
              <a:rPr lang="ru-RU" i="1" dirty="0" err="1"/>
              <a:t>експериментальних</a:t>
            </a:r>
            <a:r>
              <a:rPr lang="ru-RU" i="1" dirty="0"/>
              <a:t> </a:t>
            </a:r>
            <a:r>
              <a:rPr lang="ru-RU" i="1" dirty="0" err="1"/>
              <a:t>досліджень</a:t>
            </a:r>
            <a:r>
              <a:rPr lang="ru-RU" i="1" dirty="0"/>
              <a:t>; </a:t>
            </a:r>
            <a:endParaRPr lang="ru-RU" dirty="0"/>
          </a:p>
          <a:p>
            <a:pPr lvl="0" fontAlgn="base"/>
            <a:r>
              <a:rPr lang="ru-RU" i="1" dirty="0" err="1"/>
              <a:t>опис</a:t>
            </a:r>
            <a:r>
              <a:rPr lang="ru-RU" i="1" dirty="0"/>
              <a:t> </a:t>
            </a:r>
            <a:r>
              <a:rPr lang="ru-RU" i="1" dirty="0" err="1"/>
              <a:t>проведення</a:t>
            </a:r>
            <a:r>
              <a:rPr lang="ru-RU" i="1" dirty="0"/>
              <a:t> </a:t>
            </a:r>
            <a:r>
              <a:rPr lang="ru-RU" i="1" dirty="0" err="1"/>
              <a:t>констатувального</a:t>
            </a:r>
            <a:r>
              <a:rPr lang="ru-RU" i="1" dirty="0"/>
              <a:t>, </a:t>
            </a:r>
            <a:r>
              <a:rPr lang="ru-RU" i="1" dirty="0" err="1"/>
              <a:t>формувального</a:t>
            </a:r>
            <a:r>
              <a:rPr lang="uk-UA" i="1" dirty="0"/>
              <a:t> та контрольного етапів</a:t>
            </a:r>
            <a:r>
              <a:rPr lang="ru-RU" i="1" dirty="0"/>
              <a:t> </a:t>
            </a:r>
            <a:r>
              <a:rPr lang="ru-RU" i="1" dirty="0" err="1"/>
              <a:t>експерименту</a:t>
            </a:r>
            <a:r>
              <a:rPr lang="ru-RU" i="1" dirty="0"/>
              <a:t> та </a:t>
            </a:r>
            <a:r>
              <a:rPr lang="ru-RU" i="1" dirty="0" err="1"/>
              <a:t>методів</a:t>
            </a:r>
            <a:r>
              <a:rPr lang="ru-RU" i="1" dirty="0"/>
              <a:t>, </a:t>
            </a:r>
            <a:r>
              <a:rPr lang="ru-RU" i="1" dirty="0" err="1"/>
              <a:t>що</a:t>
            </a:r>
            <a:r>
              <a:rPr lang="ru-RU" i="1" dirty="0"/>
              <a:t> </a:t>
            </a:r>
            <a:r>
              <a:rPr lang="ru-RU" i="1" dirty="0" err="1"/>
              <a:t>були</a:t>
            </a:r>
            <a:r>
              <a:rPr lang="ru-RU" i="1" dirty="0"/>
              <a:t> </a:t>
            </a:r>
            <a:r>
              <a:rPr lang="ru-RU" i="1" dirty="0" err="1"/>
              <a:t>використані</a:t>
            </a:r>
            <a:r>
              <a:rPr lang="ru-RU" i="1" dirty="0"/>
              <a:t>; </a:t>
            </a:r>
            <a:endParaRPr lang="ru-RU" dirty="0"/>
          </a:p>
          <a:p>
            <a:pPr lvl="0" fontAlgn="base"/>
            <a:r>
              <a:rPr lang="ru-RU" i="1" dirty="0" err="1"/>
              <a:t>аналіз</a:t>
            </a:r>
            <a:r>
              <a:rPr lang="ru-RU" i="1" dirty="0"/>
              <a:t> та </a:t>
            </a:r>
            <a:r>
              <a:rPr lang="ru-RU" i="1" dirty="0" err="1"/>
              <a:t>висвітлення</a:t>
            </a:r>
            <a:r>
              <a:rPr lang="ru-RU" i="1" dirty="0"/>
              <a:t> </a:t>
            </a:r>
            <a:r>
              <a:rPr lang="ru-RU" i="1" dirty="0" err="1"/>
              <a:t>результатів</a:t>
            </a:r>
            <a:r>
              <a:rPr lang="ru-RU" i="1" dirty="0"/>
              <a:t> </a:t>
            </a:r>
            <a:r>
              <a:rPr lang="ru-RU" i="1" dirty="0" err="1"/>
              <a:t>дослідження</a:t>
            </a:r>
            <a:r>
              <a:rPr lang="ru-RU" i="1" dirty="0"/>
              <a:t>. </a:t>
            </a:r>
            <a:endParaRPr lang="ru-RU" dirty="0"/>
          </a:p>
          <a:p>
            <a:pPr marL="0" indent="0">
              <a:buNone/>
            </a:pPr>
            <a:endParaRPr lang="ru-RU" dirty="0"/>
          </a:p>
        </p:txBody>
      </p:sp>
    </p:spTree>
    <p:extLst>
      <p:ext uri="{BB962C8B-B14F-4D97-AF65-F5344CB8AC3E}">
        <p14:creationId xmlns:p14="http://schemas.microsoft.com/office/powerpoint/2010/main" val="3042291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8. </a:t>
            </a:r>
            <a:r>
              <a:rPr lang="ru-RU" b="1" dirty="0" err="1"/>
              <a:t>Основна</a:t>
            </a:r>
            <a:r>
              <a:rPr lang="ru-RU" b="1" dirty="0"/>
              <a:t> </a:t>
            </a:r>
            <a:r>
              <a:rPr lang="ru-RU" b="1" dirty="0" err="1"/>
              <a:t>частина</a:t>
            </a:r>
            <a:r>
              <a:rPr lang="ru-RU" b="1" dirty="0"/>
              <a:t> </a:t>
            </a:r>
            <a:r>
              <a:rPr lang="ru-RU" b="1" dirty="0" err="1"/>
              <a:t>наукового</a:t>
            </a:r>
            <a:r>
              <a:rPr lang="ru-RU" b="1" dirty="0"/>
              <a:t> </a:t>
            </a:r>
            <a:r>
              <a:rPr lang="ru-RU" b="1" dirty="0" err="1"/>
              <a:t>дослідження</a:t>
            </a:r>
            <a:endParaRPr lang="ru-RU" dirty="0"/>
          </a:p>
        </p:txBody>
      </p:sp>
      <p:sp>
        <p:nvSpPr>
          <p:cNvPr id="3" name="Объект 2"/>
          <p:cNvSpPr>
            <a:spLocks noGrp="1"/>
          </p:cNvSpPr>
          <p:nvPr>
            <p:ph idx="1"/>
          </p:nvPr>
        </p:nvSpPr>
        <p:spPr/>
        <p:txBody>
          <a:bodyPr/>
          <a:lstStyle/>
          <a:p>
            <a:r>
              <a:rPr lang="ru-RU" dirty="0" err="1"/>
              <a:t>Кожний</a:t>
            </a:r>
            <a:r>
              <a:rPr lang="ru-RU" dirty="0"/>
              <a:t> </a:t>
            </a:r>
            <a:r>
              <a:rPr lang="ru-RU" dirty="0" err="1"/>
              <a:t>розділ</a:t>
            </a:r>
            <a:r>
              <a:rPr lang="ru-RU" dirty="0"/>
              <a:t> </a:t>
            </a:r>
            <a:r>
              <a:rPr lang="ru-RU" dirty="0" err="1"/>
              <a:t>завершується</a:t>
            </a:r>
            <a:r>
              <a:rPr lang="ru-RU" dirty="0"/>
              <a:t> </a:t>
            </a:r>
            <a:r>
              <a:rPr lang="ru-RU" dirty="0" err="1"/>
              <a:t>висновками</a:t>
            </a:r>
            <a:r>
              <a:rPr lang="ru-RU" dirty="0"/>
              <a:t>, </a:t>
            </a:r>
            <a:r>
              <a:rPr lang="ru-RU" dirty="0" err="1"/>
              <a:t>які</a:t>
            </a:r>
            <a:r>
              <a:rPr lang="ru-RU" dirty="0"/>
              <a:t> </a:t>
            </a:r>
            <a:r>
              <a:rPr lang="ru-RU" dirty="0" err="1"/>
              <a:t>містять</a:t>
            </a:r>
            <a:r>
              <a:rPr lang="ru-RU" dirty="0"/>
              <a:t> </a:t>
            </a:r>
            <a:r>
              <a:rPr lang="ru-RU" dirty="0" err="1"/>
              <a:t>стислий</a:t>
            </a:r>
            <a:r>
              <a:rPr lang="ru-RU" dirty="0"/>
              <a:t> </a:t>
            </a:r>
            <a:r>
              <a:rPr lang="ru-RU" dirty="0" err="1"/>
              <a:t>виклад</a:t>
            </a:r>
            <a:r>
              <a:rPr lang="ru-RU" dirty="0"/>
              <a:t> </a:t>
            </a:r>
            <a:r>
              <a:rPr lang="ru-RU" dirty="0" err="1"/>
              <a:t>отриманого</a:t>
            </a:r>
            <a:r>
              <a:rPr lang="ru-RU" dirty="0"/>
              <a:t> результату, </a:t>
            </a:r>
            <a:r>
              <a:rPr lang="ru-RU" dirty="0" err="1"/>
              <a:t>тобто</a:t>
            </a:r>
            <a:r>
              <a:rPr lang="ru-RU" dirty="0"/>
              <a:t> </a:t>
            </a:r>
            <a:r>
              <a:rPr lang="ru-RU" dirty="0" err="1"/>
              <a:t>вирішенню</a:t>
            </a:r>
            <a:r>
              <a:rPr lang="ru-RU" dirty="0"/>
              <a:t> </a:t>
            </a:r>
            <a:r>
              <a:rPr lang="ru-RU" dirty="0" err="1"/>
              <a:t>поставленого</a:t>
            </a:r>
            <a:r>
              <a:rPr lang="ru-RU" dirty="0"/>
              <a:t> </a:t>
            </a:r>
            <a:r>
              <a:rPr lang="ru-RU" dirty="0" err="1"/>
              <a:t>завдання</a:t>
            </a:r>
            <a:r>
              <a:rPr lang="ru-RU" dirty="0"/>
              <a:t>. </a:t>
            </a:r>
            <a:r>
              <a:rPr lang="ru-RU" dirty="0" err="1"/>
              <a:t>Під</a:t>
            </a:r>
            <a:r>
              <a:rPr lang="ru-RU" dirty="0"/>
              <a:t> час </a:t>
            </a:r>
            <a:r>
              <a:rPr lang="ru-RU" dirty="0" err="1"/>
              <a:t>роботи</a:t>
            </a:r>
            <a:r>
              <a:rPr lang="ru-RU" dirty="0"/>
              <a:t> над </a:t>
            </a:r>
            <a:r>
              <a:rPr lang="ru-RU" dirty="0" err="1"/>
              <a:t>висновками</a:t>
            </a:r>
            <a:r>
              <a:rPr lang="ru-RU" dirty="0"/>
              <a:t> </a:t>
            </a:r>
            <a:r>
              <a:rPr lang="ru-RU" dirty="0" err="1"/>
              <a:t>розділу</a:t>
            </a:r>
            <a:r>
              <a:rPr lang="ru-RU" dirty="0"/>
              <a:t>, </a:t>
            </a:r>
            <a:r>
              <a:rPr lang="ru-RU" dirty="0" err="1"/>
              <a:t>слід</a:t>
            </a:r>
            <a:r>
              <a:rPr lang="ru-RU" dirty="0"/>
              <a:t> </a:t>
            </a:r>
            <a:r>
              <a:rPr lang="ru-RU" dirty="0" err="1"/>
              <a:t>приділити</a:t>
            </a:r>
            <a:r>
              <a:rPr lang="ru-RU" dirty="0"/>
              <a:t> </a:t>
            </a:r>
            <a:r>
              <a:rPr lang="ru-RU" dirty="0" err="1"/>
              <a:t>увагу</a:t>
            </a:r>
            <a:r>
              <a:rPr lang="ru-RU" dirty="0"/>
              <a:t> </a:t>
            </a:r>
            <a:r>
              <a:rPr lang="ru-RU" dirty="0" err="1"/>
              <a:t>новизні</a:t>
            </a:r>
            <a:r>
              <a:rPr lang="ru-RU" dirty="0"/>
              <a:t>, </a:t>
            </a:r>
            <a:r>
              <a:rPr lang="ru-RU" dirty="0" err="1"/>
              <a:t>достовірності</a:t>
            </a:r>
            <a:r>
              <a:rPr lang="ru-RU" dirty="0"/>
              <a:t> та </a:t>
            </a:r>
            <a:r>
              <a:rPr lang="ru-RU" dirty="0" err="1"/>
              <a:t>практичній</a:t>
            </a:r>
            <a:r>
              <a:rPr lang="ru-RU" dirty="0"/>
              <a:t> </a:t>
            </a:r>
            <a:r>
              <a:rPr lang="ru-RU" dirty="0" err="1"/>
              <a:t>значущості</a:t>
            </a:r>
            <a:r>
              <a:rPr lang="ru-RU" dirty="0"/>
              <a:t> </a:t>
            </a:r>
            <a:r>
              <a:rPr lang="ru-RU" dirty="0" err="1"/>
              <a:t>отриманого</a:t>
            </a:r>
            <a:r>
              <a:rPr lang="ru-RU" dirty="0"/>
              <a:t> результату, а </a:t>
            </a:r>
            <a:r>
              <a:rPr lang="ru-RU" dirty="0" err="1"/>
              <a:t>також</a:t>
            </a:r>
            <a:r>
              <a:rPr lang="ru-RU" dirty="0"/>
              <a:t> </a:t>
            </a:r>
            <a:r>
              <a:rPr lang="ru-RU" dirty="0" err="1"/>
              <a:t>джерелу</a:t>
            </a:r>
            <a:r>
              <a:rPr lang="ru-RU" dirty="0"/>
              <a:t>, в </a:t>
            </a:r>
            <a:r>
              <a:rPr lang="ru-RU" dirty="0" err="1"/>
              <a:t>якому</a:t>
            </a:r>
            <a:r>
              <a:rPr lang="ru-RU" dirty="0"/>
              <a:t> </a:t>
            </a:r>
            <a:r>
              <a:rPr lang="ru-RU" dirty="0" err="1"/>
              <a:t>ці</a:t>
            </a:r>
            <a:r>
              <a:rPr lang="ru-RU" dirty="0"/>
              <a:t> </a:t>
            </a:r>
            <a:r>
              <a:rPr lang="ru-RU" dirty="0" err="1"/>
              <a:t>матеріали</a:t>
            </a:r>
            <a:r>
              <a:rPr lang="ru-RU" dirty="0"/>
              <a:t> </a:t>
            </a:r>
            <a:r>
              <a:rPr lang="ru-RU" dirty="0" err="1"/>
              <a:t>опубліковано</a:t>
            </a:r>
            <a:r>
              <a:rPr lang="ru-RU" dirty="0"/>
              <a:t>. </a:t>
            </a:r>
          </a:p>
          <a:p>
            <a:r>
              <a:rPr lang="ru-RU"/>
              <a:t>Посилання</a:t>
            </a:r>
            <a:r>
              <a:rPr lang="ru-RU" dirty="0"/>
              <a:t> на </a:t>
            </a:r>
            <a:r>
              <a:rPr lang="ru-RU" dirty="0" err="1"/>
              <a:t>власні</a:t>
            </a:r>
            <a:r>
              <a:rPr lang="ru-RU" dirty="0"/>
              <a:t> </a:t>
            </a:r>
            <a:r>
              <a:rPr lang="ru-RU" dirty="0" err="1"/>
              <a:t>публікації</a:t>
            </a:r>
            <a:r>
              <a:rPr lang="ru-RU" dirty="0"/>
              <a:t> у коротких </a:t>
            </a:r>
            <a:r>
              <a:rPr lang="ru-RU" dirty="0" err="1"/>
              <a:t>висновках</a:t>
            </a:r>
            <a:r>
              <a:rPr lang="ru-RU" dirty="0"/>
              <a:t> до </a:t>
            </a:r>
            <a:r>
              <a:rPr lang="ru-RU" dirty="0" err="1"/>
              <a:t>розділів</a:t>
            </a:r>
            <a:r>
              <a:rPr lang="ru-RU" dirty="0"/>
              <a:t>, </a:t>
            </a:r>
            <a:r>
              <a:rPr lang="ru-RU" dirty="0" err="1"/>
              <a:t>слід</a:t>
            </a:r>
            <a:r>
              <a:rPr lang="ru-RU" dirty="0"/>
              <a:t> </a:t>
            </a:r>
            <a:r>
              <a:rPr lang="ru-RU" dirty="0" err="1"/>
              <a:t>робити</a:t>
            </a:r>
            <a:r>
              <a:rPr lang="ru-RU" dirty="0"/>
              <a:t> у </a:t>
            </a:r>
            <a:r>
              <a:rPr lang="ru-RU" dirty="0" err="1"/>
              <a:t>такій</a:t>
            </a:r>
            <a:r>
              <a:rPr lang="ru-RU" dirty="0"/>
              <a:t> </a:t>
            </a:r>
            <a:r>
              <a:rPr lang="ru-RU" dirty="0" err="1"/>
              <a:t>формі</a:t>
            </a:r>
            <a:r>
              <a:rPr lang="ru-RU" dirty="0"/>
              <a:t>: </a:t>
            </a:r>
          </a:p>
          <a:p>
            <a:r>
              <a:rPr lang="ru-RU" dirty="0"/>
              <a:t>«</a:t>
            </a:r>
            <a:r>
              <a:rPr lang="ru-RU" dirty="0" err="1"/>
              <a:t>Основні</a:t>
            </a:r>
            <a:r>
              <a:rPr lang="ru-RU" dirty="0"/>
              <a:t> </a:t>
            </a:r>
            <a:r>
              <a:rPr lang="ru-RU" dirty="0" err="1"/>
              <a:t>результати</a:t>
            </a:r>
            <a:r>
              <a:rPr lang="ru-RU" dirty="0"/>
              <a:t> </a:t>
            </a:r>
            <a:r>
              <a:rPr lang="ru-RU" dirty="0" err="1"/>
              <a:t>розділу</a:t>
            </a:r>
            <a:r>
              <a:rPr lang="ru-RU" dirty="0"/>
              <a:t> </a:t>
            </a:r>
            <a:r>
              <a:rPr lang="ru-RU" dirty="0" err="1"/>
              <a:t>опубліковані</a:t>
            </a:r>
            <a:r>
              <a:rPr lang="ru-RU" dirty="0"/>
              <a:t> у </a:t>
            </a:r>
            <a:r>
              <a:rPr lang="ru-RU" dirty="0" err="1"/>
              <a:t>працях</a:t>
            </a:r>
            <a:r>
              <a:rPr lang="ru-RU" dirty="0"/>
              <a:t> (...)». </a:t>
            </a:r>
          </a:p>
          <a:p>
            <a:r>
              <a:rPr lang="ru-RU" dirty="0" err="1"/>
              <a:t>Приблизний</a:t>
            </a:r>
            <a:r>
              <a:rPr lang="ru-RU" dirty="0"/>
              <a:t> </a:t>
            </a:r>
            <a:r>
              <a:rPr lang="ru-RU" dirty="0" err="1"/>
              <a:t>обсяг</a:t>
            </a:r>
            <a:r>
              <a:rPr lang="ru-RU" dirty="0"/>
              <a:t> </a:t>
            </a:r>
            <a:r>
              <a:rPr lang="ru-RU" dirty="0" err="1"/>
              <a:t>висновків</a:t>
            </a:r>
            <a:r>
              <a:rPr lang="ru-RU" dirty="0"/>
              <a:t> до </a:t>
            </a:r>
            <a:r>
              <a:rPr lang="ru-RU" dirty="0" err="1"/>
              <a:t>розділів</a:t>
            </a:r>
            <a:r>
              <a:rPr lang="ru-RU" dirty="0"/>
              <a:t> – 1-1,5 </a:t>
            </a:r>
            <a:r>
              <a:rPr lang="ru-RU" dirty="0" err="1"/>
              <a:t>сторінки</a:t>
            </a:r>
            <a:r>
              <a:rPr lang="ru-RU" dirty="0"/>
              <a:t> </a:t>
            </a:r>
            <a:r>
              <a:rPr lang="ru-RU" dirty="0" err="1"/>
              <a:t>матеріалу</a:t>
            </a:r>
            <a:r>
              <a:rPr lang="ru-RU" dirty="0"/>
              <a:t>. </a:t>
            </a:r>
          </a:p>
          <a:p>
            <a:endParaRPr lang="ru-RU" dirty="0"/>
          </a:p>
        </p:txBody>
      </p:sp>
    </p:spTree>
    <p:extLst>
      <p:ext uri="{BB962C8B-B14F-4D97-AF65-F5344CB8AC3E}">
        <p14:creationId xmlns:p14="http://schemas.microsoft.com/office/powerpoint/2010/main" val="3596642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2. </a:t>
            </a:r>
            <a:r>
              <a:rPr lang="ru-RU" b="1" dirty="0" err="1"/>
              <a:t>Об’єкт</a:t>
            </a:r>
            <a:r>
              <a:rPr lang="ru-RU" b="1" dirty="0"/>
              <a:t> і предмет </a:t>
            </a:r>
            <a:r>
              <a:rPr lang="ru-RU" b="1" dirty="0" err="1"/>
              <a:t>дослідження</a:t>
            </a:r>
            <a:endParaRPr lang="ru-RU" dirty="0"/>
          </a:p>
        </p:txBody>
      </p:sp>
      <p:sp>
        <p:nvSpPr>
          <p:cNvPr id="4" name="Текст 3"/>
          <p:cNvSpPr>
            <a:spLocks noGrp="1"/>
          </p:cNvSpPr>
          <p:nvPr>
            <p:ph type="body" idx="1"/>
          </p:nvPr>
        </p:nvSpPr>
        <p:spPr>
          <a:xfrm>
            <a:off x="1258157" y="2209800"/>
            <a:ext cx="4396338" cy="576262"/>
          </a:xfrm>
        </p:spPr>
        <p:txBody>
          <a:bodyPr/>
          <a:lstStyle/>
          <a:p>
            <a:r>
              <a:rPr lang="ru-RU" b="1" i="1" dirty="0" err="1"/>
              <a:t>Об’єкт</a:t>
            </a:r>
            <a:r>
              <a:rPr lang="ru-RU" b="1" i="1" dirty="0"/>
              <a:t> </a:t>
            </a:r>
            <a:r>
              <a:rPr lang="ru-RU" b="1" i="1" dirty="0" err="1"/>
              <a:t>дослідження</a:t>
            </a:r>
            <a:r>
              <a:rPr lang="ru-RU" b="1" i="1" dirty="0"/>
              <a:t> в </a:t>
            </a:r>
            <a:r>
              <a:rPr lang="uk-UA" b="1" i="1" dirty="0"/>
              <a:t>спеціальній педагогіці</a:t>
            </a:r>
            <a:endParaRPr lang="ru-RU" dirty="0"/>
          </a:p>
        </p:txBody>
      </p:sp>
      <p:sp>
        <p:nvSpPr>
          <p:cNvPr id="3" name="Объект 2"/>
          <p:cNvSpPr>
            <a:spLocks noGrp="1"/>
          </p:cNvSpPr>
          <p:nvPr>
            <p:ph sz="half" idx="2"/>
          </p:nvPr>
        </p:nvSpPr>
        <p:spPr>
          <a:xfrm>
            <a:off x="646111" y="2944368"/>
            <a:ext cx="4684841" cy="2852928"/>
          </a:xfrm>
        </p:spPr>
        <p:txBody>
          <a:bodyPr/>
          <a:lstStyle/>
          <a:p>
            <a:r>
              <a:rPr lang="ru-RU" i="1" dirty="0" err="1"/>
              <a:t>це</a:t>
            </a:r>
            <a:r>
              <a:rPr lang="ru-RU" i="1" dirty="0"/>
              <a:t> </a:t>
            </a:r>
            <a:r>
              <a:rPr lang="ru-RU" i="1" dirty="0" err="1"/>
              <a:t>певний</a:t>
            </a:r>
            <a:r>
              <a:rPr lang="ru-RU" i="1" dirty="0"/>
              <a:t> </a:t>
            </a:r>
            <a:r>
              <a:rPr lang="ru-RU" i="1" dirty="0" err="1"/>
              <a:t>процес</a:t>
            </a:r>
            <a:r>
              <a:rPr lang="ru-RU" i="1" dirty="0"/>
              <a:t> </a:t>
            </a:r>
            <a:r>
              <a:rPr lang="ru-RU" i="1" dirty="0" err="1"/>
              <a:t>чи</a:t>
            </a:r>
            <a:r>
              <a:rPr lang="ru-RU" i="1" dirty="0"/>
              <a:t> </a:t>
            </a:r>
            <a:r>
              <a:rPr lang="ru-RU" i="1" dirty="0" err="1"/>
              <a:t>явище</a:t>
            </a:r>
            <a:r>
              <a:rPr lang="ru-RU" i="1" dirty="0"/>
              <a:t>, яке породило </a:t>
            </a:r>
            <a:r>
              <a:rPr lang="ru-RU" i="1" dirty="0" err="1"/>
              <a:t>проблемну</a:t>
            </a:r>
            <a:r>
              <a:rPr lang="ru-RU" i="1" dirty="0"/>
              <a:t> </a:t>
            </a:r>
            <a:r>
              <a:rPr lang="ru-RU" i="1" dirty="0" err="1"/>
              <a:t>ситуацію</a:t>
            </a:r>
            <a:r>
              <a:rPr lang="ru-RU" dirty="0"/>
              <a:t>, </a:t>
            </a:r>
            <a:r>
              <a:rPr lang="ru-RU" dirty="0" err="1"/>
              <a:t>існує</a:t>
            </a:r>
            <a:r>
              <a:rPr lang="ru-RU" dirty="0"/>
              <a:t> </a:t>
            </a:r>
            <a:r>
              <a:rPr lang="ru-RU" dirty="0" err="1"/>
              <a:t>незалежно</a:t>
            </a:r>
            <a:r>
              <a:rPr lang="ru-RU" dirty="0"/>
              <a:t> </a:t>
            </a:r>
            <a:r>
              <a:rPr lang="ru-RU" dirty="0" err="1"/>
              <a:t>від</a:t>
            </a:r>
            <a:r>
              <a:rPr lang="ru-RU" dirty="0"/>
              <a:t> </a:t>
            </a:r>
            <a:r>
              <a:rPr lang="ru-RU" dirty="0" err="1"/>
              <a:t>суб’єкта</a:t>
            </a:r>
            <a:r>
              <a:rPr lang="ru-RU" dirty="0"/>
              <a:t> </a:t>
            </a:r>
            <a:r>
              <a:rPr lang="ru-RU" dirty="0" err="1"/>
              <a:t>пізнання</a:t>
            </a:r>
            <a:r>
              <a:rPr lang="ru-RU" dirty="0"/>
              <a:t>, і на яке </a:t>
            </a:r>
            <a:r>
              <a:rPr lang="ru-RU" dirty="0" err="1"/>
              <a:t>звернуто</a:t>
            </a:r>
            <a:r>
              <a:rPr lang="ru-RU" dirty="0"/>
              <a:t> </a:t>
            </a:r>
            <a:r>
              <a:rPr lang="ru-RU" dirty="0" err="1"/>
              <a:t>увагу</a:t>
            </a:r>
            <a:r>
              <a:rPr lang="ru-RU" dirty="0"/>
              <a:t> </a:t>
            </a:r>
            <a:r>
              <a:rPr lang="ru-RU" dirty="0" err="1"/>
              <a:t>дослідника</a:t>
            </a:r>
            <a:r>
              <a:rPr lang="ru-RU" dirty="0"/>
              <a:t>. </a:t>
            </a:r>
            <a:r>
              <a:rPr lang="ru-RU" dirty="0" err="1"/>
              <a:t>Об’єкт</a:t>
            </a:r>
            <a:r>
              <a:rPr lang="ru-RU" dirty="0"/>
              <a:t> і предмет </a:t>
            </a:r>
            <a:r>
              <a:rPr lang="ru-RU" dirty="0" err="1"/>
              <a:t>дослідження</a:t>
            </a:r>
            <a:r>
              <a:rPr lang="ru-RU" dirty="0"/>
              <a:t> </a:t>
            </a:r>
            <a:r>
              <a:rPr lang="ru-RU" dirty="0" err="1"/>
              <a:t>співвідносяться</a:t>
            </a:r>
            <a:r>
              <a:rPr lang="ru-RU" dirty="0"/>
              <a:t> </a:t>
            </a:r>
            <a:r>
              <a:rPr lang="ru-RU" dirty="0" err="1"/>
              <a:t>між</a:t>
            </a:r>
            <a:r>
              <a:rPr lang="ru-RU" dirty="0"/>
              <a:t> собою як </a:t>
            </a:r>
            <a:r>
              <a:rPr lang="ru-RU" dirty="0" err="1"/>
              <a:t>загальне</a:t>
            </a:r>
            <a:r>
              <a:rPr lang="ru-RU" dirty="0"/>
              <a:t> і </a:t>
            </a:r>
            <a:r>
              <a:rPr lang="ru-RU" dirty="0" err="1"/>
              <a:t>часткове</a:t>
            </a:r>
            <a:r>
              <a:rPr lang="ru-RU" dirty="0"/>
              <a:t>. </a:t>
            </a:r>
          </a:p>
          <a:p>
            <a:endParaRPr lang="ru-RU" i="1" dirty="0"/>
          </a:p>
          <a:p>
            <a:endParaRPr lang="ru-RU" i="1" dirty="0"/>
          </a:p>
          <a:p>
            <a:pPr marL="0" indent="0">
              <a:buNone/>
            </a:pPr>
            <a:endParaRPr lang="ru-RU" dirty="0"/>
          </a:p>
        </p:txBody>
      </p:sp>
      <p:sp>
        <p:nvSpPr>
          <p:cNvPr id="5" name="Текст 4"/>
          <p:cNvSpPr>
            <a:spLocks noGrp="1"/>
          </p:cNvSpPr>
          <p:nvPr>
            <p:ph type="body" sz="quarter" idx="3"/>
          </p:nvPr>
        </p:nvSpPr>
        <p:spPr>
          <a:xfrm>
            <a:off x="5654495" y="1719072"/>
            <a:ext cx="4396339" cy="762190"/>
          </a:xfrm>
        </p:spPr>
        <p:txBody>
          <a:bodyPr/>
          <a:lstStyle/>
          <a:p>
            <a:r>
              <a:rPr lang="ru-RU" b="1" i="1" dirty="0"/>
              <a:t>Предмет </a:t>
            </a:r>
            <a:r>
              <a:rPr lang="ru-RU" b="1" i="1" dirty="0" err="1"/>
              <a:t>дослідження</a:t>
            </a:r>
            <a:endParaRPr lang="ru-RU" dirty="0"/>
          </a:p>
        </p:txBody>
      </p:sp>
      <p:sp>
        <p:nvSpPr>
          <p:cNvPr id="6" name="Объект 5"/>
          <p:cNvSpPr>
            <a:spLocks noGrp="1"/>
          </p:cNvSpPr>
          <p:nvPr>
            <p:ph sz="quarter" idx="4"/>
          </p:nvPr>
        </p:nvSpPr>
        <p:spPr>
          <a:xfrm>
            <a:off x="5654494" y="2944368"/>
            <a:ext cx="4396339" cy="3741738"/>
          </a:xfrm>
        </p:spPr>
        <p:txBody>
          <a:bodyPr/>
          <a:lstStyle/>
          <a:p>
            <a:r>
              <a:rPr lang="ru-RU" i="1" dirty="0"/>
              <a:t>є </a:t>
            </a:r>
            <a:r>
              <a:rPr lang="ru-RU" i="1" dirty="0" err="1"/>
              <a:t>конкретніший</a:t>
            </a:r>
            <a:r>
              <a:rPr lang="ru-RU" i="1" dirty="0"/>
              <a:t> за </a:t>
            </a:r>
            <a:r>
              <a:rPr lang="ru-RU" i="1" dirty="0" err="1"/>
              <a:t>своїм</a:t>
            </a:r>
            <a:r>
              <a:rPr lang="ru-RU" i="1" dirty="0"/>
              <a:t> </a:t>
            </a:r>
            <a:r>
              <a:rPr lang="ru-RU" i="1" dirty="0" err="1"/>
              <a:t>змістом</a:t>
            </a:r>
            <a:r>
              <a:rPr lang="ru-RU" i="1" dirty="0"/>
              <a:t>: у </a:t>
            </a:r>
            <a:r>
              <a:rPr lang="ru-RU" i="1" dirty="0" err="1"/>
              <a:t>предметі</a:t>
            </a:r>
            <a:r>
              <a:rPr lang="ru-RU" i="1" dirty="0"/>
              <a:t> </a:t>
            </a:r>
            <a:r>
              <a:rPr lang="ru-RU" i="1" dirty="0" err="1"/>
              <a:t>дослідження</a:t>
            </a:r>
            <a:r>
              <a:rPr lang="ru-RU" i="1" dirty="0"/>
              <a:t> </a:t>
            </a:r>
            <a:r>
              <a:rPr lang="ru-RU" i="1" dirty="0" err="1"/>
              <a:t>фіксується</a:t>
            </a:r>
            <a:r>
              <a:rPr lang="ru-RU" i="1" dirty="0"/>
              <a:t> </a:t>
            </a:r>
            <a:r>
              <a:rPr lang="ru-RU" i="1" dirty="0" err="1"/>
              <a:t>властивість</a:t>
            </a:r>
            <a:r>
              <a:rPr lang="ru-RU" i="1" dirty="0"/>
              <a:t> </a:t>
            </a:r>
            <a:r>
              <a:rPr lang="ru-RU" i="1" dirty="0" err="1"/>
              <a:t>або</a:t>
            </a:r>
            <a:r>
              <a:rPr lang="ru-RU" i="1" dirty="0"/>
              <a:t> </a:t>
            </a:r>
            <a:r>
              <a:rPr lang="ru-RU" i="1" dirty="0" err="1"/>
              <a:t>відношення</a:t>
            </a:r>
            <a:r>
              <a:rPr lang="ru-RU" i="1" dirty="0"/>
              <a:t> до </a:t>
            </a:r>
            <a:r>
              <a:rPr lang="ru-RU" i="1" dirty="0" err="1"/>
              <a:t>об’єкта</a:t>
            </a:r>
            <a:r>
              <a:rPr lang="ru-RU" i="1" dirty="0"/>
              <a:t>, яке </a:t>
            </a:r>
            <a:r>
              <a:rPr lang="ru-RU" i="1" dirty="0" err="1"/>
              <a:t>потребує</a:t>
            </a:r>
            <a:r>
              <a:rPr lang="ru-RU" i="1" dirty="0"/>
              <a:t> </a:t>
            </a:r>
            <a:r>
              <a:rPr lang="ru-RU" i="1" dirty="0" err="1"/>
              <a:t>спеціального</a:t>
            </a:r>
            <a:r>
              <a:rPr lang="ru-RU" i="1" dirty="0"/>
              <a:t> </a:t>
            </a:r>
            <a:r>
              <a:rPr lang="ru-RU" i="1" dirty="0" err="1"/>
              <a:t>цілеспрямованого</a:t>
            </a:r>
            <a:r>
              <a:rPr lang="ru-RU" i="1" dirty="0"/>
              <a:t> </a:t>
            </a:r>
            <a:r>
              <a:rPr lang="ru-RU" i="1" dirty="0" err="1"/>
              <a:t>вивчення</a:t>
            </a:r>
            <a:endParaRPr lang="ru-RU" dirty="0"/>
          </a:p>
        </p:txBody>
      </p:sp>
    </p:spTree>
    <p:extLst>
      <p:ext uri="{BB962C8B-B14F-4D97-AF65-F5344CB8AC3E}">
        <p14:creationId xmlns:p14="http://schemas.microsoft.com/office/powerpoint/2010/main" val="244981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2. </a:t>
            </a:r>
            <a:r>
              <a:rPr lang="ru-RU" b="1" dirty="0" err="1"/>
              <a:t>Об’єкт</a:t>
            </a:r>
            <a:r>
              <a:rPr lang="ru-RU" b="1" dirty="0"/>
              <a:t> і предмет </a:t>
            </a:r>
            <a:r>
              <a:rPr lang="ru-RU" b="1" dirty="0" err="1"/>
              <a:t>дослідження</a:t>
            </a:r>
            <a:endParaRPr lang="ru-RU" dirty="0"/>
          </a:p>
        </p:txBody>
      </p:sp>
      <p:pic>
        <p:nvPicPr>
          <p:cNvPr id="1026" name="Picture 2" descr="Предмет і Об'єкт Дипломної Роботи ✔️ 100% Корисно"/>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751"/>
          <a:stretch/>
        </p:blipFill>
        <p:spPr bwMode="auto">
          <a:xfrm>
            <a:off x="1965982" y="1908112"/>
            <a:ext cx="8428819" cy="3744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7400" y="5102352"/>
            <a:ext cx="1271016" cy="369332"/>
          </a:xfrm>
          <a:prstGeom prst="rect">
            <a:avLst/>
          </a:prstGeom>
          <a:noFill/>
        </p:spPr>
        <p:txBody>
          <a:bodyPr wrap="square" rtlCol="0">
            <a:spAutoFit/>
          </a:bodyPr>
          <a:lstStyle/>
          <a:p>
            <a:r>
              <a:rPr lang="uk-UA" b="1" dirty="0">
                <a:solidFill>
                  <a:schemeClr val="bg1"/>
                </a:solidFill>
              </a:rPr>
              <a:t>Об’єкт</a:t>
            </a:r>
            <a:endParaRPr lang="ru-RU" b="1" dirty="0">
              <a:solidFill>
                <a:schemeClr val="bg1"/>
              </a:solidFill>
            </a:endParaRPr>
          </a:p>
        </p:txBody>
      </p:sp>
      <p:sp>
        <p:nvSpPr>
          <p:cNvPr id="8" name="TextBox 7"/>
          <p:cNvSpPr txBox="1"/>
          <p:nvPr/>
        </p:nvSpPr>
        <p:spPr>
          <a:xfrm>
            <a:off x="9123785" y="5102352"/>
            <a:ext cx="1271016" cy="369332"/>
          </a:xfrm>
          <a:prstGeom prst="rect">
            <a:avLst/>
          </a:prstGeom>
          <a:noFill/>
        </p:spPr>
        <p:txBody>
          <a:bodyPr wrap="square" rtlCol="0">
            <a:spAutoFit/>
          </a:bodyPr>
          <a:lstStyle/>
          <a:p>
            <a:r>
              <a:rPr lang="uk-UA" b="1" dirty="0">
                <a:solidFill>
                  <a:schemeClr val="bg1"/>
                </a:solidFill>
              </a:rPr>
              <a:t>Предмет</a:t>
            </a:r>
            <a:endParaRPr lang="ru-RU" b="1" dirty="0">
              <a:solidFill>
                <a:schemeClr val="bg1"/>
              </a:solidFill>
            </a:endParaRPr>
          </a:p>
        </p:txBody>
      </p:sp>
    </p:spTree>
    <p:extLst>
      <p:ext uri="{BB962C8B-B14F-4D97-AF65-F5344CB8AC3E}">
        <p14:creationId xmlns:p14="http://schemas.microsoft.com/office/powerpoint/2010/main" val="86282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2. </a:t>
            </a:r>
            <a:r>
              <a:rPr lang="ru-RU" b="1" dirty="0" err="1"/>
              <a:t>Об’єкт</a:t>
            </a:r>
            <a:r>
              <a:rPr lang="ru-RU" b="1" dirty="0"/>
              <a:t> і предмет </a:t>
            </a:r>
            <a:r>
              <a:rPr lang="ru-RU" b="1" dirty="0" err="1"/>
              <a:t>дослідження</a:t>
            </a:r>
            <a:br>
              <a:rPr lang="ru-RU" b="1" dirty="0"/>
            </a:br>
            <a:r>
              <a:rPr lang="ru-RU" b="1" dirty="0"/>
              <a:t>(</a:t>
            </a:r>
            <a:r>
              <a:rPr lang="ru-RU" b="1" dirty="0" err="1"/>
              <a:t>приклади</a:t>
            </a:r>
            <a:r>
              <a:rPr lang="ru-RU" b="1" dirty="0"/>
              <a:t>)</a:t>
            </a:r>
            <a:endParaRPr lang="ru-RU" dirty="0"/>
          </a:p>
        </p:txBody>
      </p:sp>
      <p:sp>
        <p:nvSpPr>
          <p:cNvPr id="3" name="Объект 2"/>
          <p:cNvSpPr>
            <a:spLocks noGrp="1"/>
          </p:cNvSpPr>
          <p:nvPr>
            <p:ph idx="1"/>
          </p:nvPr>
        </p:nvSpPr>
        <p:spPr>
          <a:xfrm>
            <a:off x="1104293" y="2281518"/>
            <a:ext cx="8946541" cy="4195481"/>
          </a:xfrm>
        </p:spPr>
        <p:txBody>
          <a:bodyPr/>
          <a:lstStyle/>
          <a:p>
            <a:r>
              <a:rPr lang="ru-RU" b="1" dirty="0" err="1"/>
              <a:t>Об’єктом</a:t>
            </a:r>
            <a:r>
              <a:rPr lang="ru-RU" b="1" dirty="0"/>
              <a:t> </a:t>
            </a:r>
            <a:r>
              <a:rPr lang="ru-RU" b="1" dirty="0" err="1"/>
              <a:t>дослідження</a:t>
            </a:r>
            <a:r>
              <a:rPr lang="ru-RU" dirty="0"/>
              <a:t> є </a:t>
            </a:r>
            <a:r>
              <a:rPr lang="ru-RU" dirty="0" err="1"/>
              <a:t>процес</a:t>
            </a:r>
            <a:r>
              <a:rPr lang="ru-RU" dirty="0"/>
              <a:t> </a:t>
            </a:r>
            <a:r>
              <a:rPr lang="uk-UA" dirty="0"/>
              <a:t>корекції </a:t>
            </a:r>
            <a:r>
              <a:rPr lang="uk-UA" dirty="0" err="1"/>
              <a:t>звуковимови</a:t>
            </a:r>
            <a:r>
              <a:rPr lang="uk-UA" dirty="0"/>
              <a:t> у дитини з ДЦП</a:t>
            </a:r>
            <a:r>
              <a:rPr lang="ru-RU" dirty="0"/>
              <a:t>. </a:t>
            </a:r>
          </a:p>
          <a:p>
            <a:r>
              <a:rPr lang="ru-RU" b="1" dirty="0"/>
              <a:t>Предметом </a:t>
            </a:r>
            <a:r>
              <a:rPr lang="ru-RU" b="1" dirty="0" err="1"/>
              <a:t>дослідження</a:t>
            </a:r>
            <a:r>
              <a:rPr lang="ru-RU" dirty="0"/>
              <a:t> є </a:t>
            </a:r>
            <a:r>
              <a:rPr lang="ru-RU" dirty="0" err="1"/>
              <a:t>педагогічні</a:t>
            </a:r>
            <a:r>
              <a:rPr lang="ru-RU" dirty="0"/>
              <a:t> </a:t>
            </a:r>
            <a:r>
              <a:rPr lang="ru-RU" dirty="0" err="1"/>
              <a:t>умови</a:t>
            </a:r>
            <a:r>
              <a:rPr lang="uk-UA" dirty="0"/>
              <a:t> корекції </a:t>
            </a:r>
            <a:r>
              <a:rPr lang="uk-UA" dirty="0" err="1"/>
              <a:t>звуковимови</a:t>
            </a:r>
            <a:r>
              <a:rPr lang="uk-UA" dirty="0"/>
              <a:t> у дитини з ДЦП засобами артикуляційної гімнастики</a:t>
            </a:r>
            <a:r>
              <a:rPr lang="ru-RU" dirty="0"/>
              <a:t>.</a:t>
            </a:r>
          </a:p>
          <a:p>
            <a:pPr marL="0" indent="0">
              <a:buNone/>
            </a:pPr>
            <a:r>
              <a:rPr lang="ru-RU" dirty="0"/>
              <a:t> </a:t>
            </a:r>
          </a:p>
          <a:p>
            <a:r>
              <a:rPr lang="ru-RU" b="1" dirty="0" err="1"/>
              <a:t>Об’єктом</a:t>
            </a:r>
            <a:r>
              <a:rPr lang="ru-RU" b="1" dirty="0"/>
              <a:t> </a:t>
            </a:r>
            <a:r>
              <a:rPr lang="ru-RU" b="1" dirty="0" err="1"/>
              <a:t>дослідження</a:t>
            </a:r>
            <a:r>
              <a:rPr lang="ru-RU" dirty="0"/>
              <a:t> є </a:t>
            </a:r>
            <a:r>
              <a:rPr lang="uk-UA" dirty="0"/>
              <a:t>профілактика порушень мовлення у дітей з РАС</a:t>
            </a:r>
            <a:r>
              <a:rPr lang="ru-RU" dirty="0"/>
              <a:t>. </a:t>
            </a:r>
          </a:p>
          <a:p>
            <a:r>
              <a:rPr lang="ru-RU" b="1" dirty="0"/>
              <a:t>Предметом </a:t>
            </a:r>
            <a:r>
              <a:rPr lang="ru-RU" b="1" dirty="0" err="1"/>
              <a:t>дослідження</a:t>
            </a:r>
            <a:r>
              <a:rPr lang="ru-RU" dirty="0"/>
              <a:t> є </a:t>
            </a:r>
            <a:r>
              <a:rPr lang="uk-UA" dirty="0"/>
              <a:t>зміст, форми та методи логопедичної профілактики порушень мовлення у дітей з РАС</a:t>
            </a:r>
            <a:r>
              <a:rPr lang="ru-RU" dirty="0"/>
              <a:t>.</a:t>
            </a:r>
          </a:p>
          <a:p>
            <a:pPr marL="0" indent="0">
              <a:buNone/>
            </a:pPr>
            <a:endParaRPr lang="ru-RU" dirty="0"/>
          </a:p>
          <a:p>
            <a:endParaRPr lang="ru-RU" dirty="0"/>
          </a:p>
        </p:txBody>
      </p:sp>
    </p:spTree>
    <p:extLst>
      <p:ext uri="{BB962C8B-B14F-4D97-AF65-F5344CB8AC3E}">
        <p14:creationId xmlns:p14="http://schemas.microsoft.com/office/powerpoint/2010/main" val="168760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3. Мета та </a:t>
            </a:r>
            <a:r>
              <a:rPr lang="ru-RU" b="1" dirty="0" err="1"/>
              <a:t>завдання</a:t>
            </a:r>
            <a:r>
              <a:rPr lang="ru-RU" b="1" dirty="0"/>
              <a:t> </a:t>
            </a:r>
            <a:r>
              <a:rPr lang="ru-RU" b="1" dirty="0" err="1"/>
              <a:t>дослідження</a:t>
            </a:r>
            <a:r>
              <a:rPr lang="ru-RU" dirty="0"/>
              <a:t> </a:t>
            </a:r>
          </a:p>
        </p:txBody>
      </p:sp>
      <p:sp>
        <p:nvSpPr>
          <p:cNvPr id="3" name="Объект 2"/>
          <p:cNvSpPr>
            <a:spLocks noGrp="1"/>
          </p:cNvSpPr>
          <p:nvPr>
            <p:ph idx="1"/>
          </p:nvPr>
        </p:nvSpPr>
        <p:spPr/>
        <p:txBody>
          <a:bodyPr/>
          <a:lstStyle/>
          <a:p>
            <a:r>
              <a:rPr lang="ru-RU" i="1" dirty="0" err="1"/>
              <a:t>Встановлення</a:t>
            </a:r>
            <a:r>
              <a:rPr lang="ru-RU" i="1" dirty="0"/>
              <a:t> мети </a:t>
            </a:r>
            <a:r>
              <a:rPr lang="ru-RU" i="1" dirty="0" err="1"/>
              <a:t>дослідження</a:t>
            </a:r>
            <a:r>
              <a:rPr lang="ru-RU" i="1" dirty="0"/>
              <a:t> в </a:t>
            </a:r>
            <a:r>
              <a:rPr lang="uk-UA" i="1" dirty="0"/>
              <a:t>педагогіці</a:t>
            </a:r>
            <a:r>
              <a:rPr lang="ru-RU" i="1" dirty="0"/>
              <a:t> – </a:t>
            </a:r>
          </a:p>
          <a:p>
            <a:endParaRPr lang="ru-RU" i="1" dirty="0"/>
          </a:p>
          <a:p>
            <a:r>
              <a:rPr lang="ru-RU" i="1" dirty="0" err="1"/>
              <a:t>це</a:t>
            </a:r>
            <a:r>
              <a:rPr lang="ru-RU" i="1" dirty="0"/>
              <a:t> </a:t>
            </a:r>
            <a:r>
              <a:rPr lang="ru-RU" i="1" dirty="0" err="1"/>
              <a:t>вибір</a:t>
            </a:r>
            <a:r>
              <a:rPr lang="ru-RU" i="1" dirty="0"/>
              <a:t> </a:t>
            </a:r>
            <a:r>
              <a:rPr lang="ru-RU" i="1" dirty="0" err="1"/>
              <a:t>оптимальних</a:t>
            </a:r>
            <a:r>
              <a:rPr lang="ru-RU" i="1" dirty="0"/>
              <a:t> </a:t>
            </a:r>
            <a:r>
              <a:rPr lang="ru-RU" i="1" dirty="0" err="1"/>
              <a:t>із</a:t>
            </a:r>
            <a:r>
              <a:rPr lang="ru-RU" i="1" dirty="0"/>
              <a:t> точки </a:t>
            </a:r>
            <a:r>
              <a:rPr lang="ru-RU" i="1" dirty="0" err="1"/>
              <a:t>зору</a:t>
            </a:r>
            <a:r>
              <a:rPr lang="ru-RU" i="1" dirty="0"/>
              <a:t> </a:t>
            </a:r>
            <a:r>
              <a:rPr lang="ru-RU" i="1" dirty="0" err="1"/>
              <a:t>потенційних</a:t>
            </a:r>
            <a:r>
              <a:rPr lang="ru-RU" i="1" dirty="0"/>
              <a:t> </a:t>
            </a:r>
            <a:r>
              <a:rPr lang="ru-RU" i="1" dirty="0" err="1"/>
              <a:t>можливостей</a:t>
            </a:r>
            <a:r>
              <a:rPr lang="ru-RU" i="1" dirty="0"/>
              <a:t> </a:t>
            </a:r>
            <a:r>
              <a:rPr lang="ru-RU" i="1" dirty="0" err="1"/>
              <a:t>реальної</a:t>
            </a:r>
            <a:r>
              <a:rPr lang="ru-RU" i="1" dirty="0"/>
              <a:t> </a:t>
            </a:r>
            <a:r>
              <a:rPr lang="ru-RU" i="1" dirty="0" err="1"/>
              <a:t>дійсності</a:t>
            </a:r>
            <a:r>
              <a:rPr lang="ru-RU" i="1" dirty="0"/>
              <a:t> </a:t>
            </a:r>
            <a:r>
              <a:rPr lang="ru-RU" i="1" dirty="0" err="1"/>
              <a:t>способів</a:t>
            </a:r>
            <a:r>
              <a:rPr lang="ru-RU" i="1" dirty="0"/>
              <a:t> </a:t>
            </a:r>
            <a:r>
              <a:rPr lang="ru-RU" i="1" dirty="0" err="1"/>
              <a:t>її</a:t>
            </a:r>
            <a:r>
              <a:rPr lang="ru-RU" i="1" dirty="0"/>
              <a:t> </a:t>
            </a:r>
            <a:r>
              <a:rPr lang="ru-RU" i="1" dirty="0" err="1"/>
              <a:t>перетворення</a:t>
            </a:r>
            <a:r>
              <a:rPr lang="ru-RU" i="1" dirty="0"/>
              <a:t> </a:t>
            </a:r>
            <a:r>
              <a:rPr lang="ru-RU" i="1" dirty="0" err="1"/>
              <a:t>із</a:t>
            </a:r>
            <a:r>
              <a:rPr lang="ru-RU" i="1" dirty="0"/>
              <a:t> </a:t>
            </a:r>
            <a:r>
              <a:rPr lang="ru-RU" i="1" dirty="0" err="1"/>
              <a:t>існуючого</a:t>
            </a:r>
            <a:r>
              <a:rPr lang="ru-RU" i="1" dirty="0"/>
              <a:t> </a:t>
            </a:r>
            <a:r>
              <a:rPr lang="ru-RU" i="1" dirty="0" err="1"/>
              <a:t>положення</a:t>
            </a:r>
            <a:r>
              <a:rPr lang="ru-RU" i="1" dirty="0"/>
              <a:t> у </a:t>
            </a:r>
            <a:r>
              <a:rPr lang="ru-RU" i="1" dirty="0" err="1"/>
              <a:t>нове</a:t>
            </a:r>
            <a:r>
              <a:rPr lang="ru-RU" i="1" dirty="0"/>
              <a:t>, те яке </a:t>
            </a:r>
            <a:r>
              <a:rPr lang="ru-RU" i="1" dirty="0" err="1"/>
              <a:t>шукає</a:t>
            </a:r>
            <a:r>
              <a:rPr lang="ru-RU" i="1" dirty="0"/>
              <a:t> і </a:t>
            </a:r>
            <a:r>
              <a:rPr lang="ru-RU" i="1" dirty="0" err="1"/>
              <a:t>бажає</a:t>
            </a:r>
            <a:r>
              <a:rPr lang="ru-RU" i="1" dirty="0"/>
              <a:t> </a:t>
            </a:r>
            <a:r>
              <a:rPr lang="ru-RU" i="1" dirty="0" err="1"/>
              <a:t>дослідник</a:t>
            </a:r>
            <a:r>
              <a:rPr lang="ru-RU" i="1" dirty="0"/>
              <a:t>, </a:t>
            </a:r>
            <a:r>
              <a:rPr lang="ru-RU" i="1" dirty="0" err="1"/>
              <a:t>тобто</a:t>
            </a:r>
            <a:r>
              <a:rPr lang="ru-RU" i="1" dirty="0"/>
              <a:t> – </a:t>
            </a:r>
            <a:r>
              <a:rPr lang="ru-RU" i="1" dirty="0" err="1"/>
              <a:t>це</a:t>
            </a:r>
            <a:r>
              <a:rPr lang="ru-RU" i="1" dirty="0"/>
              <a:t> </a:t>
            </a:r>
            <a:r>
              <a:rPr lang="ru-RU" i="1" dirty="0" err="1"/>
              <a:t>прагнення</a:t>
            </a:r>
            <a:r>
              <a:rPr lang="ru-RU" i="1" dirty="0"/>
              <a:t> </a:t>
            </a:r>
            <a:r>
              <a:rPr lang="ru-RU" i="1" dirty="0" err="1"/>
              <a:t>досягти</a:t>
            </a:r>
            <a:r>
              <a:rPr lang="ru-RU" i="1" dirty="0"/>
              <a:t> </a:t>
            </a:r>
            <a:r>
              <a:rPr lang="ru-RU" i="1" dirty="0" err="1">
                <a:solidFill>
                  <a:srgbClr val="FFFF00"/>
                </a:solidFill>
              </a:rPr>
              <a:t>ідеалу</a:t>
            </a:r>
            <a:r>
              <a:rPr lang="ru-RU" i="1" dirty="0"/>
              <a:t> в </a:t>
            </a:r>
            <a:r>
              <a:rPr lang="ru-RU" i="1" dirty="0" err="1"/>
              <a:t>певній</a:t>
            </a:r>
            <a:r>
              <a:rPr lang="ru-RU" i="1" dirty="0"/>
              <a:t> </a:t>
            </a:r>
            <a:r>
              <a:rPr lang="ru-RU" i="1" dirty="0" err="1"/>
              <a:t>сфері</a:t>
            </a:r>
            <a:r>
              <a:rPr lang="ru-RU" i="1" dirty="0"/>
              <a:t> </a:t>
            </a:r>
            <a:r>
              <a:rPr lang="uk-UA" i="1" dirty="0"/>
              <a:t>педагогіки</a:t>
            </a:r>
            <a:r>
              <a:rPr lang="ru-RU" i="1" dirty="0"/>
              <a:t>.</a:t>
            </a:r>
            <a:r>
              <a:rPr lang="ru-RU" dirty="0"/>
              <a:t> </a:t>
            </a:r>
          </a:p>
        </p:txBody>
      </p:sp>
    </p:spTree>
    <p:extLst>
      <p:ext uri="{BB962C8B-B14F-4D97-AF65-F5344CB8AC3E}">
        <p14:creationId xmlns:p14="http://schemas.microsoft.com/office/powerpoint/2010/main" val="92876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1757681" y="1301496"/>
            <a:ext cx="7934959" cy="2511552"/>
          </a:xfrm>
        </p:spPr>
        <p:txBody>
          <a:bodyPr/>
          <a:lstStyle/>
          <a:p>
            <a:r>
              <a:rPr lang="ru-RU" sz="2400" dirty="0"/>
              <a:t>неправильно </a:t>
            </a:r>
            <a:r>
              <a:rPr lang="ru-RU" sz="2400" dirty="0" err="1"/>
              <a:t>починати</a:t>
            </a:r>
            <a:r>
              <a:rPr lang="ru-RU" sz="2400" dirty="0"/>
              <a:t> мету </a:t>
            </a:r>
            <a:r>
              <a:rPr lang="ru-RU" sz="2400" dirty="0" err="1"/>
              <a:t>зі</a:t>
            </a:r>
            <a:r>
              <a:rPr lang="ru-RU" sz="2400" dirty="0"/>
              <a:t> </a:t>
            </a:r>
            <a:r>
              <a:rPr lang="ru-RU" sz="2400" dirty="0" err="1"/>
              <a:t>слів</a:t>
            </a:r>
            <a:r>
              <a:rPr lang="ru-RU" sz="2400" dirty="0"/>
              <a:t>: </a:t>
            </a:r>
            <a:r>
              <a:rPr lang="ru-RU" sz="2400" dirty="0" err="1"/>
              <a:t>вивчити</a:t>
            </a:r>
            <a:r>
              <a:rPr lang="ru-RU" sz="2400" dirty="0"/>
              <a:t> </a:t>
            </a:r>
            <a:r>
              <a:rPr lang="ru-RU" sz="2400" dirty="0" err="1"/>
              <a:t>вплив</a:t>
            </a:r>
            <a:r>
              <a:rPr lang="ru-RU" sz="2400" dirty="0"/>
              <a:t> ..., </a:t>
            </a:r>
            <a:r>
              <a:rPr lang="ru-RU" sz="2400" dirty="0" err="1"/>
              <a:t>визначити</a:t>
            </a:r>
            <a:r>
              <a:rPr lang="ru-RU" sz="2400" dirty="0"/>
              <a:t> стан ..., </a:t>
            </a:r>
            <a:r>
              <a:rPr lang="ru-RU" sz="2400" dirty="0" err="1"/>
              <a:t>дослідити</a:t>
            </a:r>
            <a:r>
              <a:rPr lang="ru-RU" sz="2400" dirty="0"/>
              <a:t> </a:t>
            </a:r>
            <a:r>
              <a:rPr lang="ru-RU" sz="2400" dirty="0" err="1"/>
              <a:t>ефективність</a:t>
            </a:r>
            <a:r>
              <a:rPr lang="ru-RU" sz="2400" dirty="0"/>
              <a:t> ..., </a:t>
            </a:r>
            <a:r>
              <a:rPr lang="ru-RU" sz="2400" dirty="0" err="1"/>
              <a:t>розробити</a:t>
            </a:r>
            <a:r>
              <a:rPr lang="ru-RU" sz="2400" dirty="0"/>
              <a:t> методику ..., </a:t>
            </a:r>
            <a:r>
              <a:rPr lang="ru-RU" sz="2400" dirty="0" err="1"/>
              <a:t>обґрунтувати</a:t>
            </a:r>
            <a:r>
              <a:rPr lang="ru-RU" sz="2400" dirty="0"/>
              <a:t> </a:t>
            </a:r>
            <a:r>
              <a:rPr lang="ru-RU" sz="2400" dirty="0" err="1"/>
              <a:t>оптимальні</a:t>
            </a:r>
            <a:r>
              <a:rPr lang="ru-RU" sz="2400" dirty="0"/>
              <a:t> </a:t>
            </a:r>
            <a:r>
              <a:rPr lang="ru-RU" sz="2400" dirty="0" err="1"/>
              <a:t>терміни</a:t>
            </a:r>
            <a:r>
              <a:rPr lang="ru-RU" sz="2400" dirty="0"/>
              <a:t> ..., </a:t>
            </a:r>
            <a:r>
              <a:rPr lang="ru-RU" sz="2400" dirty="0" err="1"/>
              <a:t>дати</a:t>
            </a:r>
            <a:r>
              <a:rPr lang="ru-RU" sz="2400" dirty="0"/>
              <a:t> характеристику ..., </a:t>
            </a:r>
            <a:r>
              <a:rPr lang="ru-RU" sz="2400" dirty="0" err="1"/>
              <a:t>встановити</a:t>
            </a:r>
            <a:r>
              <a:rPr lang="ru-RU" sz="2400" dirty="0"/>
              <a:t> </a:t>
            </a:r>
            <a:r>
              <a:rPr lang="ru-RU" sz="2400" dirty="0" err="1"/>
              <a:t>закономірності</a:t>
            </a:r>
            <a:r>
              <a:rPr lang="ru-RU" sz="2400" dirty="0"/>
              <a:t>... та </a:t>
            </a:r>
            <a:r>
              <a:rPr lang="ru-RU" sz="2400" dirty="0" err="1"/>
              <a:t>ін</a:t>
            </a:r>
            <a:r>
              <a:rPr lang="ru-RU" sz="2400" dirty="0"/>
              <a:t>., тому </a:t>
            </a:r>
            <a:r>
              <a:rPr lang="ru-RU" sz="2400" dirty="0" err="1"/>
              <a:t>що</a:t>
            </a:r>
            <a:r>
              <a:rPr lang="ru-RU" sz="2400" dirty="0"/>
              <a:t> </a:t>
            </a:r>
            <a:r>
              <a:rPr lang="ru-RU" sz="2400" dirty="0" err="1"/>
              <a:t>ці</a:t>
            </a:r>
            <a:r>
              <a:rPr lang="ru-RU" sz="2400" dirty="0"/>
              <a:t> слова </a:t>
            </a:r>
            <a:r>
              <a:rPr lang="ru-RU" sz="2400" dirty="0" err="1"/>
              <a:t>визначають</a:t>
            </a:r>
            <a:r>
              <a:rPr lang="ru-RU" sz="2400" dirty="0"/>
              <a:t> </a:t>
            </a:r>
            <a:r>
              <a:rPr lang="ru-RU" sz="2400" dirty="0" err="1"/>
              <a:t>спосіб</a:t>
            </a:r>
            <a:r>
              <a:rPr lang="ru-RU" sz="2400" dirty="0"/>
              <a:t> </a:t>
            </a:r>
            <a:r>
              <a:rPr lang="ru-RU" sz="2400" dirty="0" err="1"/>
              <a:t>досягнення</a:t>
            </a:r>
            <a:r>
              <a:rPr lang="ru-RU" sz="2400" dirty="0"/>
              <a:t> мети, а не саму мету</a:t>
            </a:r>
          </a:p>
        </p:txBody>
      </p:sp>
      <p:sp>
        <p:nvSpPr>
          <p:cNvPr id="5" name="Текст 4"/>
          <p:cNvSpPr>
            <a:spLocks noGrp="1"/>
          </p:cNvSpPr>
          <p:nvPr>
            <p:ph type="body" sz="half" idx="2"/>
          </p:nvPr>
        </p:nvSpPr>
        <p:spPr/>
        <p:txBody>
          <a:bodyPr>
            <a:normAutofit/>
          </a:bodyPr>
          <a:lstStyle/>
          <a:p>
            <a:r>
              <a:rPr lang="ru-RU" dirty="0"/>
              <a:t>Зосимов А.М., </a:t>
            </a:r>
            <a:r>
              <a:rPr lang="ru-RU" dirty="0" err="1"/>
              <a:t>Голік</a:t>
            </a:r>
            <a:r>
              <a:rPr lang="ru-RU" dirty="0"/>
              <a:t> В.П. </a:t>
            </a:r>
            <a:r>
              <a:rPr lang="ru-RU" dirty="0" err="1"/>
              <a:t>Дисертаційні</a:t>
            </a:r>
            <a:r>
              <a:rPr lang="ru-RU" dirty="0"/>
              <a:t> </a:t>
            </a:r>
            <a:r>
              <a:rPr lang="ru-RU" dirty="0" err="1"/>
              <a:t>помилки</a:t>
            </a:r>
            <a:r>
              <a:rPr lang="ru-RU" dirty="0"/>
              <a:t>. – </a:t>
            </a:r>
            <a:r>
              <a:rPr lang="ru-RU" dirty="0" err="1"/>
              <a:t>Харків</a:t>
            </a:r>
            <a:r>
              <a:rPr lang="ru-RU" dirty="0"/>
              <a:t>: </a:t>
            </a:r>
            <a:r>
              <a:rPr lang="ru-RU" dirty="0" err="1"/>
              <a:t>Інжек</a:t>
            </a:r>
            <a:r>
              <a:rPr lang="ru-RU" dirty="0"/>
              <a:t>, 2004. – 215 с. – С. 23. </a:t>
            </a:r>
          </a:p>
          <a:p>
            <a:endParaRPr lang="ru-RU" dirty="0"/>
          </a:p>
        </p:txBody>
      </p:sp>
    </p:spTree>
    <p:extLst>
      <p:ext uri="{BB962C8B-B14F-4D97-AF65-F5344CB8AC3E}">
        <p14:creationId xmlns:p14="http://schemas.microsoft.com/office/powerpoint/2010/main" val="29544891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239</TotalTime>
  <Words>3312</Words>
  <Application>Microsoft Office PowerPoint</Application>
  <PresentationFormat>Широкий екран</PresentationFormat>
  <Paragraphs>223</Paragraphs>
  <Slides>45</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45</vt:i4>
      </vt:variant>
    </vt:vector>
  </HeadingPairs>
  <TitlesOfParts>
    <vt:vector size="49" baseType="lpstr">
      <vt:lpstr>Arial</vt:lpstr>
      <vt:lpstr>Century Gothic</vt:lpstr>
      <vt:lpstr>Wingdings 3</vt:lpstr>
      <vt:lpstr>Ион</vt:lpstr>
      <vt:lpstr>Тема 4. Понятійний апарат педагогічного дослідження </vt:lpstr>
      <vt:lpstr>1. Актуальність дослідження</vt:lpstr>
      <vt:lpstr>1. Актуальність дослідження</vt:lpstr>
      <vt:lpstr>На що слід звернути увагу при розкритті актуальності теми дослідження? </vt:lpstr>
      <vt:lpstr>2. Об’єкт і предмет дослідження</vt:lpstr>
      <vt:lpstr>2. Об’єкт і предмет дослідження</vt:lpstr>
      <vt:lpstr>2. Об’єкт і предмет дослідження (приклади)</vt:lpstr>
      <vt:lpstr>3. Мета та завдання дослідження </vt:lpstr>
      <vt:lpstr>неправильно починати мету зі слів: вивчити вплив ..., визначити стан ..., дослідити ефективність ..., розробити методику ..., обґрунтувати оптимальні терміни ..., дати характеристику ..., встановити закономірності... та ін., тому що ці слова визначають спосіб досягнення мети, а не саму мету</vt:lpstr>
      <vt:lpstr>3. Мета та завдання дослідження </vt:lpstr>
      <vt:lpstr>3. Мета та завдання дослідження  (приклади)</vt:lpstr>
      <vt:lpstr>Мета та завдання дослідження</vt:lpstr>
      <vt:lpstr>Постановка цілей в форматі SМАRТ</vt:lpstr>
      <vt:lpstr>Постановка цілей в форматі SМАRТ</vt:lpstr>
      <vt:lpstr>3. Мета та завдання дослідження </vt:lpstr>
      <vt:lpstr>3. Мета та завдання дослідження </vt:lpstr>
      <vt:lpstr>3. Мета та завдання дослідження </vt:lpstr>
      <vt:lpstr>Приклад системи завдань</vt:lpstr>
      <vt:lpstr>Тема:  «Формування психологічної культури майбутніх корекційних педагогів»</vt:lpstr>
      <vt:lpstr>«Формування психологічної культури майбутніх корекційних педагогів»</vt:lpstr>
      <vt:lpstr>«Формування психологічної культури майбутніх корекційних педагогів»</vt:lpstr>
      <vt:lpstr>Презентація PowerPoint</vt:lpstr>
      <vt:lpstr>Помилки</vt:lpstr>
      <vt:lpstr>3. Мета та завдання дослідження </vt:lpstr>
      <vt:lpstr> 4. Гіпотеза дослідження  </vt:lpstr>
      <vt:lpstr>4. Гіпотеза дослідження</vt:lpstr>
      <vt:lpstr>4. Вимоги до гіпотези: </vt:lpstr>
      <vt:lpstr>4. Гіпотеза дослідження (приклад)</vt:lpstr>
      <vt:lpstr>5. Наукова новизна </vt:lpstr>
      <vt:lpstr>5. Наукова новизна </vt:lpstr>
      <vt:lpstr>Що може скласти новизну дисертаційного, кваліфікаційного чи курсового дослідження?  </vt:lpstr>
      <vt:lpstr>5. Наукова новизна (помилки)</vt:lpstr>
      <vt:lpstr>5. Наукова новизна (приклад)</vt:lpstr>
      <vt:lpstr>5. Наукова новизна (помилки)</vt:lpstr>
      <vt:lpstr>5. Наукова новизна (помилки)</vt:lpstr>
      <vt:lpstr>5. Наукова новизна</vt:lpstr>
      <vt:lpstr>6. Практичне значення дослідження  </vt:lpstr>
      <vt:lpstr>6. Практичне значення дослідження  </vt:lpstr>
      <vt:lpstr>6. Практичне значення дослідження (приклад)  </vt:lpstr>
      <vt:lpstr>6. Практичне значення дослідження (помилки)</vt:lpstr>
      <vt:lpstr>6. Практичне значення дослідження</vt:lpstr>
      <vt:lpstr>7. Методика дослідження </vt:lpstr>
      <vt:lpstr>8. Основна частина наукового дослідження  </vt:lpstr>
      <vt:lpstr>8. Основна частина наукового дослідження  </vt:lpstr>
      <vt:lpstr>8. Основна частина наукового дослідження</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4. Понятійний апарат педагогічного дослідження</dc:title>
  <dc:creator>Учетная запись Майкрософт</dc:creator>
  <cp:lastModifiedBy>Тетяна</cp:lastModifiedBy>
  <cp:revision>75</cp:revision>
  <dcterms:created xsi:type="dcterms:W3CDTF">2023-10-23T14:15:31Z</dcterms:created>
  <dcterms:modified xsi:type="dcterms:W3CDTF">2023-11-13T16:20:12Z</dcterms:modified>
</cp:coreProperties>
</file>