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66" r:id="rId3"/>
    <p:sldId id="265" r:id="rId4"/>
    <p:sldId id="269" r:id="rId5"/>
    <p:sldId id="258" r:id="rId6"/>
    <p:sldId id="259" r:id="rId7"/>
    <p:sldId id="264" r:id="rId8"/>
    <p:sldId id="260" r:id="rId9"/>
    <p:sldId id="261" r:id="rId10"/>
    <p:sldId id="268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CD890-D48B-47EE-82ED-C6BAD9E84FC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6CD7A-965C-43D7-9BAB-D43B863E2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CD7A-965C-43D7-9BAB-D43B863E224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2">
                <a:lumMod val="7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594BF-B1E5-456C-9B60-3751A9F1ADA8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0005E-3606-4A61-8396-6FD9C37919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fr-CA" sz="3600" dirty="0" smtClean="0"/>
              <a:t>Est-ce vrai? Argumentez!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endParaRPr lang="fr-CA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fr-CA" sz="3600" dirty="0" smtClean="0"/>
              <a:t>La pensée et la parole co</a:t>
            </a:r>
            <a:r>
              <a:rPr lang="uk-UA" sz="3600" dirty="0" smtClean="0"/>
              <a:t>ї</a:t>
            </a:r>
            <a:r>
              <a:rPr lang="fr-CA" sz="3600" dirty="0" smtClean="0"/>
              <a:t>ncident</a:t>
            </a:r>
            <a:r>
              <a:rPr lang="uk-UA" sz="3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dirty="0" smtClean="0"/>
              <a:t>La parole est un moyen de refléter le monde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dirty="0" smtClean="0"/>
              <a:t>Chaque acte de parole est un processus créatif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dirty="0" smtClean="0"/>
              <a:t>Le mouvement de la pensée au mot: de la </a:t>
            </a:r>
            <a:r>
              <a:rPr lang="fr-CA" sz="3600" dirty="0" smtClean="0"/>
              <a:t>signification </a:t>
            </a:r>
            <a:r>
              <a:rPr lang="fr-CA" sz="3600" dirty="0" smtClean="0"/>
              <a:t>au sens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dirty="0" smtClean="0"/>
              <a:t>Le discours intérieur c’est un monologue intérieur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dirty="0" smtClean="0"/>
              <a:t>Le discours intériorisé se réalise par le code universel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676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3600" dirty="0" smtClean="0"/>
              <a:t>Les raisons de croisement partiel des espaces du Locuteur et d’Interprétant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600" dirty="0" smtClean="0"/>
              <a:t>Le motif du dire du Loc peut être méconnu par l’Inter</a:t>
            </a:r>
          </a:p>
          <a:p>
            <a:r>
              <a:rPr lang="fr-CA" sz="3600" dirty="0" smtClean="0"/>
              <a:t>Les éléments intégrés (grammaticaux, lexicaux) sont différents </a:t>
            </a:r>
          </a:p>
          <a:p>
            <a:r>
              <a:rPr lang="fr-CA" sz="3600" dirty="0" smtClean="0"/>
              <a:t>L’inconscient est capable d’influencer le « je » consciencieux</a:t>
            </a:r>
          </a:p>
          <a:p>
            <a:r>
              <a:rPr lang="fr-CA" sz="3600" dirty="0" smtClean="0"/>
              <a:t>Le bagage cognitif est différent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86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b="1" dirty="0" smtClean="0"/>
              <a:t>Huit opérations dans l’espace interprétatif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3600" b="1" dirty="0" smtClean="0"/>
              <a:t>L’enregistrement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b="1" dirty="0" smtClean="0"/>
              <a:t>L’interprétation au premier degré (schéma superficiel)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b="1" dirty="0" smtClean="0"/>
              <a:t>La fabrication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b="1" dirty="0" smtClean="0"/>
              <a:t>La modification de l’intérieur de INT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600" b="1" dirty="0" smtClean="0"/>
              <a:t>La réplication (la verbalisation de la modification)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b="1" i="1" dirty="0" smtClean="0"/>
              <a:t/>
            </a:r>
            <a:br>
              <a:rPr lang="fr-CA" b="1" i="1" dirty="0" smtClean="0"/>
            </a:br>
            <a:r>
              <a:rPr lang="fr-CA" b="1" i="1" dirty="0" smtClean="0"/>
              <a:t>Ces 3 opérations sont facteurs de prolifération du sens à droite:</a:t>
            </a:r>
            <a:br>
              <a:rPr lang="fr-CA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514350" indent="-514350"/>
            <a:r>
              <a:rPr lang="fr-CA" sz="4400" b="1" dirty="0" smtClean="0"/>
              <a:t>6. La réitération par l’interpétant</a:t>
            </a:r>
          </a:p>
          <a:p>
            <a:r>
              <a:rPr lang="fr-CA" sz="4400" b="1" dirty="0" smtClean="0"/>
              <a:t>7. La co-interprétation (par plusieurs interprétants)</a:t>
            </a:r>
          </a:p>
          <a:p>
            <a:r>
              <a:rPr lang="fr-CA" sz="4400" b="1" dirty="0" smtClean="0"/>
              <a:t>8. La transmission</a:t>
            </a:r>
          </a:p>
          <a:p>
            <a:endParaRPr lang="fr-CA" sz="4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r-CA" sz="3600" b="1" dirty="0" smtClean="0">
                <a:cs typeface="Times New Roman" panose="02020603050405020304" pitchFamily="18" charset="0"/>
              </a:rPr>
              <a:t>L’engeance de la parole</a:t>
            </a:r>
            <a:endParaRPr lang="ru-RU" sz="3600" b="1" dirty="0"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4000" dirty="0" smtClean="0"/>
              <a:t>Les modèles de l’engeance de la parole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4000" dirty="0" smtClean="0"/>
              <a:t>Le modèle cognitif de l’engeance de la parole. La fuite du sens. (Blanche-Noelle Grunig)</a:t>
            </a:r>
            <a:endParaRPr lang="ru-RU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fr-CA" sz="4000" dirty="0"/>
              <a:t>L’espace de l’engeance de la parole. Sens à gauche</a:t>
            </a:r>
            <a:r>
              <a:rPr lang="fr-CA" sz="4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4000" dirty="0" smtClean="0"/>
              <a:t>L’espace interprétatif. Sens à droite.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692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Les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mod</a:t>
            </a:r>
            <a:r>
              <a:rPr lang="fr-CA" sz="3600" b="1" dirty="0" smtClean="0"/>
              <a:t>èles de l’</a:t>
            </a:r>
            <a:r>
              <a:rPr lang="en-US" sz="3600" b="1" dirty="0" err="1" smtClean="0"/>
              <a:t>engeance</a:t>
            </a:r>
            <a:r>
              <a:rPr lang="en-US" sz="3600" b="1" dirty="0" smtClean="0"/>
              <a:t> de la parole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000" b="1" i="1" dirty="0" smtClean="0"/>
              <a:t>L</a:t>
            </a:r>
            <a:r>
              <a:rPr lang="fr-CA" sz="4000" b="1" i="1" dirty="0" smtClean="0"/>
              <a:t>e</a:t>
            </a:r>
            <a:r>
              <a:rPr lang="fr-CA" sz="4000" dirty="0" smtClean="0"/>
              <a:t> </a:t>
            </a:r>
            <a:r>
              <a:rPr lang="fr-CA" sz="4000" b="1" i="1" dirty="0" smtClean="0"/>
              <a:t>modèle linéaire</a:t>
            </a:r>
            <a:r>
              <a:rPr lang="fr-CA" sz="4000" dirty="0" smtClean="0"/>
              <a:t> </a:t>
            </a:r>
          </a:p>
          <a:p>
            <a:pPr algn="ctr">
              <a:buNone/>
            </a:pPr>
            <a:r>
              <a:rPr lang="fr-CA" sz="4000" dirty="0" smtClean="0"/>
              <a:t>(</a:t>
            </a:r>
            <a:r>
              <a:rPr lang="fr-CA" sz="4000" i="1" dirty="0" smtClean="0"/>
              <a:t>le</a:t>
            </a:r>
            <a:r>
              <a:rPr lang="fr-CA" sz="4000" dirty="0" smtClean="0"/>
              <a:t> </a:t>
            </a:r>
            <a:r>
              <a:rPr lang="fr-CA" sz="4000" i="1" dirty="0" smtClean="0"/>
              <a:t>principe de probabilité- stochastique)</a:t>
            </a:r>
            <a:endParaRPr lang="fr-CA" sz="4000" dirty="0" smtClean="0"/>
          </a:p>
          <a:p>
            <a:pPr algn="ctr">
              <a:buNone/>
            </a:pPr>
            <a:r>
              <a:rPr lang="fr-CA" sz="4000" b="1" dirty="0" smtClean="0"/>
              <a:t>(DJ.Miller et N.Chomsky)</a:t>
            </a:r>
            <a:endParaRPr lang="ru-RU" sz="4000" b="1" dirty="0" smtClean="0"/>
          </a:p>
          <a:p>
            <a:pPr>
              <a:buNone/>
            </a:pPr>
            <a:r>
              <a:rPr lang="fr-CA" sz="4000" b="1" dirty="0" smtClean="0"/>
              <a:t>Ex.:</a:t>
            </a:r>
            <a:r>
              <a:rPr lang="ru-RU" sz="4000" b="1" dirty="0" err="1" smtClean="0"/>
              <a:t>La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nuit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tombait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d</a:t>
            </a:r>
            <a:r>
              <a:rPr lang="fr-CA" sz="4000" b="1" dirty="0" smtClean="0"/>
              <a:t>éjà quand les élèves sont sortis de ... </a:t>
            </a:r>
          </a:p>
          <a:p>
            <a:pPr>
              <a:buNone/>
            </a:pPr>
            <a:r>
              <a:rPr lang="fr-CA" sz="4000" b="1" dirty="0" smtClean="0"/>
              <a:t>S’il pleut, mets ... et prends ....</a:t>
            </a:r>
          </a:p>
          <a:p>
            <a:pPr>
              <a:buNone/>
            </a:pPr>
            <a:r>
              <a:rPr lang="ru-RU" sz="4000" b="1" dirty="0" err="1" smtClean="0"/>
              <a:t>Ле-ал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о-ел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ле-ал</a:t>
            </a:r>
            <a:r>
              <a:rPr lang="ru-RU" sz="4000" b="1" dirty="0" smtClean="0"/>
              <a:t> он среди –</a:t>
            </a:r>
            <a:r>
              <a:rPr lang="ru-RU" sz="4000" b="1" dirty="0" err="1" smtClean="0"/>
              <a:t>орных</a:t>
            </a:r>
            <a:r>
              <a:rPr lang="ru-RU" sz="4000" b="1" dirty="0" smtClean="0"/>
              <a:t> </a:t>
            </a:r>
          </a:p>
          <a:p>
            <a:pPr>
              <a:buNone/>
            </a:pPr>
            <a:r>
              <a:rPr lang="ru-RU" sz="4000" b="1" dirty="0" smtClean="0"/>
              <a:t>-</a:t>
            </a:r>
            <a:r>
              <a:rPr lang="ru-RU" sz="4000" b="1" dirty="0" err="1" smtClean="0"/>
              <a:t>уч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CA" sz="3600" b="1" i="1" dirty="0" smtClean="0"/>
              <a:t>Le modèle des constituants immédiats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CA" dirty="0" smtClean="0"/>
              <a:t>L’engeance </a:t>
            </a:r>
            <a:r>
              <a:rPr lang="fr-CA" dirty="0"/>
              <a:t>de la parole s’effectue à deux directions </a:t>
            </a:r>
            <a:r>
              <a:rPr lang="fr-CA" b="1" dirty="0"/>
              <a:t>: de gauche à droite </a:t>
            </a:r>
            <a:r>
              <a:rPr lang="fr-CA" dirty="0"/>
              <a:t>et  </a:t>
            </a:r>
            <a:r>
              <a:rPr lang="fr-CA" b="1" dirty="0"/>
              <a:t>du haut en bas, </a:t>
            </a:r>
            <a:r>
              <a:rPr lang="fr-CA" dirty="0"/>
              <a:t>c’est-à-dire </a:t>
            </a:r>
            <a:r>
              <a:rPr lang="fr-CA" b="1" dirty="0"/>
              <a:t>horizontalement</a:t>
            </a:r>
            <a:r>
              <a:rPr lang="ru-RU" b="1" dirty="0"/>
              <a:t> (</a:t>
            </a:r>
            <a:r>
              <a:rPr lang="fr-CA" b="1" dirty="0"/>
              <a:t>gr-re) et verticalement (élargissement des constituants</a:t>
            </a:r>
            <a:r>
              <a:rPr lang="fr-CA" b="1" dirty="0" smtClean="0"/>
              <a:t>)</a:t>
            </a:r>
          </a:p>
          <a:p>
            <a:pPr algn="ctr">
              <a:buNone/>
            </a:pPr>
            <a:r>
              <a:rPr lang="fr-CA" sz="3600" b="1" dirty="0" smtClean="0"/>
              <a:t>Le peintre peint des tableaux</a:t>
            </a:r>
            <a:endParaRPr lang="fr-CA" sz="3600" b="1" dirty="0"/>
          </a:p>
          <a:p>
            <a:pPr>
              <a:buNone/>
            </a:pPr>
            <a:r>
              <a:rPr lang="en-US" b="1" i="1" dirty="0"/>
              <a:t>[</a:t>
            </a:r>
            <a:r>
              <a:rPr lang="en-US" i="1" dirty="0" smtClean="0"/>
              <a:t>1.</a:t>
            </a:r>
            <a:r>
              <a:rPr lang="fr-CA" b="1" i="1" dirty="0" smtClean="0"/>
              <a:t>Le </a:t>
            </a:r>
            <a:r>
              <a:rPr lang="fr-CA" b="1" i="1" dirty="0"/>
              <a:t>peintre abstractionniste] [</a:t>
            </a:r>
            <a:r>
              <a:rPr lang="fr-CA" i="1" dirty="0" smtClean="0"/>
              <a:t>2.</a:t>
            </a:r>
            <a:r>
              <a:rPr lang="fr-CA" b="1" i="1" dirty="0" smtClean="0"/>
              <a:t>peint</a:t>
            </a:r>
            <a:r>
              <a:rPr lang="en-US" b="1" i="1" dirty="0" smtClean="0"/>
              <a:t>]</a:t>
            </a:r>
            <a:r>
              <a:rPr lang="fr-CA" b="1" i="1" dirty="0" smtClean="0"/>
              <a:t> [3.des </a:t>
            </a:r>
            <a:r>
              <a:rPr lang="fr-CA" b="1" i="1" dirty="0"/>
              <a:t>tableaux extravagants].</a:t>
            </a:r>
          </a:p>
          <a:p>
            <a:pPr>
              <a:buNone/>
            </a:pPr>
            <a:r>
              <a:rPr lang="fr-CA" sz="2800" b="1" i="1" dirty="0"/>
              <a:t> (</a:t>
            </a:r>
            <a:r>
              <a:rPr lang="fr-CA" sz="2800" i="1" dirty="0"/>
              <a:t>1</a:t>
            </a:r>
            <a:r>
              <a:rPr lang="fr-CA" sz="2800" b="1" i="1" dirty="0"/>
              <a:t>. groupe nominal) </a:t>
            </a:r>
            <a:r>
              <a:rPr lang="fr-CA" sz="2800" b="1" i="1" dirty="0" smtClean="0"/>
              <a:t>(</a:t>
            </a:r>
            <a:r>
              <a:rPr lang="fr-CA" sz="2800" i="1" dirty="0"/>
              <a:t>2. </a:t>
            </a:r>
            <a:r>
              <a:rPr lang="fr-CA" sz="2800" b="1" i="1" dirty="0"/>
              <a:t>groupe verbal</a:t>
            </a:r>
            <a:r>
              <a:rPr lang="fr-CA" sz="2800" b="1" i="1" dirty="0" smtClean="0"/>
              <a:t>) +(</a:t>
            </a:r>
            <a:r>
              <a:rPr lang="fr-CA" sz="2800" i="1" dirty="0" smtClean="0"/>
              <a:t>3</a:t>
            </a:r>
            <a:r>
              <a:rPr lang="fr-CA" sz="2800" b="1" i="1" dirty="0" smtClean="0"/>
              <a:t>. </a:t>
            </a:r>
            <a:r>
              <a:rPr lang="fr-CA" sz="2800" b="1" i="1" dirty="0"/>
              <a:t>groupe nominal) </a:t>
            </a:r>
          </a:p>
          <a:p>
            <a:pPr>
              <a:buNone/>
            </a:pPr>
            <a:r>
              <a:rPr lang="fr-CA" b="1" i="1" dirty="0"/>
              <a:t>                </a:t>
            </a:r>
            <a:r>
              <a:rPr lang="ru-RU" b="1" i="1" dirty="0"/>
              <a:t>↓</a:t>
            </a:r>
            <a:r>
              <a:rPr lang="fr-CA" b="1" i="1" dirty="0"/>
              <a:t>                                             </a:t>
            </a:r>
            <a:r>
              <a:rPr lang="ru-RU" b="1" i="1" dirty="0"/>
              <a:t>↓</a:t>
            </a:r>
            <a:endParaRPr lang="fr-CA" b="1" i="1" dirty="0"/>
          </a:p>
          <a:p>
            <a:pPr>
              <a:buNone/>
            </a:pPr>
            <a:r>
              <a:rPr lang="fr-CA" b="1" i="1" dirty="0"/>
              <a:t>   signifié – signifiant          signifié – signifiant </a:t>
            </a:r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951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CA" b="1" i="1" dirty="0" smtClean="0"/>
              <a:t>Le</a:t>
            </a:r>
            <a:r>
              <a:rPr lang="fr-CA" dirty="0" smtClean="0"/>
              <a:t> </a:t>
            </a:r>
            <a:r>
              <a:rPr lang="fr-CA" b="1" i="1" dirty="0" smtClean="0"/>
              <a:t>modèle basé sur la grammaire générative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ctr">
              <a:buNone/>
            </a:pPr>
            <a:r>
              <a:rPr lang="fr-CA" b="1" i="1" dirty="0" smtClean="0"/>
              <a:t>(Compétence –performance)</a:t>
            </a:r>
            <a:endParaRPr lang="fr-CA" b="1" i="1" dirty="0"/>
          </a:p>
          <a:p>
            <a:pPr algn="ctr">
              <a:buNone/>
            </a:pPr>
            <a:r>
              <a:rPr lang="fr-CA" sz="4000" b="1" i="1" dirty="0" smtClean="0"/>
              <a:t>Formation de la proposition:</a:t>
            </a:r>
          </a:p>
          <a:p>
            <a:pPr algn="ctr">
              <a:buNone/>
            </a:pPr>
            <a:endParaRPr lang="fr-CA" sz="4000" b="1" i="1" dirty="0" smtClean="0"/>
          </a:p>
          <a:p>
            <a:r>
              <a:rPr lang="fr-CA" sz="4000" b="1" i="1" dirty="0" smtClean="0"/>
              <a:t>La structure de profondeur(syntaxe)</a:t>
            </a:r>
          </a:p>
          <a:p>
            <a:r>
              <a:rPr lang="fr-CA" sz="4000" b="1" i="1" dirty="0" smtClean="0"/>
              <a:t>La structure superficielle (phonologique)</a:t>
            </a:r>
          </a:p>
          <a:p>
            <a:endParaRPr lang="ru-RU" sz="40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995936" y="2708920"/>
            <a:ext cx="484632" cy="618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i="1" dirty="0"/>
              <a:t>L</a:t>
            </a:r>
            <a:r>
              <a:rPr lang="fr-CA" b="1" i="1" dirty="0" smtClean="0"/>
              <a:t>e</a:t>
            </a:r>
            <a:r>
              <a:rPr lang="fr-CA" dirty="0" smtClean="0"/>
              <a:t> </a:t>
            </a:r>
            <a:r>
              <a:rPr lang="fr-CA" b="1" i="1" dirty="0"/>
              <a:t>modèle </a:t>
            </a:r>
            <a:r>
              <a:rPr lang="fr-CA" b="1" i="1" dirty="0" smtClean="0"/>
              <a:t>cognitif</a:t>
            </a:r>
            <a:r>
              <a:rPr lang="en-US" b="1" i="1" dirty="0" smtClean="0"/>
              <a:t>/</a:t>
            </a:r>
            <a:r>
              <a:rPr lang="fr-CA" b="1" i="1" dirty="0" smtClean="0"/>
              <a:t>psychologique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CA" b="1" dirty="0" smtClean="0"/>
              <a:t>La nécessité</a:t>
            </a:r>
          </a:p>
          <a:p>
            <a:pPr>
              <a:buFont typeface="Wingdings" pitchFamily="2" charset="2"/>
              <a:buChar char="v"/>
            </a:pPr>
            <a:r>
              <a:rPr lang="fr-CA" b="1" dirty="0" smtClean="0"/>
              <a:t>le</a:t>
            </a:r>
            <a:r>
              <a:rPr lang="fr-CA" dirty="0" smtClean="0"/>
              <a:t> </a:t>
            </a:r>
            <a:r>
              <a:rPr lang="fr-CA" b="1" dirty="0" smtClean="0"/>
              <a:t>motif</a:t>
            </a:r>
          </a:p>
          <a:p>
            <a:pPr>
              <a:buFont typeface="Wingdings" pitchFamily="2" charset="2"/>
              <a:buChar char="v"/>
            </a:pPr>
            <a:r>
              <a:rPr lang="fr-CA" b="1" dirty="0" smtClean="0"/>
              <a:t>Le but</a:t>
            </a:r>
          </a:p>
          <a:p>
            <a:pPr>
              <a:buFont typeface="Wingdings" pitchFamily="2" charset="2"/>
              <a:buChar char="v"/>
            </a:pPr>
            <a:r>
              <a:rPr lang="fr-CA" b="1" dirty="0" smtClean="0"/>
              <a:t>Le mécanisme de l’orientation dans la réalité</a:t>
            </a:r>
          </a:p>
          <a:p>
            <a:pPr>
              <a:buFont typeface="Wingdings" pitchFamily="2" charset="2"/>
              <a:buChar char="v"/>
            </a:pPr>
            <a:r>
              <a:rPr lang="fr-CA" b="1" dirty="0" smtClean="0"/>
              <a:t>La tâche</a:t>
            </a:r>
          </a:p>
          <a:p>
            <a:pPr>
              <a:buFont typeface="Wingdings" pitchFamily="2" charset="2"/>
              <a:buChar char="v"/>
            </a:pPr>
            <a:r>
              <a:rPr lang="fr-CA" b="1" dirty="0" smtClean="0"/>
              <a:t>Le code objectif universel</a:t>
            </a:r>
          </a:p>
          <a:p>
            <a:pPr>
              <a:buFont typeface="Wingdings" pitchFamily="2" charset="2"/>
              <a:buChar char="v"/>
            </a:pPr>
            <a:r>
              <a:rPr lang="fr-CA" b="1" dirty="0" smtClean="0"/>
              <a:t>L’extériorisation du discours </a:t>
            </a:r>
            <a:r>
              <a:rPr lang="fr-CA" b="1" dirty="0" smtClean="0"/>
              <a:t>intérieurisé</a:t>
            </a:r>
            <a:endParaRPr lang="fr-CA" b="1" dirty="0" smtClean="0"/>
          </a:p>
          <a:p>
            <a:pPr>
              <a:buFont typeface="Wingdings" pitchFamily="2" charset="2"/>
              <a:buChar char="v"/>
            </a:pPr>
            <a:endParaRPr lang="fr-CA" b="1" dirty="0" smtClean="0"/>
          </a:p>
          <a:p>
            <a:pPr>
              <a:buFont typeface="Wingdings" pitchFamily="2" charset="2"/>
              <a:buChar char="v"/>
            </a:pPr>
            <a:endParaRPr lang="fr-CA" b="1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>Espace de l’engeance et de l’interprétation de la parole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lvl="0">
              <a:buNone/>
            </a:pPr>
            <a:endParaRPr lang="fr-CA" sz="3600" b="1" dirty="0" smtClean="0"/>
          </a:p>
          <a:p>
            <a:pPr lvl="0">
              <a:buNone/>
            </a:pPr>
            <a:r>
              <a:rPr lang="fr-CA" sz="3600" b="1" dirty="0" smtClean="0"/>
              <a:t>Espace de l’engeance   </a:t>
            </a:r>
            <a:r>
              <a:rPr lang="fr-CA" b="1" dirty="0" smtClean="0"/>
              <a:t>Espace de l’interprét</a:t>
            </a:r>
          </a:p>
          <a:p>
            <a:pPr lvl="0">
              <a:buNone/>
            </a:pPr>
            <a:endParaRPr lang="fr-CA" b="1" dirty="0"/>
          </a:p>
          <a:p>
            <a:pPr lvl="0">
              <a:buNone/>
            </a:pPr>
            <a:r>
              <a:rPr lang="fr-CA" b="1" dirty="0" smtClean="0"/>
              <a:t>                                   </a:t>
            </a:r>
            <a:r>
              <a:rPr lang="fr-CA" sz="4000" b="1" dirty="0" smtClean="0"/>
              <a:t>E  t  Loc</a:t>
            </a:r>
            <a:endParaRPr lang="fr-CA" b="1" dirty="0" smtClean="0"/>
          </a:p>
        </p:txBody>
      </p:sp>
      <p:sp>
        <p:nvSpPr>
          <p:cNvPr id="4" name="Овал 3"/>
          <p:cNvSpPr/>
          <p:nvPr/>
        </p:nvSpPr>
        <p:spPr>
          <a:xfrm>
            <a:off x="251520" y="3068960"/>
            <a:ext cx="320486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3600" dirty="0" smtClean="0"/>
              <a:t>FC</a:t>
            </a:r>
            <a:endParaRPr lang="ru-RU" sz="3600" dirty="0"/>
          </a:p>
        </p:txBody>
      </p:sp>
      <p:sp>
        <p:nvSpPr>
          <p:cNvPr id="7" name="Овал 6"/>
          <p:cNvSpPr/>
          <p:nvPr/>
        </p:nvSpPr>
        <p:spPr>
          <a:xfrm>
            <a:off x="5687616" y="3187822"/>
            <a:ext cx="3189040" cy="1346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979712" y="3068960"/>
            <a:ext cx="482352" cy="842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трелка вправо 35"/>
          <p:cNvSpPr/>
          <p:nvPr/>
        </p:nvSpPr>
        <p:spPr>
          <a:xfrm>
            <a:off x="2368826" y="3356992"/>
            <a:ext cx="1050416" cy="216024"/>
          </a:xfrm>
          <a:prstGeom prst="rightArrow">
            <a:avLst>
              <a:gd name="adj1" fmla="val 50000"/>
              <a:gd name="adj2" fmla="val 4537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flipV="1">
            <a:off x="2501433" y="3645024"/>
            <a:ext cx="954951" cy="206896"/>
          </a:xfrm>
          <a:prstGeom prst="rightArrow">
            <a:avLst>
              <a:gd name="adj1" fmla="val 55315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2339752" y="3861048"/>
            <a:ext cx="1050416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лево 39"/>
          <p:cNvSpPr/>
          <p:nvPr/>
        </p:nvSpPr>
        <p:spPr>
          <a:xfrm>
            <a:off x="5580112" y="3429000"/>
            <a:ext cx="1440160" cy="21602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лево 40"/>
          <p:cNvSpPr/>
          <p:nvPr/>
        </p:nvSpPr>
        <p:spPr>
          <a:xfrm>
            <a:off x="5541838" y="3645024"/>
            <a:ext cx="1584176" cy="21602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лево 41"/>
          <p:cNvSpPr/>
          <p:nvPr/>
        </p:nvSpPr>
        <p:spPr>
          <a:xfrm flipV="1">
            <a:off x="5580112" y="3861046"/>
            <a:ext cx="1368152" cy="21602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Двойные фигурные скобки 45"/>
          <p:cNvSpPr/>
          <p:nvPr/>
        </p:nvSpPr>
        <p:spPr>
          <a:xfrm>
            <a:off x="3635896" y="3789040"/>
            <a:ext cx="1872208" cy="100811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/>
              <a:t>Le modèle de l’interprétation </a:t>
            </a:r>
            <a:br>
              <a:rPr lang="fr-CA" b="1" dirty="0" smtClean="0"/>
            </a:br>
            <a:r>
              <a:rPr lang="fr-CA" b="1" dirty="0" smtClean="0"/>
              <a:t>de la parole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4000" b="1" dirty="0" smtClean="0"/>
              <a:t>L’espace interprétatif→</a:t>
            </a:r>
            <a:r>
              <a:rPr lang="fr-CA" sz="4000" b="1" i="1" dirty="0" smtClean="0"/>
              <a:t>la recherche des causes du dire du locuteur</a:t>
            </a:r>
          </a:p>
          <a:p>
            <a:endParaRPr lang="fr-CA" sz="4000" b="1" dirty="0"/>
          </a:p>
          <a:p>
            <a:r>
              <a:rPr lang="fr-CA" sz="4000" b="1" dirty="0" smtClean="0"/>
              <a:t>Deux moments de la recherche des causes du dire du locuteur:</a:t>
            </a:r>
          </a:p>
          <a:p>
            <a:r>
              <a:rPr lang="fr-CA" sz="4000" b="1" i="1" dirty="0" smtClean="0"/>
              <a:t>L’interprétation au premier degré</a:t>
            </a:r>
          </a:p>
          <a:p>
            <a:r>
              <a:rPr lang="fr-CA" sz="4000" b="1" i="1" dirty="0" smtClean="0"/>
              <a:t>La fabrication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b="1" dirty="0" smtClean="0"/>
              <a:t>2 modes de fuite du sens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4000" b="1" i="1" dirty="0" smtClean="0"/>
              <a:t>L’espace à droite:</a:t>
            </a:r>
          </a:p>
          <a:p>
            <a:r>
              <a:rPr lang="fr-CA" sz="4000" dirty="0" smtClean="0"/>
              <a:t>Le caractère </a:t>
            </a:r>
            <a:r>
              <a:rPr lang="fr-CA" sz="4000" b="1" dirty="0" smtClean="0"/>
              <a:t>illimité </a:t>
            </a:r>
            <a:r>
              <a:rPr lang="fr-CA" sz="4000" dirty="0" smtClean="0"/>
              <a:t>de la parole du </a:t>
            </a:r>
            <a:r>
              <a:rPr lang="fr-CA" sz="4000" b="1" i="1" dirty="0" smtClean="0"/>
              <a:t>locuteur</a:t>
            </a:r>
          </a:p>
          <a:p>
            <a:r>
              <a:rPr lang="fr-CA" sz="4000" b="1" i="1" dirty="0" smtClean="0"/>
              <a:t>L’espace à gauche:</a:t>
            </a:r>
            <a:endParaRPr lang="fr-CA" sz="4000" b="1" dirty="0" smtClean="0"/>
          </a:p>
          <a:p>
            <a:r>
              <a:rPr lang="fr-CA" sz="4000" dirty="0" smtClean="0"/>
              <a:t>Le caractère </a:t>
            </a:r>
            <a:r>
              <a:rPr lang="fr-CA" sz="4000" b="1" dirty="0" smtClean="0"/>
              <a:t>limité</a:t>
            </a:r>
            <a:r>
              <a:rPr lang="fr-CA" sz="4000" dirty="0" smtClean="0"/>
              <a:t> de la parole du </a:t>
            </a:r>
            <a:r>
              <a:rPr lang="fr-CA" sz="4000" b="1" i="1" dirty="0" smtClean="0"/>
              <a:t>récepteur</a:t>
            </a:r>
          </a:p>
          <a:p>
            <a:endParaRPr lang="fr-CA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412</Words>
  <Application>Microsoft Office PowerPoint</Application>
  <PresentationFormat>Экран (4:3)</PresentationFormat>
  <Paragraphs>83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Est-ce vrai? Argumentez!</vt:lpstr>
      <vt:lpstr>L’engeance de la parole</vt:lpstr>
      <vt:lpstr>Les modèles de l’engeance de la parole</vt:lpstr>
      <vt:lpstr>Le modèle des constituants immédiats</vt:lpstr>
      <vt:lpstr>Le modèle basé sur la grammaire générative</vt:lpstr>
      <vt:lpstr>Le modèle cognitif/psychologique</vt:lpstr>
      <vt:lpstr>Espace de l’engeance et de l’interprétation de la parole</vt:lpstr>
      <vt:lpstr>Le modèle de l’interprétation  de la parole</vt:lpstr>
      <vt:lpstr>2 modes de fuite du sens</vt:lpstr>
      <vt:lpstr>Les raisons de croisement partiel des espaces du Locuteur et d’Interprétant</vt:lpstr>
      <vt:lpstr>Huit opérations dans l’espace interprétatif</vt:lpstr>
      <vt:lpstr> Ces 3 opérations sont facteurs de prolifération du sens à droite: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modèles de l’engeance de la parole</dc:title>
  <dc:creator>Galina`</dc:creator>
  <cp:lastModifiedBy>Галина Морошкина</cp:lastModifiedBy>
  <cp:revision>53</cp:revision>
  <dcterms:created xsi:type="dcterms:W3CDTF">2014-03-25T18:42:08Z</dcterms:created>
  <dcterms:modified xsi:type="dcterms:W3CDTF">2017-11-11T12:12:36Z</dcterms:modified>
</cp:coreProperties>
</file>